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76" r:id="rId5"/>
    <p:sldId id="377" r:id="rId6"/>
    <p:sldId id="345" r:id="rId7"/>
    <p:sldId id="264" r:id="rId8"/>
    <p:sldId id="378" r:id="rId9"/>
    <p:sldId id="396" r:id="rId10"/>
    <p:sldId id="362" r:id="rId11"/>
    <p:sldId id="363" r:id="rId12"/>
    <p:sldId id="346" r:id="rId13"/>
    <p:sldId id="348" r:id="rId14"/>
    <p:sldId id="364" r:id="rId15"/>
    <p:sldId id="397" r:id="rId16"/>
    <p:sldId id="365" r:id="rId17"/>
    <p:sldId id="350" r:id="rId18"/>
    <p:sldId id="367" r:id="rId19"/>
    <p:sldId id="344" r:id="rId20"/>
    <p:sldId id="398" r:id="rId21"/>
    <p:sldId id="295" r:id="rId22"/>
    <p:sldId id="368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DFE"/>
    <a:srgbClr val="25A4ED"/>
    <a:srgbClr val="3DAEEF"/>
    <a:srgbClr val="E4E5EA"/>
    <a:srgbClr val="F383BD"/>
    <a:srgbClr val="A365D1"/>
    <a:srgbClr val="F2E208"/>
    <a:srgbClr val="0D1DF7"/>
    <a:srgbClr val="2129DD"/>
    <a:srgbClr val="90D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12" autoAdjust="0"/>
    <p:restoredTop sz="96209" autoAdjust="0"/>
  </p:normalViewPr>
  <p:slideViewPr>
    <p:cSldViewPr showGuides="1">
      <p:cViewPr varScale="1">
        <p:scale>
          <a:sx n="141" d="100"/>
          <a:sy n="141" d="100"/>
        </p:scale>
        <p:origin x="444" y="114"/>
      </p:cViewPr>
      <p:guideLst>
        <p:guide orient="horz" pos="1562"/>
        <p:guide orient="horz" pos="680"/>
        <p:guide pos="158"/>
        <p:guide pos="28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C48008-279E-44D5-A5D9-3AE1BC08313C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4B14ED-6E99-48DB-BBA6-CF9EB210D74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5355788-ECD3-4740-A939-2A0C12E58BE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9075"/>
            <a:ext cx="86423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5940425" y="73501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C6E7571-3FC1-4FCB-80B0-69BB45DCD3F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emf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7.emf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emf"/><Relationship Id="rId1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0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287338" y="2191582"/>
            <a:ext cx="7851775" cy="829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000" b="1" dirty="0">
                <a:latin typeface="+mn-lt"/>
                <a:ea typeface="+mj-ea"/>
                <a:sym typeface="+mn-lt"/>
              </a:rPr>
              <a:t>长方体和正方体的体积</a:t>
            </a:r>
            <a:endParaRPr lang="zh-CN" altLang="en-US" sz="4000" b="1" dirty="0">
              <a:latin typeface="+mn-lt"/>
              <a:ea typeface="+mj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944565"/>
            <a:ext cx="1224136" cy="12470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0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0245" name="图片 9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4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  情境导入，探索新知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11910" y="3363595"/>
            <a:ext cx="6764020" cy="1149350"/>
            <a:chOff x="2066" y="5297"/>
            <a:chExt cx="10652" cy="1810"/>
          </a:xfrm>
        </p:grpSpPr>
        <p:grpSp>
          <p:nvGrpSpPr>
            <p:cNvPr id="34" name="组合 33"/>
            <p:cNvGrpSpPr/>
            <p:nvPr/>
          </p:nvGrpSpPr>
          <p:grpSpPr>
            <a:xfrm>
              <a:off x="2066" y="5297"/>
              <a:ext cx="10652" cy="1811"/>
              <a:chOff x="2066" y="5297"/>
              <a:chExt cx="10652" cy="1811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066" y="6202"/>
                <a:ext cx="10652" cy="907"/>
              </a:xfrm>
              <a:prstGeom prst="rect">
                <a:avLst/>
              </a:prstGeom>
              <a:solidFill>
                <a:srgbClr val="3FB8F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梯形 8"/>
              <p:cNvSpPr/>
              <p:nvPr/>
            </p:nvSpPr>
            <p:spPr>
              <a:xfrm>
                <a:off x="2066" y="5297"/>
                <a:ext cx="10652" cy="907"/>
              </a:xfrm>
              <a:prstGeom prst="trapezoid">
                <a:avLst>
                  <a:gd name="adj" fmla="val 81256"/>
                </a:avLst>
              </a:prstGeom>
              <a:solidFill>
                <a:srgbClr val="90D8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5518" y="5411"/>
              <a:ext cx="3748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什么叫体积？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59840" y="1068070"/>
            <a:ext cx="6880860" cy="1149350"/>
            <a:chOff x="1984" y="1682"/>
            <a:chExt cx="10836" cy="1810"/>
          </a:xfrm>
        </p:grpSpPr>
        <p:grpSp>
          <p:nvGrpSpPr>
            <p:cNvPr id="36" name="组合 35"/>
            <p:cNvGrpSpPr/>
            <p:nvPr/>
          </p:nvGrpSpPr>
          <p:grpSpPr>
            <a:xfrm>
              <a:off x="3517" y="1682"/>
              <a:ext cx="7805" cy="1811"/>
              <a:chOff x="3517" y="1682"/>
              <a:chExt cx="7805" cy="1811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3517" y="2587"/>
                <a:ext cx="7790" cy="907"/>
              </a:xfrm>
              <a:prstGeom prst="rect">
                <a:avLst/>
              </a:prstGeom>
              <a:solidFill>
                <a:srgbClr val="3FB8F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梯形 29"/>
              <p:cNvSpPr/>
              <p:nvPr/>
            </p:nvSpPr>
            <p:spPr>
              <a:xfrm>
                <a:off x="3532" y="1682"/>
                <a:ext cx="7790" cy="907"/>
              </a:xfrm>
              <a:prstGeom prst="trapezoid">
                <a:avLst>
                  <a:gd name="adj" fmla="val 81256"/>
                </a:avLst>
              </a:prstGeom>
              <a:solidFill>
                <a:srgbClr val="90D8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1984" y="1842"/>
              <a:ext cx="1083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你能比画出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1cm</a:t>
              </a:r>
              <a:r>
                <a:rPr lang="en-US" altLang="zh-CN" sz="1800" b="1" baseline="300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、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1dm</a:t>
              </a:r>
              <a:r>
                <a:rPr lang="en-US" altLang="zh-CN" sz="1800" b="1" baseline="300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、</a:t>
              </a:r>
              <a:r>
                <a:rPr lang="en-US" altLang="zh-CN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1m</a:t>
              </a:r>
              <a:r>
                <a:rPr lang="en-US" altLang="zh-CN" sz="1800" b="1" baseline="3000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+mn-ea"/>
                </a:rPr>
                <a:t>的大小吗</a:t>
              </a:r>
              <a:r>
                <a:rPr lang="zh-CN" altLang="en-US" sz="1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？</a:t>
              </a:r>
              <a:endParaRPr lang="zh-CN" altLang="en-US" sz="1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86890" y="2218690"/>
            <a:ext cx="5839460" cy="1149350"/>
            <a:chOff x="2814" y="3494"/>
            <a:chExt cx="9196" cy="1810"/>
          </a:xfrm>
        </p:grpSpPr>
        <p:grpSp>
          <p:nvGrpSpPr>
            <p:cNvPr id="35" name="组合 34"/>
            <p:cNvGrpSpPr/>
            <p:nvPr/>
          </p:nvGrpSpPr>
          <p:grpSpPr>
            <a:xfrm>
              <a:off x="2814" y="3494"/>
              <a:ext cx="9196" cy="1811"/>
              <a:chOff x="2814" y="3494"/>
              <a:chExt cx="9196" cy="1811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2814" y="4399"/>
                <a:ext cx="9196" cy="907"/>
              </a:xfrm>
              <a:prstGeom prst="rect">
                <a:avLst/>
              </a:prstGeom>
              <a:solidFill>
                <a:srgbClr val="3FB8F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梯形 24"/>
              <p:cNvSpPr/>
              <p:nvPr/>
            </p:nvSpPr>
            <p:spPr>
              <a:xfrm>
                <a:off x="2814" y="3494"/>
                <a:ext cx="9196" cy="907"/>
              </a:xfrm>
              <a:prstGeom prst="trapezoid">
                <a:avLst>
                  <a:gd name="adj" fmla="val 81256"/>
                </a:avLst>
              </a:prstGeom>
              <a:solidFill>
                <a:srgbClr val="90D8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3685" y="3573"/>
              <a:ext cx="75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常用的体积单位有哪些？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2225" y="2643505"/>
            <a:ext cx="1057910" cy="1057910"/>
          </a:xfrm>
          <a:prstGeom prst="rect">
            <a:avLst/>
          </a:prstGeom>
        </p:spPr>
      </p:pic>
      <p:pic>
        <p:nvPicPr>
          <p:cNvPr id="3" name="图片 2" descr="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05" y="1823085"/>
            <a:ext cx="3149600" cy="24580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1505" y="554990"/>
            <a:ext cx="792289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昨天，我到超市买了一箱饮料和一块香皂，怎样才能知道它们的体积大小呢?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77000" y="3581400"/>
            <a:ext cx="1047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香皂</a:t>
            </a:r>
            <a:endParaRPr lang="zh-CN" altLang="en-US" sz="1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20110" y="1034415"/>
            <a:ext cx="66630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你有什么好办法测量出它们的体积呢？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331560" y="1308129"/>
            <a:ext cx="7272089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讨论一下：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怎样计算长方体的体积？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3075940"/>
            <a:ext cx="1045210" cy="16719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502" y="3147548"/>
            <a:ext cx="1740875" cy="1083942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1331595" y="1946275"/>
            <a:ext cx="2378710" cy="1224280"/>
          </a:xfrm>
          <a:prstGeom prst="wedgeRoundRectCallout">
            <a:avLst>
              <a:gd name="adj1" fmla="val -42582"/>
              <a:gd name="adj2" fmla="val 73925"/>
              <a:gd name="adj3" fmla="val 16667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CN" altLang="en-US" sz="2000" b="1" dirty="0"/>
              <a:t>求长方体的体积就是看长方体有多少个体积单位。</a:t>
            </a:r>
            <a:endParaRPr lang="zh-CN" altLang="en-US" sz="2000" b="1" dirty="0"/>
          </a:p>
        </p:txBody>
      </p:sp>
      <p:sp>
        <p:nvSpPr>
          <p:cNvPr id="15" name="对话气泡: 圆角矩形 14"/>
          <p:cNvSpPr/>
          <p:nvPr/>
        </p:nvSpPr>
        <p:spPr>
          <a:xfrm>
            <a:off x="5556885" y="1946275"/>
            <a:ext cx="2331720" cy="1220470"/>
          </a:xfrm>
          <a:prstGeom prst="wedgeRoundRectCallout">
            <a:avLst>
              <a:gd name="adj1" fmla="val 39827"/>
              <a:gd name="adj2" fmla="val 63007"/>
              <a:gd name="adj3" fmla="val 16667"/>
            </a:avLst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zh-CN" altLang="en-US" sz="2000" b="1" dirty="0"/>
              <a:t>把长方体分成若干单位体积的小正方体，就可以</a:t>
            </a:r>
            <a:r>
              <a:rPr lang="en-US" altLang="zh-CN" sz="2000" b="1" dirty="0">
                <a:latin typeface="+mn-ea"/>
              </a:rPr>
              <a:t>……</a:t>
            </a:r>
            <a:endParaRPr lang="en-US" altLang="zh-CN" sz="2000" b="1" dirty="0"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60" y="3003550"/>
            <a:ext cx="1092200" cy="1734185"/>
          </a:xfrm>
          <a:prstGeom prst="rect">
            <a:avLst/>
          </a:prstGeom>
        </p:spPr>
      </p:pic>
      <p:pic>
        <p:nvPicPr>
          <p:cNvPr id="11270" name="图片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38"/>
            <a:ext cx="70850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175" y="163513"/>
            <a:ext cx="7081838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 动手操作，探究长方体的体积计算方法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360" y="771525"/>
            <a:ext cx="212598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1.启发思考。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4"/>
          <p:cNvSpPr txBox="1">
            <a:spLocks noChangeArrowheads="1"/>
          </p:cNvSpPr>
          <p:nvPr/>
        </p:nvSpPr>
        <p:spPr bwMode="auto">
          <a:xfrm>
            <a:off x="430530" y="771525"/>
            <a:ext cx="828294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2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 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个棱长为 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cm 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的小正方体拼摆不同形状的长方体，它们的长、宽、高各是多少？体积又是多少呢？四人一小组，一起动手操作并填写表格。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360" y="339725"/>
            <a:ext cx="212598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en-US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.操作实验。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50" y="1746250"/>
          <a:ext cx="8028000" cy="28610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6000"/>
                <a:gridCol w="828000"/>
                <a:gridCol w="828000"/>
                <a:gridCol w="828000"/>
                <a:gridCol w="1224000"/>
                <a:gridCol w="1224000"/>
              </a:tblGrid>
              <a:tr h="53975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形状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长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宽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高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小正方体的个数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长方体的体积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791635" y="2465463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691271" y="2465463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510263" y="2465463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498799" y="2465463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2129DD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748638" y="2465463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867835" y="3004578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691271" y="3004578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510263" y="3004578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498799" y="3004578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2129DD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7748638" y="3004578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867835" y="3563610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691271" y="3563610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510263" y="3563610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498799" y="3563610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2129DD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7748638" y="3563610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3867835" y="4102725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4691271" y="4102725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5510263" y="4102725"/>
            <a:ext cx="3352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6498799" y="4102725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2129DD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7748638" y="4102725"/>
            <a:ext cx="4876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1176655" y="2569845"/>
            <a:ext cx="2319655" cy="266700"/>
            <a:chOff x="2267744" y="1028212"/>
            <a:chExt cx="5373508" cy="618414"/>
          </a:xfrm>
        </p:grpSpPr>
        <p:sp>
          <p:nvSpPr>
            <p:cNvPr id="49" name="立方体 48"/>
            <p:cNvSpPr/>
            <p:nvPr/>
          </p:nvSpPr>
          <p:spPr bwMode="auto">
            <a:xfrm>
              <a:off x="2267744" y="1066366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0" name="立方体 49"/>
            <p:cNvSpPr/>
            <p:nvPr/>
          </p:nvSpPr>
          <p:spPr bwMode="auto">
            <a:xfrm>
              <a:off x="2706009" y="1066366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1" name="立方体 50"/>
            <p:cNvSpPr/>
            <p:nvPr/>
          </p:nvSpPr>
          <p:spPr bwMode="auto">
            <a:xfrm>
              <a:off x="3144274" y="1060007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2" name="立方体 51"/>
            <p:cNvSpPr/>
            <p:nvPr/>
          </p:nvSpPr>
          <p:spPr bwMode="auto">
            <a:xfrm>
              <a:off x="3576187" y="1055237"/>
              <a:ext cx="571650" cy="58185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3" name="立方体 52"/>
            <p:cNvSpPr/>
            <p:nvPr/>
          </p:nvSpPr>
          <p:spPr bwMode="auto">
            <a:xfrm>
              <a:off x="4014452" y="1055237"/>
              <a:ext cx="571650" cy="58185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4" name="立方体 53"/>
            <p:cNvSpPr/>
            <p:nvPr/>
          </p:nvSpPr>
          <p:spPr bwMode="auto">
            <a:xfrm>
              <a:off x="4452717" y="1048878"/>
              <a:ext cx="571650" cy="58185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5" name="立方体 54"/>
            <p:cNvSpPr/>
            <p:nvPr/>
          </p:nvSpPr>
          <p:spPr bwMode="auto">
            <a:xfrm>
              <a:off x="4884630" y="1045699"/>
              <a:ext cx="571650" cy="580261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6" name="立方体 55"/>
            <p:cNvSpPr/>
            <p:nvPr/>
          </p:nvSpPr>
          <p:spPr bwMode="auto">
            <a:xfrm>
              <a:off x="5322895" y="1045699"/>
              <a:ext cx="571650" cy="580261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7" name="立方体 56"/>
            <p:cNvSpPr/>
            <p:nvPr/>
          </p:nvSpPr>
          <p:spPr bwMode="auto">
            <a:xfrm>
              <a:off x="5761159" y="1039340"/>
              <a:ext cx="571650" cy="580261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8" name="立方体 57"/>
            <p:cNvSpPr/>
            <p:nvPr/>
          </p:nvSpPr>
          <p:spPr bwMode="auto">
            <a:xfrm>
              <a:off x="6193073" y="1034571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59" name="立方体 58"/>
            <p:cNvSpPr/>
            <p:nvPr/>
          </p:nvSpPr>
          <p:spPr bwMode="auto">
            <a:xfrm>
              <a:off x="6631337" y="1034571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0" name="立方体 59"/>
            <p:cNvSpPr/>
            <p:nvPr/>
          </p:nvSpPr>
          <p:spPr bwMode="auto">
            <a:xfrm>
              <a:off x="7069602" y="1028212"/>
              <a:ext cx="571650" cy="580260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1184275" y="3028950"/>
            <a:ext cx="922020" cy="369570"/>
            <a:chOff x="3231343" y="3219821"/>
            <a:chExt cx="2135484" cy="855514"/>
          </a:xfrm>
        </p:grpSpPr>
        <p:sp>
          <p:nvSpPr>
            <p:cNvPr id="6" name="立方体 5"/>
            <p:cNvSpPr/>
            <p:nvPr/>
          </p:nvSpPr>
          <p:spPr bwMode="auto">
            <a:xfrm>
              <a:off x="3531423" y="3219821"/>
              <a:ext cx="571579" cy="580925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" name="立方体 6"/>
            <p:cNvSpPr/>
            <p:nvPr/>
          </p:nvSpPr>
          <p:spPr bwMode="auto">
            <a:xfrm>
              <a:off x="3964870" y="3219821"/>
              <a:ext cx="571579" cy="580925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3" name="立方体 12"/>
            <p:cNvSpPr/>
            <p:nvPr/>
          </p:nvSpPr>
          <p:spPr bwMode="auto">
            <a:xfrm>
              <a:off x="4396730" y="3219821"/>
              <a:ext cx="571579" cy="580925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4" name="立方体 13"/>
            <p:cNvSpPr/>
            <p:nvPr/>
          </p:nvSpPr>
          <p:spPr bwMode="auto">
            <a:xfrm>
              <a:off x="4795248" y="3219821"/>
              <a:ext cx="571579" cy="580925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2" name="立方体 31"/>
            <p:cNvSpPr/>
            <p:nvPr/>
          </p:nvSpPr>
          <p:spPr bwMode="auto">
            <a:xfrm>
              <a:off x="3382177" y="3356322"/>
              <a:ext cx="571579" cy="582511"/>
            </a:xfrm>
            <a:prstGeom prst="cube">
              <a:avLst/>
            </a:prstGeom>
            <a:solidFill>
              <a:srgbClr val="7030A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3" name="立方体 32"/>
            <p:cNvSpPr/>
            <p:nvPr/>
          </p:nvSpPr>
          <p:spPr bwMode="auto">
            <a:xfrm>
              <a:off x="3814037" y="3356322"/>
              <a:ext cx="571579" cy="582511"/>
            </a:xfrm>
            <a:prstGeom prst="cube">
              <a:avLst/>
            </a:prstGeom>
            <a:solidFill>
              <a:srgbClr val="7030A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4" name="立方体 33"/>
            <p:cNvSpPr/>
            <p:nvPr/>
          </p:nvSpPr>
          <p:spPr bwMode="auto">
            <a:xfrm>
              <a:off x="4247484" y="3356322"/>
              <a:ext cx="571579" cy="582511"/>
            </a:xfrm>
            <a:prstGeom prst="cube">
              <a:avLst/>
            </a:prstGeom>
            <a:solidFill>
              <a:srgbClr val="7030A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5" name="立方体 34"/>
            <p:cNvSpPr/>
            <p:nvPr/>
          </p:nvSpPr>
          <p:spPr bwMode="auto">
            <a:xfrm>
              <a:off x="4644414" y="3356322"/>
              <a:ext cx="571579" cy="582511"/>
            </a:xfrm>
            <a:prstGeom prst="cube">
              <a:avLst/>
            </a:prstGeom>
            <a:solidFill>
              <a:srgbClr val="7030A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6" name="立方体 35"/>
            <p:cNvSpPr/>
            <p:nvPr/>
          </p:nvSpPr>
          <p:spPr bwMode="auto">
            <a:xfrm>
              <a:off x="3231343" y="3494410"/>
              <a:ext cx="571579" cy="580925"/>
            </a:xfrm>
            <a:prstGeom prst="cube">
              <a:avLst/>
            </a:prstGeom>
            <a:solidFill>
              <a:schemeClr val="accent6">
                <a:lumMod val="60000"/>
                <a:lumOff val="40000"/>
                <a:alpha val="69804"/>
              </a:scheme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7" name="立方体 36"/>
            <p:cNvSpPr/>
            <p:nvPr/>
          </p:nvSpPr>
          <p:spPr bwMode="auto">
            <a:xfrm>
              <a:off x="3664791" y="3494410"/>
              <a:ext cx="569991" cy="580925"/>
            </a:xfrm>
            <a:prstGeom prst="cube">
              <a:avLst/>
            </a:prstGeom>
            <a:solidFill>
              <a:schemeClr val="accent6">
                <a:lumMod val="60000"/>
                <a:lumOff val="40000"/>
                <a:alpha val="69804"/>
              </a:scheme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8" name="立方体 37"/>
            <p:cNvSpPr/>
            <p:nvPr/>
          </p:nvSpPr>
          <p:spPr bwMode="auto">
            <a:xfrm>
              <a:off x="4096651" y="3494410"/>
              <a:ext cx="571579" cy="580925"/>
            </a:xfrm>
            <a:prstGeom prst="cube">
              <a:avLst/>
            </a:prstGeom>
            <a:solidFill>
              <a:schemeClr val="accent6">
                <a:lumMod val="60000"/>
                <a:lumOff val="40000"/>
                <a:alpha val="69804"/>
              </a:scheme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9" name="立方体 38"/>
            <p:cNvSpPr/>
            <p:nvPr/>
          </p:nvSpPr>
          <p:spPr bwMode="auto">
            <a:xfrm>
              <a:off x="4495168" y="3494410"/>
              <a:ext cx="571579" cy="580925"/>
            </a:xfrm>
            <a:prstGeom prst="cube">
              <a:avLst/>
            </a:prstGeom>
            <a:solidFill>
              <a:schemeClr val="accent6">
                <a:lumMod val="60000"/>
                <a:lumOff val="40000"/>
                <a:alpha val="69804"/>
              </a:scheme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 bwMode="auto">
          <a:xfrm>
            <a:off x="1194435" y="3618230"/>
            <a:ext cx="1228090" cy="317500"/>
            <a:chOff x="3296175" y="3652775"/>
            <a:chExt cx="2843960" cy="735804"/>
          </a:xfrm>
        </p:grpSpPr>
        <p:grpSp>
          <p:nvGrpSpPr>
            <p:cNvPr id="13322" name="组合 28"/>
            <p:cNvGrpSpPr/>
            <p:nvPr/>
          </p:nvGrpSpPr>
          <p:grpSpPr bwMode="auto">
            <a:xfrm>
              <a:off x="3449099" y="3652775"/>
              <a:ext cx="2691036" cy="585790"/>
              <a:chOff x="1516592" y="2346000"/>
              <a:chExt cx="2691036" cy="585790"/>
            </a:xfrm>
          </p:grpSpPr>
          <p:sp>
            <p:nvSpPr>
              <p:cNvPr id="83" name="立方体 82"/>
              <p:cNvSpPr/>
              <p:nvPr/>
            </p:nvSpPr>
            <p:spPr bwMode="auto">
              <a:xfrm>
                <a:off x="1516108" y="2346000"/>
                <a:ext cx="571650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4" name="立方体 83"/>
              <p:cNvSpPr/>
              <p:nvPr/>
            </p:nvSpPr>
            <p:spPr bwMode="auto">
              <a:xfrm>
                <a:off x="1946434" y="2346000"/>
                <a:ext cx="571650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5" name="立方体 84"/>
              <p:cNvSpPr/>
              <p:nvPr/>
            </p:nvSpPr>
            <p:spPr bwMode="auto">
              <a:xfrm>
                <a:off x="2802321" y="2346000"/>
                <a:ext cx="571650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6" name="立方体 85"/>
              <p:cNvSpPr/>
              <p:nvPr/>
            </p:nvSpPr>
            <p:spPr bwMode="auto">
              <a:xfrm>
                <a:off x="3635978" y="2349178"/>
                <a:ext cx="571650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7" name="立方体 86"/>
              <p:cNvSpPr/>
              <p:nvPr/>
            </p:nvSpPr>
            <p:spPr bwMode="auto">
              <a:xfrm>
                <a:off x="2373583" y="2347589"/>
                <a:ext cx="571650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8" name="立方体 87"/>
              <p:cNvSpPr/>
              <p:nvPr/>
            </p:nvSpPr>
            <p:spPr bwMode="auto">
              <a:xfrm>
                <a:off x="3223119" y="2350767"/>
                <a:ext cx="570062" cy="581652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3296175" y="3807554"/>
              <a:ext cx="2691520" cy="581025"/>
              <a:chOff x="1516592" y="2348379"/>
              <a:chExt cx="2691520" cy="581025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77" name="立方体 76"/>
              <p:cNvSpPr/>
              <p:nvPr/>
            </p:nvSpPr>
            <p:spPr bwMode="auto">
              <a:xfrm>
                <a:off x="1516592" y="2349180"/>
                <a:ext cx="571500" cy="580224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8" name="立方体 77"/>
              <p:cNvSpPr/>
              <p:nvPr/>
            </p:nvSpPr>
            <p:spPr bwMode="auto">
              <a:xfrm>
                <a:off x="1940596" y="2348379"/>
                <a:ext cx="571500" cy="581025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9" name="立方体 78"/>
              <p:cNvSpPr/>
              <p:nvPr/>
            </p:nvSpPr>
            <p:spPr bwMode="auto">
              <a:xfrm>
                <a:off x="2364601" y="2348379"/>
                <a:ext cx="571500" cy="581025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0" name="立方体 79"/>
              <p:cNvSpPr/>
              <p:nvPr/>
            </p:nvSpPr>
            <p:spPr bwMode="auto">
              <a:xfrm>
                <a:off x="2788605" y="2348379"/>
                <a:ext cx="571500" cy="581025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1" name="立方体 80"/>
              <p:cNvSpPr/>
              <p:nvPr/>
            </p:nvSpPr>
            <p:spPr bwMode="auto">
              <a:xfrm>
                <a:off x="3212610" y="2348379"/>
                <a:ext cx="571500" cy="581025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82" name="立方体 81"/>
              <p:cNvSpPr/>
              <p:nvPr/>
            </p:nvSpPr>
            <p:spPr bwMode="auto">
              <a:xfrm>
                <a:off x="3636612" y="2348379"/>
                <a:ext cx="571500" cy="581025"/>
              </a:xfrm>
              <a:prstGeom prst="cube">
                <a:avLst/>
              </a:prstGeom>
              <a:solidFill>
                <a:srgbClr val="0070C0">
                  <a:alpha val="70000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 bwMode="auto">
          <a:xfrm>
            <a:off x="1193800" y="4090670"/>
            <a:ext cx="690880" cy="513715"/>
            <a:chOff x="3158932" y="2677623"/>
            <a:chExt cx="1599654" cy="1188468"/>
          </a:xfrm>
        </p:grpSpPr>
        <p:sp>
          <p:nvSpPr>
            <p:cNvPr id="62" name="立方体 61"/>
            <p:cNvSpPr/>
            <p:nvPr/>
          </p:nvSpPr>
          <p:spPr bwMode="auto">
            <a:xfrm>
              <a:off x="3311280" y="3133018"/>
              <a:ext cx="571305" cy="580746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3" name="立方体 62"/>
            <p:cNvSpPr/>
            <p:nvPr/>
          </p:nvSpPr>
          <p:spPr bwMode="auto">
            <a:xfrm>
              <a:off x="3749281" y="3133018"/>
              <a:ext cx="571305" cy="580746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4" name="立方体 63"/>
            <p:cNvSpPr/>
            <p:nvPr/>
          </p:nvSpPr>
          <p:spPr bwMode="auto">
            <a:xfrm>
              <a:off x="4187281" y="3126671"/>
              <a:ext cx="571305" cy="580746"/>
            </a:xfrm>
            <a:prstGeom prst="cube">
              <a:avLst/>
            </a:prstGeom>
            <a:solidFill>
              <a:srgbClr val="FF6165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5" name="立方体 64"/>
            <p:cNvSpPr/>
            <p:nvPr/>
          </p:nvSpPr>
          <p:spPr bwMode="auto">
            <a:xfrm>
              <a:off x="3158932" y="3285345"/>
              <a:ext cx="571305" cy="580746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6" name="立方体 65"/>
            <p:cNvSpPr/>
            <p:nvPr/>
          </p:nvSpPr>
          <p:spPr bwMode="auto">
            <a:xfrm>
              <a:off x="3596933" y="3285345"/>
              <a:ext cx="571305" cy="580746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7" name="立方体 66"/>
            <p:cNvSpPr/>
            <p:nvPr/>
          </p:nvSpPr>
          <p:spPr bwMode="auto">
            <a:xfrm>
              <a:off x="4034933" y="3278998"/>
              <a:ext cx="571305" cy="580746"/>
            </a:xfrm>
            <a:prstGeom prst="cube">
              <a:avLst/>
            </a:prstGeom>
            <a:solidFill>
              <a:srgbClr val="00B05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8" name="立方体 67"/>
            <p:cNvSpPr/>
            <p:nvPr/>
          </p:nvSpPr>
          <p:spPr bwMode="auto">
            <a:xfrm>
              <a:off x="3308106" y="2683970"/>
              <a:ext cx="572892" cy="580746"/>
            </a:xfrm>
            <a:prstGeom prst="cube">
              <a:avLst/>
            </a:prstGeom>
            <a:solidFill>
              <a:srgbClr val="FF0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69" name="立方体 68"/>
            <p:cNvSpPr/>
            <p:nvPr/>
          </p:nvSpPr>
          <p:spPr bwMode="auto">
            <a:xfrm>
              <a:off x="3747694" y="2683970"/>
              <a:ext cx="571305" cy="580746"/>
            </a:xfrm>
            <a:prstGeom prst="cube">
              <a:avLst/>
            </a:prstGeom>
            <a:solidFill>
              <a:srgbClr val="FF0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0" name="立方体 69"/>
            <p:cNvSpPr/>
            <p:nvPr/>
          </p:nvSpPr>
          <p:spPr bwMode="auto">
            <a:xfrm>
              <a:off x="4185695" y="2677623"/>
              <a:ext cx="571305" cy="580746"/>
            </a:xfrm>
            <a:prstGeom prst="cube">
              <a:avLst/>
            </a:prstGeom>
            <a:solidFill>
              <a:srgbClr val="FF0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1" name="立方体 70"/>
            <p:cNvSpPr/>
            <p:nvPr/>
          </p:nvSpPr>
          <p:spPr bwMode="auto">
            <a:xfrm>
              <a:off x="3163693" y="2834711"/>
              <a:ext cx="571305" cy="580746"/>
            </a:xfrm>
            <a:prstGeom prst="cube">
              <a:avLst/>
            </a:prstGeom>
            <a:solidFill>
              <a:srgbClr val="FFC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2" name="立方体 71"/>
            <p:cNvSpPr/>
            <p:nvPr/>
          </p:nvSpPr>
          <p:spPr bwMode="auto">
            <a:xfrm>
              <a:off x="3601694" y="2834711"/>
              <a:ext cx="571305" cy="580746"/>
            </a:xfrm>
            <a:prstGeom prst="cube">
              <a:avLst/>
            </a:prstGeom>
            <a:solidFill>
              <a:srgbClr val="FFC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3" name="立方体 72"/>
            <p:cNvSpPr/>
            <p:nvPr/>
          </p:nvSpPr>
          <p:spPr bwMode="auto">
            <a:xfrm>
              <a:off x="4039694" y="2828364"/>
              <a:ext cx="571305" cy="580746"/>
            </a:xfrm>
            <a:prstGeom prst="cube">
              <a:avLst/>
            </a:prstGeom>
            <a:solidFill>
              <a:srgbClr val="FFC000">
                <a:alpha val="69804"/>
              </a:srgbClr>
            </a:solidFill>
            <a:ln w="12700">
              <a:solidFill>
                <a:srgbClr val="00206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611505" y="247015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①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11505" y="2987675"/>
            <a:ext cx="48895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②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11505" y="3580765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③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1505" y="4077970"/>
            <a:ext cx="48895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④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40" grpId="0"/>
      <p:bldP spid="40" grpId="1"/>
      <p:bldP spid="42" grpId="0"/>
      <p:bldP spid="42" grpId="1"/>
      <p:bldP spid="43" grpId="0"/>
      <p:bldP spid="43" grpId="1"/>
      <p:bldP spid="44" grpId="0"/>
      <p:bldP spid="4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699385" y="1696720"/>
            <a:ext cx="3640455" cy="2873375"/>
            <a:chOff x="5088" y="3044"/>
            <a:chExt cx="4267" cy="3522"/>
          </a:xfrm>
        </p:grpSpPr>
        <p:sp>
          <p:nvSpPr>
            <p:cNvPr id="3" name="立方体 2"/>
            <p:cNvSpPr/>
            <p:nvPr/>
          </p:nvSpPr>
          <p:spPr>
            <a:xfrm>
              <a:off x="5088" y="3044"/>
              <a:ext cx="4266" cy="3523"/>
            </a:xfrm>
            <a:prstGeom prst="cub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977" y="3070"/>
              <a:ext cx="0" cy="2520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rot="16200000">
              <a:off x="7654" y="3937"/>
              <a:ext cx="0" cy="3402"/>
            </a:xfrm>
            <a:prstGeom prst="line">
              <a:avLst/>
            </a:prstGeom>
            <a:ln w="28575">
              <a:solidFill>
                <a:schemeClr val="bg2">
                  <a:lumMod val="9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683895" y="483870"/>
            <a:ext cx="784352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同学们静静思考一下，如果要测算较大的长方体的体积，需要全部摆出每个小正方体才能知道它的体积吗?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2724150" y="3813175"/>
            <a:ext cx="733425" cy="73533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704465" y="2270760"/>
            <a:ext cx="3623945" cy="2288540"/>
            <a:chOff x="2547" y="1910"/>
            <a:chExt cx="7378" cy="4657"/>
          </a:xfrm>
        </p:grpSpPr>
        <p:sp>
          <p:nvSpPr>
            <p:cNvPr id="15" name="立方体 14"/>
            <p:cNvSpPr/>
            <p:nvPr/>
          </p:nvSpPr>
          <p:spPr bwMode="auto">
            <a:xfrm>
              <a:off x="8219" y="4847"/>
              <a:ext cx="1136" cy="1156"/>
            </a:xfrm>
            <a:prstGeom prst="cube">
              <a:avLst/>
            </a:prstGeom>
            <a:solidFill>
              <a:srgbClr val="A365D1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6" name="立方体 15"/>
            <p:cNvSpPr/>
            <p:nvPr/>
          </p:nvSpPr>
          <p:spPr bwMode="auto">
            <a:xfrm>
              <a:off x="7922" y="5137"/>
              <a:ext cx="1136" cy="1159"/>
            </a:xfrm>
            <a:prstGeom prst="cube">
              <a:avLst/>
            </a:prstGeom>
            <a:solidFill>
              <a:srgbClr val="A365D1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8" name="立方体 17"/>
            <p:cNvSpPr/>
            <p:nvPr/>
          </p:nvSpPr>
          <p:spPr bwMode="auto">
            <a:xfrm>
              <a:off x="7632" y="5411"/>
              <a:ext cx="1136" cy="1156"/>
            </a:xfrm>
            <a:prstGeom prst="cube">
              <a:avLst/>
            </a:prstGeom>
            <a:solidFill>
              <a:srgbClr val="F2E208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19" name="立方体 18"/>
            <p:cNvSpPr/>
            <p:nvPr/>
          </p:nvSpPr>
          <p:spPr bwMode="auto">
            <a:xfrm>
              <a:off x="7633" y="4530"/>
              <a:ext cx="1136" cy="1156"/>
            </a:xfrm>
            <a:prstGeom prst="cube">
              <a:avLst/>
            </a:prstGeom>
            <a:solidFill>
              <a:srgbClr val="F2E208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0" name="立方体 19"/>
            <p:cNvSpPr/>
            <p:nvPr/>
          </p:nvSpPr>
          <p:spPr bwMode="auto">
            <a:xfrm>
              <a:off x="7644" y="3668"/>
              <a:ext cx="1136" cy="1156"/>
            </a:xfrm>
            <a:prstGeom prst="cube">
              <a:avLst/>
            </a:prstGeom>
            <a:solidFill>
              <a:srgbClr val="F2E208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1" name="立方体 20"/>
            <p:cNvSpPr/>
            <p:nvPr/>
          </p:nvSpPr>
          <p:spPr bwMode="auto">
            <a:xfrm>
              <a:off x="6794" y="5411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2" name="立方体 21"/>
            <p:cNvSpPr/>
            <p:nvPr/>
          </p:nvSpPr>
          <p:spPr bwMode="auto">
            <a:xfrm>
              <a:off x="5953" y="5411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3" name="立方体 22"/>
            <p:cNvSpPr/>
            <p:nvPr/>
          </p:nvSpPr>
          <p:spPr bwMode="auto">
            <a:xfrm>
              <a:off x="5089" y="5411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4" name="立方体 23"/>
            <p:cNvSpPr/>
            <p:nvPr/>
          </p:nvSpPr>
          <p:spPr bwMode="auto">
            <a:xfrm>
              <a:off x="7645" y="2784"/>
              <a:ext cx="1136" cy="1156"/>
            </a:xfrm>
            <a:prstGeom prst="cube">
              <a:avLst/>
            </a:prstGeom>
            <a:solidFill>
              <a:srgbClr val="F2E208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5" name="立方体 24"/>
            <p:cNvSpPr/>
            <p:nvPr/>
          </p:nvSpPr>
          <p:spPr bwMode="auto">
            <a:xfrm>
              <a:off x="7650" y="1910"/>
              <a:ext cx="1136" cy="1156"/>
            </a:xfrm>
            <a:prstGeom prst="cube">
              <a:avLst/>
            </a:prstGeom>
            <a:solidFill>
              <a:srgbClr val="F2E208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6" name="立方体 25"/>
            <p:cNvSpPr/>
            <p:nvPr/>
          </p:nvSpPr>
          <p:spPr bwMode="auto">
            <a:xfrm>
              <a:off x="4245" y="5411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7" name="立方体 26"/>
            <p:cNvSpPr/>
            <p:nvPr/>
          </p:nvSpPr>
          <p:spPr bwMode="auto">
            <a:xfrm>
              <a:off x="3393" y="5411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29" name="立方体 28"/>
            <p:cNvSpPr/>
            <p:nvPr/>
          </p:nvSpPr>
          <p:spPr bwMode="auto">
            <a:xfrm>
              <a:off x="2547" y="5396"/>
              <a:ext cx="1136" cy="1156"/>
            </a:xfrm>
            <a:prstGeom prst="cube">
              <a:avLst/>
            </a:prstGeom>
            <a:solidFill>
              <a:srgbClr val="F383BD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0" name="立方体 29"/>
            <p:cNvSpPr/>
            <p:nvPr/>
          </p:nvSpPr>
          <p:spPr bwMode="auto">
            <a:xfrm>
              <a:off x="8509" y="4559"/>
              <a:ext cx="1136" cy="1156"/>
            </a:xfrm>
            <a:prstGeom prst="cube">
              <a:avLst/>
            </a:prstGeom>
            <a:solidFill>
              <a:srgbClr val="A365D1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33" name="立方体 32"/>
            <p:cNvSpPr/>
            <p:nvPr/>
          </p:nvSpPr>
          <p:spPr bwMode="auto">
            <a:xfrm>
              <a:off x="8789" y="4279"/>
              <a:ext cx="1136" cy="1156"/>
            </a:xfrm>
            <a:prstGeom prst="cube">
              <a:avLst/>
            </a:prstGeom>
            <a:solidFill>
              <a:srgbClr val="A365D1">
                <a:alpha val="40000"/>
              </a:srgb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  <a:miter lim="800000"/>
            </a:ln>
          </p:spPr>
          <p:txBody>
            <a:bodyPr anchor="ctr">
              <a:spAutoFit/>
            </a:bodyPr>
            <a:p>
              <a:pPr algn="ctr">
                <a:defRPr/>
              </a:pPr>
              <a:endParaRPr lang="zh-CN" altLang="en-US" sz="3200" b="1" dirty="0">
                <a:latin typeface="+mn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39750" y="1387475"/>
          <a:ext cx="8028000" cy="28610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96000"/>
                <a:gridCol w="828000"/>
                <a:gridCol w="828000"/>
                <a:gridCol w="828000"/>
                <a:gridCol w="1224000"/>
                <a:gridCol w="1224000"/>
              </a:tblGrid>
              <a:tr h="539750">
                <a:tc>
                  <a:txBody>
                    <a:bodyPr/>
                    <a:lstStyle/>
                    <a:p>
                      <a:pPr algn="ctr">
                        <a:buClrTx/>
                        <a:buSzTx/>
                        <a:buFontTx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形状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长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宽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高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小正方体的个数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长方体的体积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28575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T="45709" marB="45709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611505" y="2106930"/>
            <a:ext cx="7625080" cy="2138045"/>
            <a:chOff x="963" y="3318"/>
            <a:chExt cx="12008" cy="3367"/>
          </a:xfrm>
        </p:grpSpPr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5971" y="3318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7388" y="3318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8678" y="3318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>
              <a:spLocks noChangeArrowheads="1"/>
            </p:cNvSpPr>
            <p:nvPr/>
          </p:nvSpPr>
          <p:spPr bwMode="auto">
            <a:xfrm>
              <a:off x="10234" y="3318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2129DD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12203" y="3318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6091" y="416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7388" y="416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8678" y="416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10234" y="4167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2129DD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12203" y="4167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/>
            <p:cNvSpPr>
              <a:spLocks noChangeArrowheads="1"/>
            </p:cNvSpPr>
            <p:nvPr/>
          </p:nvSpPr>
          <p:spPr bwMode="auto">
            <a:xfrm>
              <a:off x="6091" y="504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7388" y="504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>
              <a:spLocks noChangeArrowheads="1"/>
            </p:cNvSpPr>
            <p:nvPr/>
          </p:nvSpPr>
          <p:spPr bwMode="auto">
            <a:xfrm>
              <a:off x="8678" y="5047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10234" y="5047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2129DD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12203" y="5047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6091" y="5896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>
              <a:spLocks noChangeArrowheads="1"/>
            </p:cNvSpPr>
            <p:nvPr/>
          </p:nvSpPr>
          <p:spPr bwMode="auto">
            <a:xfrm>
              <a:off x="7388" y="5896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8678" y="5896"/>
              <a:ext cx="52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>
              <a:spLocks noChangeArrowheads="1"/>
            </p:cNvSpPr>
            <p:nvPr/>
          </p:nvSpPr>
          <p:spPr bwMode="auto">
            <a:xfrm>
              <a:off x="10234" y="5896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2129DD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2129D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12203" y="5896"/>
              <a:ext cx="768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48" name="组合 47"/>
            <p:cNvGrpSpPr/>
            <p:nvPr/>
          </p:nvGrpSpPr>
          <p:grpSpPr bwMode="auto">
            <a:xfrm>
              <a:off x="1853" y="3482"/>
              <a:ext cx="3653" cy="420"/>
              <a:chOff x="2267744" y="1028212"/>
              <a:chExt cx="5373508" cy="618414"/>
            </a:xfrm>
          </p:grpSpPr>
          <p:sp>
            <p:nvSpPr>
              <p:cNvPr id="49" name="立方体 48"/>
              <p:cNvSpPr/>
              <p:nvPr/>
            </p:nvSpPr>
            <p:spPr bwMode="auto">
              <a:xfrm>
                <a:off x="2267744" y="1066366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0" name="立方体 49"/>
              <p:cNvSpPr/>
              <p:nvPr/>
            </p:nvSpPr>
            <p:spPr bwMode="auto">
              <a:xfrm>
                <a:off x="2706009" y="1066366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1" name="立方体 50"/>
              <p:cNvSpPr/>
              <p:nvPr/>
            </p:nvSpPr>
            <p:spPr bwMode="auto">
              <a:xfrm>
                <a:off x="3144274" y="1060007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2" name="立方体 51"/>
              <p:cNvSpPr/>
              <p:nvPr/>
            </p:nvSpPr>
            <p:spPr bwMode="auto">
              <a:xfrm>
                <a:off x="3576187" y="1055237"/>
                <a:ext cx="571650" cy="58185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3" name="立方体 52"/>
              <p:cNvSpPr/>
              <p:nvPr/>
            </p:nvSpPr>
            <p:spPr bwMode="auto">
              <a:xfrm>
                <a:off x="4014452" y="1055237"/>
                <a:ext cx="571650" cy="58185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4" name="立方体 53"/>
              <p:cNvSpPr/>
              <p:nvPr/>
            </p:nvSpPr>
            <p:spPr bwMode="auto">
              <a:xfrm>
                <a:off x="4452717" y="1048878"/>
                <a:ext cx="571650" cy="58185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5" name="立方体 54"/>
              <p:cNvSpPr/>
              <p:nvPr/>
            </p:nvSpPr>
            <p:spPr bwMode="auto">
              <a:xfrm>
                <a:off x="4884630" y="1045699"/>
                <a:ext cx="571650" cy="580261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6" name="立方体 55"/>
              <p:cNvSpPr/>
              <p:nvPr/>
            </p:nvSpPr>
            <p:spPr bwMode="auto">
              <a:xfrm>
                <a:off x="5322895" y="1045699"/>
                <a:ext cx="571650" cy="580261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7" name="立方体 56"/>
              <p:cNvSpPr/>
              <p:nvPr/>
            </p:nvSpPr>
            <p:spPr bwMode="auto">
              <a:xfrm>
                <a:off x="5761159" y="1039340"/>
                <a:ext cx="571650" cy="580261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8" name="立方体 57"/>
              <p:cNvSpPr/>
              <p:nvPr/>
            </p:nvSpPr>
            <p:spPr bwMode="auto">
              <a:xfrm>
                <a:off x="6193073" y="1034571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59" name="立方体 58"/>
              <p:cNvSpPr/>
              <p:nvPr/>
            </p:nvSpPr>
            <p:spPr bwMode="auto">
              <a:xfrm>
                <a:off x="6631337" y="1034571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0" name="立方体 59"/>
              <p:cNvSpPr/>
              <p:nvPr/>
            </p:nvSpPr>
            <p:spPr bwMode="auto">
              <a:xfrm>
                <a:off x="7069602" y="1028212"/>
                <a:ext cx="571650" cy="580260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 bwMode="auto">
            <a:xfrm>
              <a:off x="1865" y="4205"/>
              <a:ext cx="1452" cy="582"/>
              <a:chOff x="3231343" y="3219821"/>
              <a:chExt cx="2135484" cy="855514"/>
            </a:xfrm>
          </p:grpSpPr>
          <p:sp>
            <p:nvSpPr>
              <p:cNvPr id="6" name="立方体 5"/>
              <p:cNvSpPr/>
              <p:nvPr/>
            </p:nvSpPr>
            <p:spPr bwMode="auto">
              <a:xfrm>
                <a:off x="3531423" y="3219821"/>
                <a:ext cx="571579" cy="580925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" name="立方体 6"/>
              <p:cNvSpPr/>
              <p:nvPr/>
            </p:nvSpPr>
            <p:spPr bwMode="auto">
              <a:xfrm>
                <a:off x="3964870" y="3219821"/>
                <a:ext cx="571579" cy="580925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3" name="立方体 12"/>
              <p:cNvSpPr/>
              <p:nvPr/>
            </p:nvSpPr>
            <p:spPr bwMode="auto">
              <a:xfrm>
                <a:off x="4396730" y="3219821"/>
                <a:ext cx="571579" cy="580925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立方体 13"/>
              <p:cNvSpPr/>
              <p:nvPr/>
            </p:nvSpPr>
            <p:spPr bwMode="auto">
              <a:xfrm>
                <a:off x="4795248" y="3219821"/>
                <a:ext cx="571579" cy="580925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立方体 31"/>
              <p:cNvSpPr/>
              <p:nvPr/>
            </p:nvSpPr>
            <p:spPr bwMode="auto">
              <a:xfrm>
                <a:off x="3382177" y="3356322"/>
                <a:ext cx="571579" cy="582511"/>
              </a:xfrm>
              <a:prstGeom prst="cube">
                <a:avLst/>
              </a:prstGeom>
              <a:solidFill>
                <a:srgbClr val="7030A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3" name="立方体 32"/>
              <p:cNvSpPr/>
              <p:nvPr/>
            </p:nvSpPr>
            <p:spPr bwMode="auto">
              <a:xfrm>
                <a:off x="3814037" y="3356322"/>
                <a:ext cx="571579" cy="582511"/>
              </a:xfrm>
              <a:prstGeom prst="cube">
                <a:avLst/>
              </a:prstGeom>
              <a:solidFill>
                <a:srgbClr val="7030A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立方体 33"/>
              <p:cNvSpPr/>
              <p:nvPr/>
            </p:nvSpPr>
            <p:spPr bwMode="auto">
              <a:xfrm>
                <a:off x="4247484" y="3356322"/>
                <a:ext cx="571579" cy="582511"/>
              </a:xfrm>
              <a:prstGeom prst="cube">
                <a:avLst/>
              </a:prstGeom>
              <a:solidFill>
                <a:srgbClr val="7030A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立方体 34"/>
              <p:cNvSpPr/>
              <p:nvPr/>
            </p:nvSpPr>
            <p:spPr bwMode="auto">
              <a:xfrm>
                <a:off x="4644414" y="3356322"/>
                <a:ext cx="571579" cy="582511"/>
              </a:xfrm>
              <a:prstGeom prst="cube">
                <a:avLst/>
              </a:prstGeom>
              <a:solidFill>
                <a:srgbClr val="7030A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6" name="立方体 35"/>
              <p:cNvSpPr/>
              <p:nvPr/>
            </p:nvSpPr>
            <p:spPr bwMode="auto">
              <a:xfrm>
                <a:off x="3231343" y="3494410"/>
                <a:ext cx="571579" cy="580925"/>
              </a:xfrm>
              <a:prstGeom prst="cube">
                <a:avLst/>
              </a:prstGeom>
              <a:solidFill>
                <a:schemeClr val="accent6">
                  <a:lumMod val="60000"/>
                  <a:lumOff val="40000"/>
                  <a:alpha val="69804"/>
                </a:scheme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7" name="立方体 36"/>
              <p:cNvSpPr/>
              <p:nvPr/>
            </p:nvSpPr>
            <p:spPr bwMode="auto">
              <a:xfrm>
                <a:off x="3664791" y="3494410"/>
                <a:ext cx="569991" cy="580925"/>
              </a:xfrm>
              <a:prstGeom prst="cube">
                <a:avLst/>
              </a:prstGeom>
              <a:solidFill>
                <a:schemeClr val="accent6">
                  <a:lumMod val="60000"/>
                  <a:lumOff val="40000"/>
                  <a:alpha val="69804"/>
                </a:scheme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8" name="立方体 37"/>
              <p:cNvSpPr/>
              <p:nvPr/>
            </p:nvSpPr>
            <p:spPr bwMode="auto">
              <a:xfrm>
                <a:off x="4096651" y="3494410"/>
                <a:ext cx="571579" cy="580925"/>
              </a:xfrm>
              <a:prstGeom prst="cube">
                <a:avLst/>
              </a:prstGeom>
              <a:solidFill>
                <a:schemeClr val="accent6">
                  <a:lumMod val="60000"/>
                  <a:lumOff val="40000"/>
                  <a:alpha val="69804"/>
                </a:scheme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39" name="立方体 38"/>
              <p:cNvSpPr/>
              <p:nvPr/>
            </p:nvSpPr>
            <p:spPr bwMode="auto">
              <a:xfrm>
                <a:off x="4495168" y="3494410"/>
                <a:ext cx="571579" cy="580925"/>
              </a:xfrm>
              <a:prstGeom prst="cube">
                <a:avLst/>
              </a:prstGeom>
              <a:solidFill>
                <a:schemeClr val="accent6">
                  <a:lumMod val="60000"/>
                  <a:lumOff val="40000"/>
                  <a:alpha val="69804"/>
                </a:scheme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 bwMode="auto">
            <a:xfrm>
              <a:off x="1881" y="5133"/>
              <a:ext cx="1934" cy="500"/>
              <a:chOff x="3296175" y="3652775"/>
              <a:chExt cx="2843960" cy="735804"/>
            </a:xfrm>
          </p:grpSpPr>
          <p:grpSp>
            <p:nvGrpSpPr>
              <p:cNvPr id="13322" name="组合 28"/>
              <p:cNvGrpSpPr/>
              <p:nvPr/>
            </p:nvGrpSpPr>
            <p:grpSpPr bwMode="auto">
              <a:xfrm>
                <a:off x="3449099" y="3652775"/>
                <a:ext cx="2691036" cy="585790"/>
                <a:chOff x="1516592" y="2346000"/>
                <a:chExt cx="2691036" cy="585790"/>
              </a:xfrm>
            </p:grpSpPr>
            <p:sp>
              <p:nvSpPr>
                <p:cNvPr id="83" name="立方体 82"/>
                <p:cNvSpPr/>
                <p:nvPr/>
              </p:nvSpPr>
              <p:spPr bwMode="auto">
                <a:xfrm>
                  <a:off x="1516108" y="2346000"/>
                  <a:ext cx="571650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4" name="立方体 83"/>
                <p:cNvSpPr/>
                <p:nvPr/>
              </p:nvSpPr>
              <p:spPr bwMode="auto">
                <a:xfrm>
                  <a:off x="1946434" y="2346000"/>
                  <a:ext cx="571650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5" name="立方体 84"/>
                <p:cNvSpPr/>
                <p:nvPr/>
              </p:nvSpPr>
              <p:spPr bwMode="auto">
                <a:xfrm>
                  <a:off x="2802321" y="2346000"/>
                  <a:ext cx="571650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6" name="立方体 85"/>
                <p:cNvSpPr/>
                <p:nvPr/>
              </p:nvSpPr>
              <p:spPr bwMode="auto">
                <a:xfrm>
                  <a:off x="3635978" y="2349178"/>
                  <a:ext cx="571650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7" name="立方体 86"/>
                <p:cNvSpPr/>
                <p:nvPr/>
              </p:nvSpPr>
              <p:spPr bwMode="auto">
                <a:xfrm>
                  <a:off x="2373583" y="2347589"/>
                  <a:ext cx="571650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8" name="立方体 87"/>
                <p:cNvSpPr/>
                <p:nvPr/>
              </p:nvSpPr>
              <p:spPr bwMode="auto">
                <a:xfrm>
                  <a:off x="3223119" y="2350767"/>
                  <a:ext cx="570062" cy="581652"/>
                </a:xfrm>
                <a:prstGeom prst="cube">
                  <a:avLst/>
                </a:prstGeom>
                <a:solidFill>
                  <a:srgbClr val="FF6165">
                    <a:alpha val="69804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3296175" y="3807554"/>
                <a:ext cx="2691520" cy="581025"/>
                <a:chOff x="1516592" y="2348379"/>
                <a:chExt cx="2691520" cy="581025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77" name="立方体 76"/>
                <p:cNvSpPr/>
                <p:nvPr/>
              </p:nvSpPr>
              <p:spPr bwMode="auto">
                <a:xfrm>
                  <a:off x="1516592" y="2349180"/>
                  <a:ext cx="571500" cy="580224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78" name="立方体 77"/>
                <p:cNvSpPr/>
                <p:nvPr/>
              </p:nvSpPr>
              <p:spPr bwMode="auto">
                <a:xfrm>
                  <a:off x="1940596" y="2348379"/>
                  <a:ext cx="571500" cy="581025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79" name="立方体 78"/>
                <p:cNvSpPr/>
                <p:nvPr/>
              </p:nvSpPr>
              <p:spPr bwMode="auto">
                <a:xfrm>
                  <a:off x="2364601" y="2348379"/>
                  <a:ext cx="571500" cy="581025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0" name="立方体 79"/>
                <p:cNvSpPr/>
                <p:nvPr/>
              </p:nvSpPr>
              <p:spPr bwMode="auto">
                <a:xfrm>
                  <a:off x="2788605" y="2348379"/>
                  <a:ext cx="571500" cy="581025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1" name="立方体 80"/>
                <p:cNvSpPr/>
                <p:nvPr/>
              </p:nvSpPr>
              <p:spPr bwMode="auto">
                <a:xfrm>
                  <a:off x="3212610" y="2348379"/>
                  <a:ext cx="571500" cy="581025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82" name="立方体 81"/>
                <p:cNvSpPr/>
                <p:nvPr/>
              </p:nvSpPr>
              <p:spPr bwMode="auto">
                <a:xfrm>
                  <a:off x="3636612" y="2348379"/>
                  <a:ext cx="571500" cy="581025"/>
                </a:xfrm>
                <a:prstGeom prst="cube">
                  <a:avLst/>
                </a:prstGeom>
                <a:solidFill>
                  <a:srgbClr val="0070C0">
                    <a:alpha val="70000"/>
                  </a:srgbClr>
                </a:solidFill>
                <a:ln w="12700">
                  <a:solidFill>
                    <a:srgbClr val="002060"/>
                  </a:solidFill>
                  <a:miter lim="800000"/>
                </a:ln>
              </p:spPr>
              <p:txBody>
                <a:bodyPr anchor="ctr">
                  <a:spAutoFit/>
                </a:bodyPr>
                <a:lstStyle/>
                <a:p>
                  <a:pPr algn="ctr">
                    <a:defRPr/>
                  </a:pPr>
                  <a:endParaRPr lang="zh-CN" altLang="en-US" sz="3200" b="1" dirty="0">
                    <a:latin typeface="+mn-lt"/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61" name="组合 60"/>
            <p:cNvGrpSpPr/>
            <p:nvPr/>
          </p:nvGrpSpPr>
          <p:grpSpPr bwMode="auto">
            <a:xfrm>
              <a:off x="1880" y="5877"/>
              <a:ext cx="1088" cy="809"/>
              <a:chOff x="3158932" y="2677623"/>
              <a:chExt cx="1599654" cy="1188468"/>
            </a:xfrm>
          </p:grpSpPr>
          <p:sp>
            <p:nvSpPr>
              <p:cNvPr id="62" name="立方体 61"/>
              <p:cNvSpPr/>
              <p:nvPr/>
            </p:nvSpPr>
            <p:spPr bwMode="auto">
              <a:xfrm>
                <a:off x="3311280" y="3133018"/>
                <a:ext cx="571305" cy="580746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3" name="立方体 62"/>
              <p:cNvSpPr/>
              <p:nvPr/>
            </p:nvSpPr>
            <p:spPr bwMode="auto">
              <a:xfrm>
                <a:off x="3749281" y="3133018"/>
                <a:ext cx="571305" cy="580746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4" name="立方体 63"/>
              <p:cNvSpPr/>
              <p:nvPr/>
            </p:nvSpPr>
            <p:spPr bwMode="auto">
              <a:xfrm>
                <a:off x="4187281" y="3126671"/>
                <a:ext cx="571305" cy="580746"/>
              </a:xfrm>
              <a:prstGeom prst="cube">
                <a:avLst/>
              </a:prstGeom>
              <a:solidFill>
                <a:srgbClr val="FF6165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5" name="立方体 64"/>
              <p:cNvSpPr/>
              <p:nvPr/>
            </p:nvSpPr>
            <p:spPr bwMode="auto">
              <a:xfrm>
                <a:off x="3158932" y="3285345"/>
                <a:ext cx="571305" cy="580746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6" name="立方体 65"/>
              <p:cNvSpPr/>
              <p:nvPr/>
            </p:nvSpPr>
            <p:spPr bwMode="auto">
              <a:xfrm>
                <a:off x="3596933" y="3285345"/>
                <a:ext cx="571305" cy="580746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7" name="立方体 66"/>
              <p:cNvSpPr/>
              <p:nvPr/>
            </p:nvSpPr>
            <p:spPr bwMode="auto">
              <a:xfrm>
                <a:off x="4034933" y="3278998"/>
                <a:ext cx="571305" cy="580746"/>
              </a:xfrm>
              <a:prstGeom prst="cube">
                <a:avLst/>
              </a:prstGeom>
              <a:solidFill>
                <a:srgbClr val="00B05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8" name="立方体 67"/>
              <p:cNvSpPr/>
              <p:nvPr/>
            </p:nvSpPr>
            <p:spPr bwMode="auto">
              <a:xfrm>
                <a:off x="3308106" y="2683970"/>
                <a:ext cx="572892" cy="580746"/>
              </a:xfrm>
              <a:prstGeom prst="cube">
                <a:avLst/>
              </a:prstGeom>
              <a:solidFill>
                <a:srgbClr val="FF0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69" name="立方体 68"/>
              <p:cNvSpPr/>
              <p:nvPr/>
            </p:nvSpPr>
            <p:spPr bwMode="auto">
              <a:xfrm>
                <a:off x="3747694" y="2683970"/>
                <a:ext cx="571305" cy="580746"/>
              </a:xfrm>
              <a:prstGeom prst="cube">
                <a:avLst/>
              </a:prstGeom>
              <a:solidFill>
                <a:srgbClr val="FF0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0" name="立方体 69"/>
              <p:cNvSpPr/>
              <p:nvPr/>
            </p:nvSpPr>
            <p:spPr bwMode="auto">
              <a:xfrm>
                <a:off x="4185695" y="2677623"/>
                <a:ext cx="571305" cy="580746"/>
              </a:xfrm>
              <a:prstGeom prst="cube">
                <a:avLst/>
              </a:prstGeom>
              <a:solidFill>
                <a:srgbClr val="FF0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1" name="立方体 70"/>
              <p:cNvSpPr/>
              <p:nvPr/>
            </p:nvSpPr>
            <p:spPr bwMode="auto">
              <a:xfrm>
                <a:off x="3163693" y="2834711"/>
                <a:ext cx="571305" cy="580746"/>
              </a:xfrm>
              <a:prstGeom prst="cube">
                <a:avLst/>
              </a:prstGeom>
              <a:solidFill>
                <a:srgbClr val="FFC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2" name="立方体 71"/>
              <p:cNvSpPr/>
              <p:nvPr/>
            </p:nvSpPr>
            <p:spPr bwMode="auto">
              <a:xfrm>
                <a:off x="3601694" y="2834711"/>
                <a:ext cx="571305" cy="580746"/>
              </a:xfrm>
              <a:prstGeom prst="cube">
                <a:avLst/>
              </a:prstGeom>
              <a:solidFill>
                <a:srgbClr val="FFC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73" name="立方体 72"/>
              <p:cNvSpPr/>
              <p:nvPr/>
            </p:nvSpPr>
            <p:spPr bwMode="auto">
              <a:xfrm>
                <a:off x="4039694" y="2828364"/>
                <a:ext cx="571305" cy="580746"/>
              </a:xfrm>
              <a:prstGeom prst="cube">
                <a:avLst/>
              </a:prstGeom>
              <a:solidFill>
                <a:srgbClr val="FFC000">
                  <a:alpha val="69804"/>
                </a:srgbClr>
              </a:solidFill>
              <a:ln w="12700">
                <a:solidFill>
                  <a:srgbClr val="002060"/>
                </a:solidFill>
                <a:miter lim="800000"/>
              </a:ln>
            </p:spPr>
            <p:txBody>
              <a:bodyPr anchor="ctr">
                <a:spAutoFit/>
              </a:bodyPr>
              <a:lstStyle/>
              <a:p>
                <a:pPr algn="ctr">
                  <a:defRPr/>
                </a:pPr>
                <a:endParaRPr lang="zh-CN" altLang="en-US" sz="3200" b="1" dirty="0">
                  <a:latin typeface="+mn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963" y="3325"/>
              <a:ext cx="770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①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963" y="4140"/>
              <a:ext cx="770" cy="899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②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963" y="5074"/>
              <a:ext cx="770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③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63" y="5857"/>
              <a:ext cx="770" cy="725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④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67360" y="339725"/>
            <a:ext cx="422402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.思考讨论，发现规律。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6120" y="722630"/>
            <a:ext cx="70916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观察这个表格，你们发现了什么？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对话气泡: 圆角矩形 7"/>
          <p:cNvSpPr/>
          <p:nvPr/>
        </p:nvSpPr>
        <p:spPr>
          <a:xfrm>
            <a:off x="495300" y="595630"/>
            <a:ext cx="3394710" cy="1328420"/>
          </a:xfrm>
          <a:prstGeom prst="wedgeRoundRectCallout">
            <a:avLst>
              <a:gd name="adj1" fmla="val 57426"/>
              <a:gd name="adj2" fmla="val -24531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503555" y="699770"/>
            <a:ext cx="3636645" cy="105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长方体所含体积单位的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个数就是长方体的体积。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17843" y="2452370"/>
            <a:ext cx="80137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defRPr/>
            </a:pPr>
            <a:r>
              <a:rPr lang="zh-CN" altLang="zh-CN" sz="3200" b="1" kern="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长方体的体积</a:t>
            </a:r>
            <a:r>
              <a:rPr lang="en-US" altLang="zh-CN" sz="3200" b="1" kern="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zh-CN" sz="3200" b="1" kern="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＝</a:t>
            </a:r>
            <a:r>
              <a:rPr lang="en-US" altLang="zh-CN" sz="3200" b="1" kern="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zh-CN" sz="3200" b="1" kern="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每行的个数×行数×层数</a:t>
            </a:r>
            <a:endParaRPr lang="zh-CN" altLang="en-US" sz="3200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365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5464" y="467831"/>
            <a:ext cx="3406772" cy="2012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箭头: 下 8"/>
          <p:cNvSpPr/>
          <p:nvPr/>
        </p:nvSpPr>
        <p:spPr>
          <a:xfrm>
            <a:off x="4581843" y="3036570"/>
            <a:ext cx="166687" cy="5857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箭头: 下 10"/>
          <p:cNvSpPr/>
          <p:nvPr/>
        </p:nvSpPr>
        <p:spPr>
          <a:xfrm>
            <a:off x="6658293" y="3036570"/>
            <a:ext cx="168275" cy="5857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箭头: 下 11"/>
          <p:cNvSpPr/>
          <p:nvPr/>
        </p:nvSpPr>
        <p:spPr>
          <a:xfrm>
            <a:off x="7883843" y="3036570"/>
            <a:ext cx="166687" cy="58578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Rectangle 43"/>
          <p:cNvSpPr>
            <a:spLocks noChangeArrowheads="1"/>
          </p:cNvSpPr>
          <p:nvPr/>
        </p:nvSpPr>
        <p:spPr bwMode="auto">
          <a:xfrm>
            <a:off x="4140200" y="3651250"/>
            <a:ext cx="460851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长           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宽        高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43"/>
          <p:cNvSpPr>
            <a:spLocks noChangeArrowheads="1"/>
          </p:cNvSpPr>
          <p:nvPr/>
        </p:nvSpPr>
        <p:spPr bwMode="auto">
          <a:xfrm>
            <a:off x="467043" y="3652520"/>
            <a:ext cx="7705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长方体的体积   ＝              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11" grpId="0" bldLvl="0" animBg="1"/>
      <p:bldP spid="12" grpId="0" bldLvl="0" animBg="1"/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2508959"/>
            <a:ext cx="2300437" cy="1510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750888" y="573088"/>
            <a:ext cx="770572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如果用字母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表示长方体的体积，用 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h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分别表示长方体的长、宽、高。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3"/>
          <p:cNvSpPr>
            <a:spLocks noChangeArrowheads="1"/>
          </p:cNvSpPr>
          <p:nvPr/>
        </p:nvSpPr>
        <p:spPr bwMode="auto">
          <a:xfrm>
            <a:off x="755968" y="1881823"/>
            <a:ext cx="56705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长方体的体积＝长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宽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772093" y="2653665"/>
            <a:ext cx="21971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abh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895" y="843280"/>
            <a:ext cx="7735570" cy="1050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正方体的体积应该怎样计算？与长方体体积的计算方法有什么相同和不同之处？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5" name="Picture 3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081" y="2139951"/>
            <a:ext cx="1837721" cy="2015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43"/>
          <p:cNvSpPr>
            <a:spLocks noChangeArrowheads="1"/>
          </p:cNvSpPr>
          <p:nvPr/>
        </p:nvSpPr>
        <p:spPr bwMode="auto">
          <a:xfrm>
            <a:off x="2843213" y="2139950"/>
            <a:ext cx="58420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正方体的体积 ＝ 棱长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棱长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棱长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4687888" y="2665413"/>
            <a:ext cx="29527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·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·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708525" y="3313113"/>
            <a:ext cx="1882775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zh-CN" altLang="en-US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6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7360" y="339725"/>
            <a:ext cx="611759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800" b="1" dirty="0">
                <a:latin typeface="黑体" panose="02010609060101010101" pitchFamily="49" charset="-122"/>
                <a:ea typeface="黑体" panose="02010609060101010101" pitchFamily="49" charset="-122"/>
              </a:rPr>
              <a:t>.迁移类推，推导出正方体的体积计算方法。</a:t>
            </a:r>
            <a:endParaRPr lang="zh-CN" altLang="en-US" sz="1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660515" y="3314700"/>
            <a:ext cx="2075180" cy="791210"/>
            <a:chOff x="10489" y="5220"/>
            <a:chExt cx="3268" cy="1246"/>
          </a:xfrm>
        </p:grpSpPr>
        <p:sp>
          <p:nvSpPr>
            <p:cNvPr id="3" name="圆角矩形标注 2"/>
            <p:cNvSpPr/>
            <p:nvPr/>
          </p:nvSpPr>
          <p:spPr>
            <a:xfrm>
              <a:off x="10489" y="5220"/>
              <a:ext cx="2839" cy="1247"/>
            </a:xfrm>
            <a:prstGeom prst="wedgeRoundRectCallout">
              <a:avLst>
                <a:gd name="adj1" fmla="val -68227"/>
                <a:gd name="adj2" fmla="val -7738"/>
                <a:gd name="adj3" fmla="val 16667"/>
              </a:avLst>
            </a:prstGeom>
            <a:noFill/>
            <a:ln w="28575">
              <a:solidFill>
                <a:srgbClr val="3DAEEF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0489" y="5297"/>
              <a:ext cx="326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读作</a:t>
              </a:r>
              <a:r>
                <a:rPr lang="en-US" altLang="zh-CN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“</a:t>
              </a:r>
              <a:r>
                <a:rPr lang="en-US" altLang="zh-CN" sz="2000" b="1" i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的立方</a:t>
              </a:r>
              <a:r>
                <a:rPr lang="en-US" altLang="zh-CN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”</a:t>
              </a:r>
              <a:endParaRPr lang="en-US" altLang="zh-CN" sz="2000" b="1">
                <a:solidFill>
                  <a:srgbClr val="25A4E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或</a:t>
              </a:r>
              <a:r>
                <a:rPr lang="en-US" altLang="zh-CN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“</a:t>
              </a:r>
              <a:r>
                <a:rPr lang="en-US" altLang="zh-CN" sz="2000" b="1" i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a</a:t>
              </a:r>
              <a:r>
                <a:rPr lang="zh-CN" altLang="en-US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的三次方</a:t>
              </a:r>
              <a:r>
                <a:rPr lang="en-US" altLang="zh-CN" sz="2000" b="1">
                  <a:solidFill>
                    <a:srgbClr val="25A4ED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”</a:t>
              </a:r>
              <a:endParaRPr lang="en-US" altLang="zh-CN" sz="2000" b="1">
                <a:solidFill>
                  <a:srgbClr val="25A4E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915920" y="4015105"/>
            <a:ext cx="50253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300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的表示什么意思？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4" grpId="0"/>
      <p:bldP spid="7" grpId="0"/>
      <p:bldP spid="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2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150" y="785813"/>
            <a:ext cx="7699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文本框 1"/>
          <p:cNvSpPr txBox="1">
            <a:spLocks noChangeArrowheads="1"/>
          </p:cNvSpPr>
          <p:nvPr/>
        </p:nvSpPr>
        <p:spPr bwMode="auto">
          <a:xfrm>
            <a:off x="1417638" y="793750"/>
            <a:ext cx="7330826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保温箱的尺寸如下图所示，计算它们的体积。（单位：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dm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437977" y="3046118"/>
            <a:ext cx="2197100" cy="584200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abh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612602" y="3620793"/>
            <a:ext cx="2881313" cy="587375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6×5×4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1612602" y="4198643"/>
            <a:ext cx="3184525" cy="586957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4938415" y="2860381"/>
            <a:ext cx="1871662" cy="587375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3200" b="1" baseline="300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5211465" y="3306468"/>
            <a:ext cx="1873250" cy="584200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 </a:t>
            </a:r>
            <a:endParaRPr lang="en-US" altLang="zh-CN" sz="3200" b="1" baseline="300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5211465" y="3749381"/>
            <a:ext cx="2468562" cy="587375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5×5×5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5211465" y="4195468"/>
            <a:ext cx="2882900" cy="587375"/>
          </a:xfrm>
          <a:prstGeom prst="rect">
            <a:avLst/>
          </a:prstGeom>
          <a:noFill/>
          <a:ln w="12700" algn="ctr">
            <a:noFill/>
            <a:miter lim="800000"/>
            <a:tailEnd type="none" w="lg" len="lg"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8445" name="组合 13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8446" name="图片 1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  理解应用，巩固提高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1964" y="1419622"/>
            <a:ext cx="4739828" cy="1509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1115695" y="2067560"/>
            <a:ext cx="6976110" cy="1728470"/>
          </a:xfrm>
          <a:prstGeom prst="roundRect">
            <a:avLst>
              <a:gd name="adj" fmla="val 8743"/>
            </a:avLst>
          </a:prstGeom>
          <a:solidFill>
            <a:srgbClr val="41BD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19150" y="1164273"/>
            <a:ext cx="595185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自学教科书 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P31 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内容，并思考以下问题。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7133" y="2283143"/>
            <a:ext cx="296481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charset="0"/>
              <a:buChar char="ü"/>
              <a:defRPr/>
            </a:pPr>
            <a:r>
              <a:rPr lang="zh-CN" altLang="en-US" sz="2800" b="1" dirty="0">
                <a:latin typeface="+mn-ea"/>
                <a:ea typeface="+mn-ea"/>
              </a:rPr>
              <a:t>什么叫底面积</a:t>
            </a:r>
            <a:r>
              <a:rPr lang="en-US" altLang="zh-CN" sz="2800" b="1" dirty="0">
                <a:latin typeface="+mn-ea"/>
                <a:ea typeface="+mn-ea"/>
              </a:rPr>
              <a:t>?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87133" y="3083878"/>
            <a:ext cx="61842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Wingdings" panose="05000000000000000000" charset="0"/>
              <a:buChar char="ü"/>
              <a:defRPr/>
            </a:pPr>
            <a:r>
              <a:rPr lang="zh-CN" altLang="en-US" sz="2800" b="1" dirty="0">
                <a:latin typeface="+mn-ea"/>
                <a:ea typeface="+mn-ea"/>
              </a:rPr>
              <a:t>长方体和正方体的底面积怎么求</a:t>
            </a:r>
            <a:r>
              <a:rPr lang="en-US" altLang="zh-CN" sz="2800" b="1" dirty="0">
                <a:latin typeface="+mn-ea"/>
                <a:ea typeface="+mn-ea"/>
              </a:rPr>
              <a:t>?  </a:t>
            </a:r>
            <a:endParaRPr lang="zh-CN" altLang="en-US" sz="2800" b="1" dirty="0">
              <a:latin typeface="+mn-ea"/>
              <a:ea typeface="+mn-ea"/>
            </a:endParaRPr>
          </a:p>
        </p:txBody>
      </p:sp>
      <p:grpSp>
        <p:nvGrpSpPr>
          <p:cNvPr id="19464" name="组合 8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9465" name="图片 9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四  深化理解，统一公式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611505" y="1851660"/>
            <a:ext cx="8341995" cy="105029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latinLnBrk="0">
              <a:lnSpc>
                <a:spcPct val="130000"/>
              </a:lnSpc>
              <a:buFont typeface="Wingdings" panose="05000000000000000000" charset="0"/>
              <a:buNone/>
              <a:defRPr/>
            </a:pPr>
            <a:r>
              <a:rPr lang="zh-CN" altLang="en-US" sz="2400" b="1" dirty="0">
                <a:latin typeface="+mn-ea"/>
                <a:ea typeface="+mn-ea"/>
              </a:rPr>
              <a:t>为什么长方体和正方体的体积公式都可以用“底面积</a:t>
            </a:r>
            <a:r>
              <a:rPr lang="en-US" altLang="zh-CN" sz="2400" b="1" dirty="0">
                <a:latin typeface="+mn-ea"/>
                <a:ea typeface="+mn-ea"/>
              </a:rPr>
              <a:t>×</a:t>
            </a:r>
            <a:r>
              <a:rPr lang="zh-CN" altLang="en-US" sz="2400" b="1" dirty="0">
                <a:latin typeface="+mn-ea"/>
                <a:ea typeface="+mn-ea"/>
              </a:rPr>
              <a:t>高”来表示</a:t>
            </a:r>
            <a:r>
              <a:rPr lang="en-US" altLang="zh-CN" sz="2400" b="1" dirty="0">
                <a:latin typeface="+mn-ea"/>
                <a:ea typeface="+mn-ea"/>
              </a:rPr>
              <a:t>?</a:t>
            </a:r>
            <a:r>
              <a:rPr lang="zh-CN" altLang="en-US" sz="2400" b="1" dirty="0">
                <a:latin typeface="+mn-ea"/>
                <a:ea typeface="+mn-ea"/>
                <a:sym typeface="+mn-ea"/>
              </a:rPr>
              <a:t>这个公式用字母怎么表示</a:t>
            </a:r>
            <a:r>
              <a:rPr lang="en-US" altLang="zh-CN" sz="2400" b="1" dirty="0">
                <a:latin typeface="+mn-ea"/>
                <a:ea typeface="+mn-ea"/>
                <a:sym typeface="+mn-ea"/>
              </a:rPr>
              <a:t>?</a:t>
            </a:r>
            <a:endParaRPr lang="en-US" altLang="zh-CN" sz="2400" b="1" dirty="0">
              <a:latin typeface="+mn-ea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5605" y="339408"/>
            <a:ext cx="255397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p>
            <a:pPr>
              <a:defRPr/>
            </a:pP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汇报自学收获。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2"/>
          <p:cNvGrpSpPr/>
          <p:nvPr/>
        </p:nvGrpSpPr>
        <p:grpSpPr bwMode="auto">
          <a:xfrm>
            <a:off x="1677987" y="1123951"/>
            <a:ext cx="2327275" cy="1193800"/>
            <a:chOff x="1946275" y="1530350"/>
            <a:chExt cx="2327275" cy="1193738"/>
          </a:xfrm>
        </p:grpSpPr>
        <p:sp>
          <p:nvSpPr>
            <p:cNvPr id="4" name="AutoShape 39"/>
            <p:cNvSpPr>
              <a:spLocks noChangeArrowheads="1"/>
            </p:cNvSpPr>
            <p:nvPr/>
          </p:nvSpPr>
          <p:spPr bwMode="auto">
            <a:xfrm>
              <a:off x="1946275" y="2251038"/>
              <a:ext cx="2327275" cy="465114"/>
            </a:xfrm>
            <a:prstGeom prst="parallelogram">
              <a:avLst>
                <a:gd name="adj" fmla="val 102732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000000"/>
              </a:solidFill>
              <a:miter lim="800000"/>
            </a:ln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>
                <a:solidFill>
                  <a:prstClr val="black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0504" name="Line 36"/>
            <p:cNvSpPr>
              <a:spLocks noChangeShapeType="1"/>
            </p:cNvSpPr>
            <p:nvPr/>
          </p:nvSpPr>
          <p:spPr bwMode="auto">
            <a:xfrm>
              <a:off x="2408238" y="1535112"/>
              <a:ext cx="0" cy="715963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Line 37"/>
            <p:cNvSpPr>
              <a:spLocks noChangeShapeType="1"/>
            </p:cNvSpPr>
            <p:nvPr/>
          </p:nvSpPr>
          <p:spPr bwMode="auto">
            <a:xfrm rot="-5400000">
              <a:off x="3335338" y="1325562"/>
              <a:ext cx="0" cy="186055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Line 38"/>
            <p:cNvSpPr>
              <a:spLocks noChangeShapeType="1"/>
            </p:cNvSpPr>
            <p:nvPr/>
          </p:nvSpPr>
          <p:spPr bwMode="auto">
            <a:xfrm flipV="1">
              <a:off x="1946275" y="2252662"/>
              <a:ext cx="463550" cy="46355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AutoShape 34"/>
            <p:cNvSpPr>
              <a:spLocks noChangeArrowheads="1"/>
            </p:cNvSpPr>
            <p:nvPr/>
          </p:nvSpPr>
          <p:spPr bwMode="auto">
            <a:xfrm>
              <a:off x="1946275" y="1530350"/>
              <a:ext cx="2324100" cy="1185862"/>
            </a:xfrm>
            <a:prstGeom prst="cube">
              <a:avLst>
                <a:gd name="adj" fmla="val 38421"/>
              </a:avLst>
            </a:prstGeom>
            <a:noFill/>
            <a:ln w="19050">
              <a:solidFill>
                <a:srgbClr val="7030A0"/>
              </a:solidFill>
              <a:miter lim="800000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508" name="Rectangle 40"/>
            <p:cNvSpPr>
              <a:spLocks noChangeArrowheads="1"/>
            </p:cNvSpPr>
            <p:nvPr/>
          </p:nvSpPr>
          <p:spPr bwMode="auto">
            <a:xfrm>
              <a:off x="2749550" y="2198687"/>
              <a:ext cx="935038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底面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0483" name="组合 9"/>
          <p:cNvGrpSpPr/>
          <p:nvPr/>
        </p:nvGrpSpPr>
        <p:grpSpPr bwMode="auto">
          <a:xfrm>
            <a:off x="5662612" y="968376"/>
            <a:ext cx="1423988" cy="1479550"/>
            <a:chOff x="5418138" y="1249362"/>
            <a:chExt cx="1423987" cy="1479489"/>
          </a:xfrm>
        </p:grpSpPr>
        <p:sp>
          <p:nvSpPr>
            <p:cNvPr id="11" name="AutoShape 41"/>
            <p:cNvSpPr>
              <a:spLocks noChangeArrowheads="1"/>
            </p:cNvSpPr>
            <p:nvPr/>
          </p:nvSpPr>
          <p:spPr bwMode="auto">
            <a:xfrm>
              <a:off x="5421313" y="2305006"/>
              <a:ext cx="1416049" cy="366697"/>
            </a:xfrm>
            <a:prstGeom prst="parallelogram">
              <a:avLst>
                <a:gd name="adj" fmla="val 98468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19050">
              <a:solidFill>
                <a:srgbClr val="000000"/>
              </a:solidFill>
              <a:miter lim="800000"/>
            </a:ln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en-US" sz="28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0498" name="Line 43"/>
            <p:cNvSpPr>
              <a:spLocks noChangeShapeType="1"/>
            </p:cNvSpPr>
            <p:nvPr/>
          </p:nvSpPr>
          <p:spPr bwMode="auto">
            <a:xfrm>
              <a:off x="5780088" y="1255712"/>
              <a:ext cx="0" cy="1006475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Line 44"/>
            <p:cNvSpPr>
              <a:spLocks noChangeShapeType="1"/>
            </p:cNvSpPr>
            <p:nvPr/>
          </p:nvSpPr>
          <p:spPr bwMode="auto">
            <a:xfrm>
              <a:off x="5775325" y="2311400"/>
              <a:ext cx="1050925" cy="0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Line 45"/>
            <p:cNvSpPr>
              <a:spLocks noChangeShapeType="1"/>
            </p:cNvSpPr>
            <p:nvPr/>
          </p:nvSpPr>
          <p:spPr bwMode="auto">
            <a:xfrm flipV="1">
              <a:off x="5424488" y="2324100"/>
              <a:ext cx="347662" cy="347662"/>
            </a:xfrm>
            <a:prstGeom prst="line">
              <a:avLst/>
            </a:prstGeom>
            <a:noFill/>
            <a:ln w="19050">
              <a:solidFill>
                <a:srgbClr val="7030A0"/>
              </a:solidFill>
              <a:prstDash val="dash"/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AutoShape 35"/>
            <p:cNvSpPr>
              <a:spLocks noChangeArrowheads="1"/>
            </p:cNvSpPr>
            <p:nvPr/>
          </p:nvSpPr>
          <p:spPr bwMode="auto">
            <a:xfrm>
              <a:off x="5418138" y="1249362"/>
              <a:ext cx="1423987" cy="1423988"/>
            </a:xfrm>
            <a:prstGeom prst="cube">
              <a:avLst>
                <a:gd name="adj" fmla="val 25000"/>
              </a:avLst>
            </a:prstGeom>
            <a:noFill/>
            <a:ln w="19050">
              <a:solidFill>
                <a:srgbClr val="7030A0"/>
              </a:solidFill>
              <a:miter lim="800000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0502" name="Rectangle 46"/>
            <p:cNvSpPr>
              <a:spLocks noChangeArrowheads="1"/>
            </p:cNvSpPr>
            <p:nvPr/>
          </p:nvSpPr>
          <p:spPr bwMode="auto">
            <a:xfrm>
              <a:off x="5634162" y="2203450"/>
              <a:ext cx="102076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底面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7" name="TextBox 43"/>
          <p:cNvSpPr txBox="1">
            <a:spLocks noChangeArrowheads="1"/>
          </p:cNvSpPr>
          <p:nvPr/>
        </p:nvSpPr>
        <p:spPr bwMode="auto">
          <a:xfrm>
            <a:off x="323850" y="2384425"/>
            <a:ext cx="4608513" cy="476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长方体的体积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长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宽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高 </a:t>
            </a:r>
            <a:endParaRPr lang="zh-CN" altLang="en-US" sz="2400" b="1" dirty="0">
              <a:solidFill>
                <a:srgbClr val="00206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2306638" y="2859088"/>
            <a:ext cx="1112837" cy="989012"/>
            <a:chOff x="3751944" y="1336652"/>
            <a:chExt cx="1113687" cy="989332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3920348" y="1336652"/>
              <a:ext cx="78959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5" name="TextBox 46"/>
            <p:cNvSpPr txBox="1">
              <a:spLocks noChangeArrowheads="1"/>
            </p:cNvSpPr>
            <p:nvPr/>
          </p:nvSpPr>
          <p:spPr bwMode="auto">
            <a:xfrm>
              <a:off x="3751944" y="1790504"/>
              <a:ext cx="1113687" cy="535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底面积</a:t>
              </a:r>
              <a:endParaRPr lang="zh-CN" altLang="en-US" sz="24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V="1">
              <a:off x="4287340" y="1438285"/>
              <a:ext cx="0" cy="41764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48"/>
          <p:cNvSpPr txBox="1">
            <a:spLocks noChangeArrowheads="1"/>
          </p:cNvSpPr>
          <p:nvPr/>
        </p:nvSpPr>
        <p:spPr bwMode="auto">
          <a:xfrm>
            <a:off x="4140200" y="2389188"/>
            <a:ext cx="4895850" cy="476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正方体的体积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=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棱长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棱长</a:t>
            </a:r>
            <a:r>
              <a:rPr lang="en-US" altLang="zh-CN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002060"/>
                </a:solidFill>
                <a:latin typeface="+mn-ea"/>
                <a:ea typeface="+mn-ea"/>
                <a:cs typeface="Times New Roman" panose="02020603050405020304" pitchFamily="18" charset="0"/>
              </a:rPr>
              <a:t>棱长</a:t>
            </a:r>
            <a:endParaRPr lang="zh-CN" altLang="en-US" sz="2400" b="1" dirty="0">
              <a:solidFill>
                <a:srgbClr val="00206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6261100" y="2867025"/>
            <a:ext cx="1597025" cy="952500"/>
            <a:chOff x="4352002" y="3981450"/>
            <a:chExt cx="1597488" cy="9527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4364706" y="3981450"/>
              <a:ext cx="158478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92" name="TextBox 51"/>
            <p:cNvSpPr txBox="1">
              <a:spLocks noChangeArrowheads="1"/>
            </p:cNvSpPr>
            <p:nvPr/>
          </p:nvSpPr>
          <p:spPr bwMode="auto">
            <a:xfrm>
              <a:off x="4352002" y="4398681"/>
              <a:ext cx="1189685" cy="535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206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底面积</a:t>
              </a:r>
              <a:endParaRPr lang="zh-CN" altLang="en-US" sz="2400" b="1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V="1">
              <a:off x="5104695" y="4016383"/>
              <a:ext cx="0" cy="41760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72"/>
          <p:cNvSpPr txBox="1">
            <a:spLocks noChangeArrowheads="1"/>
          </p:cNvSpPr>
          <p:nvPr/>
        </p:nvSpPr>
        <p:spPr bwMode="auto">
          <a:xfrm>
            <a:off x="560388" y="3916363"/>
            <a:ext cx="6491287" cy="568325"/>
          </a:xfrm>
          <a:prstGeom prst="rect">
            <a:avLst/>
          </a:prstGeom>
          <a:solidFill>
            <a:srgbClr val="41B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长方体（或正方体）的体积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=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底面积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高</a:t>
            </a:r>
            <a:endParaRPr lang="zh-CN" altLang="en-US" sz="2800" b="1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29" name="TextBox 52"/>
          <p:cNvSpPr txBox="1">
            <a:spLocks noChangeArrowheads="1"/>
          </p:cNvSpPr>
          <p:nvPr/>
        </p:nvSpPr>
        <p:spPr bwMode="auto">
          <a:xfrm>
            <a:off x="7032625" y="3884613"/>
            <a:ext cx="13763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= Sh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0" name="Rectangle 2"/>
          <p:cNvSpPr>
            <a:spLocks noChangeArrowheads="1"/>
          </p:cNvSpPr>
          <p:nvPr/>
        </p:nvSpPr>
        <p:spPr bwMode="auto">
          <a:xfrm>
            <a:off x="600075" y="354013"/>
            <a:ext cx="67945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长方体或正方体底面的面积叫作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底面积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8"/>
          <p:cNvSpPr txBox="1">
            <a:spLocks noChangeArrowheads="1"/>
          </p:cNvSpPr>
          <p:nvPr/>
        </p:nvSpPr>
        <p:spPr bwMode="auto">
          <a:xfrm>
            <a:off x="395288" y="987425"/>
            <a:ext cx="8208962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一块长方体豆腐的尺寸如下图所示，它的体积是多少？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07" name="Picture 1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174" y="2139950"/>
            <a:ext cx="2728419" cy="189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420053" y="1707515"/>
            <a:ext cx="21971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V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abh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564515" y="2283778"/>
            <a:ext cx="2879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15×7×5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564515" y="2860040"/>
            <a:ext cx="345598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auto">
          <a:xfrm>
            <a:off x="420053" y="3642678"/>
            <a:ext cx="6121400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答：它的体积是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525cm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。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21512" name="组合 8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21513" name="图片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五  实践应用，内化知识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507876" y="1563588"/>
            <a:ext cx="311252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P31 </a:t>
            </a:r>
            <a:r>
              <a:rPr lang="zh-CN" altLang="en-US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做一做 第</a:t>
            </a:r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8"/>
          <p:cNvSpPr txBox="1">
            <a:spLocks noChangeArrowheads="1"/>
          </p:cNvSpPr>
          <p:nvPr/>
        </p:nvSpPr>
        <p:spPr bwMode="auto">
          <a:xfrm>
            <a:off x="395288" y="483870"/>
            <a:ext cx="8208962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怎样知道饮料箱、香皂的体积是多少？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2225" y="2427605"/>
            <a:ext cx="1057910" cy="1057910"/>
          </a:xfrm>
          <a:prstGeom prst="rect">
            <a:avLst/>
          </a:prstGeom>
        </p:spPr>
      </p:pic>
      <p:pic>
        <p:nvPicPr>
          <p:cNvPr id="3" name="图片 2" descr="1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505" y="1607185"/>
            <a:ext cx="3149600" cy="24580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77000" y="3365500"/>
            <a:ext cx="10471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香皂</a:t>
            </a:r>
            <a:endParaRPr lang="zh-CN" altLang="en-US" sz="1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图片 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38"/>
            <a:ext cx="2632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175" y="163513"/>
            <a:ext cx="2336800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六  课堂小结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 descr="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910" y="555625"/>
            <a:ext cx="7790180" cy="44481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836420" y="1196340"/>
            <a:ext cx="5599430" cy="2330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通过这节课的学习</a:t>
            </a: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你们对长方体、正方体有了哪些新的认识?计算长方体体积和计算正方体体积有哪些相同和不同之处?</a:t>
            </a:r>
            <a:endParaRPr lang="en-US" altLang="zh-CN" sz="28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Rectangle 43"/>
          <p:cNvSpPr>
            <a:spLocks noChangeArrowheads="1"/>
          </p:cNvSpPr>
          <p:nvPr/>
        </p:nvSpPr>
        <p:spPr bwMode="auto">
          <a:xfrm>
            <a:off x="683578" y="1059815"/>
            <a:ext cx="4508500" cy="571500"/>
          </a:xfrm>
          <a:prstGeom prst="rect">
            <a:avLst/>
          </a:prstGeom>
          <a:solidFill>
            <a:srgbClr val="41B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长方体的体积＝长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宽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高</a:t>
            </a:r>
            <a:endParaRPr lang="zh-CN" altLang="en-US" sz="2800" b="1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5588953" y="1083945"/>
            <a:ext cx="21971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abh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43"/>
          <p:cNvSpPr>
            <a:spLocks noChangeArrowheads="1"/>
          </p:cNvSpPr>
          <p:nvPr/>
        </p:nvSpPr>
        <p:spPr bwMode="auto">
          <a:xfrm>
            <a:off x="683578" y="2123440"/>
            <a:ext cx="5594350" cy="566738"/>
          </a:xfrm>
          <a:prstGeom prst="rect">
            <a:avLst/>
          </a:prstGeom>
          <a:solidFill>
            <a:srgbClr val="41B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正方体的体积＝棱长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棱长</a:t>
            </a:r>
            <a:r>
              <a:rPr lang="en-US" altLang="zh-CN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棱长</a:t>
            </a:r>
            <a:endParaRPr lang="zh-CN" altLang="en-US" sz="2800" b="1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6454140" y="2147570"/>
            <a:ext cx="15843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V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zh-CN" altLang="en-US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endParaRPr lang="en-US" altLang="zh-CN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TextBox 72"/>
          <p:cNvSpPr txBox="1">
            <a:spLocks noChangeArrowheads="1"/>
          </p:cNvSpPr>
          <p:nvPr/>
        </p:nvSpPr>
        <p:spPr bwMode="auto">
          <a:xfrm>
            <a:off x="683578" y="3182303"/>
            <a:ext cx="6489700" cy="568325"/>
          </a:xfrm>
          <a:prstGeom prst="rect">
            <a:avLst/>
          </a:prstGeom>
          <a:solidFill>
            <a:srgbClr val="41BDF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长方体（或正方体）的体积</a:t>
            </a:r>
            <a:r>
              <a:rPr lang="en-US" altLang="zh-CN" sz="2800" b="1" dirty="0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底面积</a:t>
            </a:r>
            <a:r>
              <a:rPr lang="en-US" altLang="zh-CN" sz="2800" b="1" dirty="0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0000"/>
                </a:solidFill>
                <a:latin typeface="Calibri Light" panose="020F0302020204030204" pitchFamily="34" charset="0"/>
                <a:ea typeface="黑体" panose="02010609060101010101" pitchFamily="49" charset="-122"/>
              </a:rPr>
              <a:t>高</a:t>
            </a:r>
            <a:endParaRPr lang="zh-CN" altLang="en-US" sz="2800" b="1" dirty="0">
              <a:solidFill>
                <a:srgbClr val="000000"/>
              </a:solidFill>
              <a:latin typeface="Calibri Light" panose="020F0302020204030204" pitchFamily="34" charset="0"/>
              <a:ea typeface="黑体" panose="02010609060101010101" pitchFamily="49" charset="-122"/>
            </a:endParaRPr>
          </a:p>
        </p:txBody>
      </p:sp>
      <p:sp>
        <p:nvSpPr>
          <p:cNvPr id="18" name="TextBox 52"/>
          <p:cNvSpPr txBox="1">
            <a:spLocks noChangeArrowheads="1"/>
          </p:cNvSpPr>
          <p:nvPr/>
        </p:nvSpPr>
        <p:spPr bwMode="auto">
          <a:xfrm>
            <a:off x="7246303" y="3118803"/>
            <a:ext cx="13763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= Sh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9433" y="1162050"/>
            <a:ext cx="7632700" cy="6451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一、计算下面各立体图形的体积。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25603" name="组合 12"/>
          <p:cNvGrpSpPr/>
          <p:nvPr/>
        </p:nvGrpSpPr>
        <p:grpSpPr bwMode="auto">
          <a:xfrm>
            <a:off x="250825" y="135255"/>
            <a:ext cx="2820670" cy="645795"/>
            <a:chOff x="250825" y="134408"/>
            <a:chExt cx="2440641" cy="646319"/>
          </a:xfrm>
        </p:grpSpPr>
        <p:grpSp>
          <p:nvGrpSpPr>
            <p:cNvPr id="25608" name="组合 11"/>
            <p:cNvGrpSpPr/>
            <p:nvPr/>
          </p:nvGrpSpPr>
          <p:grpSpPr bwMode="auto">
            <a:xfrm>
              <a:off x="250825" y="134408"/>
              <a:ext cx="2381267" cy="646319"/>
              <a:chOff x="250825" y="134408"/>
              <a:chExt cx="2381267" cy="646319"/>
            </a:xfrm>
          </p:grpSpPr>
          <p:pic>
            <p:nvPicPr>
              <p:cNvPr id="25610" name="图片 9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995"/>
              <a:stretch>
                <a:fillRect/>
              </a:stretch>
            </p:blipFill>
            <p:spPr bwMode="auto">
              <a:xfrm>
                <a:off x="1263245" y="134408"/>
                <a:ext cx="1368847" cy="6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611" name="图片 10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36"/>
              <a:stretch>
                <a:fillRect/>
              </a:stretch>
            </p:blipFill>
            <p:spPr bwMode="auto">
              <a:xfrm flipH="1">
                <a:off x="250825" y="134408"/>
                <a:ext cx="1012420" cy="6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3795" name="矩形 2"/>
            <p:cNvSpPr>
              <a:spLocks noChangeArrowheads="1"/>
            </p:cNvSpPr>
            <p:nvPr/>
          </p:nvSpPr>
          <p:spPr bwMode="auto">
            <a:xfrm>
              <a:off x="363539" y="188400"/>
              <a:ext cx="2327927" cy="522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七、作业设计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23850" y="781050"/>
            <a:ext cx="782701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（见“状元成才路”系列丛书《创优作业100分》对应课时作业。）</a:t>
            </a:r>
            <a:endParaRPr lang="zh-CN" altLang="en-US" sz="1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885" y="1851660"/>
            <a:ext cx="2119630" cy="13258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280" y="1851660"/>
            <a:ext cx="1487170" cy="1332230"/>
          </a:xfrm>
          <a:prstGeom prst="rect">
            <a:avLst/>
          </a:prstGeom>
        </p:spPr>
      </p:pic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1475423" y="3220085"/>
            <a:ext cx="2197100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V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abh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1619885" y="3651568"/>
            <a:ext cx="287972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10×4×5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/>
        </p:nvSpPr>
        <p:spPr bwMode="auto">
          <a:xfrm>
            <a:off x="1619885" y="4083685"/>
            <a:ext cx="3455988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363528" y="3220085"/>
            <a:ext cx="2197100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V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5507990" y="3651568"/>
            <a:ext cx="287972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7×7×7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5507990" y="4083685"/>
            <a:ext cx="3455988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39433" y="411480"/>
            <a:ext cx="7632700" cy="645160"/>
          </a:xfrm>
          <a:prstGeom prst="rect">
            <a:avLst/>
          </a:prstGeom>
        </p:spPr>
        <p:txBody>
          <a:bodyPr>
            <a:spAutoFit/>
          </a:bodyPr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、把下表中长方体或正方体的相关数据补充完整。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975" y="1539240"/>
            <a:ext cx="8020050" cy="20650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627630" y="2931795"/>
            <a:ext cx="13779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512 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4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87900" y="2283460"/>
            <a:ext cx="142303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 cm</a:t>
            </a:r>
            <a:endParaRPr lang="en-US" altLang="zh-CN" sz="24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04025" y="1635760"/>
            <a:ext cx="149161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52 dm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400" b="1" baseline="3000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tags/tag1.xml><?xml version="1.0" encoding="utf-8"?>
<p:tagLst xmlns:p="http://schemas.openxmlformats.org/presentationml/2006/main">
  <p:tag name="TABLE_ENDDRAG_ORIGIN_RECT" val="628*232"/>
  <p:tag name="TABLE_ENDDRAG_RECT" val="42*126*628*232"/>
</p:tagLst>
</file>

<file path=ppt/tags/tag2.xml><?xml version="1.0" encoding="utf-8"?>
<p:tagLst xmlns:p="http://schemas.openxmlformats.org/presentationml/2006/main">
  <p:tag name="TABLE_ENDDRAG_ORIGIN_RECT" val="628*232"/>
  <p:tag name="TABLE_ENDDRAG_RECT" val="42*126*628*23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latinLnBrk="0">
          <a:lnSpc>
            <a:spcPct val="130000"/>
          </a:lnSpc>
          <a:defRPr lang="zh-CN" altLang="en-US" sz="2400" b="1"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1412</Words>
  <Application>WPS 演示</Application>
  <PresentationFormat>全屏显示(16:9)</PresentationFormat>
  <Paragraphs>294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微软雅黑</vt:lpstr>
      <vt:lpstr>Arial Unicode MS</vt:lpstr>
      <vt:lpstr>Wingdings</vt:lpstr>
      <vt:lpstr>Calibri Light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336</cp:revision>
  <dcterms:created xsi:type="dcterms:W3CDTF">2015-08-27T07:30:00Z</dcterms:created>
  <dcterms:modified xsi:type="dcterms:W3CDTF">2023-11-02T01:21:10Z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9E75839990D94EA383D33CD10E59CF01</vt:lpwstr>
  </property>
</Properties>
</file>