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396" r:id="rId5"/>
    <p:sldId id="368" r:id="rId6"/>
    <p:sldId id="379" r:id="rId7"/>
    <p:sldId id="380" r:id="rId8"/>
    <p:sldId id="381" r:id="rId9"/>
    <p:sldId id="382" r:id="rId10"/>
    <p:sldId id="397" r:id="rId11"/>
    <p:sldId id="383" r:id="rId12"/>
    <p:sldId id="399" r:id="rId13"/>
    <p:sldId id="384" r:id="rId14"/>
    <p:sldId id="398" r:id="rId15"/>
    <p:sldId id="385" r:id="rId16"/>
    <p:sldId id="386" r:id="rId17"/>
    <p:sldId id="369" r:id="rId18"/>
    <p:sldId id="387" r:id="rId19"/>
    <p:sldId id="344" r:id="rId20"/>
    <p:sldId id="400" r:id="rId21"/>
    <p:sldId id="295" r:id="rId22"/>
    <p:sldId id="389" r:id="rId23"/>
    <p:sldId id="390" r:id="rId24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63FF"/>
    <a:srgbClr val="2020DA"/>
    <a:srgbClr val="FCCB30"/>
    <a:srgbClr val="4848E4"/>
    <a:srgbClr val="FFFFFF"/>
    <a:srgbClr val="F26882"/>
    <a:srgbClr val="E72D8B"/>
    <a:srgbClr val="FAD6E8"/>
    <a:srgbClr val="FEFEED"/>
    <a:srgbClr val="D6E9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96" autoAdjust="0"/>
    <p:restoredTop sz="96209" autoAdjust="0"/>
  </p:normalViewPr>
  <p:slideViewPr>
    <p:cSldViewPr showGuides="1">
      <p:cViewPr varScale="1">
        <p:scale>
          <a:sx n="146" d="100"/>
          <a:sy n="146" d="100"/>
        </p:scale>
        <p:origin x="276" y="114"/>
      </p:cViewPr>
      <p:guideLst>
        <p:guide orient="horz" pos="1620"/>
        <p:guide orient="horz" pos="609"/>
        <p:guide orient="horz" pos="1973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A2604B7B-2DAF-464C-8EE1-F300695448F8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B8FC4943-A2A0-4020-9805-A9320D2DD61C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71B321F7-00CF-4F53-84D4-388C5454332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副标题 6"/>
          <p:cNvSpPr txBox="1">
            <a:spLocks noChangeArrowheads="1"/>
          </p:cNvSpPr>
          <p:nvPr userDrawn="1"/>
        </p:nvSpPr>
        <p:spPr bwMode="auto">
          <a:xfrm>
            <a:off x="5772150" y="3994150"/>
            <a:ext cx="2160588" cy="396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C549F8B2-3578-42FE-B10D-6DCEEEBB174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1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1835696" y="1995686"/>
            <a:ext cx="6049963" cy="8938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sym typeface="+mn-lt"/>
              </a:rPr>
              <a:t>体积单位间的进率</a:t>
            </a:r>
            <a:endParaRPr lang="zh-CN" alt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j-ea"/>
              <a:sym typeface="+mn-lt"/>
            </a:endParaRPr>
          </a:p>
        </p:txBody>
      </p:sp>
      <p:sp>
        <p:nvSpPr>
          <p:cNvPr id="8195" name="文本框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93663" y="5002213"/>
            <a:ext cx="768351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E72D8B"/>
                </a:solidFill>
              </a:rPr>
              <a:t>状元成才路</a:t>
            </a:r>
            <a:endParaRPr lang="zh-CN" altLang="en-US">
              <a:solidFill>
                <a:srgbClr val="E72D8B"/>
              </a:solidFill>
            </a:endParaRPr>
          </a:p>
        </p:txBody>
      </p:sp>
      <p:pic>
        <p:nvPicPr>
          <p:cNvPr id="819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5006975"/>
            <a:ext cx="7683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795" y="843558"/>
            <a:ext cx="1156410" cy="11780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257" name="组合 10"/>
          <p:cNvGrpSpPr/>
          <p:nvPr/>
        </p:nvGrpSpPr>
        <p:grpSpPr bwMode="auto">
          <a:xfrm>
            <a:off x="2122488" y="147638"/>
            <a:ext cx="4899025" cy="576262"/>
            <a:chOff x="2123108" y="147009"/>
            <a:chExt cx="4897785" cy="576210"/>
          </a:xfrm>
        </p:grpSpPr>
        <p:grpSp>
          <p:nvGrpSpPr>
            <p:cNvPr id="10258" name="组合 7"/>
            <p:cNvGrpSpPr/>
            <p:nvPr/>
          </p:nvGrpSpPr>
          <p:grpSpPr bwMode="auto">
            <a:xfrm>
              <a:off x="2123108" y="147009"/>
              <a:ext cx="4897785" cy="576210"/>
              <a:chOff x="1711322" y="98491"/>
              <a:chExt cx="5721357" cy="673100"/>
            </a:xfrm>
          </p:grpSpPr>
          <p:pic>
            <p:nvPicPr>
              <p:cNvPr id="10261" name="图片 5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11322" y="98491"/>
                <a:ext cx="5721357" cy="673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" name="矩形: 圆角 6"/>
              <p:cNvSpPr/>
              <p:nvPr/>
            </p:nvSpPr>
            <p:spPr>
              <a:xfrm>
                <a:off x="1791042" y="194913"/>
                <a:ext cx="5456240" cy="467276"/>
              </a:xfrm>
              <a:prstGeom prst="round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9" name="椭圆 8"/>
            <p:cNvSpPr/>
            <p:nvPr/>
          </p:nvSpPr>
          <p:spPr>
            <a:xfrm>
              <a:off x="2394501" y="227964"/>
              <a:ext cx="445975" cy="446048"/>
            </a:xfrm>
            <a:prstGeom prst="ellipse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434" name="矩形 1"/>
            <p:cNvSpPr>
              <a:spLocks noChangeArrowheads="1"/>
            </p:cNvSpPr>
            <p:nvPr/>
          </p:nvSpPr>
          <p:spPr bwMode="auto">
            <a:xfrm>
              <a:off x="2315146" y="170819"/>
              <a:ext cx="4513707" cy="52224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一  复习旧知识，引入新课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39750" y="722630"/>
            <a:ext cx="8234680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同学们，还记得我们已经学过哪些常用的长度单位吗？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83895" y="1800860"/>
            <a:ext cx="7576185" cy="889687"/>
            <a:chOff x="1077" y="2903"/>
            <a:chExt cx="11931" cy="929"/>
          </a:xfrm>
        </p:grpSpPr>
        <p:sp>
          <p:nvSpPr>
            <p:cNvPr id="4" name="文本框 3"/>
            <p:cNvSpPr txBox="1"/>
            <p:nvPr/>
          </p:nvSpPr>
          <p:spPr>
            <a:xfrm>
              <a:off x="1077" y="2903"/>
              <a:ext cx="2929" cy="929"/>
            </a:xfrm>
            <a:prstGeom prst="rect">
              <a:avLst/>
            </a:prstGeom>
            <a:solidFill>
              <a:srgbClr val="2E63FF"/>
            </a:solidFill>
          </p:spPr>
          <p:txBody>
            <a:bodyPr wrap="square" rtlCol="0" anchor="ctr" anchorCtr="0">
              <a:no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zh-CN" altLang="en-US" sz="24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长度单位</a:t>
              </a:r>
              <a:endParaRPr lang="zh-CN" altLang="en-US" sz="24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077" y="2916"/>
              <a:ext cx="11872" cy="907"/>
            </a:xfrm>
            <a:prstGeom prst="rect">
              <a:avLst/>
            </a:prstGeom>
            <a:noFill/>
            <a:ln w="28575">
              <a:solidFill>
                <a:srgbClr val="2E63FF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478" y="2996"/>
              <a:ext cx="1980" cy="7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eaLnBrk="1" latinLnBrk="0" hangingPunct="1">
                <a:lnSpc>
                  <a:spcPts val="2500"/>
                </a:lnSpc>
              </a:pPr>
              <a:r>
                <a:rPr lang="zh-CN" altLang="en-US" sz="24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米</a:t>
              </a:r>
              <a:endPara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latinLnBrk="0" hangingPunct="1">
                <a:lnSpc>
                  <a:spcPts val="2500"/>
                </a:lnSpc>
              </a:pPr>
              <a:r>
                <a:rPr lang="zh-CN" altLang="en-US" sz="24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4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m</a:t>
              </a:r>
              <a:r>
                <a:rPr lang="zh-CN" altLang="en-US" sz="24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）</a:t>
              </a:r>
              <a:endPara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217" y="3009"/>
              <a:ext cx="2582" cy="7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eaLnBrk="1" latinLnBrk="0" hangingPunct="1">
                <a:lnSpc>
                  <a:spcPts val="2500"/>
                </a:lnSpc>
              </a:pPr>
              <a:r>
                <a:rPr lang="zh-CN" altLang="en-US" sz="24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分米</a:t>
              </a:r>
              <a:endPara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latinLnBrk="0" hangingPunct="1">
                <a:lnSpc>
                  <a:spcPts val="2500"/>
                </a:lnSpc>
              </a:pPr>
              <a:r>
                <a:rPr lang="zh-CN" altLang="en-US" sz="24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4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dm</a:t>
              </a:r>
              <a:r>
                <a:rPr lang="zh-CN" altLang="en-US" sz="24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）</a:t>
              </a:r>
              <a:endPara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518" y="3009"/>
              <a:ext cx="3490" cy="7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eaLnBrk="1" latinLnBrk="0" hangingPunct="1">
                <a:lnSpc>
                  <a:spcPts val="2500"/>
                </a:lnSpc>
              </a:pPr>
              <a:r>
                <a:rPr lang="zh-CN" altLang="en-US" sz="24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厘米</a:t>
              </a:r>
              <a:endPara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latinLnBrk="0" hangingPunct="1">
                <a:lnSpc>
                  <a:spcPts val="2500"/>
                </a:lnSpc>
              </a:pPr>
              <a:r>
                <a:rPr lang="zh-CN" altLang="en-US" sz="24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4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cm</a:t>
              </a:r>
              <a:r>
                <a:rPr lang="zh-CN" altLang="en-US" sz="24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）</a:t>
              </a:r>
              <a:endPara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83895" y="2809240"/>
            <a:ext cx="7538720" cy="888729"/>
            <a:chOff x="1077" y="4491"/>
            <a:chExt cx="11872" cy="928"/>
          </a:xfrm>
        </p:grpSpPr>
        <p:sp>
          <p:nvSpPr>
            <p:cNvPr id="12" name="文本框 11"/>
            <p:cNvSpPr txBox="1"/>
            <p:nvPr/>
          </p:nvSpPr>
          <p:spPr>
            <a:xfrm>
              <a:off x="1077" y="4491"/>
              <a:ext cx="2929" cy="928"/>
            </a:xfrm>
            <a:prstGeom prst="rect">
              <a:avLst/>
            </a:prstGeom>
            <a:solidFill>
              <a:srgbClr val="2E63FF"/>
            </a:solidFill>
          </p:spPr>
          <p:txBody>
            <a:bodyPr wrap="square" rtlCol="0" anchor="ctr" anchorCtr="0">
              <a:no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zh-CN" altLang="en-US" sz="24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面积单位</a:t>
              </a:r>
              <a:endParaRPr lang="zh-CN" altLang="en-US" sz="24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077" y="4504"/>
              <a:ext cx="11872" cy="907"/>
            </a:xfrm>
            <a:prstGeom prst="rect">
              <a:avLst/>
            </a:prstGeom>
            <a:noFill/>
            <a:ln w="28575">
              <a:solidFill>
                <a:srgbClr val="2E63FF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2658745" y="2964815"/>
            <a:ext cx="1727200" cy="7321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ts val="25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平方米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 eaLnBrk="1" latinLnBrk="0" hangingPunct="1">
              <a:lnSpc>
                <a:spcPts val="25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2400" b="1" baseline="300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523740" y="2964815"/>
            <a:ext cx="1885950" cy="7321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ts val="25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平方分米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 eaLnBrk="1" latinLnBrk="0" hangingPunct="1">
              <a:lnSpc>
                <a:spcPts val="25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dm</a:t>
            </a:r>
            <a:r>
              <a:rPr lang="en-US" altLang="zh-CN" sz="2400" b="1" baseline="300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372225" y="2934970"/>
            <a:ext cx="1885950" cy="7321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ts val="25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平方厘米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 eaLnBrk="1" latinLnBrk="0" hangingPunct="1">
              <a:lnSpc>
                <a:spcPts val="25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en-US" altLang="zh-CN" sz="2400" b="1" baseline="300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683895" y="3816985"/>
            <a:ext cx="7538720" cy="894475"/>
            <a:chOff x="1077" y="6078"/>
            <a:chExt cx="11872" cy="934"/>
          </a:xfrm>
        </p:grpSpPr>
        <p:sp>
          <p:nvSpPr>
            <p:cNvPr id="17" name="文本框 16"/>
            <p:cNvSpPr txBox="1"/>
            <p:nvPr/>
          </p:nvSpPr>
          <p:spPr>
            <a:xfrm>
              <a:off x="1077" y="6078"/>
              <a:ext cx="2929" cy="934"/>
            </a:xfrm>
            <a:prstGeom prst="rect">
              <a:avLst/>
            </a:prstGeom>
            <a:solidFill>
              <a:srgbClr val="2E63FF"/>
            </a:solidFill>
          </p:spPr>
          <p:txBody>
            <a:bodyPr wrap="square" rtlCol="0" anchor="ctr" anchorCtr="0">
              <a:no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zh-CN" altLang="en-US" sz="24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体积单位</a:t>
              </a:r>
              <a:endParaRPr lang="zh-CN" altLang="en-US" sz="24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077" y="6091"/>
              <a:ext cx="11872" cy="907"/>
            </a:xfrm>
            <a:prstGeom prst="rect">
              <a:avLst/>
            </a:prstGeom>
            <a:noFill/>
            <a:ln w="28575">
              <a:solidFill>
                <a:srgbClr val="2E63FF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2268220" y="3949065"/>
            <a:ext cx="2533650" cy="7321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ts val="25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立方米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 eaLnBrk="1" latinLnBrk="0" hangingPunct="1">
              <a:lnSpc>
                <a:spcPts val="25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2400" b="1" baseline="300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202430" y="3961765"/>
            <a:ext cx="2533650" cy="7321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ts val="25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立方分米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 eaLnBrk="1" latinLnBrk="0" hangingPunct="1">
              <a:lnSpc>
                <a:spcPts val="25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dm</a:t>
            </a:r>
            <a:r>
              <a:rPr lang="en-US" altLang="zh-CN" sz="2400" b="1" baseline="300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036310" y="3957320"/>
            <a:ext cx="2533650" cy="7321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ts val="25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立方厘米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 eaLnBrk="1" latinLnBrk="0" hangingPunct="1">
              <a:lnSpc>
                <a:spcPts val="25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en-US" altLang="zh-CN" sz="2400" b="1" baseline="300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39750" y="1196975"/>
            <a:ext cx="8234680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你知道相邻两个长度单位间的</a:t>
            </a:r>
            <a:r>
              <a:rPr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进率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是多少吗？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891816" y="1611630"/>
            <a:ext cx="1022309" cy="618490"/>
            <a:chOff x="5727" y="2373"/>
            <a:chExt cx="3544" cy="974"/>
          </a:xfrm>
        </p:grpSpPr>
        <p:sp>
          <p:nvSpPr>
            <p:cNvPr id="24" name="任意多边形 23"/>
            <p:cNvSpPr/>
            <p:nvPr/>
          </p:nvSpPr>
          <p:spPr>
            <a:xfrm>
              <a:off x="6150" y="3143"/>
              <a:ext cx="2646" cy="204"/>
            </a:xfrm>
            <a:custGeom>
              <a:avLst/>
              <a:gdLst>
                <a:gd name="connisteX0" fmla="*/ 0 w 1631950"/>
                <a:gd name="connsiteY0" fmla="*/ 108112 h 129702"/>
                <a:gd name="connisteX1" fmla="*/ 833755 w 1631950"/>
                <a:gd name="connsiteY1" fmla="*/ 162 h 129702"/>
                <a:gd name="connisteX2" fmla="*/ 1631950 w 1631950"/>
                <a:gd name="connsiteY2" fmla="*/ 129702 h 129702"/>
                <a:gd name="connisteX3" fmla="*/ 1833245 w 1631950"/>
                <a:gd name="connsiteY3" fmla="*/ 294802 h 129702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</a:cxnLst>
              <a:rect l="l" t="t" r="r" b="b"/>
              <a:pathLst>
                <a:path w="1631950" h="129702">
                  <a:moveTo>
                    <a:pt x="0" y="108112"/>
                  </a:moveTo>
                  <a:cubicBezTo>
                    <a:pt x="150495" y="83982"/>
                    <a:pt x="507365" y="-4283"/>
                    <a:pt x="833755" y="162"/>
                  </a:cubicBezTo>
                  <a:cubicBezTo>
                    <a:pt x="1160145" y="4607"/>
                    <a:pt x="1431925" y="70647"/>
                    <a:pt x="1631950" y="129702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727" y="2373"/>
              <a:ext cx="3544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10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499216" y="1596390"/>
            <a:ext cx="1676540" cy="633730"/>
            <a:chOff x="7586" y="2349"/>
            <a:chExt cx="5812" cy="998"/>
          </a:xfrm>
        </p:grpSpPr>
        <p:sp>
          <p:nvSpPr>
            <p:cNvPr id="25" name="任意多边形 24"/>
            <p:cNvSpPr/>
            <p:nvPr/>
          </p:nvSpPr>
          <p:spPr>
            <a:xfrm>
              <a:off x="9241" y="3143"/>
              <a:ext cx="2646" cy="204"/>
            </a:xfrm>
            <a:custGeom>
              <a:avLst/>
              <a:gdLst>
                <a:gd name="connisteX0" fmla="*/ 0 w 1631950"/>
                <a:gd name="connsiteY0" fmla="*/ 108112 h 129702"/>
                <a:gd name="connisteX1" fmla="*/ 833755 w 1631950"/>
                <a:gd name="connsiteY1" fmla="*/ 162 h 129702"/>
                <a:gd name="connisteX2" fmla="*/ 1631950 w 1631950"/>
                <a:gd name="connsiteY2" fmla="*/ 129702 h 129702"/>
                <a:gd name="connisteX3" fmla="*/ 1833245 w 1631950"/>
                <a:gd name="connsiteY3" fmla="*/ 294802 h 129702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</a:cxnLst>
              <a:rect l="l" t="t" r="r" b="b"/>
              <a:pathLst>
                <a:path w="1631950" h="129702">
                  <a:moveTo>
                    <a:pt x="0" y="108112"/>
                  </a:moveTo>
                  <a:cubicBezTo>
                    <a:pt x="150495" y="83982"/>
                    <a:pt x="507365" y="-4283"/>
                    <a:pt x="833755" y="162"/>
                  </a:cubicBezTo>
                  <a:cubicBezTo>
                    <a:pt x="1160145" y="4607"/>
                    <a:pt x="1431925" y="70647"/>
                    <a:pt x="1631950" y="129702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586" y="2349"/>
              <a:ext cx="5812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10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817687" y="2647950"/>
            <a:ext cx="1189905" cy="618490"/>
            <a:chOff x="5437" y="2373"/>
            <a:chExt cx="4125" cy="974"/>
          </a:xfrm>
        </p:grpSpPr>
        <p:sp>
          <p:nvSpPr>
            <p:cNvPr id="31" name="任意多边形 30"/>
            <p:cNvSpPr/>
            <p:nvPr/>
          </p:nvSpPr>
          <p:spPr>
            <a:xfrm>
              <a:off x="6150" y="3143"/>
              <a:ext cx="2646" cy="204"/>
            </a:xfrm>
            <a:custGeom>
              <a:avLst/>
              <a:gdLst>
                <a:gd name="connisteX0" fmla="*/ 0 w 1631950"/>
                <a:gd name="connsiteY0" fmla="*/ 108112 h 129702"/>
                <a:gd name="connisteX1" fmla="*/ 833755 w 1631950"/>
                <a:gd name="connsiteY1" fmla="*/ 162 h 129702"/>
                <a:gd name="connisteX2" fmla="*/ 1631950 w 1631950"/>
                <a:gd name="connsiteY2" fmla="*/ 129702 h 129702"/>
                <a:gd name="connisteX3" fmla="*/ 1833245 w 1631950"/>
                <a:gd name="connsiteY3" fmla="*/ 294802 h 129702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</a:cxnLst>
              <a:rect l="l" t="t" r="r" b="b"/>
              <a:pathLst>
                <a:path w="1631950" h="129702">
                  <a:moveTo>
                    <a:pt x="0" y="108112"/>
                  </a:moveTo>
                  <a:cubicBezTo>
                    <a:pt x="150495" y="83982"/>
                    <a:pt x="507365" y="-4283"/>
                    <a:pt x="833755" y="162"/>
                  </a:cubicBezTo>
                  <a:cubicBezTo>
                    <a:pt x="1160145" y="4607"/>
                    <a:pt x="1431925" y="70647"/>
                    <a:pt x="1631950" y="129702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5437" y="2373"/>
              <a:ext cx="4125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100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795472" y="2632710"/>
            <a:ext cx="1102501" cy="633730"/>
            <a:chOff x="8580" y="2349"/>
            <a:chExt cx="3822" cy="998"/>
          </a:xfrm>
        </p:grpSpPr>
        <p:sp>
          <p:nvSpPr>
            <p:cNvPr id="34" name="任意多边形 33"/>
            <p:cNvSpPr/>
            <p:nvPr/>
          </p:nvSpPr>
          <p:spPr>
            <a:xfrm>
              <a:off x="9241" y="3143"/>
              <a:ext cx="2646" cy="204"/>
            </a:xfrm>
            <a:custGeom>
              <a:avLst/>
              <a:gdLst>
                <a:gd name="connisteX0" fmla="*/ 0 w 1631950"/>
                <a:gd name="connsiteY0" fmla="*/ 108112 h 129702"/>
                <a:gd name="connisteX1" fmla="*/ 833755 w 1631950"/>
                <a:gd name="connsiteY1" fmla="*/ 162 h 129702"/>
                <a:gd name="connisteX2" fmla="*/ 1631950 w 1631950"/>
                <a:gd name="connsiteY2" fmla="*/ 129702 h 129702"/>
                <a:gd name="connisteX3" fmla="*/ 1833245 w 1631950"/>
                <a:gd name="connsiteY3" fmla="*/ 294802 h 129702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</a:cxnLst>
              <a:rect l="l" t="t" r="r" b="b"/>
              <a:pathLst>
                <a:path w="1631950" h="129702">
                  <a:moveTo>
                    <a:pt x="0" y="108112"/>
                  </a:moveTo>
                  <a:cubicBezTo>
                    <a:pt x="150495" y="83982"/>
                    <a:pt x="507365" y="-4283"/>
                    <a:pt x="833755" y="162"/>
                  </a:cubicBezTo>
                  <a:cubicBezTo>
                    <a:pt x="1160145" y="4607"/>
                    <a:pt x="1431925" y="70647"/>
                    <a:pt x="1631950" y="129702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580" y="2349"/>
              <a:ext cx="3822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100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058285" y="3651885"/>
            <a:ext cx="763270" cy="618490"/>
            <a:chOff x="6150" y="2373"/>
            <a:chExt cx="2646" cy="974"/>
          </a:xfrm>
        </p:grpSpPr>
        <p:sp>
          <p:nvSpPr>
            <p:cNvPr id="37" name="任意多边形 36"/>
            <p:cNvSpPr/>
            <p:nvPr/>
          </p:nvSpPr>
          <p:spPr>
            <a:xfrm>
              <a:off x="6150" y="3143"/>
              <a:ext cx="2646" cy="204"/>
            </a:xfrm>
            <a:custGeom>
              <a:avLst/>
              <a:gdLst>
                <a:gd name="connisteX0" fmla="*/ 0 w 1631950"/>
                <a:gd name="connsiteY0" fmla="*/ 108112 h 129702"/>
                <a:gd name="connisteX1" fmla="*/ 833755 w 1631950"/>
                <a:gd name="connsiteY1" fmla="*/ 162 h 129702"/>
                <a:gd name="connisteX2" fmla="*/ 1631950 w 1631950"/>
                <a:gd name="connsiteY2" fmla="*/ 129702 h 129702"/>
                <a:gd name="connisteX3" fmla="*/ 1833245 w 1631950"/>
                <a:gd name="connsiteY3" fmla="*/ 294802 h 129702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</a:cxnLst>
              <a:rect l="l" t="t" r="r" b="b"/>
              <a:pathLst>
                <a:path w="1631950" h="129702">
                  <a:moveTo>
                    <a:pt x="0" y="108112"/>
                  </a:moveTo>
                  <a:cubicBezTo>
                    <a:pt x="150495" y="83982"/>
                    <a:pt x="507365" y="-4283"/>
                    <a:pt x="833755" y="162"/>
                  </a:cubicBezTo>
                  <a:cubicBezTo>
                    <a:pt x="1160145" y="4607"/>
                    <a:pt x="1431925" y="70647"/>
                    <a:pt x="1631950" y="129702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479" y="2373"/>
              <a:ext cx="2042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?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012180" y="3651885"/>
            <a:ext cx="763270" cy="633730"/>
            <a:chOff x="9241" y="2349"/>
            <a:chExt cx="2646" cy="998"/>
          </a:xfrm>
        </p:grpSpPr>
        <p:sp>
          <p:nvSpPr>
            <p:cNvPr id="40" name="任意多边形 39"/>
            <p:cNvSpPr/>
            <p:nvPr/>
          </p:nvSpPr>
          <p:spPr>
            <a:xfrm>
              <a:off x="9241" y="3143"/>
              <a:ext cx="2646" cy="204"/>
            </a:xfrm>
            <a:custGeom>
              <a:avLst/>
              <a:gdLst>
                <a:gd name="connisteX0" fmla="*/ 0 w 1631950"/>
                <a:gd name="connsiteY0" fmla="*/ 108112 h 129702"/>
                <a:gd name="connisteX1" fmla="*/ 833755 w 1631950"/>
                <a:gd name="connsiteY1" fmla="*/ 162 h 129702"/>
                <a:gd name="connisteX2" fmla="*/ 1631950 w 1631950"/>
                <a:gd name="connsiteY2" fmla="*/ 129702 h 129702"/>
                <a:gd name="connisteX3" fmla="*/ 1833245 w 1631950"/>
                <a:gd name="connsiteY3" fmla="*/ 294802 h 129702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</a:cxnLst>
              <a:rect l="l" t="t" r="r" b="b"/>
              <a:pathLst>
                <a:path w="1631950" h="129702">
                  <a:moveTo>
                    <a:pt x="0" y="108112"/>
                  </a:moveTo>
                  <a:cubicBezTo>
                    <a:pt x="150495" y="83982"/>
                    <a:pt x="507365" y="-4283"/>
                    <a:pt x="833755" y="162"/>
                  </a:cubicBezTo>
                  <a:cubicBezTo>
                    <a:pt x="1160145" y="4607"/>
                    <a:pt x="1431925" y="70647"/>
                    <a:pt x="1631950" y="129702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536" y="2349"/>
              <a:ext cx="1908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?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19" grpId="1"/>
      <p:bldP spid="20" grpId="1"/>
      <p:bldP spid="21" grpId="1"/>
      <p:bldP spid="14" grpId="0"/>
      <p:bldP spid="15" grpId="0"/>
      <p:bldP spid="16" grpId="0"/>
      <p:bldP spid="14" grpId="1"/>
      <p:bldP spid="15" grpId="1"/>
      <p:bldP spid="16" grpId="1"/>
      <p:bldP spid="2" grpId="0"/>
      <p:bldP spid="2" grpId="1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矩形 1"/>
          <p:cNvSpPr>
            <a:spLocks noChangeArrowheads="1"/>
          </p:cNvSpPr>
          <p:nvPr/>
        </p:nvSpPr>
        <p:spPr bwMode="auto">
          <a:xfrm>
            <a:off x="972235" y="822529"/>
            <a:ext cx="7848872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下图是一个棱长为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dm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正方体，体积是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dm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。它的体积是多少立方厘米呢？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1268" name="图片 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4164" y="915974"/>
            <a:ext cx="648072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72" name="组合 17"/>
          <p:cNvGrpSpPr/>
          <p:nvPr/>
        </p:nvGrpSpPr>
        <p:grpSpPr bwMode="auto">
          <a:xfrm>
            <a:off x="2122488" y="141288"/>
            <a:ext cx="4899025" cy="582612"/>
            <a:chOff x="2123108" y="141681"/>
            <a:chExt cx="4897785" cy="581538"/>
          </a:xfrm>
        </p:grpSpPr>
        <p:grpSp>
          <p:nvGrpSpPr>
            <p:cNvPr id="11273" name="组合 19"/>
            <p:cNvGrpSpPr/>
            <p:nvPr/>
          </p:nvGrpSpPr>
          <p:grpSpPr bwMode="auto">
            <a:xfrm>
              <a:off x="2123108" y="147009"/>
              <a:ext cx="4897785" cy="576210"/>
              <a:chOff x="1711322" y="98491"/>
              <a:chExt cx="5721357" cy="673100"/>
            </a:xfrm>
          </p:grpSpPr>
          <p:pic>
            <p:nvPicPr>
              <p:cNvPr id="11276" name="图片 23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11322" y="98491"/>
                <a:ext cx="5721357" cy="673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矩形: 圆角 24"/>
              <p:cNvSpPr/>
              <p:nvPr/>
            </p:nvSpPr>
            <p:spPr>
              <a:xfrm>
                <a:off x="1791042" y="194072"/>
                <a:ext cx="5456240" cy="468309"/>
              </a:xfrm>
              <a:prstGeom prst="round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21" name="椭圆 20"/>
            <p:cNvSpPr/>
            <p:nvPr/>
          </p:nvSpPr>
          <p:spPr>
            <a:xfrm>
              <a:off x="2394501" y="227248"/>
              <a:ext cx="445975" cy="445265"/>
            </a:xfrm>
            <a:prstGeom prst="ellipse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矩形 1"/>
            <p:cNvSpPr>
              <a:spLocks noChangeArrowheads="1"/>
            </p:cNvSpPr>
            <p:nvPr/>
          </p:nvSpPr>
          <p:spPr bwMode="auto">
            <a:xfrm>
              <a:off x="2323082" y="141681"/>
              <a:ext cx="4155023" cy="52290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二  直观演示，推算进率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9864" b="11334"/>
          <a:stretch>
            <a:fillRect/>
          </a:stretch>
        </p:blipFill>
        <p:spPr>
          <a:xfrm>
            <a:off x="3350895" y="1995805"/>
            <a:ext cx="2442845" cy="24688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36010" y="4242435"/>
            <a:ext cx="141414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1dm</a:t>
            </a:r>
            <a:endParaRPr lang="en-US" altLang="zh-CN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35560" y="3651885"/>
            <a:ext cx="4615180" cy="9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dm</a:t>
            </a:r>
            <a:r>
              <a:rPr lang="zh-CN" altLang="en-US" sz="2400" b="1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 cm</a:t>
            </a:r>
            <a:endParaRPr lang="en-US" altLang="zh-CN" sz="2400" b="1">
              <a:solidFill>
                <a:srgbClr val="2020DA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10×10×10 </a:t>
            </a:r>
            <a:r>
              <a:rPr lang="zh-CN" altLang="en-US" sz="2400" b="1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1000</a:t>
            </a:r>
            <a:r>
              <a:rPr lang="zh-CN" altLang="en-US" sz="2400" b="1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en-US" altLang="zh-CN" sz="2400" b="1" baseline="30000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400" b="1">
              <a:solidFill>
                <a:srgbClr val="2020DA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9864" b="11334"/>
          <a:stretch>
            <a:fillRect/>
          </a:stretch>
        </p:blipFill>
        <p:spPr>
          <a:xfrm>
            <a:off x="486410" y="1339850"/>
            <a:ext cx="1847850" cy="186817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39750" y="3075940"/>
            <a:ext cx="141414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1dm</a:t>
            </a:r>
            <a:endParaRPr lang="en-US" altLang="zh-CN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55875" y="3075940"/>
            <a:ext cx="141414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10cm</a:t>
            </a:r>
            <a:endParaRPr lang="en-US" altLang="zh-CN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TextBox 45"/>
          <p:cNvSpPr txBox="1">
            <a:spLocks noChangeArrowheads="1"/>
          </p:cNvSpPr>
          <p:nvPr/>
        </p:nvSpPr>
        <p:spPr bwMode="auto">
          <a:xfrm>
            <a:off x="4662805" y="3651885"/>
            <a:ext cx="3978275" cy="9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dm</a:t>
            </a:r>
            <a:r>
              <a:rPr lang="en-US" altLang="zh-CN" sz="2400" b="1" baseline="30000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 cm</a:t>
            </a:r>
            <a:r>
              <a:rPr lang="en-US" altLang="zh-CN" sz="2400" b="1" baseline="30000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zh-CN" sz="2400" b="1">
              <a:solidFill>
                <a:srgbClr val="2020DA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100×10</a:t>
            </a:r>
            <a:r>
              <a:rPr lang="zh-CN" altLang="en-US" sz="2400" b="1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1000（cm</a:t>
            </a:r>
            <a:r>
              <a:rPr lang="en-US" altLang="zh-CN" sz="2400" b="1" baseline="30000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400" b="1">
              <a:solidFill>
                <a:srgbClr val="2020DA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4643755" y="1316990"/>
            <a:ext cx="1866900" cy="2329180"/>
            <a:chOff x="7313" y="2074"/>
            <a:chExt cx="2940" cy="3668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l="9864" b="11334"/>
            <a:stretch>
              <a:fillRect/>
            </a:stretch>
          </p:blipFill>
          <p:spPr>
            <a:xfrm>
              <a:off x="7343" y="2074"/>
              <a:ext cx="2910" cy="2942"/>
            </a:xfrm>
            <a:prstGeom prst="rect">
              <a:avLst/>
            </a:prstGeom>
          </p:spPr>
        </p:pic>
        <p:sp>
          <p:nvSpPr>
            <p:cNvPr id="27" name="文本框 26"/>
            <p:cNvSpPr txBox="1"/>
            <p:nvPr/>
          </p:nvSpPr>
          <p:spPr>
            <a:xfrm>
              <a:off x="7313" y="4844"/>
              <a:ext cx="2227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1dm</a:t>
              </a:r>
              <a:endPara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6659880" y="3075940"/>
            <a:ext cx="141414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10cm</a:t>
            </a:r>
            <a:endParaRPr lang="en-US" altLang="zh-CN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2051685" y="1275715"/>
            <a:ext cx="2357120" cy="2047240"/>
            <a:chOff x="3231" y="2009"/>
            <a:chExt cx="3712" cy="3224"/>
          </a:xfrm>
        </p:grpSpPr>
        <p:pic>
          <p:nvPicPr>
            <p:cNvPr id="12296" name="Picture 29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9CF"/>
                </a:clrFrom>
                <a:clrTo>
                  <a:srgbClr val="FFF9C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9" y="2009"/>
              <a:ext cx="3415" cy="3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9" name="直接箭头连接符 28"/>
            <p:cNvCxnSpPr/>
            <p:nvPr/>
          </p:nvCxnSpPr>
          <p:spPr>
            <a:xfrm>
              <a:off x="3231" y="3710"/>
              <a:ext cx="62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6228080" y="1389380"/>
            <a:ext cx="2233930" cy="1742440"/>
            <a:chOff x="9808" y="2188"/>
            <a:chExt cx="3518" cy="2744"/>
          </a:xfrm>
        </p:grpSpPr>
        <p:grpSp>
          <p:nvGrpSpPr>
            <p:cNvPr id="23" name="组合 22"/>
            <p:cNvGrpSpPr/>
            <p:nvPr/>
          </p:nvGrpSpPr>
          <p:grpSpPr>
            <a:xfrm>
              <a:off x="10564" y="2188"/>
              <a:ext cx="2762" cy="2744"/>
              <a:chOff x="7613" y="2810"/>
              <a:chExt cx="2762" cy="2744"/>
            </a:xfrm>
          </p:grpSpPr>
          <p:sp>
            <p:nvSpPr>
              <p:cNvPr id="9" name="平行四边形 8"/>
              <p:cNvSpPr/>
              <p:nvPr/>
            </p:nvSpPr>
            <p:spPr bwMode="auto">
              <a:xfrm>
                <a:off x="7643" y="4935"/>
                <a:ext cx="2717" cy="615"/>
              </a:xfrm>
              <a:prstGeom prst="parallelogram">
                <a:avLst>
                  <a:gd name="adj" fmla="val 100364"/>
                </a:avLst>
              </a:prstGeom>
              <a:solidFill>
                <a:srgbClr val="FF6165"/>
              </a:solidFill>
              <a:ln w="12700">
                <a:solidFill>
                  <a:schemeClr val="tx1"/>
                </a:solidFill>
                <a:miter lim="800000"/>
              </a:ln>
            </p:spPr>
            <p:txBody>
              <a:bodyPr anchor="ctr">
                <a:spAutoFit/>
              </a:bodyPr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10" name="立方体 9"/>
              <p:cNvSpPr/>
              <p:nvPr/>
            </p:nvSpPr>
            <p:spPr bwMode="auto">
              <a:xfrm>
                <a:off x="7615" y="2810"/>
                <a:ext cx="2760" cy="2745"/>
              </a:xfrm>
              <a:prstGeom prst="cube">
                <a:avLst>
                  <a:gd name="adj" fmla="val 22814"/>
                </a:avLst>
              </a:prstGeom>
              <a:noFill/>
              <a:ln w="12700">
                <a:solidFill>
                  <a:schemeClr val="tx1"/>
                </a:solidFill>
                <a:miter lim="800000"/>
              </a:ln>
            </p:spPr>
            <p:txBody>
              <a:bodyPr anchor="ctr">
                <a:spAutoFit/>
              </a:bodyPr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11" name="直接连接符 10"/>
              <p:cNvCxnSpPr/>
              <p:nvPr/>
            </p:nvCxnSpPr>
            <p:spPr>
              <a:xfrm>
                <a:off x="8275" y="2810"/>
                <a:ext cx="0" cy="210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8275" y="4910"/>
                <a:ext cx="21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 flipV="1">
                <a:off x="7613" y="4910"/>
                <a:ext cx="625" cy="64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平行四边形 13"/>
              <p:cNvSpPr/>
              <p:nvPr/>
            </p:nvSpPr>
            <p:spPr bwMode="auto">
              <a:xfrm>
                <a:off x="7628" y="4730"/>
                <a:ext cx="2732" cy="613"/>
              </a:xfrm>
              <a:prstGeom prst="parallelogram">
                <a:avLst>
                  <a:gd name="adj" fmla="val 100364"/>
                </a:avLst>
              </a:prstGeom>
              <a:noFill/>
              <a:ln w="12700">
                <a:solidFill>
                  <a:schemeClr val="tx1"/>
                </a:solidFill>
                <a:prstDash val="sysDash"/>
                <a:miter lim="800000"/>
              </a:ln>
            </p:spPr>
            <p:txBody>
              <a:bodyPr anchor="ctr">
                <a:spAutoFit/>
              </a:bodyPr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15" name="平行四边形 14"/>
              <p:cNvSpPr/>
              <p:nvPr/>
            </p:nvSpPr>
            <p:spPr bwMode="auto">
              <a:xfrm>
                <a:off x="7628" y="4525"/>
                <a:ext cx="2732" cy="615"/>
              </a:xfrm>
              <a:prstGeom prst="parallelogram">
                <a:avLst>
                  <a:gd name="adj" fmla="val 100364"/>
                </a:avLst>
              </a:prstGeom>
              <a:noFill/>
              <a:ln w="12700">
                <a:solidFill>
                  <a:schemeClr val="tx1"/>
                </a:solidFill>
                <a:prstDash val="sysDash"/>
                <a:miter lim="800000"/>
              </a:ln>
            </p:spPr>
            <p:txBody>
              <a:bodyPr anchor="ctr">
                <a:spAutoFit/>
              </a:bodyPr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16" name="平行四边形 15"/>
              <p:cNvSpPr/>
              <p:nvPr/>
            </p:nvSpPr>
            <p:spPr bwMode="auto">
              <a:xfrm>
                <a:off x="7628" y="4298"/>
                <a:ext cx="2732" cy="612"/>
              </a:xfrm>
              <a:prstGeom prst="parallelogram">
                <a:avLst>
                  <a:gd name="adj" fmla="val 100364"/>
                </a:avLst>
              </a:prstGeom>
              <a:noFill/>
              <a:ln w="12700">
                <a:solidFill>
                  <a:schemeClr val="tx1"/>
                </a:solidFill>
                <a:prstDash val="sysDash"/>
                <a:miter lim="800000"/>
              </a:ln>
            </p:spPr>
            <p:txBody>
              <a:bodyPr anchor="ctr">
                <a:spAutoFit/>
              </a:bodyPr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17" name="平行四边形 16"/>
              <p:cNvSpPr/>
              <p:nvPr/>
            </p:nvSpPr>
            <p:spPr bwMode="auto">
              <a:xfrm>
                <a:off x="7628" y="4095"/>
                <a:ext cx="2732" cy="613"/>
              </a:xfrm>
              <a:prstGeom prst="parallelogram">
                <a:avLst>
                  <a:gd name="adj" fmla="val 100364"/>
                </a:avLst>
              </a:prstGeom>
              <a:noFill/>
              <a:ln w="12700">
                <a:solidFill>
                  <a:schemeClr val="tx1"/>
                </a:solidFill>
                <a:prstDash val="sysDash"/>
                <a:miter lim="800000"/>
              </a:ln>
            </p:spPr>
            <p:txBody>
              <a:bodyPr anchor="ctr">
                <a:spAutoFit/>
              </a:bodyPr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18" name="平行四边形 17"/>
              <p:cNvSpPr/>
              <p:nvPr/>
            </p:nvSpPr>
            <p:spPr bwMode="auto">
              <a:xfrm>
                <a:off x="7628" y="3883"/>
                <a:ext cx="2732" cy="615"/>
              </a:xfrm>
              <a:prstGeom prst="parallelogram">
                <a:avLst>
                  <a:gd name="adj" fmla="val 100364"/>
                </a:avLst>
              </a:prstGeom>
              <a:noFill/>
              <a:ln w="12700">
                <a:solidFill>
                  <a:schemeClr val="tx1"/>
                </a:solidFill>
                <a:prstDash val="sysDash"/>
                <a:miter lim="800000"/>
              </a:ln>
            </p:spPr>
            <p:txBody>
              <a:bodyPr anchor="ctr">
                <a:spAutoFit/>
              </a:bodyPr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19" name="平行四边形 18"/>
              <p:cNvSpPr/>
              <p:nvPr/>
            </p:nvSpPr>
            <p:spPr bwMode="auto">
              <a:xfrm>
                <a:off x="7628" y="3665"/>
                <a:ext cx="2732" cy="615"/>
              </a:xfrm>
              <a:prstGeom prst="parallelogram">
                <a:avLst>
                  <a:gd name="adj" fmla="val 100364"/>
                </a:avLst>
              </a:prstGeom>
              <a:noFill/>
              <a:ln w="12700">
                <a:solidFill>
                  <a:schemeClr val="tx1"/>
                </a:solidFill>
                <a:prstDash val="sysDash"/>
                <a:miter lim="800000"/>
              </a:ln>
            </p:spPr>
            <p:txBody>
              <a:bodyPr anchor="ctr">
                <a:spAutoFit/>
              </a:bodyPr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20" name="平行四边形 19"/>
              <p:cNvSpPr/>
              <p:nvPr/>
            </p:nvSpPr>
            <p:spPr bwMode="auto">
              <a:xfrm>
                <a:off x="7628" y="3448"/>
                <a:ext cx="2732" cy="612"/>
              </a:xfrm>
              <a:prstGeom prst="parallelogram">
                <a:avLst>
                  <a:gd name="adj" fmla="val 100364"/>
                </a:avLst>
              </a:prstGeom>
              <a:noFill/>
              <a:ln w="12700">
                <a:solidFill>
                  <a:schemeClr val="tx1"/>
                </a:solidFill>
                <a:prstDash val="sysDash"/>
                <a:miter lim="800000"/>
              </a:ln>
            </p:spPr>
            <p:txBody>
              <a:bodyPr anchor="ctr">
                <a:spAutoFit/>
              </a:bodyPr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21" name="平行四边形 20"/>
              <p:cNvSpPr/>
              <p:nvPr/>
            </p:nvSpPr>
            <p:spPr bwMode="auto">
              <a:xfrm>
                <a:off x="7628" y="3243"/>
                <a:ext cx="2732" cy="612"/>
              </a:xfrm>
              <a:prstGeom prst="parallelogram">
                <a:avLst>
                  <a:gd name="adj" fmla="val 100364"/>
                </a:avLst>
              </a:prstGeom>
              <a:noFill/>
              <a:ln w="12700">
                <a:solidFill>
                  <a:schemeClr val="tx1"/>
                </a:solidFill>
                <a:prstDash val="sysDash"/>
                <a:miter lim="800000"/>
              </a:ln>
            </p:spPr>
            <p:txBody>
              <a:bodyPr anchor="ctr">
                <a:spAutoFit/>
              </a:bodyPr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22" name="平行四边形 21"/>
              <p:cNvSpPr/>
              <p:nvPr/>
            </p:nvSpPr>
            <p:spPr bwMode="auto">
              <a:xfrm>
                <a:off x="7625" y="3028"/>
                <a:ext cx="2735" cy="615"/>
              </a:xfrm>
              <a:prstGeom prst="parallelogram">
                <a:avLst>
                  <a:gd name="adj" fmla="val 100364"/>
                </a:avLst>
              </a:prstGeom>
              <a:noFill/>
              <a:ln w="12700">
                <a:solidFill>
                  <a:schemeClr val="tx1"/>
                </a:solidFill>
                <a:prstDash val="sysDash"/>
                <a:miter lim="800000"/>
              </a:ln>
            </p:spPr>
            <p:txBody>
              <a:bodyPr anchor="ctr">
                <a:spAutoFit/>
              </a:bodyPr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</p:grpSp>
        <p:cxnSp>
          <p:nvCxnSpPr>
            <p:cNvPr id="30" name="直接箭头连接符 29"/>
            <p:cNvCxnSpPr/>
            <p:nvPr/>
          </p:nvCxnSpPr>
          <p:spPr>
            <a:xfrm>
              <a:off x="9808" y="3710"/>
              <a:ext cx="62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06943" y="335915"/>
            <a:ext cx="4873625" cy="631825"/>
          </a:xfrm>
          <a:prstGeom prst="rect">
            <a:avLst/>
          </a:prstGeom>
          <a:solidFill>
            <a:srgbClr val="FCCB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dm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1000 cm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 baseline="300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6" grpId="0"/>
      <p:bldP spid="6" grpId="1"/>
      <p:bldP spid="28" grpId="0"/>
      <p:bldP spid="28" grpId="1"/>
      <p:bldP spid="26" grpId="0"/>
      <p:bldP spid="26" grpId="1"/>
      <p:bldP spid="8" grpId="0" bldLvl="0" animBg="1"/>
      <p:bldP spid="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2"/>
          <p:cNvSpPr txBox="1">
            <a:spLocks noChangeArrowheads="1"/>
          </p:cNvSpPr>
          <p:nvPr/>
        </p:nvSpPr>
        <p:spPr bwMode="auto">
          <a:xfrm>
            <a:off x="539750" y="692785"/>
            <a:ext cx="8192770" cy="534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仿照上面的方法，你能推算出 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m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等于多少立方分米吗？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35560" y="1563370"/>
            <a:ext cx="4615180" cy="9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m</a:t>
            </a:r>
            <a:r>
              <a:rPr lang="zh-CN" altLang="en-US" sz="2400" b="1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 dm</a:t>
            </a:r>
            <a:endParaRPr lang="en-US" altLang="zh-CN" sz="2400" b="1">
              <a:solidFill>
                <a:srgbClr val="2020DA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10×10×10 </a:t>
            </a:r>
            <a:r>
              <a:rPr lang="zh-CN" altLang="en-US" sz="2400" b="1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1000</a:t>
            </a:r>
            <a:r>
              <a:rPr lang="zh-CN" altLang="en-US" sz="2400" b="1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dm</a:t>
            </a:r>
            <a:r>
              <a:rPr lang="en-US" altLang="zh-CN" sz="2400" b="1" baseline="30000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400" b="1">
              <a:solidFill>
                <a:srgbClr val="2020DA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TextBox 45"/>
          <p:cNvSpPr txBox="1">
            <a:spLocks noChangeArrowheads="1"/>
          </p:cNvSpPr>
          <p:nvPr/>
        </p:nvSpPr>
        <p:spPr bwMode="auto">
          <a:xfrm>
            <a:off x="4662805" y="1563370"/>
            <a:ext cx="3978275" cy="9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m</a:t>
            </a:r>
            <a:r>
              <a:rPr lang="en-US" altLang="zh-CN" sz="2400" b="1" baseline="30000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 dm</a:t>
            </a:r>
            <a:r>
              <a:rPr lang="en-US" altLang="zh-CN" sz="2400" b="1" baseline="30000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zh-CN" sz="2400" b="1">
              <a:solidFill>
                <a:srgbClr val="2020DA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zh-CN" sz="2400" b="1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100×10</a:t>
            </a:r>
            <a:r>
              <a:rPr lang="zh-CN" altLang="en-US" sz="2400" b="1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1000（dm</a:t>
            </a:r>
            <a:r>
              <a:rPr lang="en-US" altLang="zh-CN" sz="2400" b="1" baseline="30000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>
                <a:solidFill>
                  <a:srgbClr val="2020D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400" b="1">
              <a:solidFill>
                <a:srgbClr val="2020DA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2211387" y="2931478"/>
            <a:ext cx="4873625" cy="631825"/>
          </a:xfrm>
          <a:prstGeom prst="rect">
            <a:avLst/>
          </a:prstGeom>
          <a:solidFill>
            <a:srgbClr val="FCCB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1000 dm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 baseline="300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6" grpId="0"/>
      <p:bldP spid="6" grpId="1"/>
      <p:bldP spid="26" grpId="0"/>
      <p:bldP spid="2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706438" y="1116330"/>
          <a:ext cx="7874000" cy="3438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400"/>
                <a:gridCol w="3567123"/>
                <a:gridCol w="2757170"/>
              </a:tblGrid>
              <a:tr h="944809"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60" marR="91460" marT="45685" marB="45685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单位名称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60" marR="91460" marT="45685" marB="45685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相邻两个单位间的进率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60" marR="91460" marT="45685" marB="45685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388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长度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60" marR="91460" marT="45685" marB="45685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米、分米、厘米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60" marR="91460" marT="45685" marB="45685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60" marR="91460" marT="45685" marB="45685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4480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面积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60" marR="91460" marT="45685" marB="45685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平方米、平方分米、平方厘米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60" marR="91460" marT="45685" marB="45685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60" marR="91460" marT="45685" marB="45685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4480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体积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60" marR="91460" marT="45685" marB="45685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立方米、立方分米、立方厘米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60" marR="91460" marT="45685" marB="45685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60" marR="91460" marT="45685" marB="45685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6983413" y="2102485"/>
            <a:ext cx="5445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6894513" y="2905760"/>
            <a:ext cx="7223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804025" y="3867785"/>
            <a:ext cx="9032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539115" y="403860"/>
            <a:ext cx="8213725" cy="57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下面是我们学过的计量单位，请把下表补充完整。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1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ChangeArrowheads="1"/>
          </p:cNvSpPr>
          <p:nvPr/>
        </p:nvSpPr>
        <p:spPr bwMode="auto">
          <a:xfrm>
            <a:off x="1073150" y="757238"/>
            <a:ext cx="5832475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3.8 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是多少立方分米？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1277620" y="1624330"/>
            <a:ext cx="7470140" cy="137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想：</a:t>
            </a:r>
            <a:r>
              <a:rPr lang="en-US" altLang="zh-CN" sz="3200" b="1" dirty="0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m</a:t>
            </a:r>
            <a:r>
              <a:rPr lang="en-US" altLang="zh-CN" sz="3200" b="1" baseline="30000" dirty="0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1000 dm</a:t>
            </a:r>
            <a:r>
              <a:rPr lang="en-US" altLang="zh-CN" sz="3200" b="1" baseline="30000" dirty="0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 dirty="0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3200" b="1" dirty="0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3.8 m</a:t>
            </a:r>
            <a:r>
              <a:rPr lang="en-US" altLang="zh-CN" sz="3200" b="1" baseline="30000" dirty="0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3.8</a:t>
            </a:r>
            <a:r>
              <a:rPr lang="zh-CN" altLang="en-US" sz="3200" b="1" dirty="0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 dirty="0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______</a:t>
            </a:r>
            <a:r>
              <a:rPr lang="zh-CN" altLang="en-US" sz="3200" b="1" dirty="0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______</a:t>
            </a:r>
            <a:r>
              <a:rPr lang="en-US" altLang="zh-CN" sz="3200" b="1" dirty="0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dm</a:t>
            </a:r>
            <a:r>
              <a:rPr lang="en-US" altLang="zh-CN" sz="3200" b="1" baseline="30000" dirty="0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 dirty="0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3200" b="1" dirty="0">
              <a:solidFill>
                <a:srgbClr val="2020DA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 Box 28"/>
          <p:cNvSpPr txBox="1">
            <a:spLocks noChangeArrowheads="1"/>
          </p:cNvSpPr>
          <p:nvPr/>
        </p:nvSpPr>
        <p:spPr bwMode="auto">
          <a:xfrm>
            <a:off x="6456045" y="2355533"/>
            <a:ext cx="127793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3800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6391" name="Picture 1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930" y="757238"/>
            <a:ext cx="71927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93" name="组合 11"/>
          <p:cNvGrpSpPr/>
          <p:nvPr/>
        </p:nvGrpSpPr>
        <p:grpSpPr bwMode="auto">
          <a:xfrm>
            <a:off x="2122488" y="147638"/>
            <a:ext cx="4899025" cy="576262"/>
            <a:chOff x="2123108" y="147009"/>
            <a:chExt cx="4897785" cy="576210"/>
          </a:xfrm>
        </p:grpSpPr>
        <p:grpSp>
          <p:nvGrpSpPr>
            <p:cNvPr id="16394" name="组合 12"/>
            <p:cNvGrpSpPr/>
            <p:nvPr/>
          </p:nvGrpSpPr>
          <p:grpSpPr bwMode="auto">
            <a:xfrm>
              <a:off x="2123108" y="147009"/>
              <a:ext cx="4897785" cy="576210"/>
              <a:chOff x="1711322" y="98491"/>
              <a:chExt cx="5721357" cy="673100"/>
            </a:xfrm>
          </p:grpSpPr>
          <p:pic>
            <p:nvPicPr>
              <p:cNvPr id="16397" name="图片 15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11322" y="98491"/>
                <a:ext cx="5721357" cy="673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矩形: 圆角 16"/>
              <p:cNvSpPr/>
              <p:nvPr/>
            </p:nvSpPr>
            <p:spPr>
              <a:xfrm>
                <a:off x="1791042" y="194913"/>
                <a:ext cx="5456240" cy="467276"/>
              </a:xfrm>
              <a:prstGeom prst="round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14" name="椭圆 13"/>
            <p:cNvSpPr/>
            <p:nvPr/>
          </p:nvSpPr>
          <p:spPr>
            <a:xfrm>
              <a:off x="2394501" y="227964"/>
              <a:ext cx="445975" cy="446048"/>
            </a:xfrm>
            <a:prstGeom prst="ellipse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矩形 1"/>
            <p:cNvSpPr>
              <a:spLocks noChangeArrowheads="1"/>
            </p:cNvSpPr>
            <p:nvPr/>
          </p:nvSpPr>
          <p:spPr bwMode="auto">
            <a:xfrm>
              <a:off x="2323082" y="151771"/>
              <a:ext cx="4155023" cy="52224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三  理解应用，巩固提高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53085" y="3154045"/>
            <a:ext cx="8125460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因为1 m</a:t>
            </a:r>
            <a:r>
              <a:rPr lang="zh-CN" altLang="en-US" sz="2400" b="1" baseline="300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比 1 dm</a:t>
            </a:r>
            <a:r>
              <a:rPr lang="zh-CN" altLang="en-US" sz="2400" b="1" baseline="300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大，所以将单位为m</a:t>
            </a:r>
            <a:r>
              <a:rPr lang="zh-CN" altLang="en-US" sz="2400" b="1" baseline="300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的数换算成以dm</a:t>
            </a:r>
            <a:r>
              <a:rPr lang="zh-CN" altLang="en-US" sz="2400" b="1" baseline="300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为单位的数，我们称之为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高级单位的数换算成低级单位的数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Text Box 28"/>
          <p:cNvSpPr txBox="1">
            <a:spLocks noChangeArrowheads="1"/>
          </p:cNvSpPr>
          <p:nvPr/>
        </p:nvSpPr>
        <p:spPr bwMode="auto">
          <a:xfrm>
            <a:off x="4780280" y="2355533"/>
            <a:ext cx="1277938" cy="58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1000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6388" grpId="0"/>
      <p:bldP spid="16388" grpId="1"/>
      <p:bldP spid="2" grpId="0"/>
      <p:bldP spid="2" grpId="1"/>
      <p:bldP spid="3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188085" y="2283460"/>
            <a:ext cx="3552190" cy="831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高级单位的数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2765" y="701675"/>
            <a:ext cx="8055610" cy="6508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高级单位的数换算成低级单位的数，怎么换算？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4851400" y="2283460"/>
            <a:ext cx="3345815" cy="831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低级单位的数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809365" y="1995805"/>
            <a:ext cx="1858010" cy="791845"/>
            <a:chOff x="6112" y="3143"/>
            <a:chExt cx="2926" cy="1247"/>
          </a:xfrm>
        </p:grpSpPr>
        <p:cxnSp>
          <p:nvCxnSpPr>
            <p:cNvPr id="4" name="直接箭头连接符 3"/>
            <p:cNvCxnSpPr/>
            <p:nvPr/>
          </p:nvCxnSpPr>
          <p:spPr>
            <a:xfrm>
              <a:off x="6406" y="4390"/>
              <a:ext cx="2448" cy="0"/>
            </a:xfrm>
            <a:prstGeom prst="straightConnector1">
              <a:avLst/>
            </a:prstGeom>
            <a:ln w="76200">
              <a:solidFill>
                <a:schemeClr val="tx1"/>
              </a:solidFill>
              <a:headEnd type="none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文本框 4"/>
            <p:cNvSpPr txBox="1"/>
            <p:nvPr/>
          </p:nvSpPr>
          <p:spPr>
            <a:xfrm>
              <a:off x="6112" y="3143"/>
              <a:ext cx="2926" cy="1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×进率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圆角矩形 8"/>
          <p:cNvSpPr/>
          <p:nvPr/>
        </p:nvSpPr>
        <p:spPr>
          <a:xfrm>
            <a:off x="828040" y="1987550"/>
            <a:ext cx="7560310" cy="1368425"/>
          </a:xfrm>
          <a:prstGeom prst="roundRect">
            <a:avLst/>
          </a:prstGeom>
          <a:noFill/>
          <a:ln w="38100">
            <a:solidFill>
              <a:srgbClr val="2E63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9" grpId="0" bldLvl="0" animBg="1"/>
      <p:bldP spid="9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116013" y="457200"/>
            <a:ext cx="6911975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2400 cm</a:t>
            </a:r>
            <a:r>
              <a:rPr lang="en-US" altLang="zh-CN" sz="36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是多少立方分米？</a:t>
            </a:r>
            <a:endParaRPr lang="en-US" altLang="zh-CN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1479550" y="1370330"/>
            <a:ext cx="702437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想</a:t>
            </a:r>
            <a:r>
              <a:rPr lang="en-US" altLang="zh-CN" sz="3200" b="1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: _____cm</a:t>
            </a:r>
            <a:r>
              <a:rPr lang="en-US" altLang="zh-CN" sz="3200" b="1" baseline="30000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3200" b="1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 </a:t>
            </a:r>
            <a:r>
              <a:rPr lang="en-US" altLang="zh-CN" sz="3200" b="1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dm</a:t>
            </a:r>
            <a:r>
              <a:rPr lang="en-US" altLang="zh-CN" sz="3200" b="1" baseline="30000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3200" b="1">
              <a:solidFill>
                <a:srgbClr val="2020DA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2400 cm</a:t>
            </a:r>
            <a:r>
              <a:rPr lang="en-US" altLang="zh-CN" sz="3200" b="1" baseline="30000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3200" b="1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＝</a:t>
            </a:r>
            <a:r>
              <a:rPr lang="en-US" altLang="zh-CN" sz="3200" b="1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2400</a:t>
            </a:r>
            <a:r>
              <a:rPr lang="zh-CN" altLang="en-US" sz="3200" b="1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÷</a:t>
            </a:r>
            <a:r>
              <a:rPr lang="en-US" altLang="zh-CN" sz="3200" b="1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_____</a:t>
            </a:r>
            <a:endParaRPr lang="en-US" altLang="zh-CN" sz="3200" b="1" baseline="30000">
              <a:solidFill>
                <a:srgbClr val="2020DA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baseline="30000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                                </a:t>
            </a:r>
            <a:r>
              <a:rPr lang="zh-CN" altLang="en-US" sz="3200" b="1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_____</a:t>
            </a:r>
            <a:r>
              <a:rPr lang="en-US" altLang="zh-CN" sz="3200" b="1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dm</a:t>
            </a:r>
            <a:r>
              <a:rPr lang="en-US" altLang="zh-CN" sz="3200" b="1" baseline="30000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3200" b="1" baseline="30000">
              <a:solidFill>
                <a:srgbClr val="2020DA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 Box 27"/>
          <p:cNvSpPr txBox="1">
            <a:spLocks noChangeArrowheads="1"/>
          </p:cNvSpPr>
          <p:nvPr/>
        </p:nvSpPr>
        <p:spPr bwMode="auto">
          <a:xfrm>
            <a:off x="2195830" y="1532573"/>
            <a:ext cx="995680" cy="58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1000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 Box 29"/>
          <p:cNvSpPr txBox="1">
            <a:spLocks noChangeArrowheads="1"/>
          </p:cNvSpPr>
          <p:nvPr/>
        </p:nvSpPr>
        <p:spPr bwMode="auto">
          <a:xfrm>
            <a:off x="5580380" y="2232660"/>
            <a:ext cx="1374140" cy="58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1000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6391" name="Picture 1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680" y="590868"/>
            <a:ext cx="71927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29"/>
          <p:cNvSpPr txBox="1">
            <a:spLocks noChangeArrowheads="1"/>
          </p:cNvSpPr>
          <p:nvPr/>
        </p:nvSpPr>
        <p:spPr bwMode="auto">
          <a:xfrm>
            <a:off x="4427538" y="2931478"/>
            <a:ext cx="690880" cy="58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2.4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1460" y="3723640"/>
            <a:ext cx="8833485" cy="6508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低级单位的数换算成高级单位的数，怎么换算呢？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8" grpId="0" bldLvl="0" animBg="1"/>
      <p:bldP spid="17411" grpId="0"/>
      <p:bldP spid="17411" grpId="1"/>
      <p:bldP spid="2" grpId="0" bldLvl="0" animBg="1"/>
      <p:bldP spid="3" grpId="0"/>
      <p:bldP spid="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188085" y="2155190"/>
            <a:ext cx="3552190" cy="831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低级单位的数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4851400" y="2155190"/>
            <a:ext cx="3345815" cy="831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高级单位的数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809365" y="1867535"/>
            <a:ext cx="1858010" cy="791845"/>
            <a:chOff x="6112" y="3143"/>
            <a:chExt cx="2926" cy="1247"/>
          </a:xfrm>
        </p:grpSpPr>
        <p:cxnSp>
          <p:nvCxnSpPr>
            <p:cNvPr id="4" name="直接箭头连接符 3"/>
            <p:cNvCxnSpPr/>
            <p:nvPr/>
          </p:nvCxnSpPr>
          <p:spPr>
            <a:xfrm>
              <a:off x="6406" y="4390"/>
              <a:ext cx="2448" cy="0"/>
            </a:xfrm>
            <a:prstGeom prst="straightConnector1">
              <a:avLst/>
            </a:prstGeom>
            <a:ln w="76200">
              <a:solidFill>
                <a:schemeClr val="tx1"/>
              </a:solidFill>
              <a:headEnd type="none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文本框 4"/>
            <p:cNvSpPr txBox="1"/>
            <p:nvPr/>
          </p:nvSpPr>
          <p:spPr>
            <a:xfrm>
              <a:off x="6112" y="3143"/>
              <a:ext cx="2926" cy="1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÷进率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圆角矩形 8"/>
          <p:cNvSpPr/>
          <p:nvPr/>
        </p:nvSpPr>
        <p:spPr>
          <a:xfrm>
            <a:off x="828040" y="1859280"/>
            <a:ext cx="7560310" cy="1368425"/>
          </a:xfrm>
          <a:prstGeom prst="roundRect">
            <a:avLst/>
          </a:prstGeom>
          <a:noFill/>
          <a:ln w="38100">
            <a:solidFill>
              <a:srgbClr val="2E63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  <p:bldLst>
      <p:bldP spid="9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767330" y="895668"/>
            <a:ext cx="4606925" cy="8477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18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3.5 dm</a:t>
            </a:r>
            <a:r>
              <a:rPr lang="en-US" altLang="zh-CN" sz="3200" b="1" baseline="30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_____cm</a:t>
            </a:r>
            <a:r>
              <a:rPr lang="en-US" altLang="zh-CN" sz="3200" b="1" baseline="30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endParaRPr lang="en-US" altLang="zh-CN" sz="3200" b="1" baseline="300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729230" y="2083118"/>
            <a:ext cx="3887788" cy="8477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18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700 dm</a:t>
            </a:r>
            <a:r>
              <a:rPr lang="en-US" altLang="zh-CN" sz="3200" b="1" baseline="30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_____m</a:t>
            </a:r>
            <a:r>
              <a:rPr lang="en-US" altLang="zh-CN" sz="3200" b="1" baseline="30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endParaRPr lang="en-US" altLang="zh-CN" sz="3200" b="1" baseline="300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467543" y="1130618"/>
            <a:ext cx="1512887" cy="587375"/>
          </a:xfrm>
          <a:prstGeom prst="rect">
            <a:avLst/>
          </a:prstGeom>
          <a:noFill/>
          <a:ln w="19050" algn="ctr">
            <a:noFill/>
            <a:miter lim="800000"/>
            <a:tailEnd type="none" w="lg" len="lg"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3500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775518" y="2287905"/>
            <a:ext cx="874712" cy="585788"/>
          </a:xfrm>
          <a:prstGeom prst="rect">
            <a:avLst/>
          </a:prstGeom>
          <a:noFill/>
          <a:ln w="19050" algn="ctr">
            <a:noFill/>
            <a:miter lim="800000"/>
            <a:tailEnd type="none" w="lg" len="lg"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0.7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767330" y="3381693"/>
            <a:ext cx="4606925" cy="8477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18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0.25 m</a:t>
            </a:r>
            <a:r>
              <a:rPr lang="en-US" altLang="zh-CN" sz="3200" b="1" baseline="30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_______cm</a:t>
            </a:r>
            <a:r>
              <a:rPr lang="en-US" altLang="zh-CN" sz="3200" b="1" baseline="30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endParaRPr lang="en-US" altLang="zh-CN" sz="3200" b="1" baseline="300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481830" y="3622993"/>
            <a:ext cx="1739900" cy="585787"/>
          </a:xfrm>
          <a:prstGeom prst="rect">
            <a:avLst/>
          </a:prstGeom>
          <a:noFill/>
          <a:ln w="19050" algn="ctr">
            <a:noFill/>
            <a:miter lim="800000"/>
            <a:tailEnd type="none" w="lg" len="lg"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250000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8441" name="图片 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8313" y="271727"/>
            <a:ext cx="1917700" cy="639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3718560" y="663575"/>
            <a:ext cx="164528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400" b="1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1000</a:t>
            </a:r>
            <a:endParaRPr lang="en-US" altLang="zh-CN" sz="2400" b="1">
              <a:solidFill>
                <a:srgbClr val="2020DA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07765" y="1923415"/>
            <a:ext cx="164528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400" b="1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1000</a:t>
            </a:r>
            <a:endParaRPr lang="en-US" altLang="zh-CN" sz="2400" b="1">
              <a:solidFill>
                <a:srgbClr val="2020DA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07765" y="3219450"/>
            <a:ext cx="164528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400" b="1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1000</a:t>
            </a:r>
            <a:endParaRPr lang="en-US" altLang="zh-CN" sz="2400" b="1">
              <a:solidFill>
                <a:srgbClr val="2020DA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643755" y="3219450"/>
            <a:ext cx="164528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400" b="1">
                <a:solidFill>
                  <a:srgbClr val="2020D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1000</a:t>
            </a:r>
            <a:endParaRPr lang="en-US" altLang="zh-CN" sz="2400" b="1">
              <a:solidFill>
                <a:srgbClr val="2020DA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7" grpId="0" bldLvl="0" animBg="1"/>
      <p:bldP spid="8" grpId="0"/>
      <p:bldP spid="9" grpId="0"/>
      <p:bldP spid="10" grpId="0"/>
      <p:bldP spid="11" grpId="0"/>
      <p:bldP spid="8" grpId="1"/>
      <p:bldP spid="9" grpId="1"/>
      <p:bldP spid="10" grpId="1"/>
      <p:bldP spid="11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187450" y="1995805"/>
            <a:ext cx="3552190" cy="831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高级单位的数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4860290" y="1995805"/>
            <a:ext cx="3345815" cy="831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低级单位的数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808730" y="1473835"/>
            <a:ext cx="1858010" cy="791845"/>
            <a:chOff x="6112" y="3143"/>
            <a:chExt cx="2926" cy="1247"/>
          </a:xfrm>
        </p:grpSpPr>
        <p:cxnSp>
          <p:nvCxnSpPr>
            <p:cNvPr id="4" name="直接箭头连接符 3"/>
            <p:cNvCxnSpPr/>
            <p:nvPr/>
          </p:nvCxnSpPr>
          <p:spPr>
            <a:xfrm>
              <a:off x="6406" y="4390"/>
              <a:ext cx="2448" cy="0"/>
            </a:xfrm>
            <a:prstGeom prst="straightConnector1">
              <a:avLst/>
            </a:prstGeom>
            <a:ln w="76200">
              <a:solidFill>
                <a:schemeClr val="tx1"/>
              </a:solidFill>
              <a:headEnd type="none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文本框 4"/>
            <p:cNvSpPr txBox="1"/>
            <p:nvPr/>
          </p:nvSpPr>
          <p:spPr>
            <a:xfrm>
              <a:off x="6112" y="3143"/>
              <a:ext cx="2926" cy="1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×进率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圆角矩形 8"/>
          <p:cNvSpPr/>
          <p:nvPr/>
        </p:nvSpPr>
        <p:spPr>
          <a:xfrm>
            <a:off x="827405" y="1419860"/>
            <a:ext cx="7560310" cy="2153285"/>
          </a:xfrm>
          <a:prstGeom prst="roundRect">
            <a:avLst/>
          </a:prstGeom>
          <a:noFill/>
          <a:ln w="38100">
            <a:solidFill>
              <a:srgbClr val="2E63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3780155" y="2643505"/>
            <a:ext cx="1858010" cy="803275"/>
            <a:chOff x="6112" y="4390"/>
            <a:chExt cx="2926" cy="1265"/>
          </a:xfrm>
        </p:grpSpPr>
        <p:cxnSp>
          <p:nvCxnSpPr>
            <p:cNvPr id="10" name="直接箭头连接符 9"/>
            <p:cNvCxnSpPr/>
            <p:nvPr/>
          </p:nvCxnSpPr>
          <p:spPr>
            <a:xfrm flipH="1">
              <a:off x="6406" y="4390"/>
              <a:ext cx="2448" cy="0"/>
            </a:xfrm>
            <a:prstGeom prst="straightConnector1">
              <a:avLst/>
            </a:prstGeom>
            <a:ln w="76200">
              <a:solidFill>
                <a:schemeClr val="tx1"/>
              </a:solidFill>
              <a:headEnd type="none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/>
            <p:cNvSpPr txBox="1"/>
            <p:nvPr/>
          </p:nvSpPr>
          <p:spPr>
            <a:xfrm>
              <a:off x="6112" y="4504"/>
              <a:ext cx="2926" cy="1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÷进率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  <p:bldLst>
      <p:bldP spid="9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1295325" y="861694"/>
            <a:ext cx="5274344" cy="1197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右面这个牛奶包装箱的体积是多少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AutoShape 27"/>
          <p:cNvSpPr>
            <a:spLocks noChangeArrowheads="1"/>
          </p:cNvSpPr>
          <p:nvPr/>
        </p:nvSpPr>
        <p:spPr bwMode="auto">
          <a:xfrm>
            <a:off x="2122805" y="2140585"/>
            <a:ext cx="3799840" cy="1079500"/>
          </a:xfrm>
          <a:prstGeom prst="wedgeRoundRectCallout">
            <a:avLst>
              <a:gd name="adj1" fmla="val -61708"/>
              <a:gd name="adj2" fmla="val -5278"/>
              <a:gd name="adj3" fmla="val 16667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</p:spPr>
        <p:txBody>
          <a:bodyPr/>
          <a:lstStyle/>
          <a:p>
            <a:pPr algn="just">
              <a:defRPr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箱上的尺寸表示的是这个长方体的长、宽、高。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9474" name="Picture 2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0867" y="1063671"/>
            <a:ext cx="1962508" cy="1701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1403985" y="3919220"/>
            <a:ext cx="5832475" cy="739775"/>
          </a:xfrm>
          <a:prstGeom prst="rect">
            <a:avLst/>
          </a:prstGeom>
          <a:noFill/>
          <a:ln w="19050" algn="ctr">
            <a:noFill/>
            <a:miter lim="800000"/>
            <a:tailEnd type="none" w="lg" len="lg"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60000 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60 dm</a:t>
            </a:r>
            <a:r>
              <a:rPr lang="en-US" altLang="zh-CN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0.06 m</a:t>
            </a:r>
            <a:r>
              <a:rPr lang="en-US" altLang="zh-CN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1403985" y="3269933"/>
            <a:ext cx="7181850" cy="739775"/>
          </a:xfrm>
          <a:prstGeom prst="rect">
            <a:avLst/>
          </a:prstGeom>
          <a:noFill/>
          <a:ln w="12700" algn="ctr">
            <a:noFill/>
            <a:miter lim="800000"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abh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50×30×40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60000(cm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9463" name="图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2204" y="828675"/>
            <a:ext cx="724988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图片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4698" y="2136449"/>
            <a:ext cx="1146175" cy="116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65" name="组合 15"/>
          <p:cNvGrpSpPr/>
          <p:nvPr/>
        </p:nvGrpSpPr>
        <p:grpSpPr bwMode="auto">
          <a:xfrm>
            <a:off x="2122488" y="147638"/>
            <a:ext cx="4899025" cy="576262"/>
            <a:chOff x="2123108" y="147009"/>
            <a:chExt cx="4897785" cy="576210"/>
          </a:xfrm>
        </p:grpSpPr>
        <p:grpSp>
          <p:nvGrpSpPr>
            <p:cNvPr id="19466" name="组合 16"/>
            <p:cNvGrpSpPr/>
            <p:nvPr/>
          </p:nvGrpSpPr>
          <p:grpSpPr bwMode="auto">
            <a:xfrm>
              <a:off x="2123108" y="147009"/>
              <a:ext cx="4897785" cy="576210"/>
              <a:chOff x="1711322" y="98491"/>
              <a:chExt cx="5721357" cy="673100"/>
            </a:xfrm>
          </p:grpSpPr>
          <p:pic>
            <p:nvPicPr>
              <p:cNvPr id="19469" name="图片 19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11322" y="98491"/>
                <a:ext cx="5721357" cy="673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" name="矩形: 圆角 20"/>
              <p:cNvSpPr/>
              <p:nvPr/>
            </p:nvSpPr>
            <p:spPr>
              <a:xfrm>
                <a:off x="1791042" y="194913"/>
                <a:ext cx="5456240" cy="467276"/>
              </a:xfrm>
              <a:prstGeom prst="round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18" name="椭圆 17"/>
            <p:cNvSpPr/>
            <p:nvPr/>
          </p:nvSpPr>
          <p:spPr>
            <a:xfrm>
              <a:off x="2394501" y="227964"/>
              <a:ext cx="445975" cy="446048"/>
            </a:xfrm>
            <a:prstGeom prst="ellipse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9" name="矩形 1"/>
            <p:cNvSpPr>
              <a:spLocks noChangeArrowheads="1"/>
            </p:cNvSpPr>
            <p:nvPr/>
          </p:nvSpPr>
          <p:spPr bwMode="auto">
            <a:xfrm>
              <a:off x="2323082" y="151771"/>
              <a:ext cx="4155023" cy="52224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四  单位换算的实际应用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>
            <a:spLocks noChangeArrowheads="1"/>
          </p:cNvSpPr>
          <p:nvPr/>
        </p:nvSpPr>
        <p:spPr bwMode="auto">
          <a:xfrm>
            <a:off x="436563" y="806450"/>
            <a:ext cx="8528050" cy="10763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要砌一面长 </a:t>
            </a: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 m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、厚 </a:t>
            </a: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 cm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、高 </a:t>
            </a: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m 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的砖墙，如果每立方米用砖 </a:t>
            </a: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525 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块，至少要用砖多少块？</a:t>
            </a:r>
            <a:endParaRPr lang="zh-CN" alt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370013" y="1778000"/>
            <a:ext cx="37195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 cm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0.24 m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1417638" y="2295525"/>
            <a:ext cx="3068637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V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abh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725613" y="2733675"/>
            <a:ext cx="30241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15×0.24×3 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10.8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28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417638" y="3813175"/>
            <a:ext cx="4105275" cy="52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10.8×525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5670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（块）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762250" y="4311650"/>
            <a:ext cx="4148138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答：至少要用砖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5670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块。</a:t>
            </a:r>
            <a:endParaRPr lang="zh-CN" altLang="en-US" sz="28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grpSp>
        <p:nvGrpSpPr>
          <p:cNvPr id="20489" name="组合 11"/>
          <p:cNvGrpSpPr/>
          <p:nvPr/>
        </p:nvGrpSpPr>
        <p:grpSpPr bwMode="auto">
          <a:xfrm>
            <a:off x="2122488" y="147638"/>
            <a:ext cx="4899025" cy="576262"/>
            <a:chOff x="2123108" y="147009"/>
            <a:chExt cx="4897785" cy="576210"/>
          </a:xfrm>
        </p:grpSpPr>
        <p:grpSp>
          <p:nvGrpSpPr>
            <p:cNvPr id="20490" name="组合 12"/>
            <p:cNvGrpSpPr/>
            <p:nvPr/>
          </p:nvGrpSpPr>
          <p:grpSpPr bwMode="auto">
            <a:xfrm>
              <a:off x="2123108" y="147009"/>
              <a:ext cx="4897785" cy="576210"/>
              <a:chOff x="1711322" y="98491"/>
              <a:chExt cx="5721357" cy="673100"/>
            </a:xfrm>
          </p:grpSpPr>
          <p:pic>
            <p:nvPicPr>
              <p:cNvPr id="20493" name="图片 15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11322" y="98491"/>
                <a:ext cx="5721357" cy="673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矩形: 圆角 16"/>
              <p:cNvSpPr/>
              <p:nvPr/>
            </p:nvSpPr>
            <p:spPr>
              <a:xfrm>
                <a:off x="1791042" y="194913"/>
                <a:ext cx="5456240" cy="467276"/>
              </a:xfrm>
              <a:prstGeom prst="round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14" name="椭圆 13"/>
            <p:cNvSpPr/>
            <p:nvPr/>
          </p:nvSpPr>
          <p:spPr>
            <a:xfrm>
              <a:off x="2394501" y="227964"/>
              <a:ext cx="445975" cy="446048"/>
            </a:xfrm>
            <a:prstGeom prst="ellipse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矩形 1"/>
            <p:cNvSpPr>
              <a:spLocks noChangeArrowheads="1"/>
            </p:cNvSpPr>
            <p:nvPr/>
          </p:nvSpPr>
          <p:spPr bwMode="auto">
            <a:xfrm>
              <a:off x="2323082" y="151771"/>
              <a:ext cx="4155023" cy="52224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五  实际运用，巩固提升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5867842" y="1931620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P35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做一做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2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44"/>
          <p:cNvSpPr txBox="1">
            <a:spLocks noChangeArrowheads="1"/>
          </p:cNvSpPr>
          <p:nvPr/>
        </p:nvSpPr>
        <p:spPr bwMode="auto">
          <a:xfrm>
            <a:off x="323850" y="1023938"/>
            <a:ext cx="57626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07" name="TextBox 44"/>
          <p:cNvSpPr txBox="1">
            <a:spLocks noChangeArrowheads="1"/>
          </p:cNvSpPr>
          <p:nvPr/>
        </p:nvSpPr>
        <p:spPr bwMode="auto">
          <a:xfrm>
            <a:off x="971550" y="1023938"/>
            <a:ext cx="396081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1.02 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=______dm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 baseline="300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08" name="TextBox 44"/>
          <p:cNvSpPr txBox="1">
            <a:spLocks noChangeArrowheads="1"/>
          </p:cNvSpPr>
          <p:nvPr/>
        </p:nvSpPr>
        <p:spPr bwMode="auto">
          <a:xfrm>
            <a:off x="5076825" y="1058863"/>
            <a:ext cx="37433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960 dm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=______m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 baseline="300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09" name="TextBox 44"/>
          <p:cNvSpPr txBox="1">
            <a:spLocks noChangeArrowheads="1"/>
          </p:cNvSpPr>
          <p:nvPr/>
        </p:nvSpPr>
        <p:spPr bwMode="auto">
          <a:xfrm>
            <a:off x="900113" y="1968500"/>
            <a:ext cx="39592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6270 cm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=_____dm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b="1" baseline="300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10" name="TextBox 44"/>
          <p:cNvSpPr txBox="1">
            <a:spLocks noChangeArrowheads="1"/>
          </p:cNvSpPr>
          <p:nvPr/>
        </p:nvSpPr>
        <p:spPr bwMode="auto">
          <a:xfrm>
            <a:off x="5076825" y="2005013"/>
            <a:ext cx="3743325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36000 cm</a:t>
            </a:r>
            <a:r>
              <a:rPr lang="en-US" altLang="zh-CN" sz="32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=_____m</a:t>
            </a:r>
            <a:r>
              <a:rPr lang="en-US" altLang="zh-CN" sz="32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 baseline="30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11" name="TextBox 44"/>
          <p:cNvSpPr txBox="1">
            <a:spLocks noChangeArrowheads="1"/>
          </p:cNvSpPr>
          <p:nvPr/>
        </p:nvSpPr>
        <p:spPr bwMode="auto">
          <a:xfrm>
            <a:off x="971550" y="2913063"/>
            <a:ext cx="396081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8.63 m</a:t>
            </a:r>
            <a:r>
              <a:rPr lang="en-US" altLang="zh-CN" sz="32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=______dm</a:t>
            </a:r>
            <a:r>
              <a:rPr lang="en-US" altLang="zh-CN" sz="32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b="1" baseline="30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12" name="TextBox 44"/>
          <p:cNvSpPr txBox="1">
            <a:spLocks noChangeArrowheads="1"/>
          </p:cNvSpPr>
          <p:nvPr/>
        </p:nvSpPr>
        <p:spPr bwMode="auto">
          <a:xfrm>
            <a:off x="5076825" y="2949575"/>
            <a:ext cx="3743325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 dm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=_______cm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 baseline="300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5" name="文本框 44"/>
          <p:cNvSpPr txBox="1">
            <a:spLocks noChangeArrowheads="1"/>
          </p:cNvSpPr>
          <p:nvPr/>
        </p:nvSpPr>
        <p:spPr bwMode="auto">
          <a:xfrm>
            <a:off x="2628900" y="1047750"/>
            <a:ext cx="1006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1020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6" name="文本框 45"/>
          <p:cNvSpPr txBox="1">
            <a:spLocks noChangeArrowheads="1"/>
          </p:cNvSpPr>
          <p:nvPr/>
        </p:nvSpPr>
        <p:spPr bwMode="auto">
          <a:xfrm>
            <a:off x="6934200" y="1082675"/>
            <a:ext cx="90328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0.96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7" name="文本框 46"/>
          <p:cNvSpPr txBox="1">
            <a:spLocks noChangeArrowheads="1"/>
          </p:cNvSpPr>
          <p:nvPr/>
        </p:nvSpPr>
        <p:spPr bwMode="auto">
          <a:xfrm>
            <a:off x="2860675" y="1995686"/>
            <a:ext cx="9032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62.7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8" name="文本框 47"/>
          <p:cNvSpPr txBox="1">
            <a:spLocks noChangeArrowheads="1"/>
          </p:cNvSpPr>
          <p:nvPr/>
        </p:nvSpPr>
        <p:spPr bwMode="auto">
          <a:xfrm>
            <a:off x="7135891" y="2041620"/>
            <a:ext cx="11079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0.036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9" name="文本框 48"/>
          <p:cNvSpPr txBox="1">
            <a:spLocks noChangeArrowheads="1"/>
          </p:cNvSpPr>
          <p:nvPr/>
        </p:nvSpPr>
        <p:spPr bwMode="auto">
          <a:xfrm>
            <a:off x="2835796" y="2963001"/>
            <a:ext cx="800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863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1" name="文本框 50"/>
          <p:cNvSpPr txBox="1">
            <a:spLocks noChangeArrowheads="1"/>
          </p:cNvSpPr>
          <p:nvPr/>
        </p:nvSpPr>
        <p:spPr bwMode="auto">
          <a:xfrm>
            <a:off x="6732240" y="2975701"/>
            <a:ext cx="12112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23000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5288" y="685701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P36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练习八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49" grpId="0"/>
      <p:bldP spid="5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1"/>
          <p:cNvSpPr>
            <a:spLocks noChangeArrowheads="1"/>
          </p:cNvSpPr>
          <p:nvPr/>
        </p:nvSpPr>
        <p:spPr bwMode="auto">
          <a:xfrm>
            <a:off x="467043" y="627063"/>
            <a:ext cx="8208962" cy="12176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3.</a:t>
            </a:r>
            <a:r>
              <a:rPr lang="zh-CN" altLang="zh-CN" sz="3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一个无盖的鱼缸，长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 1.2 m</a:t>
            </a:r>
            <a:r>
              <a:rPr lang="zh-CN" altLang="zh-CN" sz="3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，宽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 80 cm</a:t>
            </a:r>
            <a:r>
              <a:rPr lang="zh-CN" altLang="zh-CN" sz="3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，高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 6 dm</a:t>
            </a:r>
            <a:r>
              <a:rPr lang="zh-CN" altLang="zh-CN" sz="3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，这个鱼缸可以放多少立方分米的水？</a:t>
            </a:r>
            <a:endParaRPr lang="zh-CN" altLang="zh-CN" sz="3200" b="1" dirty="0">
              <a:solidFill>
                <a:srgbClr val="00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316038" y="1825625"/>
            <a:ext cx="6927850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1.2 m=12 dm	80 cm=8 dm</a:t>
            </a:r>
            <a:endParaRPr lang="zh-CN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V = abh</a:t>
            </a:r>
            <a:endParaRPr lang="zh-CN" altLang="zh-CN" sz="32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=12×8×6</a:t>
            </a:r>
            <a:endParaRPr lang="zh-CN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=576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dm</a:t>
            </a:r>
            <a:r>
              <a:rPr lang="en-US" altLang="zh-CN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答：这个鱼缸可以放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576 dm</a:t>
            </a:r>
            <a:r>
              <a:rPr lang="en-US" altLang="zh-CN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的水。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8" name="组合 1"/>
          <p:cNvGrpSpPr/>
          <p:nvPr/>
        </p:nvGrpSpPr>
        <p:grpSpPr bwMode="auto">
          <a:xfrm>
            <a:off x="3343275" y="157163"/>
            <a:ext cx="2457450" cy="579437"/>
            <a:chOff x="2261222" y="156400"/>
            <a:chExt cx="2458968" cy="579407"/>
          </a:xfrm>
        </p:grpSpPr>
        <p:grpSp>
          <p:nvGrpSpPr>
            <p:cNvPr id="23559" name="组合 17"/>
            <p:cNvGrpSpPr/>
            <p:nvPr/>
          </p:nvGrpSpPr>
          <p:grpSpPr bwMode="auto">
            <a:xfrm>
              <a:off x="2261222" y="158882"/>
              <a:ext cx="2458968" cy="576925"/>
              <a:chOff x="1872661" y="112360"/>
              <a:chExt cx="2872449" cy="673935"/>
            </a:xfrm>
          </p:grpSpPr>
          <p:pic>
            <p:nvPicPr>
              <p:cNvPr id="23562" name="图片 24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550"/>
              <a:stretch>
                <a:fillRect/>
              </a:stretch>
            </p:blipFill>
            <p:spPr bwMode="auto">
              <a:xfrm flipH="1">
                <a:off x="3002854" y="112360"/>
                <a:ext cx="1742256" cy="673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63" name="图片 21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4994"/>
              <a:stretch>
                <a:fillRect/>
              </a:stretch>
            </p:blipFill>
            <p:spPr bwMode="auto">
              <a:xfrm>
                <a:off x="1872661" y="113195"/>
                <a:ext cx="1430700" cy="673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" name="矩形: 圆角 23"/>
              <p:cNvSpPr/>
              <p:nvPr/>
            </p:nvSpPr>
            <p:spPr>
              <a:xfrm>
                <a:off x="1946884" y="202178"/>
                <a:ext cx="2707302" cy="467294"/>
              </a:xfrm>
              <a:prstGeom prst="round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19" name="椭圆 18"/>
            <p:cNvSpPr/>
            <p:nvPr/>
          </p:nvSpPr>
          <p:spPr>
            <a:xfrm>
              <a:off x="2394654" y="227833"/>
              <a:ext cx="446364" cy="446065"/>
            </a:xfrm>
            <a:prstGeom prst="ellipse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" name="矩形 1"/>
            <p:cNvSpPr>
              <a:spLocks noChangeArrowheads="1"/>
            </p:cNvSpPr>
            <p:nvPr/>
          </p:nvSpPr>
          <p:spPr bwMode="auto">
            <a:xfrm>
              <a:off x="2327938" y="156400"/>
              <a:ext cx="2247701" cy="52384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六 课堂小结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2" name="图片 1" descr="1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15" y="475615"/>
            <a:ext cx="7889240" cy="472694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713865" y="1658620"/>
            <a:ext cx="5745480" cy="17703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通过这节课的学习，你们对体积单位有了哪些新的认识？在进行各种计量单位的换算时，要注意些什么？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5140008" y="1275715"/>
            <a:ext cx="3744912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dm</a:t>
            </a:r>
            <a:r>
              <a:rPr lang="en-US" altLang="zh-CN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1000 cm</a:t>
            </a:r>
            <a:r>
              <a:rPr lang="en-US" altLang="zh-CN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zh-CN" sz="3200" b="1" baseline="3000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948690" y="1275715"/>
            <a:ext cx="3744913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m</a:t>
            </a:r>
            <a:r>
              <a:rPr lang="en-US" altLang="zh-CN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1000 dm</a:t>
            </a:r>
            <a:r>
              <a:rPr lang="en-US" altLang="zh-CN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zh-CN" sz="3200" b="1" baseline="3000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554" name="矩形 8"/>
          <p:cNvSpPr>
            <a:spLocks noChangeArrowheads="1"/>
          </p:cNvSpPr>
          <p:nvPr/>
        </p:nvSpPr>
        <p:spPr bwMode="auto">
          <a:xfrm>
            <a:off x="2266950" y="411480"/>
            <a:ext cx="4610100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体积单位间的进率</a:t>
            </a:r>
            <a:endParaRPr lang="zh-CN" altLang="zh-CN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86130" y="2211705"/>
            <a:ext cx="7560310" cy="2152650"/>
            <a:chOff x="1202" y="3483"/>
            <a:chExt cx="11906" cy="3390"/>
          </a:xfrm>
        </p:grpSpPr>
        <p:sp>
          <p:nvSpPr>
            <p:cNvPr id="7" name="矩形 6"/>
            <p:cNvSpPr>
              <a:spLocks noChangeArrowheads="1"/>
            </p:cNvSpPr>
            <p:nvPr/>
          </p:nvSpPr>
          <p:spPr bwMode="auto">
            <a:xfrm>
              <a:off x="1769" y="4390"/>
              <a:ext cx="5594" cy="1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高级单位的数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" name="矩形 2"/>
            <p:cNvSpPr>
              <a:spLocks noChangeArrowheads="1"/>
            </p:cNvSpPr>
            <p:nvPr/>
          </p:nvSpPr>
          <p:spPr bwMode="auto">
            <a:xfrm>
              <a:off x="7553" y="4390"/>
              <a:ext cx="5269" cy="1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低级单位的数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5897" y="3568"/>
              <a:ext cx="2926" cy="1247"/>
              <a:chOff x="6112" y="3143"/>
              <a:chExt cx="2926" cy="1247"/>
            </a:xfrm>
          </p:grpSpPr>
          <p:cxnSp>
            <p:nvCxnSpPr>
              <p:cNvPr id="4" name="直接箭头连接符 3"/>
              <p:cNvCxnSpPr/>
              <p:nvPr/>
            </p:nvCxnSpPr>
            <p:spPr>
              <a:xfrm>
                <a:off x="6406" y="4390"/>
                <a:ext cx="2448" cy="0"/>
              </a:xfrm>
              <a:prstGeom prst="straightConnector1">
                <a:avLst/>
              </a:prstGeom>
              <a:ln w="76200">
                <a:solidFill>
                  <a:schemeClr val="tx1"/>
                </a:solidFill>
                <a:headEnd type="none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文本框 4"/>
              <p:cNvSpPr txBox="1"/>
              <p:nvPr/>
            </p:nvSpPr>
            <p:spPr>
              <a:xfrm>
                <a:off x="6112" y="3143"/>
                <a:ext cx="2926" cy="11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 eaLnBrk="1" latinLnBrk="0" hangingPunct="1">
                  <a:lnSpc>
                    <a:spcPct val="130000"/>
                  </a:lnSpc>
                </a:pPr>
                <a:r>
                  <a:rPr lang="zh-CN" altLang="en-US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×进率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9" name="圆角矩形 8"/>
            <p:cNvSpPr/>
            <p:nvPr/>
          </p:nvSpPr>
          <p:spPr>
            <a:xfrm>
              <a:off x="1202" y="3483"/>
              <a:ext cx="11906" cy="3391"/>
            </a:xfrm>
            <a:prstGeom prst="roundRect">
              <a:avLst/>
            </a:prstGeom>
            <a:noFill/>
            <a:ln w="38100">
              <a:solidFill>
                <a:srgbClr val="2E63FF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5852" y="5410"/>
              <a:ext cx="2926" cy="1265"/>
              <a:chOff x="6112" y="4390"/>
              <a:chExt cx="2926" cy="1265"/>
            </a:xfrm>
          </p:grpSpPr>
          <p:cxnSp>
            <p:nvCxnSpPr>
              <p:cNvPr id="2" name="直接箭头连接符 1"/>
              <p:cNvCxnSpPr/>
              <p:nvPr/>
            </p:nvCxnSpPr>
            <p:spPr>
              <a:xfrm flipH="1">
                <a:off x="6406" y="4390"/>
                <a:ext cx="2448" cy="0"/>
              </a:xfrm>
              <a:prstGeom prst="straightConnector1">
                <a:avLst/>
              </a:prstGeom>
              <a:ln w="76200">
                <a:solidFill>
                  <a:schemeClr val="tx1"/>
                </a:solidFill>
                <a:headEnd type="none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文本框 10"/>
              <p:cNvSpPr txBox="1"/>
              <p:nvPr/>
            </p:nvSpPr>
            <p:spPr>
              <a:xfrm>
                <a:off x="6112" y="4504"/>
                <a:ext cx="2926" cy="11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 eaLnBrk="1" latinLnBrk="0" hangingPunct="1">
                  <a:lnSpc>
                    <a:spcPct val="130000"/>
                  </a:lnSpc>
                </a:pPr>
                <a:r>
                  <a:rPr lang="zh-CN" altLang="en-US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÷进率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6875" y="1132205"/>
            <a:ext cx="831977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latin typeface="+mn-lt"/>
                <a:ea typeface="+mj-ea"/>
              </a:rPr>
              <a:t>一、辨一辨。 （对的画“√”，错的画“✕”）</a:t>
            </a:r>
            <a:endParaRPr lang="zh-CN" altLang="en-US" sz="2800" b="1" dirty="0">
              <a:latin typeface="+mn-lt"/>
              <a:ea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55650" y="1852930"/>
            <a:ext cx="4868863" cy="592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latin typeface="+mn-lt"/>
                <a:ea typeface="+mj-ea"/>
              </a:rPr>
              <a:t>1.</a:t>
            </a:r>
            <a:r>
              <a:rPr lang="zh-CN" altLang="en-US" sz="2800" b="1" dirty="0">
                <a:latin typeface="+mn-lt"/>
                <a:ea typeface="+mj-ea"/>
              </a:rPr>
              <a:t>体积单位间的进率是 </a:t>
            </a:r>
            <a:r>
              <a:rPr lang="en-US" altLang="zh-CN" sz="2800" b="1" dirty="0">
                <a:latin typeface="+mn-lt"/>
                <a:ea typeface="+mj-ea"/>
              </a:rPr>
              <a:t>1000</a:t>
            </a:r>
            <a:r>
              <a:rPr lang="zh-CN" altLang="en-US" sz="2800" b="1" dirty="0">
                <a:latin typeface="+mn-lt"/>
                <a:ea typeface="+mj-ea"/>
              </a:rPr>
              <a:t>。</a:t>
            </a:r>
            <a:endParaRPr lang="zh-CN" altLang="en-US" sz="2800" b="1" dirty="0">
              <a:latin typeface="+mn-lt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55650" y="2898140"/>
            <a:ext cx="6696710" cy="1210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defRPr/>
            </a:pPr>
            <a:r>
              <a:rPr lang="en-US" altLang="zh-CN" sz="2800" b="1" dirty="0">
                <a:latin typeface="+mn-lt"/>
                <a:ea typeface="+mj-ea"/>
              </a:rPr>
              <a:t>2.</a:t>
            </a:r>
            <a:r>
              <a:rPr lang="zh-CN" altLang="en-US" sz="2800" b="1" dirty="0">
                <a:latin typeface="+mn-lt"/>
                <a:ea typeface="+mj-ea"/>
              </a:rPr>
              <a:t>1000个1 cm</a:t>
            </a:r>
            <a:r>
              <a:rPr lang="zh-CN" altLang="en-US" sz="2800" b="1" baseline="30000" dirty="0">
                <a:latin typeface="+mn-lt"/>
                <a:ea typeface="+mj-ea"/>
              </a:rPr>
              <a:t>3</a:t>
            </a:r>
            <a:r>
              <a:rPr lang="zh-CN" altLang="en-US" sz="2800" b="1" dirty="0">
                <a:latin typeface="+mn-lt"/>
                <a:ea typeface="+mj-ea"/>
              </a:rPr>
              <a:t>的小正方体拼成的几何体的</a:t>
            </a:r>
            <a:endParaRPr lang="zh-CN" altLang="en-US" sz="2800" b="1" dirty="0">
              <a:latin typeface="+mn-lt"/>
              <a:ea typeface="+mj-ea"/>
            </a:endParaRPr>
          </a:p>
          <a:p>
            <a:pPr algn="l">
              <a:lnSpc>
                <a:spcPct val="130000"/>
              </a:lnSpc>
              <a:defRPr/>
            </a:pPr>
            <a:r>
              <a:rPr lang="zh-CN" altLang="en-US" sz="2800" b="1" dirty="0">
                <a:latin typeface="+mn-lt"/>
                <a:ea typeface="+mj-ea"/>
              </a:rPr>
              <a:t> </a:t>
            </a:r>
            <a:r>
              <a:rPr lang="en-US" altLang="zh-CN" sz="2800" b="1" dirty="0">
                <a:latin typeface="+mn-lt"/>
                <a:ea typeface="+mj-ea"/>
              </a:rPr>
              <a:t>  </a:t>
            </a:r>
            <a:r>
              <a:rPr lang="zh-CN" altLang="en-US" sz="2800" b="1" dirty="0">
                <a:latin typeface="+mn-lt"/>
                <a:ea typeface="+mj-ea"/>
              </a:rPr>
              <a:t>体积是1 dm</a:t>
            </a:r>
            <a:r>
              <a:rPr lang="en-US" altLang="zh-CN" sz="2800" b="1" baseline="30000" dirty="0">
                <a:latin typeface="+mn-lt"/>
                <a:ea typeface="+mj-ea"/>
              </a:rPr>
              <a:t>3</a:t>
            </a:r>
            <a:r>
              <a:rPr lang="zh-CN" altLang="en-US" sz="2800" b="1" dirty="0">
                <a:latin typeface="+mn-lt"/>
                <a:ea typeface="+mj-ea"/>
              </a:rPr>
              <a:t>。</a:t>
            </a:r>
            <a:endParaRPr lang="zh-CN" altLang="en-US" sz="2800" b="1" dirty="0">
              <a:latin typeface="+mn-lt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451725" y="1883093"/>
            <a:ext cx="1444625" cy="592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latin typeface="+mn-lt"/>
                <a:ea typeface="+mj-ea"/>
              </a:rPr>
              <a:t>（      ）</a:t>
            </a:r>
            <a:endParaRPr lang="zh-CN" altLang="en-US" sz="2800" b="1" dirty="0">
              <a:latin typeface="+mn-lt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451725" y="2965133"/>
            <a:ext cx="1444625" cy="592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latin typeface="+mn-lt"/>
                <a:ea typeface="+mj-ea"/>
              </a:rPr>
              <a:t>（      ）</a:t>
            </a:r>
            <a:endParaRPr lang="zh-CN" altLang="en-US" sz="2800" b="1" dirty="0">
              <a:latin typeface="+mn-lt"/>
              <a:ea typeface="+mj-ea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7897813" y="1906905"/>
            <a:ext cx="5969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</a:rPr>
              <a:t>✕</a:t>
            </a:r>
            <a:endParaRPr lang="zh-CN" altLang="en-US" sz="3200">
              <a:solidFill>
                <a:srgbClr val="FF0000"/>
              </a:solidFill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7956550" y="3020695"/>
            <a:ext cx="593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</a:rPr>
              <a:t>√</a:t>
            </a:r>
            <a:endParaRPr lang="zh-CN" altLang="en-US" sz="3200">
              <a:solidFill>
                <a:srgbClr val="FF0000"/>
              </a:solidFill>
            </a:endParaRPr>
          </a:p>
        </p:txBody>
      </p:sp>
      <p:grpSp>
        <p:nvGrpSpPr>
          <p:cNvPr id="23558" name="组合 1"/>
          <p:cNvGrpSpPr/>
          <p:nvPr/>
        </p:nvGrpSpPr>
        <p:grpSpPr bwMode="auto">
          <a:xfrm>
            <a:off x="3343275" y="157163"/>
            <a:ext cx="2457450" cy="579437"/>
            <a:chOff x="2261222" y="156400"/>
            <a:chExt cx="2458968" cy="579407"/>
          </a:xfrm>
        </p:grpSpPr>
        <p:grpSp>
          <p:nvGrpSpPr>
            <p:cNvPr id="23559" name="组合 17"/>
            <p:cNvGrpSpPr/>
            <p:nvPr/>
          </p:nvGrpSpPr>
          <p:grpSpPr bwMode="auto">
            <a:xfrm>
              <a:off x="2261222" y="158882"/>
              <a:ext cx="2458968" cy="576925"/>
              <a:chOff x="1872661" y="112360"/>
              <a:chExt cx="2872449" cy="673935"/>
            </a:xfrm>
          </p:grpSpPr>
          <p:pic>
            <p:nvPicPr>
              <p:cNvPr id="23562" name="图片 24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550"/>
              <a:stretch>
                <a:fillRect/>
              </a:stretch>
            </p:blipFill>
            <p:spPr bwMode="auto">
              <a:xfrm flipH="1">
                <a:off x="3002854" y="112360"/>
                <a:ext cx="1742256" cy="673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63" name="图片 21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4994"/>
              <a:stretch>
                <a:fillRect/>
              </a:stretch>
            </p:blipFill>
            <p:spPr bwMode="auto">
              <a:xfrm>
                <a:off x="1872661" y="113195"/>
                <a:ext cx="1430700" cy="673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" name="矩形: 圆角 23"/>
              <p:cNvSpPr/>
              <p:nvPr/>
            </p:nvSpPr>
            <p:spPr>
              <a:xfrm>
                <a:off x="1946884" y="202178"/>
                <a:ext cx="2707302" cy="467294"/>
              </a:xfrm>
              <a:prstGeom prst="round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2" name="椭圆 1"/>
            <p:cNvSpPr/>
            <p:nvPr/>
          </p:nvSpPr>
          <p:spPr>
            <a:xfrm>
              <a:off x="2394654" y="227833"/>
              <a:ext cx="446364" cy="446065"/>
            </a:xfrm>
            <a:prstGeom prst="ellipse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" name="矩形 1"/>
            <p:cNvSpPr>
              <a:spLocks noChangeArrowheads="1"/>
            </p:cNvSpPr>
            <p:nvPr/>
          </p:nvSpPr>
          <p:spPr bwMode="auto">
            <a:xfrm>
              <a:off x="2327938" y="156400"/>
              <a:ext cx="2247701" cy="52194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七 作业设计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33375" y="664210"/>
            <a:ext cx="845629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defRPr/>
            </a:pPr>
            <a:r>
              <a:rPr lang="zh-CN" altLang="en-US" sz="1800" b="1" dirty="0">
                <a:solidFill>
                  <a:srgbClr val="2E6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（见“状元成才路”系列丛书</a:t>
            </a:r>
            <a:r>
              <a:rPr lang="en-US" altLang="zh-CN" sz="1800" b="1" dirty="0">
                <a:solidFill>
                  <a:srgbClr val="2E6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《</a:t>
            </a:r>
            <a:r>
              <a:rPr lang="zh-CN" altLang="en-US" sz="1800" b="1" dirty="0">
                <a:solidFill>
                  <a:srgbClr val="2E6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创优作业</a:t>
            </a:r>
            <a:r>
              <a:rPr lang="en-US" altLang="zh-CN" sz="1800" b="1" dirty="0">
                <a:solidFill>
                  <a:srgbClr val="2E6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100</a:t>
            </a:r>
            <a:r>
              <a:rPr lang="zh-CN" altLang="en-US" sz="1800" b="1" dirty="0">
                <a:solidFill>
                  <a:srgbClr val="2E6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分</a:t>
            </a:r>
            <a:r>
              <a:rPr lang="en-US" altLang="zh-CN" sz="1800" b="1" dirty="0">
                <a:solidFill>
                  <a:srgbClr val="2E6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》</a:t>
            </a:r>
            <a:r>
              <a:rPr lang="zh-CN" altLang="en-US" sz="1800" b="1" dirty="0">
                <a:solidFill>
                  <a:srgbClr val="2E6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对应课时作业。）</a:t>
            </a:r>
            <a:endParaRPr lang="zh-CN" altLang="en-US" sz="1800" b="1" dirty="0">
              <a:solidFill>
                <a:srgbClr val="2E63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4213" y="988378"/>
            <a:ext cx="6840537" cy="121094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latin typeface="+mn-lt"/>
                <a:ea typeface="+mj-ea"/>
              </a:rPr>
              <a:t>3.</a:t>
            </a:r>
            <a:r>
              <a:rPr lang="zh-CN" altLang="en-US" sz="2800" b="1" dirty="0">
                <a:latin typeface="+mn-lt"/>
                <a:ea typeface="+mj-ea"/>
              </a:rPr>
              <a:t>棱长是 </a:t>
            </a:r>
            <a:r>
              <a:rPr lang="en-US" altLang="zh-CN" sz="2800" b="1" dirty="0">
                <a:latin typeface="+mn-lt"/>
                <a:ea typeface="+mj-ea"/>
              </a:rPr>
              <a:t>1 m</a:t>
            </a:r>
            <a:r>
              <a:rPr lang="zh-CN" altLang="en-US" sz="2800" b="1" dirty="0">
                <a:latin typeface="+mn-lt"/>
                <a:ea typeface="+mj-ea"/>
              </a:rPr>
              <a:t> 的大正方体可以切成 </a:t>
            </a:r>
            <a:r>
              <a:rPr lang="en-US" altLang="zh-CN" sz="2800" b="1" dirty="0">
                <a:latin typeface="+mn-lt"/>
                <a:ea typeface="+mj-ea"/>
              </a:rPr>
              <a:t>1000</a:t>
            </a:r>
            <a:r>
              <a:rPr lang="zh-CN" altLang="en-US" sz="2800" b="1" dirty="0">
                <a:latin typeface="+mn-lt"/>
                <a:ea typeface="+mj-ea"/>
              </a:rPr>
              <a:t> 个</a:t>
            </a:r>
            <a:endParaRPr lang="zh-CN" altLang="en-US" sz="2800" b="1" dirty="0">
              <a:latin typeface="+mn-lt"/>
              <a:ea typeface="+mj-ea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zh-CN" altLang="en-US" sz="2800" b="1" dirty="0">
                <a:latin typeface="+mn-lt"/>
                <a:ea typeface="+mj-ea"/>
              </a:rPr>
              <a:t> </a:t>
            </a:r>
            <a:r>
              <a:rPr lang="en-US" altLang="zh-CN" sz="2800" b="1" dirty="0">
                <a:latin typeface="+mn-lt"/>
                <a:ea typeface="+mj-ea"/>
              </a:rPr>
              <a:t>  </a:t>
            </a:r>
            <a:r>
              <a:rPr lang="zh-CN" altLang="en-US" sz="2800" b="1" dirty="0">
                <a:latin typeface="+mn-lt"/>
                <a:ea typeface="+mj-ea"/>
              </a:rPr>
              <a:t>棱长是 </a:t>
            </a:r>
            <a:r>
              <a:rPr lang="en-US" altLang="zh-CN" sz="2800" b="1" dirty="0">
                <a:latin typeface="+mn-lt"/>
                <a:ea typeface="+mj-ea"/>
              </a:rPr>
              <a:t>1 cm </a:t>
            </a:r>
            <a:r>
              <a:rPr lang="zh-CN" altLang="en-US" sz="2800" b="1" dirty="0">
                <a:latin typeface="+mn-lt"/>
                <a:ea typeface="+mj-ea"/>
              </a:rPr>
              <a:t>的小正方体。</a:t>
            </a:r>
            <a:endParaRPr lang="zh-CN" altLang="en-US" sz="2800" b="1" dirty="0">
              <a:latin typeface="+mn-lt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3895" y="2715578"/>
            <a:ext cx="6689725" cy="121094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latin typeface="+mn-lt"/>
                <a:ea typeface="+mj-ea"/>
              </a:rPr>
              <a:t>4.</a:t>
            </a:r>
            <a:r>
              <a:rPr lang="zh-CN" altLang="en-US" sz="2800" b="1" dirty="0">
                <a:latin typeface="+mn-lt"/>
                <a:ea typeface="+mj-ea"/>
              </a:rPr>
              <a:t>棱长为 </a:t>
            </a:r>
            <a:r>
              <a:rPr lang="en-US" altLang="zh-CN" sz="2800" b="1" dirty="0">
                <a:latin typeface="+mn-lt"/>
                <a:ea typeface="+mj-ea"/>
              </a:rPr>
              <a:t>6 cm </a:t>
            </a:r>
            <a:r>
              <a:rPr lang="zh-CN" altLang="en-US" sz="2800" b="1" dirty="0">
                <a:latin typeface="+mn-lt"/>
                <a:ea typeface="+mj-ea"/>
              </a:rPr>
              <a:t>的正方体，它的表面积和</a:t>
            </a:r>
            <a:endParaRPr lang="zh-CN" altLang="en-US" sz="2800" b="1" dirty="0">
              <a:latin typeface="+mn-lt"/>
              <a:ea typeface="+mj-ea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zh-CN" altLang="en-US" sz="2800" b="1" dirty="0">
                <a:latin typeface="+mn-lt"/>
                <a:ea typeface="+mj-ea"/>
              </a:rPr>
              <a:t> </a:t>
            </a:r>
            <a:r>
              <a:rPr lang="en-US" altLang="zh-CN" sz="2800" b="1" dirty="0">
                <a:latin typeface="+mn-lt"/>
                <a:ea typeface="+mj-ea"/>
              </a:rPr>
              <a:t>  </a:t>
            </a:r>
            <a:r>
              <a:rPr lang="zh-CN" altLang="en-US" sz="2800" b="1" dirty="0">
                <a:latin typeface="+mn-lt"/>
                <a:ea typeface="+mj-ea"/>
              </a:rPr>
              <a:t>体积相等。</a:t>
            </a:r>
            <a:endParaRPr lang="zh-CN" altLang="en-US" sz="2800" b="1" dirty="0">
              <a:latin typeface="+mn-lt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373620" y="3220403"/>
            <a:ext cx="1444625" cy="592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latin typeface="+mn-lt"/>
                <a:ea typeface="+mj-ea"/>
              </a:rPr>
              <a:t>（      ）</a:t>
            </a:r>
            <a:endParaRPr lang="zh-CN" altLang="en-US" sz="2800" b="1" dirty="0">
              <a:latin typeface="+mn-lt"/>
              <a:ea typeface="+mj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397750" y="1542415"/>
            <a:ext cx="1444625" cy="592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latin typeface="+mn-lt"/>
                <a:ea typeface="+mj-ea"/>
              </a:rPr>
              <a:t>（      ）</a:t>
            </a:r>
            <a:endParaRPr lang="zh-CN" altLang="en-US" sz="2800" b="1" dirty="0">
              <a:latin typeface="+mn-lt"/>
              <a:ea typeface="+mj-ea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7838349" y="1578928"/>
            <a:ext cx="595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</a:rPr>
              <a:t>✕</a:t>
            </a:r>
            <a:endParaRPr lang="zh-CN" altLang="en-US" sz="3200">
              <a:solidFill>
                <a:srgbClr val="FF0000"/>
              </a:solidFill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7803107" y="3282315"/>
            <a:ext cx="5969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</a:rPr>
              <a:t>✕</a:t>
            </a:r>
            <a:endParaRPr lang="zh-CN" altLang="en-US" sz="32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05105" y="445770"/>
            <a:ext cx="8559800" cy="2651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latinLnBrk="0" hangingPunct="1">
              <a:lnSpc>
                <a:spcPct val="130000"/>
              </a:lnSpc>
              <a:defRPr/>
            </a:pPr>
            <a:r>
              <a:rPr lang="zh-CN" altLang="en-US" sz="3200" b="1" dirty="0">
                <a:latin typeface="+mn-lt"/>
                <a:ea typeface="+mj-ea"/>
              </a:rPr>
              <a:t>二、要在一块长25 m、宽9m的长方形地面上铺一层6 cm厚的沙土。一辆车每次能运送1.5 m</a:t>
            </a:r>
            <a:r>
              <a:rPr lang="zh-CN" altLang="en-US" sz="3200" b="1" baseline="30000" dirty="0">
                <a:latin typeface="+mn-lt"/>
                <a:ea typeface="+mj-ea"/>
              </a:rPr>
              <a:t>3</a:t>
            </a:r>
            <a:r>
              <a:rPr lang="zh-CN" altLang="en-US" sz="3200" b="1" dirty="0">
                <a:latin typeface="+mn-lt"/>
                <a:ea typeface="+mj-ea"/>
              </a:rPr>
              <a:t>的沙土，所需的沙土至少需要用这辆车运送多少次?</a:t>
            </a:r>
            <a:endParaRPr lang="zh-CN" altLang="en-US" sz="3200" b="1" dirty="0">
              <a:latin typeface="+mn-lt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985770" y="2861310"/>
            <a:ext cx="5161280" cy="730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25×9×0.06 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 13.5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+mj-ea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985770" y="2212658"/>
            <a:ext cx="4608513" cy="73088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6 cm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0.06 m</a:t>
            </a:r>
            <a:endParaRPr lang="zh-CN" altLang="en-US" sz="3200" b="1" baseline="300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985770" y="3475355"/>
            <a:ext cx="5161280" cy="73088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13.5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÷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1.5 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 9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（次）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55215" y="4107180"/>
            <a:ext cx="6327140" cy="73088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3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答：至少需要用这辆车运送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9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次。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/>
      <p:bldP spid="6" grpId="0"/>
    </p:bldLst>
  </p:timing>
</p:sld>
</file>

<file path=ppt/tags/tag1.xml><?xml version="1.0" encoding="utf-8"?>
<p:tagLst xmlns:p="http://schemas.openxmlformats.org/presentationml/2006/main">
  <p:tag name="ISLIDE.ADDREMOVEWATERMARK" val="I8ONqgrZ8Z"/>
</p:tagLst>
</file>

<file path=ppt/tags/tag2.xml><?xml version="1.0" encoding="utf-8"?>
<p:tagLst xmlns:p="http://schemas.openxmlformats.org/presentationml/2006/main">
  <p:tag name="ISLIDE.ADDREMOVEWATERMARK" val="BaHm1ROcdX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eaLnBrk="1" latinLnBrk="0" hangingPunct="1">
          <a:lnSpc>
            <a:spcPct val="130000"/>
          </a:lnSpc>
          <a:defRPr lang="zh-CN" altLang="en-US" sz="2400" b="1">
            <a:latin typeface="Times New Roman" panose="02020603050405020304" pitchFamily="18" charset="0"/>
            <a:ea typeface="楷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1919</Words>
  <Application>WPS 演示</Application>
  <PresentationFormat>全屏显示(16:9)</PresentationFormat>
  <Paragraphs>304</Paragraphs>
  <Slides>23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Arial</vt:lpstr>
      <vt:lpstr>宋体</vt:lpstr>
      <vt:lpstr>Wingdings</vt:lpstr>
      <vt:lpstr>等线</vt:lpstr>
      <vt:lpstr>Times New Roman</vt:lpstr>
      <vt:lpstr>楷体</vt:lpstr>
      <vt:lpstr>黑体</vt:lpstr>
      <vt:lpstr>等线 Light</vt:lpstr>
      <vt:lpstr>微软雅黑</vt:lpstr>
      <vt:lpstr>Arial Unicode MS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360</cp:revision>
  <dcterms:created xsi:type="dcterms:W3CDTF">2015-08-27T07:30:00Z</dcterms:created>
  <dcterms:modified xsi:type="dcterms:W3CDTF">2023-11-02T01:20:57Z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112A32F3F48D4E81BF3384E798EF0051</vt:lpwstr>
  </property>
</Properties>
</file>