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7"/>
  </p:handoutMasterIdLst>
  <p:sldIdLst>
    <p:sldId id="263" r:id="rId3"/>
    <p:sldId id="345" r:id="rId5"/>
    <p:sldId id="403" r:id="rId6"/>
    <p:sldId id="404" r:id="rId7"/>
    <p:sldId id="441" r:id="rId8"/>
    <p:sldId id="419" r:id="rId9"/>
    <p:sldId id="405" r:id="rId10"/>
    <p:sldId id="443" r:id="rId11"/>
    <p:sldId id="442" r:id="rId12"/>
    <p:sldId id="444" r:id="rId13"/>
    <p:sldId id="445" r:id="rId14"/>
    <p:sldId id="446" r:id="rId15"/>
    <p:sldId id="422" r:id="rId16"/>
    <p:sldId id="447" r:id="rId17"/>
    <p:sldId id="424" r:id="rId18"/>
    <p:sldId id="425" r:id="rId19"/>
    <p:sldId id="467" r:id="rId20"/>
    <p:sldId id="391" r:id="rId21"/>
    <p:sldId id="426" r:id="rId22"/>
    <p:sldId id="427" r:id="rId23"/>
    <p:sldId id="414" r:id="rId24"/>
    <p:sldId id="415" r:id="rId25"/>
    <p:sldId id="392" r:id="rId26"/>
    <p:sldId id="416" r:id="rId27"/>
    <p:sldId id="468" r:id="rId28"/>
    <p:sldId id="469" r:id="rId29"/>
    <p:sldId id="344" r:id="rId30"/>
    <p:sldId id="295" r:id="rId31"/>
    <p:sldId id="470" r:id="rId32"/>
    <p:sldId id="418" r:id="rId33"/>
    <p:sldId id="471" r:id="rId3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41D5"/>
    <a:srgbClr val="91BEE3"/>
    <a:srgbClr val="B5D2EC"/>
    <a:srgbClr val="66B9CC"/>
    <a:srgbClr val="E72D8B"/>
    <a:srgbClr val="E74E43"/>
    <a:srgbClr val="FAD6E8"/>
    <a:srgbClr val="FF5050"/>
    <a:srgbClr val="F0F4FA"/>
    <a:srgbClr val="F8FB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6209" autoAdjust="0"/>
  </p:normalViewPr>
  <p:slideViewPr>
    <p:cSldViewPr showGuides="1">
      <p:cViewPr varScale="1">
        <p:scale>
          <a:sx n="146" d="100"/>
          <a:sy n="146" d="100"/>
        </p:scale>
        <p:origin x="540" y="108"/>
      </p:cViewPr>
      <p:guideLst>
        <p:guide orient="horz" pos="1484"/>
        <p:guide orient="horz" pos="619"/>
        <p:guide orient="horz" pos="291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6B4679A-B221-40EE-A5F1-145074FAB572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08E7DB2-9FB9-4CF1-A460-8DB4941AE6C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8B5A13E3-5A50-4572-95F5-F9A2148960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 flipV="1">
            <a:off x="220663" y="212725"/>
            <a:ext cx="8702675" cy="4797425"/>
            <a:chOff x="220836" y="231490"/>
            <a:chExt cx="8702328" cy="4698650"/>
          </a:xfrm>
        </p:grpSpPr>
        <p:sp>
          <p:nvSpPr>
            <p:cNvPr id="4" name="矩形 3"/>
            <p:cNvSpPr/>
            <p:nvPr userDrawn="1"/>
          </p:nvSpPr>
          <p:spPr>
            <a:xfrm>
              <a:off x="220836" y="231490"/>
              <a:ext cx="8702328" cy="4679992"/>
            </a:xfrm>
            <a:prstGeom prst="rect">
              <a:avLst/>
            </a:prstGeom>
            <a:solidFill>
              <a:srgbClr val="8A60CC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5" name="矩形 4"/>
            <p:cNvSpPr/>
            <p:nvPr userDrawn="1"/>
          </p:nvSpPr>
          <p:spPr>
            <a:xfrm>
              <a:off x="220836" y="411849"/>
              <a:ext cx="8702328" cy="451829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6" name="组合 5"/>
          <p:cNvGrpSpPr/>
          <p:nvPr userDrawn="1"/>
        </p:nvGrpSpPr>
        <p:grpSpPr bwMode="auto">
          <a:xfrm>
            <a:off x="611188" y="4862513"/>
            <a:ext cx="7921625" cy="134937"/>
            <a:chOff x="539552" y="4752424"/>
            <a:chExt cx="7920880" cy="135450"/>
          </a:xfrm>
        </p:grpSpPr>
        <p:pic>
          <p:nvPicPr>
            <p:cNvPr id="7" name="图片 6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4752424"/>
              <a:ext cx="792088" cy="135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7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344" y="4752424"/>
              <a:ext cx="792088" cy="135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图片 8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3948" y="4752424"/>
              <a:ext cx="792088" cy="135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/>
          <p:cNvSpPr txBox="1">
            <a:spLocks noChangeArrowheads="1"/>
          </p:cNvSpPr>
          <p:nvPr userDrawn="1"/>
        </p:nvSpPr>
        <p:spPr bwMode="auto">
          <a:xfrm>
            <a:off x="5651500" y="3363913"/>
            <a:ext cx="2160588" cy="396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1F21F8A-D85D-4F31-BC8D-A9963B59DB4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emf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0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1" Type="http://schemas.openxmlformats.org/officeDocument/2006/relationships/image" Target="../media/image10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8.png"/><Relationship Id="rId1" Type="http://schemas.openxmlformats.org/officeDocument/2006/relationships/image" Target="../media/image8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9.png"/><Relationship Id="rId1" Type="http://schemas.openxmlformats.org/officeDocument/2006/relationships/image" Target="../media/image8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39"/>
          <a:stretch>
            <a:fillRect/>
          </a:stretch>
        </p:blipFill>
        <p:spPr bwMode="auto">
          <a:xfrm>
            <a:off x="606425" y="790575"/>
            <a:ext cx="3744913" cy="309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2425727" y="1635646"/>
            <a:ext cx="6696075" cy="1499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4000" b="1" dirty="0">
                <a:latin typeface="+mn-lt"/>
                <a:ea typeface="+mj-ea"/>
                <a:sym typeface="+mn-lt"/>
              </a:rPr>
              <a:t>容积和容积单位</a:t>
            </a:r>
            <a:endParaRPr lang="en-US" altLang="zh-CN" sz="4000" b="1" dirty="0">
              <a:latin typeface="+mn-lt"/>
              <a:ea typeface="+mj-ea"/>
              <a:sym typeface="+mn-lt"/>
            </a:endParaRPr>
          </a:p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4000" b="1" dirty="0">
                <a:latin typeface="+mn-lt"/>
                <a:ea typeface="+mj-ea"/>
                <a:sym typeface="+mn-lt"/>
              </a:rPr>
              <a:t>（</a:t>
            </a:r>
            <a:r>
              <a:rPr lang="en-US" altLang="zh-CN" sz="4000" b="1" dirty="0">
                <a:latin typeface="+mn-lt"/>
                <a:ea typeface="+mj-ea"/>
                <a:sym typeface="+mn-lt"/>
              </a:rPr>
              <a:t>2</a:t>
            </a:r>
            <a:r>
              <a:rPr lang="zh-CN" altLang="en-US" sz="4000" b="1" dirty="0">
                <a:latin typeface="+mn-lt"/>
                <a:ea typeface="+mj-ea"/>
                <a:sym typeface="+mn-lt"/>
              </a:rPr>
              <a:t>）</a:t>
            </a:r>
            <a:endParaRPr lang="zh-CN" altLang="en-US" sz="4000" b="1" dirty="0">
              <a:latin typeface="+mn-lt"/>
              <a:ea typeface="+mj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822" y="579110"/>
            <a:ext cx="1156410" cy="11780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3070" y="902335"/>
            <a:ext cx="8371840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规则的物体我们可以用公式计算出体积，但是生活中很多物体都是不规则的。</a:t>
            </a:r>
            <a:endParaRPr lang="zh-CN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763395" y="3868420"/>
            <a:ext cx="5616575" cy="572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你们能计算出它的体积吗？</a:t>
            </a:r>
            <a:endParaRPr lang="zh-CN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258" y="1851343"/>
            <a:ext cx="2682875" cy="198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图片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31763"/>
            <a:ext cx="55848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矩形 1"/>
          <p:cNvSpPr>
            <a:spLocks noChangeArrowheads="1"/>
          </p:cNvSpPr>
          <p:nvPr/>
        </p:nvSpPr>
        <p:spPr bwMode="auto">
          <a:xfrm>
            <a:off x="598488" y="111125"/>
            <a:ext cx="48720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一、情境导入，激发问题意识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8"/>
          <p:cNvSpPr txBox="1">
            <a:spLocks noChangeArrowheads="1"/>
          </p:cNvSpPr>
          <p:nvPr/>
        </p:nvSpPr>
        <p:spPr bwMode="auto">
          <a:xfrm>
            <a:off x="1186792" y="851610"/>
            <a:ext cx="6192838" cy="52197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>
              <a:defRPr/>
            </a:pPr>
            <a:r>
              <a:rPr lang="zh-CN" altLang="en-US" b="1" dirty="0">
                <a:solidFill>
                  <a:schemeClr val="tx1"/>
                </a:solidFill>
                <a:latin typeface="+mn-lt"/>
                <a:ea typeface="黑体" panose="02010609060101010101" pitchFamily="49" charset="-122"/>
              </a:rPr>
              <a:t>设法求出下面两种物体的体积。</a:t>
            </a:r>
            <a:endParaRPr lang="zh-CN" altLang="en-US" b="1" dirty="0">
              <a:solidFill>
                <a:schemeClr val="tx1"/>
              </a:solidFill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11267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8650" y="822325"/>
            <a:ext cx="490220" cy="50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图片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31763"/>
            <a:ext cx="49307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矩形 1"/>
          <p:cNvSpPr>
            <a:spLocks noChangeArrowheads="1"/>
          </p:cNvSpPr>
          <p:nvPr/>
        </p:nvSpPr>
        <p:spPr bwMode="auto">
          <a:xfrm>
            <a:off x="628650" y="111125"/>
            <a:ext cx="41513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二、启发诱导，实验探究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16"/>
          <p:cNvGrpSpPr/>
          <p:nvPr/>
        </p:nvGrpSpPr>
        <p:grpSpPr bwMode="auto">
          <a:xfrm>
            <a:off x="2525395" y="1692910"/>
            <a:ext cx="4058285" cy="1553209"/>
            <a:chOff x="1697461" y="2553168"/>
            <a:chExt cx="4448790" cy="1701922"/>
          </a:xfrm>
        </p:grpSpPr>
        <p:pic>
          <p:nvPicPr>
            <p:cNvPr id="11" name="Picture 2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894458" y="2553168"/>
              <a:ext cx="1634733" cy="1264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"/>
            <p:cNvSpPr txBox="1">
              <a:spLocks noChangeArrowheads="1"/>
            </p:cNvSpPr>
            <p:nvPr/>
          </p:nvSpPr>
          <p:spPr bwMode="auto">
            <a:xfrm>
              <a:off x="1697461" y="3795864"/>
              <a:ext cx="2013128" cy="436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橡皮泥</a:t>
              </a:r>
              <a:endPara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pic>
          <p:nvPicPr>
            <p:cNvPr id="13" name="Picture 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177485" y="2648457"/>
              <a:ext cx="1968766" cy="1127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"/>
            <p:cNvSpPr txBox="1">
              <a:spLocks noChangeArrowheads="1"/>
            </p:cNvSpPr>
            <p:nvPr/>
          </p:nvSpPr>
          <p:spPr bwMode="auto">
            <a:xfrm>
              <a:off x="4405299" y="3818129"/>
              <a:ext cx="1513326" cy="436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土豆</a:t>
              </a:r>
              <a:endPara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pic>
        <p:nvPicPr>
          <p:cNvPr id="3" name="图片 2" descr="26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895" y="3364230"/>
            <a:ext cx="2289810" cy="44640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18185" y="3890645"/>
            <a:ext cx="774255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你从图中读到了什么信息？要解决什么问题？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228080" y="555625"/>
            <a:ext cx="2744470" cy="2744470"/>
            <a:chOff x="9808" y="875"/>
            <a:chExt cx="4322" cy="4322"/>
          </a:xfrm>
        </p:grpSpPr>
        <p:pic>
          <p:nvPicPr>
            <p:cNvPr id="8" name="图片 7" descr="15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808" y="875"/>
              <a:ext cx="4322" cy="4322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10602" y="1896"/>
              <a:ext cx="3169" cy="16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rgbClr val="E72D8B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求不规则物体的体积。</a:t>
              </a:r>
              <a:endParaRPr lang="zh-CN" altLang="en-US" sz="2400" b="1">
                <a:solidFill>
                  <a:srgbClr val="E72D8B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26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895" y="339725"/>
            <a:ext cx="2296160" cy="4438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68350" y="842645"/>
            <a:ext cx="820166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这些不规则物体的体积怎么计算呢？你有什么好办法吗？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10" name="组合 16"/>
          <p:cNvGrpSpPr/>
          <p:nvPr/>
        </p:nvGrpSpPr>
        <p:grpSpPr bwMode="auto">
          <a:xfrm>
            <a:off x="2542540" y="2284095"/>
            <a:ext cx="4058285" cy="1553209"/>
            <a:chOff x="1697461" y="2553168"/>
            <a:chExt cx="4448790" cy="1701922"/>
          </a:xfrm>
        </p:grpSpPr>
        <p:pic>
          <p:nvPicPr>
            <p:cNvPr id="11" name="Picture 2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894458" y="2553168"/>
              <a:ext cx="1634733" cy="12648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"/>
            <p:cNvSpPr txBox="1">
              <a:spLocks noChangeArrowheads="1"/>
            </p:cNvSpPr>
            <p:nvPr/>
          </p:nvSpPr>
          <p:spPr bwMode="auto">
            <a:xfrm>
              <a:off x="1697461" y="3795864"/>
              <a:ext cx="2013128" cy="436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橡皮泥</a:t>
              </a:r>
              <a:endPara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pic>
          <p:nvPicPr>
            <p:cNvPr id="13" name="Picture 2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177485" y="2648457"/>
              <a:ext cx="1968766" cy="1127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1"/>
            <p:cNvSpPr txBox="1">
              <a:spLocks noChangeArrowheads="1"/>
            </p:cNvSpPr>
            <p:nvPr/>
          </p:nvSpPr>
          <p:spPr bwMode="auto">
            <a:xfrm>
              <a:off x="4405299" y="3818129"/>
              <a:ext cx="1513326" cy="436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土豆</a:t>
              </a:r>
              <a:endPara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683895" y="1413510"/>
            <a:ext cx="777875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000" b="1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（小组讨论，稍后汇报，集体评议。）</a:t>
            </a:r>
            <a:endParaRPr lang="zh-CN" altLang="en-US" sz="2000" b="1">
              <a:solidFill>
                <a:srgbClr val="7030A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467360" y="607060"/>
            <a:ext cx="8201660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根据你们刚才的方法，我们一起来动手做实验，同学们仔细观察，填写好实验报告单。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aphicFrame>
        <p:nvGraphicFramePr>
          <p:cNvPr id="2" name="表格 1"/>
          <p:cNvGraphicFramePr/>
          <p:nvPr/>
        </p:nvGraphicFramePr>
        <p:xfrm>
          <a:off x="539750" y="2206625"/>
          <a:ext cx="8064000" cy="1724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000"/>
                <a:gridCol w="2016000"/>
                <a:gridCol w="2016000"/>
                <a:gridCol w="2016000"/>
              </a:tblGrid>
              <a:tr h="5892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所测物体</a:t>
                      </a: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28575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测量方法</a:t>
                      </a: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所需数据</a:t>
                      </a: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结论</a:t>
                      </a: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7055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28575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769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28575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420110" y="1635760"/>
            <a:ext cx="235775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实验报告单</a:t>
            </a:r>
            <a:endParaRPr lang="zh-CN" altLang="en-US" sz="2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0380" y="1131570"/>
            <a:ext cx="1222375" cy="1259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3808" y="1149948"/>
            <a:ext cx="1599767" cy="124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箭头: 右 9"/>
          <p:cNvSpPr/>
          <p:nvPr/>
        </p:nvSpPr>
        <p:spPr>
          <a:xfrm>
            <a:off x="4208780" y="1560830"/>
            <a:ext cx="886460" cy="401320"/>
          </a:xfrm>
          <a:prstGeom prst="rightArrow">
            <a:avLst>
              <a:gd name="adj1" fmla="val 35443"/>
              <a:gd name="adj2" fmla="val 50000"/>
            </a:avLst>
          </a:prstGeom>
          <a:solidFill>
            <a:srgbClr val="E74E43"/>
          </a:solidFill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1C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028190" y="2363470"/>
            <a:ext cx="1836420" cy="398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橡皮泥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3850" y="360680"/>
            <a:ext cx="5664200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①研究橡皮泥体积的计算方法。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12260" y="1177925"/>
            <a:ext cx="96710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捏压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68020" y="2821305"/>
            <a:ext cx="8255635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eaLnBrk="1" latinLnBrk="0" hangingPunct="1">
              <a:lnSpc>
                <a:spcPct val="130000"/>
              </a:lnSpc>
              <a:buFont typeface="+mj-lt"/>
              <a:buNone/>
            </a:pP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a.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求橡皮泥的体积用什么方法比较好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？</a:t>
            </a:r>
            <a:endParaRPr lang="zh-CN" altLang="en-US" sz="2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2940" y="3371215"/>
            <a:ext cx="826008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eaLnBrk="1" latinLnBrk="0" hangingPunct="1">
              <a:lnSpc>
                <a:spcPct val="130000"/>
              </a:lnSpc>
              <a:buFont typeface="+mj-lt"/>
              <a:buNone/>
            </a:pP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b.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计算这个长方体（或正方体），需要知道哪些数据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？</a:t>
            </a:r>
            <a:endParaRPr lang="zh-CN" altLang="en-US" sz="2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940" y="3921125"/>
            <a:ext cx="826008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eaLnBrk="1" latinLnBrk="0" hangingPunct="1">
              <a:lnSpc>
                <a:spcPct val="130000"/>
              </a:lnSpc>
              <a:buFont typeface="+mj-lt"/>
              <a:buNone/>
            </a:pP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c.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长方体的体积跟不规则的橡皮泥的体积有什么关系呢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？</a:t>
            </a:r>
            <a:endParaRPr lang="zh-CN" altLang="en-US" sz="2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092315" y="1491615"/>
            <a:ext cx="244030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“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形变积等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”</a:t>
            </a:r>
            <a:endParaRPr lang="en-US" altLang="zh-CN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2" grpId="0" bldLvl="0"/>
      <p:bldP spid="4" grpId="0"/>
      <p:bldP spid="7" grpId="0"/>
      <p:bldP spid="8" grpId="0"/>
      <p:bldP spid="4" grpId="1"/>
      <p:bldP spid="7" grpId="1"/>
      <p:bldP spid="8" grpId="1"/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3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84"/>
          <a:stretch>
            <a:fillRect/>
          </a:stretch>
        </p:blipFill>
        <p:spPr bwMode="auto">
          <a:xfrm>
            <a:off x="1907540" y="1347470"/>
            <a:ext cx="1398905" cy="185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323850" y="360680"/>
            <a:ext cx="5664200" cy="521970"/>
          </a:xfrm>
          <a:prstGeom prst="rect">
            <a:avLst/>
          </a:prstGeom>
        </p:spPr>
        <p:txBody>
          <a:bodyPr wrap="square">
            <a:spAutoFit/>
          </a:bodyPr>
          <a:p>
            <a:pPr algn="l"/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②研究土豆体积的计算方法。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3895" y="3867785"/>
            <a:ext cx="8255635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eaLnBrk="1" latinLnBrk="0" hangingPunct="1">
              <a:lnSpc>
                <a:spcPct val="130000"/>
              </a:lnSpc>
              <a:buFont typeface="+mj-lt"/>
              <a:buNone/>
            </a:pP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b.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求土豆的体积用什么方法比较好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？</a:t>
            </a:r>
            <a:endParaRPr lang="zh-CN" altLang="en-US" sz="2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83895" y="3363595"/>
            <a:ext cx="8260080" cy="5308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eaLnBrk="1" latinLnBrk="0" hangingPunct="1">
              <a:lnSpc>
                <a:spcPct val="130000"/>
              </a:lnSpc>
              <a:buFont typeface="+mj-lt"/>
              <a:buNone/>
            </a:pPr>
            <a:r>
              <a:rPr lang="en-US" altLang="zh-CN" sz="2200" b="1">
                <a:latin typeface="Times New Roman" panose="02020603050405020304" pitchFamily="18" charset="0"/>
                <a:ea typeface="楷体" panose="02010609060101010101" pitchFamily="49" charset="-122"/>
              </a:rPr>
              <a:t>a.</a:t>
            </a: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土豆也能捏压成长方体吗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？</a:t>
            </a:r>
            <a:endParaRPr lang="zh-CN" altLang="en-US" sz="2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83710" y="3348355"/>
            <a:ext cx="18459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（不行）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255645" y="782320"/>
            <a:ext cx="4028440" cy="2424430"/>
            <a:chOff x="5127" y="1232"/>
            <a:chExt cx="6344" cy="3818"/>
          </a:xfrm>
        </p:grpSpPr>
        <p:grpSp>
          <p:nvGrpSpPr>
            <p:cNvPr id="10" name="组合 9"/>
            <p:cNvGrpSpPr/>
            <p:nvPr/>
          </p:nvGrpSpPr>
          <p:grpSpPr>
            <a:xfrm>
              <a:off x="5127" y="1232"/>
              <a:ext cx="6345" cy="3819"/>
              <a:chOff x="5127" y="1232"/>
              <a:chExt cx="6345" cy="3819"/>
            </a:xfrm>
          </p:grpSpPr>
          <p:pic>
            <p:nvPicPr>
              <p:cNvPr id="6" name="Picture 34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071"/>
              <a:stretch>
                <a:fillRect/>
              </a:stretch>
            </p:blipFill>
            <p:spPr bwMode="auto">
              <a:xfrm>
                <a:off x="5127" y="2122"/>
                <a:ext cx="6345" cy="29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文本框 8"/>
              <p:cNvSpPr txBox="1"/>
              <p:nvPr/>
            </p:nvSpPr>
            <p:spPr>
              <a:xfrm>
                <a:off x="7074" y="1232"/>
                <a:ext cx="2578" cy="995"/>
              </a:xfrm>
              <a:prstGeom prst="round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p>
                <a:pPr algn="ctr" eaLnBrk="1" latinLnBrk="0" hangingPunct="1">
                  <a:lnSpc>
                    <a:spcPct val="130000"/>
                  </a:lnSpc>
                </a:pP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排水法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2" name="圆角矩形 11"/>
            <p:cNvSpPr/>
            <p:nvPr/>
          </p:nvSpPr>
          <p:spPr>
            <a:xfrm>
              <a:off x="7456" y="1406"/>
              <a:ext cx="1814" cy="68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4" grpId="1"/>
      <p:bldP spid="7" grpId="1"/>
      <p:bldP spid="5" grpId="0"/>
      <p:bldP spid="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40" name="Picture 3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84"/>
          <a:stretch>
            <a:fillRect/>
          </a:stretch>
        </p:blipFill>
        <p:spPr bwMode="auto">
          <a:xfrm>
            <a:off x="1835785" y="612775"/>
            <a:ext cx="1398905" cy="185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" name="组合 12"/>
          <p:cNvGrpSpPr/>
          <p:nvPr/>
        </p:nvGrpSpPr>
        <p:grpSpPr>
          <a:xfrm>
            <a:off x="539750" y="267970"/>
            <a:ext cx="6673215" cy="2204720"/>
            <a:chOff x="963" y="1240"/>
            <a:chExt cx="10509" cy="3472"/>
          </a:xfrm>
        </p:grpSpPr>
        <p:grpSp>
          <p:nvGrpSpPr>
            <p:cNvPr id="10" name="组合 9"/>
            <p:cNvGrpSpPr/>
            <p:nvPr/>
          </p:nvGrpSpPr>
          <p:grpSpPr>
            <a:xfrm>
              <a:off x="963" y="1240"/>
              <a:ext cx="10509" cy="3472"/>
              <a:chOff x="963" y="1240"/>
              <a:chExt cx="10509" cy="3472"/>
            </a:xfrm>
          </p:grpSpPr>
          <p:pic>
            <p:nvPicPr>
              <p:cNvPr id="6" name="Picture 34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071"/>
              <a:stretch>
                <a:fillRect/>
              </a:stretch>
            </p:blipFill>
            <p:spPr bwMode="auto">
              <a:xfrm>
                <a:off x="5127" y="1783"/>
                <a:ext cx="6345" cy="29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文本框 8"/>
              <p:cNvSpPr txBox="1"/>
              <p:nvPr/>
            </p:nvSpPr>
            <p:spPr>
              <a:xfrm>
                <a:off x="963" y="1240"/>
                <a:ext cx="2578" cy="995"/>
              </a:xfrm>
              <a:prstGeom prst="round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p>
                <a:pPr algn="ctr" eaLnBrk="1" latinLnBrk="0" hangingPunct="1">
                  <a:lnSpc>
                    <a:spcPct val="130000"/>
                  </a:lnSpc>
                </a:pP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排水法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12" name="圆角矩形 11"/>
            <p:cNvSpPr/>
            <p:nvPr/>
          </p:nvSpPr>
          <p:spPr>
            <a:xfrm>
              <a:off x="1318" y="1441"/>
              <a:ext cx="1814" cy="68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6387" name="Rectangle 35"/>
          <p:cNvSpPr>
            <a:spLocks noChangeArrowheads="1"/>
          </p:cNvSpPr>
          <p:nvPr/>
        </p:nvSpPr>
        <p:spPr bwMode="auto">
          <a:xfrm>
            <a:off x="3491865" y="2571750"/>
            <a:ext cx="2116455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水的体积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____mL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88" name="Rectangle 42"/>
          <p:cNvSpPr>
            <a:spLocks noChangeArrowheads="1"/>
          </p:cNvSpPr>
          <p:nvPr/>
        </p:nvSpPr>
        <p:spPr bwMode="auto">
          <a:xfrm>
            <a:off x="5653405" y="2545080"/>
            <a:ext cx="2824480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水和土豆的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体积是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____cm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84295" y="2840355"/>
            <a:ext cx="792480" cy="53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250</a:t>
            </a:r>
            <a:endParaRPr lang="en-US" altLang="zh-CN" sz="2400" b="1" dirty="0">
              <a:solidFill>
                <a:srgbClr val="1D41D5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TextBox 5"/>
          <p:cNvSpPr txBox="1">
            <a:spLocks noChangeArrowheads="1"/>
          </p:cNvSpPr>
          <p:nvPr/>
        </p:nvSpPr>
        <p:spPr bwMode="auto">
          <a:xfrm>
            <a:off x="6653530" y="2831465"/>
            <a:ext cx="983615" cy="53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 b="1" dirty="0">
                <a:solidFill>
                  <a:srgbClr val="1D41D5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400</a:t>
            </a:r>
            <a:endParaRPr lang="en-US" altLang="zh-CN" sz="2400" b="1" dirty="0">
              <a:solidFill>
                <a:srgbClr val="1D41D5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9"/>
          <p:cNvSpPr txBox="1">
            <a:spLocks noChangeArrowheads="1"/>
          </p:cNvSpPr>
          <p:nvPr/>
        </p:nvSpPr>
        <p:spPr bwMode="auto">
          <a:xfrm>
            <a:off x="1835785" y="3479800"/>
            <a:ext cx="6958330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土豆的体积：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400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250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150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800" b="1" baseline="30000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答：土豆的体积是</a:t>
            </a:r>
            <a:r>
              <a:rPr lang="en-US" altLang="zh-CN" sz="28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150 cm</a:t>
            </a:r>
            <a:r>
              <a:rPr lang="en-US" altLang="zh-CN" sz="2800" b="1" baseline="30000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 dirty="0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" name="表格 1"/>
          <p:cNvGraphicFramePr/>
          <p:nvPr/>
        </p:nvGraphicFramePr>
        <p:xfrm>
          <a:off x="539750" y="1564005"/>
          <a:ext cx="8076870" cy="231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2000"/>
                <a:gridCol w="1692000"/>
                <a:gridCol w="2388870"/>
                <a:gridCol w="2304000"/>
              </a:tblGrid>
              <a:tr h="58928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所测物体</a:t>
                      </a: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28575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测量方法</a:t>
                      </a: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所需数据</a:t>
                      </a: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>
                          <a:solidFill>
                            <a:schemeClr val="tx1"/>
                          </a:solidFill>
                        </a:rPr>
                        <a:t>结论</a:t>
                      </a: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28575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28575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1905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400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28575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19050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400">
                        <a:solidFill>
                          <a:schemeClr val="tx1"/>
                        </a:solidFill>
                      </a:endParaRPr>
                    </a:p>
                  </a:txBody>
                  <a:tcPr anchor="ctr" anchorCtr="0">
                    <a:lnL w="19050">
                      <a:solidFill>
                        <a:schemeClr val="tx1"/>
                      </a:solidFill>
                      <a:prstDash val="solid"/>
                    </a:lnL>
                    <a:lnR w="28575">
                      <a:solidFill>
                        <a:schemeClr val="tx1"/>
                      </a:solidFill>
                      <a:prstDash val="solid"/>
                    </a:lnR>
                    <a:lnT w="19050">
                      <a:solidFill>
                        <a:schemeClr val="tx1"/>
                      </a:solidFill>
                      <a:prstDash val="solid"/>
                    </a:lnT>
                    <a:lnB w="28575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420110" y="993140"/>
            <a:ext cx="235775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实验报告单</a:t>
            </a:r>
            <a:endParaRPr lang="zh-CN" altLang="en-US" sz="2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7200" y="274955"/>
            <a:ext cx="346646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填写报告单。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1505" y="2299970"/>
            <a:ext cx="14522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橡皮泥</a:t>
            </a:r>
            <a:endParaRPr lang="zh-CN" altLang="en-US" sz="24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15820" y="2299970"/>
            <a:ext cx="20002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捏压法</a:t>
            </a:r>
            <a:endParaRPr lang="zh-CN" altLang="en-US" sz="24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094480" y="2314575"/>
            <a:ext cx="20002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长、宽、高</a:t>
            </a:r>
            <a:endParaRPr lang="zh-CN" altLang="en-US" sz="24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1505" y="3153410"/>
            <a:ext cx="14522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土豆</a:t>
            </a:r>
            <a:endParaRPr lang="zh-CN" altLang="en-US" sz="24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115820" y="3153410"/>
            <a:ext cx="20002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排水法</a:t>
            </a:r>
            <a:endParaRPr lang="zh-CN" altLang="en-US" sz="24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32860" y="3009265"/>
            <a:ext cx="280225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0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原来水的体积，</a:t>
            </a:r>
            <a:endParaRPr lang="zh-CN" altLang="en-US" sz="20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l" eaLnBrk="1" latinLnBrk="0" hangingPunct="1">
              <a:lnSpc>
                <a:spcPct val="130000"/>
              </a:lnSpc>
            </a:pPr>
            <a:r>
              <a:rPr lang="zh-CN" altLang="en-US" sz="20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水面上升后的总体积</a:t>
            </a:r>
            <a:r>
              <a:rPr lang="zh-CN" altLang="en-US" sz="20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；</a:t>
            </a:r>
            <a:endParaRPr lang="zh-CN" altLang="en-US" sz="20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504940" y="2314575"/>
            <a:ext cx="200025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长×宽×高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43320" y="3009265"/>
            <a:ext cx="2802255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eaLnBrk="1" latinLnBrk="0" hangingPunct="1">
              <a:lnSpc>
                <a:spcPct val="13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水面上升后的总体积</a:t>
            </a:r>
            <a:endParaRPr lang="zh-CN" altLang="en-US" sz="20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l" eaLnBrk="1" latinLnBrk="0" hangingPunct="1">
              <a:lnSpc>
                <a:spcPct val="130000"/>
              </a:lnSpc>
            </a:pP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－原来水的体积；</a:t>
            </a:r>
            <a:endParaRPr lang="zh-CN" altLang="en-US" sz="20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5" grpId="1"/>
      <p:bldP spid="6" grpId="1"/>
      <p:bldP spid="7" grpId="1"/>
      <p:bldP spid="8" grpId="1"/>
      <p:bldP spid="9" grpId="1"/>
      <p:bldP spid="10" grpId="1"/>
      <p:bldP spid="11" grpId="1"/>
      <p:bldP spid="12" grpId="0"/>
      <p:bldP spid="1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/>
        </p:nvSpPr>
        <p:spPr>
          <a:xfrm>
            <a:off x="542290" y="529590"/>
            <a:ext cx="8065770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我们用不同的方法求出了橡皮泥、土豆的体积，你喜欢哪种方法？为什么？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625975" y="1797050"/>
            <a:ext cx="3996690" cy="1789430"/>
            <a:chOff x="2742" y="1144"/>
            <a:chExt cx="8730" cy="3907"/>
          </a:xfrm>
        </p:grpSpPr>
        <p:pic>
          <p:nvPicPr>
            <p:cNvPr id="7" name="Picture 3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984"/>
            <a:stretch>
              <a:fillRect/>
            </a:stretch>
          </p:blipFill>
          <p:spPr bwMode="auto">
            <a:xfrm>
              <a:off x="3004" y="2122"/>
              <a:ext cx="2203" cy="2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组合 7"/>
            <p:cNvGrpSpPr/>
            <p:nvPr/>
          </p:nvGrpSpPr>
          <p:grpSpPr>
            <a:xfrm>
              <a:off x="2742" y="1144"/>
              <a:ext cx="8730" cy="3907"/>
              <a:chOff x="2742" y="1144"/>
              <a:chExt cx="8730" cy="3907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2742" y="1144"/>
                <a:ext cx="8730" cy="3907"/>
                <a:chOff x="2742" y="1144"/>
                <a:chExt cx="8730" cy="3907"/>
              </a:xfrm>
            </p:grpSpPr>
            <p:pic>
              <p:nvPicPr>
                <p:cNvPr id="14" name="Picture 34"/>
                <p:cNvPicPr>
                  <a:picLocks noChangeAspect="1" noChangeArrowheads="1"/>
                </p:cNvPicPr>
                <p:nvPr/>
              </p:nvPicPr>
              <p:blipFill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5071"/>
                <a:stretch>
                  <a:fillRect/>
                </a:stretch>
              </p:blipFill>
              <p:spPr bwMode="auto">
                <a:xfrm>
                  <a:off x="5127" y="2122"/>
                  <a:ext cx="6345" cy="29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5" name="文本框 14"/>
                <p:cNvSpPr txBox="1"/>
                <p:nvPr/>
              </p:nvSpPr>
              <p:spPr>
                <a:xfrm>
                  <a:off x="2742" y="1144"/>
                  <a:ext cx="2578" cy="912"/>
                </a:xfrm>
                <a:prstGeom prst="roundRect">
                  <a:avLst/>
                </a:prstGeom>
                <a:noFill/>
                <a:ln w="19050">
                  <a:noFill/>
                </a:ln>
              </p:spPr>
              <p:txBody>
                <a:bodyPr wrap="square" rtlCol="0">
                  <a:spAutoFit/>
                </a:bodyPr>
                <a:p>
                  <a:pPr algn="ctr" eaLnBrk="1" latinLnBrk="0" hangingPunct="1">
                    <a:lnSpc>
                      <a:spcPct val="130000"/>
                    </a:lnSpc>
                  </a:pPr>
                  <a:r>
                    <a:rPr lang="zh-CN" altLang="en-US" sz="14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楷体" panose="02010609060101010101" pitchFamily="49" charset="-122"/>
                    </a:rPr>
                    <a:t>排水法</a:t>
                  </a:r>
                  <a:endParaRPr lang="zh-CN" altLang="en-US" sz="1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endParaRPr>
                </a:p>
              </p:txBody>
            </p:sp>
          </p:grpSp>
          <p:sp>
            <p:nvSpPr>
              <p:cNvPr id="16" name="圆角矩形 15"/>
              <p:cNvSpPr/>
              <p:nvPr/>
            </p:nvSpPr>
            <p:spPr>
              <a:xfrm>
                <a:off x="3137" y="1328"/>
                <a:ext cx="1814" cy="680"/>
              </a:xfrm>
              <a:prstGeom prst="roundRect">
                <a:avLst/>
              </a:prstGeom>
              <a:noFill/>
              <a:ln>
                <a:solidFill>
                  <a:srgbClr val="FF0000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000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570230" y="2140585"/>
            <a:ext cx="3441700" cy="1412462"/>
            <a:chOff x="3194" y="1781"/>
            <a:chExt cx="6045" cy="2480"/>
          </a:xfrm>
        </p:grpSpPr>
        <p:pic>
          <p:nvPicPr>
            <p:cNvPr id="18" name="Picture 1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314" y="1781"/>
              <a:ext cx="1925" cy="1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16" name="Picture 2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345" y="1811"/>
              <a:ext cx="2519" cy="1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箭头: 右 9"/>
            <p:cNvSpPr/>
            <p:nvPr/>
          </p:nvSpPr>
          <p:spPr>
            <a:xfrm>
              <a:off x="5878" y="2497"/>
              <a:ext cx="1396" cy="632"/>
            </a:xfrm>
            <a:prstGeom prst="rightArrow">
              <a:avLst>
                <a:gd name="adj1" fmla="val 35443"/>
                <a:gd name="adj2" fmla="val 50000"/>
              </a:avLst>
            </a:prstGeom>
            <a:solidFill>
              <a:srgbClr val="E74E43"/>
            </a:solidFill>
            <a:ln w="285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1C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200"/>
            </a:p>
          </p:txBody>
        </p:sp>
        <p:sp>
          <p:nvSpPr>
            <p:cNvPr id="20" name="TextBox 1"/>
            <p:cNvSpPr txBox="1">
              <a:spLocks noChangeArrowheads="1"/>
            </p:cNvSpPr>
            <p:nvPr/>
          </p:nvSpPr>
          <p:spPr bwMode="auto">
            <a:xfrm>
              <a:off x="3194" y="3722"/>
              <a:ext cx="2892" cy="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14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橡皮泥</a:t>
              </a:r>
              <a:endParaRPr lang="zh-CN" altLang="en-US" sz="1400" b="1" dirty="0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430" y="1894"/>
              <a:ext cx="2115" cy="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zh-CN" altLang="en-US" sz="1600" b="1">
                  <a:latin typeface="Times New Roman" panose="02020603050405020304" pitchFamily="18" charset="0"/>
                  <a:ea typeface="楷体" panose="02010609060101010101" pitchFamily="49" charset="-122"/>
                </a:rPr>
                <a:t>捏压</a:t>
              </a:r>
              <a:endParaRPr lang="zh-CN" altLang="en-US" sz="1600" b="1"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539750" y="555625"/>
            <a:ext cx="8065770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在用排水法测量时，为什么上升的水的体积就是土豆的体积？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14340" name="Picture 3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984"/>
          <a:stretch>
            <a:fillRect/>
          </a:stretch>
        </p:blipFill>
        <p:spPr bwMode="auto">
          <a:xfrm>
            <a:off x="1704340" y="2202815"/>
            <a:ext cx="1398905" cy="1859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408305" y="1858010"/>
            <a:ext cx="6673215" cy="2204720"/>
            <a:chOff x="963" y="1240"/>
            <a:chExt cx="10509" cy="3472"/>
          </a:xfrm>
        </p:grpSpPr>
        <p:grpSp>
          <p:nvGrpSpPr>
            <p:cNvPr id="4" name="组合 3"/>
            <p:cNvGrpSpPr/>
            <p:nvPr/>
          </p:nvGrpSpPr>
          <p:grpSpPr>
            <a:xfrm>
              <a:off x="963" y="1240"/>
              <a:ext cx="10509" cy="3472"/>
              <a:chOff x="963" y="1240"/>
              <a:chExt cx="10509" cy="3472"/>
            </a:xfrm>
          </p:grpSpPr>
          <p:pic>
            <p:nvPicPr>
              <p:cNvPr id="5" name="Picture 34"/>
              <p:cNvPicPr>
                <a:picLocks noChangeAspect="1" noChangeArrowheads="1"/>
              </p:cNvPicPr>
              <p:nvPr/>
            </p:nvPicPr>
            <p:blipFill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071"/>
              <a:stretch>
                <a:fillRect/>
              </a:stretch>
            </p:blipFill>
            <p:spPr bwMode="auto">
              <a:xfrm>
                <a:off x="5127" y="1783"/>
                <a:ext cx="6345" cy="29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" name="文本框 6"/>
              <p:cNvSpPr txBox="1"/>
              <p:nvPr/>
            </p:nvSpPr>
            <p:spPr>
              <a:xfrm>
                <a:off x="963" y="1240"/>
                <a:ext cx="2578" cy="995"/>
              </a:xfrm>
              <a:prstGeom prst="roundRect">
                <a:avLst/>
              </a:prstGeom>
              <a:noFill/>
              <a:ln w="19050">
                <a:noFill/>
              </a:ln>
            </p:spPr>
            <p:txBody>
              <a:bodyPr wrap="square" rtlCol="0">
                <a:spAutoFit/>
              </a:bodyPr>
              <a:p>
                <a:pPr algn="ctr" eaLnBrk="1" latinLnBrk="0" hangingPunct="1">
                  <a:lnSpc>
                    <a:spcPct val="130000"/>
                  </a:lnSpc>
                </a:pPr>
                <a:r>
                  <a:rPr lang="zh-CN" altLang="en-US" sz="24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排水法</a:t>
                </a:r>
                <a:endPara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</p:txBody>
          </p:sp>
        </p:grpSp>
        <p:sp>
          <p:nvSpPr>
            <p:cNvPr id="8" name="圆角矩形 7"/>
            <p:cNvSpPr/>
            <p:nvPr/>
          </p:nvSpPr>
          <p:spPr>
            <a:xfrm>
              <a:off x="1318" y="1441"/>
              <a:ext cx="1814" cy="68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923665" y="2549525"/>
            <a:ext cx="4934585" cy="810260"/>
            <a:chOff x="6179" y="3563"/>
            <a:chExt cx="7771" cy="1276"/>
          </a:xfrm>
        </p:grpSpPr>
        <p:cxnSp>
          <p:nvCxnSpPr>
            <p:cNvPr id="11" name="直接连接符 10"/>
            <p:cNvCxnSpPr/>
            <p:nvPr/>
          </p:nvCxnSpPr>
          <p:spPr>
            <a:xfrm flipV="1">
              <a:off x="6179" y="4590"/>
              <a:ext cx="5239" cy="42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8788" y="3823"/>
              <a:ext cx="2630" cy="21"/>
            </a:xfrm>
            <a:prstGeom prst="line">
              <a:avLst/>
            </a:prstGeom>
            <a:ln w="28575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组合 16"/>
            <p:cNvGrpSpPr/>
            <p:nvPr/>
          </p:nvGrpSpPr>
          <p:grpSpPr>
            <a:xfrm>
              <a:off x="11509" y="3563"/>
              <a:ext cx="2441" cy="1276"/>
              <a:chOff x="11509" y="3563"/>
              <a:chExt cx="2441" cy="1276"/>
            </a:xfrm>
          </p:grpSpPr>
          <p:sp>
            <p:nvSpPr>
              <p:cNvPr id="15" name="右大括号 14"/>
              <p:cNvSpPr/>
              <p:nvPr/>
            </p:nvSpPr>
            <p:spPr>
              <a:xfrm>
                <a:off x="11509" y="3823"/>
                <a:ext cx="227" cy="794"/>
              </a:xfrm>
              <a:prstGeom prst="rightBrace">
                <a:avLst>
                  <a:gd name="adj1" fmla="val 87444"/>
                  <a:gd name="adj2" fmla="val 50000"/>
                </a:avLst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16" name="文本框 15"/>
              <p:cNvSpPr txBox="1"/>
              <p:nvPr/>
            </p:nvSpPr>
            <p:spPr>
              <a:xfrm>
                <a:off x="11963" y="3563"/>
                <a:ext cx="1987" cy="1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eaLnBrk="1" latinLnBrk="0" hangingPunct="1">
                  <a:lnSpc>
                    <a:spcPct val="130000"/>
                  </a:lnSpc>
                </a:pPr>
                <a:r>
                  <a:rPr lang="zh-CN" altLang="en-US" sz="1800" b="1">
                    <a:solidFill>
                      <a:schemeClr val="tx1"/>
                    </a:solidFill>
                    <a:latin typeface="Times New Roman" panose="02020603050405020304" pitchFamily="18" charset="0"/>
                    <a:ea typeface="楷体" panose="02010609060101010101" pitchFamily="49" charset="-122"/>
                  </a:rPr>
                  <a:t>等于土豆的体积</a:t>
                </a:r>
                <a:endParaRPr lang="zh-CN" altLang="en-US" sz="18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圆角矩形 12"/>
          <p:cNvSpPr/>
          <p:nvPr/>
        </p:nvSpPr>
        <p:spPr>
          <a:xfrm>
            <a:off x="827405" y="1491615"/>
            <a:ext cx="7489190" cy="2232660"/>
          </a:xfrm>
          <a:prstGeom prst="roundRect">
            <a:avLst/>
          </a:prstGeom>
          <a:solidFill>
            <a:srgbClr val="66B9CC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67360" y="706755"/>
            <a:ext cx="670115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不论是用捏压的方法、还是排水法，都是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1550" y="2270125"/>
            <a:ext cx="2703195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不规则物体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箭头: 右 9"/>
          <p:cNvSpPr/>
          <p:nvPr/>
        </p:nvSpPr>
        <p:spPr>
          <a:xfrm>
            <a:off x="3558540" y="2442845"/>
            <a:ext cx="2242820" cy="401320"/>
          </a:xfrm>
          <a:prstGeom prst="rightArrow">
            <a:avLst>
              <a:gd name="adj1" fmla="val 35443"/>
              <a:gd name="adj2" fmla="val 50000"/>
            </a:avLst>
          </a:prstGeom>
          <a:solidFill>
            <a:srgbClr val="E74E43"/>
          </a:solidFill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1CF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131820" y="1772285"/>
            <a:ext cx="295656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转化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903595" y="2275840"/>
            <a:ext cx="220091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规则物体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/>
          <p:cNvSpPr txBox="1">
            <a:spLocks noChangeArrowheads="1"/>
          </p:cNvSpPr>
          <p:nvPr/>
        </p:nvSpPr>
        <p:spPr bwMode="auto">
          <a:xfrm>
            <a:off x="611505" y="1139190"/>
            <a:ext cx="8270875" cy="53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用“排水法”求不规则物体的体积需要记录哪些数据？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40385" y="1779905"/>
            <a:ext cx="8054340" cy="12725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需要记录水里未放物体时的体积以及放入不规则物体后总的体积。</a:t>
            </a:r>
            <a:endParaRPr lang="zh-CN" altLang="en-US" sz="3200" b="1" dirty="0">
              <a:solidFill>
                <a:srgbClr val="FF0000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图片 1" descr="26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339725"/>
            <a:ext cx="2709545" cy="526415"/>
          </a:xfrm>
          <a:prstGeom prst="rect">
            <a:avLst/>
          </a:prstGeom>
        </p:spPr>
      </p:pic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611505" y="3148330"/>
            <a:ext cx="8270875" cy="53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还要注意哪些问题？</a:t>
            </a:r>
            <a:endParaRPr lang="zh-CN" altLang="en-US" sz="2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54355" y="3796030"/>
            <a:ext cx="8054340" cy="6076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要使物体全部浸入水中。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  <p:bldP spid="3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850265" y="418465"/>
            <a:ext cx="7476490" cy="9709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</a:rPr>
              <a:t>同学们，你们知道吗？在很久很久以前，科学家阿基米德曾经用这种方法测出了一个王冠的体积。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3" name="第5课时内嵌视频 数学大师阿基米德测量王冠体积的故事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479040" y="1376045"/>
            <a:ext cx="4186555" cy="33642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804025" y="4492625"/>
            <a:ext cx="1624965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1000">
                <a:latin typeface="黑体" panose="02010609060101010101" pitchFamily="49" charset="-122"/>
                <a:ea typeface="黑体" panose="02010609060101010101" pitchFamily="49" charset="-122"/>
              </a:rPr>
              <a:t>点击画面播放视频</a:t>
            </a:r>
            <a:endParaRPr lang="zh-CN" altLang="en-US" sz="10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 fullScrn="1">
              <p:cMediaNode>
                <p:cTn id="2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4"/>
          <p:cNvSpPr txBox="1">
            <a:spLocks noChangeArrowheads="1"/>
          </p:cNvSpPr>
          <p:nvPr/>
        </p:nvSpPr>
        <p:spPr bwMode="auto">
          <a:xfrm>
            <a:off x="539750" y="843915"/>
            <a:ext cx="8510905" cy="53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可以利用上面的方法测量乒乓球、冰块的体积吗？为什么？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68020" y="1691005"/>
            <a:ext cx="7808595" cy="1863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不能用排水法测量乒乓球和冰块的体积。因为兵乓球不会沉入水中，而冰块融化后又与水融合在一起了。</a:t>
            </a:r>
            <a:endParaRPr lang="zh-CN" altLang="en-US" sz="3200" b="1" dirty="0">
              <a:solidFill>
                <a:srgbClr val="FF0000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1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5" t="20854"/>
          <a:stretch>
            <a:fillRect/>
          </a:stretch>
        </p:blipFill>
        <p:spPr bwMode="auto">
          <a:xfrm rot="275552" flipH="1">
            <a:off x="6553200" y="2092960"/>
            <a:ext cx="63436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 descr="156"/>
          <p:cNvPicPr>
            <a:picLocks noChangeAspect="1"/>
          </p:cNvPicPr>
          <p:nvPr/>
        </p:nvPicPr>
        <p:blipFill>
          <a:blip r:embed="rId2"/>
          <a:srcRect t="76432" b="3605"/>
          <a:stretch>
            <a:fillRect/>
          </a:stretch>
        </p:blipFill>
        <p:spPr>
          <a:xfrm>
            <a:off x="470535" y="260350"/>
            <a:ext cx="7970520" cy="2218690"/>
          </a:xfrm>
          <a:prstGeom prst="rect">
            <a:avLst/>
          </a:prstGeom>
        </p:spPr>
      </p:pic>
      <p:sp>
        <p:nvSpPr>
          <p:cNvPr id="19459" name="矩形 1"/>
          <p:cNvSpPr>
            <a:spLocks noChangeArrowheads="1"/>
          </p:cNvSpPr>
          <p:nvPr/>
        </p:nvSpPr>
        <p:spPr bwMode="auto">
          <a:xfrm>
            <a:off x="2051685" y="734695"/>
            <a:ext cx="6025515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怎样测量一颗图钉的体积呢？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658620" y="2414905"/>
            <a:ext cx="5774690" cy="2882900"/>
            <a:chOff x="2612" y="3803"/>
            <a:chExt cx="9094" cy="4540"/>
          </a:xfrm>
        </p:grpSpPr>
        <p:grpSp>
          <p:nvGrpSpPr>
            <p:cNvPr id="10" name="组合 9"/>
            <p:cNvGrpSpPr/>
            <p:nvPr/>
          </p:nvGrpSpPr>
          <p:grpSpPr>
            <a:xfrm>
              <a:off x="7752" y="3823"/>
              <a:ext cx="3955" cy="4520"/>
              <a:chOff x="6187" y="3483"/>
              <a:chExt cx="3955" cy="4520"/>
            </a:xfrm>
          </p:grpSpPr>
          <p:pic>
            <p:nvPicPr>
              <p:cNvPr id="3" name="图片 2" descr="15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60" y="3483"/>
                <a:ext cx="3282" cy="3282"/>
              </a:xfrm>
              <a:prstGeom prst="rect">
                <a:avLst/>
              </a:prstGeom>
            </p:spPr>
          </p:pic>
          <p:pic>
            <p:nvPicPr>
              <p:cNvPr id="6" name="图片 5" descr="15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0980000">
                <a:off x="6187" y="4721"/>
                <a:ext cx="3282" cy="3282"/>
              </a:xfrm>
              <a:prstGeom prst="rect">
                <a:avLst/>
              </a:prstGeom>
            </p:spPr>
          </p:pic>
        </p:grpSp>
        <p:grpSp>
          <p:nvGrpSpPr>
            <p:cNvPr id="11" name="组合 10"/>
            <p:cNvGrpSpPr/>
            <p:nvPr/>
          </p:nvGrpSpPr>
          <p:grpSpPr>
            <a:xfrm>
              <a:off x="5220" y="3803"/>
              <a:ext cx="3955" cy="4520"/>
              <a:chOff x="6187" y="3483"/>
              <a:chExt cx="3955" cy="4520"/>
            </a:xfrm>
          </p:grpSpPr>
          <p:pic>
            <p:nvPicPr>
              <p:cNvPr id="12" name="图片 11" descr="15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60" y="3483"/>
                <a:ext cx="3282" cy="3282"/>
              </a:xfrm>
              <a:prstGeom prst="rect">
                <a:avLst/>
              </a:prstGeom>
            </p:spPr>
          </p:pic>
          <p:pic>
            <p:nvPicPr>
              <p:cNvPr id="13" name="图片 12" descr="15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0980000">
                <a:off x="6187" y="4721"/>
                <a:ext cx="3282" cy="3282"/>
              </a:xfrm>
              <a:prstGeom prst="rect">
                <a:avLst/>
              </a:prstGeom>
            </p:spPr>
          </p:pic>
        </p:grpSp>
        <p:grpSp>
          <p:nvGrpSpPr>
            <p:cNvPr id="14" name="组合 13"/>
            <p:cNvGrpSpPr/>
            <p:nvPr/>
          </p:nvGrpSpPr>
          <p:grpSpPr>
            <a:xfrm>
              <a:off x="2612" y="3803"/>
              <a:ext cx="3955" cy="4520"/>
              <a:chOff x="6187" y="3483"/>
              <a:chExt cx="3955" cy="4520"/>
            </a:xfrm>
          </p:grpSpPr>
          <p:pic>
            <p:nvPicPr>
              <p:cNvPr id="15" name="图片 14" descr="15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60" y="3483"/>
                <a:ext cx="3282" cy="3282"/>
              </a:xfrm>
              <a:prstGeom prst="rect">
                <a:avLst/>
              </a:prstGeom>
            </p:spPr>
          </p:pic>
          <p:pic>
            <p:nvPicPr>
              <p:cNvPr id="16" name="图片 15" descr="15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10980000">
                <a:off x="6187" y="4721"/>
                <a:ext cx="3282" cy="3282"/>
              </a:xfrm>
              <a:prstGeom prst="rect">
                <a:avLst/>
              </a:prstGeom>
            </p:spPr>
          </p:pic>
        </p:grpSp>
      </p:grpSp>
      <p:sp>
        <p:nvSpPr>
          <p:cNvPr id="17" name="文本框 16"/>
          <p:cNvSpPr txBox="1"/>
          <p:nvPr/>
        </p:nvSpPr>
        <p:spPr>
          <a:xfrm>
            <a:off x="1536700" y="1995170"/>
            <a:ext cx="4692015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提示：先测量若干图钉的体积，</a:t>
            </a:r>
            <a:endParaRPr lang="zh-CN" altLang="en-US" sz="24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en-US" altLang="zh-CN" sz="24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   </a:t>
            </a:r>
            <a:r>
              <a:rPr lang="zh-CN" altLang="en-US" sz="2400" b="1">
                <a:solidFill>
                  <a:srgbClr val="1D41D5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再计算一颗图钉的体积。</a:t>
            </a:r>
            <a:endParaRPr lang="zh-CN" altLang="en-US" sz="2400" b="1">
              <a:solidFill>
                <a:srgbClr val="1D41D5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93" name="图片 15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388" y="131763"/>
            <a:ext cx="4930775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4" name="矩形 1"/>
          <p:cNvSpPr>
            <a:spLocks noChangeArrowheads="1"/>
          </p:cNvSpPr>
          <p:nvPr/>
        </p:nvSpPr>
        <p:spPr bwMode="auto">
          <a:xfrm>
            <a:off x="642938" y="111125"/>
            <a:ext cx="41513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三、巩固应用，发展能力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1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10815" y="1635760"/>
            <a:ext cx="3698240" cy="2249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完成教科书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P41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latinLnBrk="0" hangingPunct="1"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7~12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（稍后汇报交流）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"/>
          <p:cNvSpPr>
            <a:spLocks noChangeArrowheads="1"/>
          </p:cNvSpPr>
          <p:nvPr/>
        </p:nvSpPr>
        <p:spPr bwMode="auto">
          <a:xfrm>
            <a:off x="684044" y="627719"/>
            <a:ext cx="5276800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下图中珊瑚石的体积是多少？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2" name="Picture 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7770" y="1217930"/>
            <a:ext cx="4617393" cy="1567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12"/>
          <p:cNvSpPr txBox="1">
            <a:spLocks noChangeArrowheads="1"/>
          </p:cNvSpPr>
          <p:nvPr/>
        </p:nvSpPr>
        <p:spPr bwMode="auto">
          <a:xfrm>
            <a:off x="1460024" y="2860992"/>
            <a:ext cx="65516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方法一：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8×8×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7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1460024" y="3392805"/>
            <a:ext cx="69850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方法二：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8×8× 7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8×8× 6 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64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TextBox 14"/>
          <p:cNvSpPr txBox="1">
            <a:spLocks noChangeArrowheads="1"/>
          </p:cNvSpPr>
          <p:nvPr/>
        </p:nvSpPr>
        <p:spPr bwMode="auto">
          <a:xfrm>
            <a:off x="1460024" y="3924617"/>
            <a:ext cx="6265862" cy="53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答：珊瑚石的体积是 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64 cm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01067" y="766557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7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672331" y="607837"/>
            <a:ext cx="7704087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将一块假山石放入一个盛有水的、底面积为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 dm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的长方体鱼缸中，完全浸没后，水面上升了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cm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。这个假山石的体积有多大？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827088" y="2986088"/>
            <a:ext cx="36972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51×0.3=15.3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827088" y="2332038"/>
            <a:ext cx="23891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cm=0.3 dm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827088" y="3640138"/>
            <a:ext cx="51847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答：假山石的体积为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15.3dm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580112" y="220186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8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 bwMode="auto">
          <a:xfrm>
            <a:off x="5967413" y="3082925"/>
            <a:ext cx="2338387" cy="1008063"/>
            <a:chOff x="5967307" y="3420534"/>
            <a:chExt cx="2337792" cy="1009226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6394235" y="4011765"/>
              <a:ext cx="1910864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6394235" y="3420534"/>
              <a:ext cx="0" cy="583285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5967307" y="4022891"/>
              <a:ext cx="436451" cy="406869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531" name="矩形 1"/>
          <p:cNvSpPr>
            <a:spLocks noChangeArrowheads="1"/>
          </p:cNvSpPr>
          <p:nvPr/>
        </p:nvSpPr>
        <p:spPr bwMode="auto">
          <a:xfrm>
            <a:off x="539750" y="700088"/>
            <a:ext cx="8064500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在一个长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、宽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、高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m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的水池中注满水，然后把两条长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、宽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、高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m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的石柱立着放入池中，水池溢出的水的体积是多少？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立方体 5"/>
          <p:cNvSpPr/>
          <p:nvPr/>
        </p:nvSpPr>
        <p:spPr>
          <a:xfrm>
            <a:off x="5940425" y="3082925"/>
            <a:ext cx="2519363" cy="1038225"/>
          </a:xfrm>
          <a:prstGeom prst="cube">
            <a:avLst>
              <a:gd name="adj" fmla="val 43447"/>
            </a:avLst>
          </a:prstGeom>
          <a:solidFill>
            <a:srgbClr val="F0F4FA">
              <a:alpha val="80000"/>
            </a:srgb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立方体 7"/>
          <p:cNvSpPr/>
          <p:nvPr/>
        </p:nvSpPr>
        <p:spPr>
          <a:xfrm>
            <a:off x="6300788" y="2725738"/>
            <a:ext cx="792162" cy="1295400"/>
          </a:xfrm>
          <a:prstGeom prst="cub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立方体 12"/>
          <p:cNvSpPr/>
          <p:nvPr/>
        </p:nvSpPr>
        <p:spPr>
          <a:xfrm>
            <a:off x="7092950" y="2725738"/>
            <a:ext cx="792163" cy="1295400"/>
          </a:xfrm>
          <a:prstGeom prst="cub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8" name="直接连接符 17"/>
          <p:cNvCxnSpPr/>
          <p:nvPr/>
        </p:nvCxnSpPr>
        <p:spPr>
          <a:xfrm>
            <a:off x="5967413" y="3530600"/>
            <a:ext cx="2060575" cy="0"/>
          </a:xfrm>
          <a:prstGeom prst="line">
            <a:avLst/>
          </a:prstGeom>
          <a:ln w="1905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1303338" y="2460625"/>
            <a:ext cx="41290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3×2×2×2=24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303338" y="3025775"/>
            <a:ext cx="4314825" cy="121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答：水池溢出的水的体积是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 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18163" y="220456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9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3" grpId="0" animBg="1"/>
      <p:bldP spid="17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5"/>
          <p:cNvSpPr>
            <a:spLocks noChangeArrowheads="1"/>
          </p:cNvSpPr>
          <p:nvPr/>
        </p:nvSpPr>
        <p:spPr bwMode="auto">
          <a:xfrm>
            <a:off x="468313" y="627063"/>
            <a:ext cx="8207375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把两个棱长为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1.5 dm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的正方体木块拼成一个长方体。这个长方体的体积、表面积分别是多少？如果是用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个正方体木块呢？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立方体 1"/>
          <p:cNvSpPr/>
          <p:nvPr/>
        </p:nvSpPr>
        <p:spPr>
          <a:xfrm>
            <a:off x="6556375" y="2282825"/>
            <a:ext cx="1009650" cy="1008063"/>
          </a:xfrm>
          <a:prstGeom prst="cub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立方体 16"/>
          <p:cNvSpPr/>
          <p:nvPr/>
        </p:nvSpPr>
        <p:spPr>
          <a:xfrm>
            <a:off x="7308850" y="2282825"/>
            <a:ext cx="1008063" cy="1008063"/>
          </a:xfrm>
          <a:prstGeom prst="cub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531813" y="2355850"/>
            <a:ext cx="64087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体积：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1.5×1.5×1.5×2=6.75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531813" y="2957513"/>
            <a:ext cx="6408737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表面积：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1.5×1.5×10=22.5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立方体 19"/>
          <p:cNvSpPr/>
          <p:nvPr/>
        </p:nvSpPr>
        <p:spPr>
          <a:xfrm>
            <a:off x="6013450" y="3579813"/>
            <a:ext cx="1008063" cy="1008062"/>
          </a:xfrm>
          <a:prstGeom prst="cub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立方体 20"/>
          <p:cNvSpPr/>
          <p:nvPr/>
        </p:nvSpPr>
        <p:spPr>
          <a:xfrm>
            <a:off x="6629400" y="3579813"/>
            <a:ext cx="1008063" cy="1008062"/>
          </a:xfrm>
          <a:prstGeom prst="cub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立方体 21"/>
          <p:cNvSpPr/>
          <p:nvPr/>
        </p:nvSpPr>
        <p:spPr>
          <a:xfrm>
            <a:off x="7380288" y="3579813"/>
            <a:ext cx="1008062" cy="1008062"/>
          </a:xfrm>
          <a:prstGeom prst="cub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531813" y="3579813"/>
            <a:ext cx="31686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体积：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10.125 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531813" y="4102100"/>
            <a:ext cx="4895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表面积：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31.5 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67767" y="1762295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10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/>
      <p:bldP spid="19" grpId="0"/>
      <p:bldP spid="20" grpId="0" animBg="1"/>
      <p:bldP spid="21" grpId="0" animBg="1"/>
      <p:bldP spid="22" grpId="0" animBg="1"/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/>
          <p:cNvSpPr>
            <a:spLocks noChangeArrowheads="1"/>
          </p:cNvSpPr>
          <p:nvPr/>
        </p:nvSpPr>
        <p:spPr bwMode="auto">
          <a:xfrm>
            <a:off x="467544" y="460659"/>
            <a:ext cx="5400972" cy="211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右图是新疆吐鲁番酿制葡萄干的一种长方体晾房。其中一间从里面测量的底面积是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24.6 m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，高是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。它的容积是多少呢？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83568" y="3003798"/>
            <a:ext cx="407987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24.6×3=73.8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69515" y="3577110"/>
            <a:ext cx="453072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答：它的容积是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73.8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2160" y="771550"/>
            <a:ext cx="2736304" cy="163549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97839" y="2566599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>
            <a:spLocks noChangeArrowheads="1"/>
          </p:cNvSpPr>
          <p:nvPr/>
        </p:nvSpPr>
        <p:spPr bwMode="auto">
          <a:xfrm>
            <a:off x="468313" y="771525"/>
            <a:ext cx="8207375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“冰雪大世界”每年用的冰大约能融化成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万立方米的水，这相当于多少个长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、宽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、深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1.2 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的水池的蓄水量？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139825" y="2643188"/>
            <a:ext cx="5880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60000÷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50×25×1.2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116013" y="3344863"/>
            <a:ext cx="652780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答：相当于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 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个这样的水池的蓄水量。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11960" y="1967634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584200" y="468313"/>
            <a:ext cx="6119813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求下图中大圆球的体积。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6627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9" y="1247634"/>
            <a:ext cx="7411534" cy="1099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4749376" y="655259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P41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练习九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13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3925" y="2387600"/>
            <a:ext cx="725360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你读到了哪些信息？要解决什么问题？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484120" y="3044825"/>
            <a:ext cx="5766435" cy="1715135"/>
            <a:chOff x="3912" y="4795"/>
            <a:chExt cx="9081" cy="2701"/>
          </a:xfrm>
        </p:grpSpPr>
        <p:sp>
          <p:nvSpPr>
            <p:cNvPr id="3" name="文本框 2"/>
            <p:cNvSpPr txBox="1"/>
            <p:nvPr/>
          </p:nvSpPr>
          <p:spPr>
            <a:xfrm>
              <a:off x="3912" y="4844"/>
              <a:ext cx="2287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</a:t>
              </a:r>
              <a:endPara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4951" y="5010"/>
              <a:ext cx="567" cy="567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rect">
                <a:fillToRect l="100000" b="100000"/>
              </a:path>
              <a:tileRect t="-100000" r="-100000"/>
            </a:gradFill>
            <a:ln>
              <a:solidFill>
                <a:srgbClr val="91BE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858" y="4795"/>
              <a:ext cx="1008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＋</a:t>
              </a:r>
              <a:endPara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634" y="4856"/>
              <a:ext cx="2287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</a:t>
              </a: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       ,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7673" y="5265"/>
              <a:ext cx="324" cy="324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rect">
                <a:fillToRect l="100000" b="100000"/>
              </a:path>
              <a:tileRect t="-100000" r="-100000"/>
            </a:gradFill>
            <a:ln>
              <a:solidFill>
                <a:srgbClr val="91BE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580" y="4909"/>
              <a:ext cx="4413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水溢出</a:t>
              </a: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12mL</a:t>
              </a: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，</a:t>
              </a:r>
              <a:endPara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912" y="5751"/>
              <a:ext cx="2287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</a:t>
              </a:r>
              <a:endPara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4951" y="5917"/>
              <a:ext cx="567" cy="567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rect">
                <a:fillToRect l="100000" b="100000"/>
              </a:path>
              <a:tileRect t="-100000" r="-100000"/>
            </a:gradFill>
            <a:ln>
              <a:solidFill>
                <a:srgbClr val="91BE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858" y="5702"/>
              <a:ext cx="1008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＋</a:t>
              </a:r>
              <a:endPara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634" y="5763"/>
              <a:ext cx="2287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</a:t>
              </a: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       ,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7673" y="6172"/>
              <a:ext cx="324" cy="324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rect">
                <a:fillToRect l="100000" b="100000"/>
              </a:path>
              <a:tileRect t="-100000" r="-100000"/>
            </a:gradFill>
            <a:ln>
              <a:solidFill>
                <a:srgbClr val="91BE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580" y="5816"/>
              <a:ext cx="4413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水溢出</a:t>
              </a: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24mL</a:t>
              </a: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，</a:t>
              </a:r>
              <a:endPara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912" y="6597"/>
              <a:ext cx="7534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求大球的体积。</a:t>
              </a:r>
              <a:endPara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051685" y="2270760"/>
            <a:ext cx="6305550" cy="230695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24 mL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24 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，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 mL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 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endParaRPr lang="en-US" altLang="zh-CN" sz="2400" b="1" baseline="30000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24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 ÷ 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－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答：大球的体积是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051685" y="483870"/>
            <a:ext cx="5766435" cy="1715135"/>
            <a:chOff x="3912" y="4795"/>
            <a:chExt cx="9081" cy="2701"/>
          </a:xfrm>
        </p:grpSpPr>
        <p:sp>
          <p:nvSpPr>
            <p:cNvPr id="3" name="文本框 2"/>
            <p:cNvSpPr txBox="1"/>
            <p:nvPr/>
          </p:nvSpPr>
          <p:spPr>
            <a:xfrm>
              <a:off x="3912" y="4844"/>
              <a:ext cx="2287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</a:t>
              </a:r>
              <a:endPara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4951" y="5010"/>
              <a:ext cx="567" cy="567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rect">
                <a:fillToRect l="100000" b="100000"/>
              </a:path>
              <a:tileRect t="-100000" r="-100000"/>
            </a:gradFill>
            <a:ln>
              <a:solidFill>
                <a:srgbClr val="91BE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858" y="4795"/>
              <a:ext cx="1008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＋</a:t>
              </a:r>
              <a:endPara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634" y="4856"/>
              <a:ext cx="2287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</a:t>
              </a: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       ,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7673" y="5265"/>
              <a:ext cx="324" cy="324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rect">
                <a:fillToRect l="100000" b="100000"/>
              </a:path>
              <a:tileRect t="-100000" r="-100000"/>
            </a:gradFill>
            <a:ln>
              <a:solidFill>
                <a:srgbClr val="91BE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580" y="4909"/>
              <a:ext cx="4413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水溢出</a:t>
              </a: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12mL,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912" y="5751"/>
              <a:ext cx="2287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</a:t>
              </a: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</a:t>
              </a:r>
              <a:endPara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4951" y="5917"/>
              <a:ext cx="567" cy="567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rect">
                <a:fillToRect l="100000" b="100000"/>
              </a:path>
              <a:tileRect t="-100000" r="-100000"/>
            </a:gradFill>
            <a:ln>
              <a:solidFill>
                <a:srgbClr val="91BE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858" y="5702"/>
              <a:ext cx="1008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＋</a:t>
              </a:r>
              <a:endPara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634" y="5763"/>
              <a:ext cx="2287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个</a:t>
              </a: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       ,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7673" y="6172"/>
              <a:ext cx="324" cy="324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path path="rect">
                <a:fillToRect l="100000" b="100000"/>
              </a:path>
              <a:tileRect t="-100000" r="-100000"/>
            </a:gradFill>
            <a:ln>
              <a:solidFill>
                <a:srgbClr val="91BEE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580" y="5816"/>
              <a:ext cx="4413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水溢出</a:t>
              </a:r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24mL,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912" y="6597"/>
              <a:ext cx="7534" cy="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24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求大球的体积。</a:t>
              </a:r>
              <a:endParaRPr lang="zh-CN" altLang="en-US" sz="24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656" name="图片 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75"/>
          <a:stretch>
            <a:fillRect/>
          </a:stretch>
        </p:blipFill>
        <p:spPr bwMode="auto">
          <a:xfrm>
            <a:off x="1892300" y="131763"/>
            <a:ext cx="177165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图片 1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8" r="72855"/>
          <a:stretch>
            <a:fillRect/>
          </a:stretch>
        </p:blipFill>
        <p:spPr bwMode="auto">
          <a:xfrm>
            <a:off x="395288" y="131763"/>
            <a:ext cx="1584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8" name="矩形 1"/>
          <p:cNvSpPr>
            <a:spLocks noChangeArrowheads="1"/>
          </p:cNvSpPr>
          <p:nvPr/>
        </p:nvSpPr>
        <p:spPr bwMode="auto">
          <a:xfrm>
            <a:off x="688975" y="103188"/>
            <a:ext cx="23495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四、课堂小结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159"/>
          <p:cNvPicPr>
            <a:picLocks noChangeAspect="1"/>
          </p:cNvPicPr>
          <p:nvPr/>
        </p:nvPicPr>
        <p:blipFill>
          <a:blip r:embed="rId2"/>
          <a:srcRect t="72235" b="9210"/>
          <a:stretch>
            <a:fillRect/>
          </a:stretch>
        </p:blipFill>
        <p:spPr>
          <a:xfrm>
            <a:off x="-17145" y="1350645"/>
            <a:ext cx="9279890" cy="17221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31900" y="1917065"/>
            <a:ext cx="751586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通过今天的学习，你们有什么收获？</a:t>
            </a:r>
            <a:endParaRPr lang="zh-CN" altLang="en-US" sz="32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282700" y="2427605"/>
            <a:ext cx="6048375" cy="652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捏压：转化成长方体或正方体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292225" y="3136900"/>
            <a:ext cx="7256145" cy="1212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排水法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: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把物体完全浸没在水里，上升部分水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 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的体积就是不规则物体的体积。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1275107" y="267856"/>
            <a:ext cx="6696075" cy="68199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j-ea"/>
                <a:sym typeface="+mn-lt"/>
              </a:rPr>
              <a:t>容积和容积单位（</a:t>
            </a:r>
            <a:r>
              <a:rPr lang="en-US" altLang="zh-CN" sz="3200" b="1" dirty="0">
                <a:latin typeface="+mn-lt"/>
                <a:ea typeface="+mj-ea"/>
                <a:sym typeface="+mn-lt"/>
              </a:rPr>
              <a:t>2</a:t>
            </a:r>
            <a:r>
              <a:rPr lang="zh-CN" altLang="en-US" sz="3200" b="1" dirty="0">
                <a:latin typeface="+mn-lt"/>
                <a:ea typeface="+mj-ea"/>
                <a:sym typeface="+mn-lt"/>
              </a:rPr>
              <a:t>）</a:t>
            </a:r>
            <a:endParaRPr lang="zh-CN" altLang="en-US" sz="3200" b="1" dirty="0">
              <a:latin typeface="+mn-lt"/>
              <a:ea typeface="+mj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71550" y="1038860"/>
            <a:ext cx="7132955" cy="1233805"/>
            <a:chOff x="1530" y="1556"/>
            <a:chExt cx="11233" cy="1943"/>
          </a:xfrm>
        </p:grpSpPr>
        <p:sp>
          <p:nvSpPr>
            <p:cNvPr id="3" name="文本框 2"/>
            <p:cNvSpPr txBox="1"/>
            <p:nvPr/>
          </p:nvSpPr>
          <p:spPr>
            <a:xfrm>
              <a:off x="1530" y="2340"/>
              <a:ext cx="4257" cy="1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</a:rPr>
                <a:t>不规则物体</a:t>
              </a:r>
              <a:endParaRPr lang="zh-CN" altLang="en-US" sz="32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箭头: 右 9"/>
            <p:cNvSpPr/>
            <p:nvPr/>
          </p:nvSpPr>
          <p:spPr>
            <a:xfrm>
              <a:off x="5604" y="2612"/>
              <a:ext cx="3532" cy="632"/>
            </a:xfrm>
            <a:prstGeom prst="rightArrow">
              <a:avLst>
                <a:gd name="adj1" fmla="val 35443"/>
                <a:gd name="adj2" fmla="val 50000"/>
              </a:avLst>
            </a:prstGeom>
            <a:solidFill>
              <a:srgbClr val="E74E43"/>
            </a:solidFill>
            <a:ln w="28575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1CF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932" y="1556"/>
              <a:ext cx="4656" cy="1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zh-CN" altLang="en-US" sz="32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转化</a:t>
              </a:r>
              <a:endPara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297" y="2349"/>
              <a:ext cx="3466" cy="1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 eaLnBrk="1" latinLnBrk="0" hangingPunct="1">
                <a:lnSpc>
                  <a:spcPct val="130000"/>
                </a:lnSpc>
              </a:pPr>
              <a:r>
                <a:rPr lang="zh-CN" altLang="en-US" sz="3200">
                  <a:latin typeface="黑体" panose="02010609060101010101" pitchFamily="49" charset="-122"/>
                  <a:ea typeface="黑体" panose="02010609060101010101" pitchFamily="49" charset="-122"/>
                </a:rPr>
                <a:t>规则物体</a:t>
              </a:r>
              <a:endParaRPr lang="zh-CN" altLang="en-US" sz="32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7" name="图片 7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75"/>
          <a:stretch>
            <a:fillRect/>
          </a:stretch>
        </p:blipFill>
        <p:spPr bwMode="auto">
          <a:xfrm>
            <a:off x="1892300" y="131763"/>
            <a:ext cx="1771650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图片 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08" r="72855"/>
          <a:stretch>
            <a:fillRect/>
          </a:stretch>
        </p:blipFill>
        <p:spPr bwMode="auto">
          <a:xfrm>
            <a:off x="395288" y="131763"/>
            <a:ext cx="15843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矩形 1"/>
          <p:cNvSpPr>
            <a:spLocks noChangeArrowheads="1"/>
          </p:cNvSpPr>
          <p:nvPr/>
        </p:nvSpPr>
        <p:spPr bwMode="auto">
          <a:xfrm>
            <a:off x="688975" y="103188"/>
            <a:ext cx="232791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五、作业设计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63620" y="453390"/>
            <a:ext cx="6719570" cy="2914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100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（见</a:t>
            </a:r>
            <a:r>
              <a:rPr lang="en-US" altLang="zh-CN" sz="100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100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状元成才路</a:t>
            </a:r>
            <a:r>
              <a:rPr lang="en-US" altLang="zh-CN" sz="100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100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系列丛书《创优作业</a:t>
            </a:r>
            <a:r>
              <a:rPr lang="en-US" altLang="zh-CN" sz="100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100</a:t>
            </a:r>
            <a:r>
              <a:rPr lang="zh-CN" altLang="en-US" sz="100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分》对应课时作业。）</a:t>
            </a:r>
            <a:endParaRPr lang="zh-CN" altLang="en-US" sz="1000">
              <a:solidFill>
                <a:srgbClr val="7030A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7360" y="845185"/>
            <a:ext cx="695007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一、下图中红薯的体积是多少？</a:t>
            </a:r>
            <a:endParaRPr lang="zh-CN" altLang="en-US" sz="2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170" y="1416050"/>
            <a:ext cx="3926205" cy="15811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67360" y="2931795"/>
            <a:ext cx="891603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1.取出红薯后，水的体积是: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_______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________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______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（cm</a:t>
            </a:r>
            <a:r>
              <a:rPr lang="zh-CN" altLang="en-US" sz="24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2.水和红薯的体积一共是: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_______________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＝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______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（cm</a:t>
            </a:r>
            <a:r>
              <a:rPr lang="zh-CN" altLang="en-US" sz="2400" b="1" baseline="3000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）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3.红薯的体积是: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_______________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＝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______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（cm</a:t>
            </a:r>
            <a:r>
              <a:rPr lang="zh-CN" altLang="en-US" sz="2400" b="1" baseline="30000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）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29125" y="2883535"/>
            <a:ext cx="201803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76415" y="2860040"/>
            <a:ext cx="14262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1008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56075" y="3390265"/>
            <a:ext cx="201803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03365" y="3366770"/>
            <a:ext cx="14262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1152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915920" y="3853815"/>
            <a:ext cx="201803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152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1008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464175" y="3839845"/>
            <a:ext cx="142621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144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5" grpId="0"/>
      <p:bldP spid="16" grpId="0"/>
      <p:bldP spid="18" grpId="0"/>
      <p:bldP spid="20" grpId="0"/>
      <p:bldP spid="10" grpId="1"/>
      <p:bldP spid="14" grpId="1"/>
      <p:bldP spid="15" grpId="1"/>
      <p:bldP spid="16" grpId="1"/>
      <p:bldP spid="18" grpId="1"/>
      <p:bldP spid="20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417830" y="699770"/>
            <a:ext cx="827722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二、有一个装有一些水的长方体玻璃缸，从里面量长10 cm，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宽 8 cm。往这个玻璃缸里放入一个柿子，水面上升了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2cm（水淹没柿子且未溢出），这个柿子的体积是多少?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96745" y="2571750"/>
            <a:ext cx="5200650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07540" y="3363595"/>
            <a:ext cx="5200650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答：柿子的体积是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160 cm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  <p:bldP spid="5" grpId="1"/>
      <p:bldP spid="4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23533" y="627063"/>
            <a:ext cx="8424862" cy="152971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+mj-ea"/>
              </a:rPr>
              <a:t>三、一个长方体玻璃容器，从里面量长和宽都是 </a:t>
            </a:r>
            <a:r>
              <a:rPr lang="en-US" altLang="zh-CN" sz="2400" b="1" dirty="0">
                <a:latin typeface="+mn-lt"/>
                <a:ea typeface="+mj-ea"/>
              </a:rPr>
              <a:t>2 dm</a:t>
            </a:r>
            <a:r>
              <a:rPr lang="zh-CN" altLang="en-US" sz="2400" b="1" dirty="0">
                <a:latin typeface="+mn-lt"/>
                <a:ea typeface="+mj-ea"/>
              </a:rPr>
              <a:t> ，里面</a:t>
            </a:r>
            <a:endParaRPr lang="zh-CN" altLang="en-US" sz="2400" b="1" dirty="0">
              <a:latin typeface="+mn-lt"/>
              <a:ea typeface="+mj-ea"/>
            </a:endParaRPr>
          </a:p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+mj-ea"/>
              </a:rPr>
              <a:t> </a:t>
            </a:r>
            <a:r>
              <a:rPr lang="en-US" altLang="zh-CN" sz="2400" b="1" dirty="0">
                <a:latin typeface="+mn-lt"/>
                <a:ea typeface="+mj-ea"/>
              </a:rPr>
              <a:t>      </a:t>
            </a:r>
            <a:r>
              <a:rPr lang="zh-CN" altLang="en-US" sz="2400" b="1" dirty="0">
                <a:latin typeface="+mn-lt"/>
                <a:ea typeface="+mj-ea"/>
              </a:rPr>
              <a:t>装有 </a:t>
            </a:r>
            <a:r>
              <a:rPr lang="en-US" altLang="zh-CN" sz="2400" b="1" dirty="0">
                <a:latin typeface="+mn-lt"/>
                <a:ea typeface="+mj-ea"/>
              </a:rPr>
              <a:t>5.6 L</a:t>
            </a:r>
            <a:r>
              <a:rPr lang="zh-CN" altLang="en-US" sz="2400" b="1" dirty="0">
                <a:latin typeface="+mn-lt"/>
                <a:ea typeface="+mj-ea"/>
              </a:rPr>
              <a:t>水， 将一个鹅卵石完全浸没在水中，水未溢出，</a:t>
            </a:r>
            <a:endParaRPr lang="zh-CN" altLang="en-US" sz="2400" b="1" dirty="0">
              <a:latin typeface="+mn-lt"/>
              <a:ea typeface="+mj-ea"/>
            </a:endParaRPr>
          </a:p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+mj-ea"/>
              </a:rPr>
              <a:t> </a:t>
            </a:r>
            <a:r>
              <a:rPr lang="en-US" altLang="zh-CN" sz="2400" b="1" dirty="0">
                <a:latin typeface="+mn-lt"/>
                <a:ea typeface="+mj-ea"/>
              </a:rPr>
              <a:t>       </a:t>
            </a:r>
            <a:r>
              <a:rPr lang="zh-CN" altLang="en-US" sz="2400" b="1" dirty="0">
                <a:latin typeface="+mn-lt"/>
                <a:ea typeface="+mj-ea"/>
              </a:rPr>
              <a:t>这时水深</a:t>
            </a:r>
            <a:r>
              <a:rPr lang="en-US" altLang="zh-CN" sz="2400" b="1" dirty="0">
                <a:latin typeface="+mn-lt"/>
                <a:ea typeface="+mj-ea"/>
              </a:rPr>
              <a:t>15 cm</a:t>
            </a:r>
            <a:r>
              <a:rPr lang="zh-CN" altLang="en-US" sz="2400" b="1" dirty="0">
                <a:latin typeface="+mn-lt"/>
                <a:ea typeface="+mj-ea"/>
              </a:rPr>
              <a:t>，这个鹅卵石的体积是多少？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922338" y="2283143"/>
            <a:ext cx="4248150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5.6 L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5.6 dm</a:t>
            </a:r>
            <a:r>
              <a:rPr lang="en-US" altLang="zh-CN" sz="26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922338" y="2807018"/>
            <a:ext cx="4248150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 cm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1.5 dm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921703" y="3363595"/>
            <a:ext cx="4625975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2×2×1.5</a:t>
            </a:r>
            <a:r>
              <a:rPr lang="zh-CN" altLang="en-US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－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5.6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0.4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dm</a:t>
            </a:r>
            <a:r>
              <a:rPr lang="en-US" altLang="zh-CN" sz="26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en-US" altLang="zh-CN" sz="2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29702" name="图片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953" y="2499995"/>
            <a:ext cx="1668462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570865" y="3838575"/>
            <a:ext cx="5772785" cy="6108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答：这个鹅卵石的体积是</a:t>
            </a:r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0.4 dm</a:t>
            </a:r>
            <a:r>
              <a:rPr lang="en-US" altLang="zh-CN" sz="26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5" grpId="0"/>
      <p:bldP spid="5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3395" y="1275715"/>
            <a:ext cx="5621655" cy="20434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80670" y="555625"/>
            <a:ext cx="8583295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+mj-ea"/>
              </a:rPr>
              <a:t>四、求下图中一个小球的体积。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（小球体积均相等）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99795" y="3435985"/>
            <a:ext cx="7278370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20×16×（16－14）÷（6－1）＝128（cm</a:t>
            </a:r>
            <a:r>
              <a:rPr lang="zh-CN" altLang="en-US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答：小球的体积是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128cm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eaLnBrk="1" latinLnBrk="0" hangingPunct="1">
          <a:lnSpc>
            <a:spcPct val="130000"/>
          </a:lnSpc>
          <a:defRPr lang="zh-CN" altLang="en-US" sz="2400" b="1">
            <a:latin typeface="Times New Roman" panose="02020603050405020304" pitchFamily="18" charset="0"/>
            <a:ea typeface="楷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2567</Words>
  <Application>WPS 演示</Application>
  <PresentationFormat>全屏显示(16:9)</PresentationFormat>
  <Paragraphs>327</Paragraphs>
  <Slides>33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5" baseType="lpstr">
      <vt:lpstr>Arial</vt:lpstr>
      <vt:lpstr>宋体</vt:lpstr>
      <vt:lpstr>Wingdings</vt:lpstr>
      <vt:lpstr>等线</vt:lpstr>
      <vt:lpstr>Times New Roman</vt:lpstr>
      <vt:lpstr>楷体</vt:lpstr>
      <vt:lpstr>黑体</vt:lpstr>
      <vt:lpstr>等线 Light</vt:lpstr>
      <vt:lpstr>楷体_GB2312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418</cp:revision>
  <dcterms:created xsi:type="dcterms:W3CDTF">2015-08-27T07:30:00Z</dcterms:created>
  <dcterms:modified xsi:type="dcterms:W3CDTF">2023-11-02T01:20:40Z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325CD7F9EAD847C3A675BC413EBB694E</vt:lpwstr>
  </property>
</Properties>
</file>