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35" r:id="rId4"/>
    <p:sldId id="268" r:id="rId5"/>
    <p:sldId id="356" r:id="rId6"/>
    <p:sldId id="358" r:id="rId7"/>
    <p:sldId id="284" r:id="rId8"/>
    <p:sldId id="258" r:id="rId9"/>
    <p:sldId id="362" r:id="rId10"/>
    <p:sldId id="264" r:id="rId11"/>
    <p:sldId id="281" r:id="rId12"/>
    <p:sldId id="271" r:id="rId13"/>
    <p:sldId id="272" r:id="rId14"/>
    <p:sldId id="274" r:id="rId15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09" autoAdjust="0"/>
    <p:restoredTop sz="94660"/>
  </p:normalViewPr>
  <p:slideViewPr>
    <p:cSldViewPr snapToGrid="0">
      <p:cViewPr varScale="1">
        <p:scale>
          <a:sx n="88" d="100"/>
          <a:sy n="88" d="100"/>
        </p:scale>
        <p:origin x="536" y="60"/>
      </p:cViewPr>
      <p:guideLst>
        <p:guide orient="horz" pos="159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8"/>
          <p:cNvGrpSpPr/>
          <p:nvPr userDrawn="1"/>
        </p:nvGrpSpPr>
        <p:grpSpPr bwMode="auto">
          <a:xfrm>
            <a:off x="3090863" y="2571750"/>
            <a:ext cx="3390900" cy="638175"/>
            <a:chOff x="2867028" y="1613922"/>
            <a:chExt cx="3390807" cy="638002"/>
          </a:xfrm>
        </p:grpSpPr>
        <p:sp>
          <p:nvSpPr>
            <p:cNvPr id="8" name="任意多边形 23"/>
            <p:cNvSpPr/>
            <p:nvPr/>
          </p:nvSpPr>
          <p:spPr>
            <a:xfrm rot="180856">
              <a:off x="2867028" y="2010689"/>
              <a:ext cx="2895521" cy="241235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67248">
                  <a:moveTo>
                    <a:pt x="0" y="125909"/>
                  </a:moveTo>
                  <a:cubicBezTo>
                    <a:pt x="646289" y="151309"/>
                    <a:pt x="1245042" y="64603"/>
                    <a:pt x="1891331" y="90003"/>
                  </a:cubicBezTo>
                  <a:cubicBezTo>
                    <a:pt x="2148153" y="115403"/>
                    <a:pt x="1342197" y="175918"/>
                    <a:pt x="1303254" y="166203"/>
                  </a:cubicBezTo>
                  <a:cubicBezTo>
                    <a:pt x="1264311" y="156488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9" name="图片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5731267" y="1613922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1F3E8EE-7A39-42CF-AE1D-CE46CF7FF37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012950" y="1219200"/>
            <a:ext cx="511810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练习七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2538413" y="2571750"/>
            <a:ext cx="406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P32-P33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练习七）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950" y="1219200"/>
            <a:ext cx="1087743" cy="11080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355779" y="613188"/>
            <a:ext cx="77057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下面哪堆物品的体积大？为什么？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8675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3851" y="1727848"/>
            <a:ext cx="6912768" cy="1116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779094" y="3035494"/>
            <a:ext cx="7773988" cy="130381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右边的那堆物品的体积大，因为它们的数量多。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108307" y="1245013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P32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练习七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00439" y="898525"/>
            <a:ext cx="7743121" cy="17113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下面各图分别是用棱长 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 cm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的小正方体拼成的，哪个图形体积最大？哪个体积最小？在横线上标注出来。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0440" y="2807649"/>
            <a:ext cx="7543968" cy="1631001"/>
          </a:xfrm>
          <a:prstGeom prst="rect">
            <a:avLst/>
          </a:prstGeom>
        </p:spPr>
      </p:pic>
      <p:sp>
        <p:nvSpPr>
          <p:cNvPr id="14" name="矩形 8"/>
          <p:cNvSpPr>
            <a:spLocks noChangeArrowheads="1"/>
          </p:cNvSpPr>
          <p:nvPr/>
        </p:nvSpPr>
        <p:spPr bwMode="auto">
          <a:xfrm>
            <a:off x="2792982" y="3916363"/>
            <a:ext cx="9064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最小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5" name="矩形 9"/>
          <p:cNvSpPr>
            <a:spLocks noChangeArrowheads="1"/>
          </p:cNvSpPr>
          <p:nvPr/>
        </p:nvSpPr>
        <p:spPr bwMode="auto">
          <a:xfrm>
            <a:off x="5065464" y="3916363"/>
            <a:ext cx="9064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最大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699662" y="2084015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P32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练习七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2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1855359"/>
            <a:ext cx="2378075" cy="856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7536" y="1908811"/>
            <a:ext cx="825721" cy="723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2"/>
          <p:cNvSpPr txBox="1">
            <a:spLocks noChangeArrowheads="1"/>
          </p:cNvSpPr>
          <p:nvPr/>
        </p:nvSpPr>
        <p:spPr bwMode="auto">
          <a:xfrm>
            <a:off x="562994" y="1038011"/>
            <a:ext cx="5592762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3.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在横线上填写合适的体积单位。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/>
        </p:nvSpPr>
        <p:spPr bwMode="auto">
          <a:xfrm>
            <a:off x="6445073" y="3006709"/>
            <a:ext cx="2294086" cy="11525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橡皮的体积约是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10____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1" name="文本框 2"/>
          <p:cNvSpPr txBox="1">
            <a:spLocks noChangeArrowheads="1"/>
          </p:cNvSpPr>
          <p:nvPr/>
        </p:nvSpPr>
        <p:spPr bwMode="auto">
          <a:xfrm>
            <a:off x="3708102" y="3001946"/>
            <a:ext cx="2511425" cy="1157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电饭锅的体积约是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25____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2" name="文本框 2"/>
          <p:cNvSpPr txBox="1">
            <a:spLocks noChangeArrowheads="1"/>
          </p:cNvSpPr>
          <p:nvPr/>
        </p:nvSpPr>
        <p:spPr bwMode="auto">
          <a:xfrm>
            <a:off x="971132" y="3001946"/>
            <a:ext cx="2511425" cy="1157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集装箱的体积约是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40____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318324" y="3632842"/>
            <a:ext cx="604653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  <a:endParaRPr lang="zh-CN" altLang="en-US" sz="2800" b="1" baseline="30000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4963814" y="3609958"/>
            <a:ext cx="804862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dm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  <a:endParaRPr lang="zh-CN" altLang="en-US" sz="2800" b="1" baseline="30000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7743257" y="3618191"/>
            <a:ext cx="763351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  <a:endParaRPr lang="zh-CN" altLang="en-US" sz="2800" b="1" baseline="30000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25612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3493" y="1855359"/>
            <a:ext cx="1046530" cy="830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5"/>
          <p:cNvSpPr txBox="1"/>
          <p:nvPr/>
        </p:nvSpPr>
        <p:spPr>
          <a:xfrm>
            <a:off x="5221783" y="1513245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P32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练习七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3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539750" y="627534"/>
            <a:ext cx="8064500" cy="2404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说一说：你在生活中见过的体积最大的物体是什么？体积最小的物体是什么？在生活中能找出哪些体积分别是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1cm</a:t>
            </a:r>
            <a:r>
              <a:rPr lang="en-US" altLang="zh-CN" sz="32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1dm</a:t>
            </a:r>
            <a:r>
              <a:rPr lang="en-US" altLang="zh-CN" sz="32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1m</a:t>
            </a:r>
            <a:r>
              <a:rPr lang="en-US" altLang="zh-CN" sz="32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的物体？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95736" y="2585416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P32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练习七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4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3234291" y="3043151"/>
            <a:ext cx="83502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</a:rPr>
              <a:t>1cm</a:t>
            </a:r>
            <a:r>
              <a:rPr lang="en-US" altLang="zh-CN" sz="2400" b="1" baseline="3000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2400" b="1" baseline="3000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234291" y="3600363"/>
            <a:ext cx="869950" cy="461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</a:rPr>
              <a:t>1dm</a:t>
            </a:r>
            <a:r>
              <a:rPr lang="en-US" altLang="zh-CN" sz="2400" b="1" baseline="3000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2400" b="1" baseline="3000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234291" y="4262351"/>
            <a:ext cx="698500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</a:rPr>
              <a:t>1m</a:t>
            </a:r>
            <a:r>
              <a:rPr lang="en-US" altLang="zh-CN" sz="2400" b="1" baseline="3000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2400" b="1" baseline="3000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" name="矩形 8"/>
          <p:cNvSpPr>
            <a:spLocks noChangeArrowheads="1"/>
          </p:cNvSpPr>
          <p:nvPr/>
        </p:nvSpPr>
        <p:spPr bwMode="auto">
          <a:xfrm>
            <a:off x="4618591" y="3032038"/>
            <a:ext cx="1422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</a:rPr>
              <a:t>一个骰子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8" name="矩形 9"/>
          <p:cNvSpPr>
            <a:spLocks noChangeArrowheads="1"/>
          </p:cNvSpPr>
          <p:nvPr/>
        </p:nvSpPr>
        <p:spPr bwMode="auto">
          <a:xfrm>
            <a:off x="4618591" y="3600363"/>
            <a:ext cx="8034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</a:rPr>
              <a:t>魔方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矩形 10"/>
          <p:cNvSpPr>
            <a:spLocks noChangeArrowheads="1"/>
          </p:cNvSpPr>
          <p:nvPr/>
        </p:nvSpPr>
        <p:spPr bwMode="auto">
          <a:xfrm>
            <a:off x="4618591" y="4262351"/>
            <a:ext cx="20409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</a:rPr>
              <a:t>油烟机包装盒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矩形 4"/>
          <p:cNvSpPr>
            <a:spLocks noChangeArrowheads="1"/>
          </p:cNvSpPr>
          <p:nvPr/>
        </p:nvSpPr>
        <p:spPr bwMode="auto">
          <a:xfrm>
            <a:off x="3385916" y="4118705"/>
            <a:ext cx="2381250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体积都是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9cm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。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899888" y="2444635"/>
            <a:ext cx="3041650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每行摆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3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个，摆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3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 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1423384" y="3099368"/>
            <a:ext cx="1076324" cy="1084258"/>
            <a:chOff x="1365598" y="3363639"/>
            <a:chExt cx="1076325" cy="1084259"/>
          </a:xfrm>
          <a:solidFill>
            <a:srgbClr val="F6F5EE"/>
          </a:solidFill>
        </p:grpSpPr>
        <p:sp>
          <p:nvSpPr>
            <p:cNvPr id="7" name="立方体 6"/>
            <p:cNvSpPr/>
            <p:nvPr/>
          </p:nvSpPr>
          <p:spPr>
            <a:xfrm>
              <a:off x="1365598" y="4016098"/>
              <a:ext cx="431800" cy="431800"/>
            </a:xfrm>
            <a:prstGeom prst="cube">
              <a:avLst/>
            </a:prstGeom>
            <a:grpFill/>
            <a:ln w="12700" cap="flat" cmpd="sng" algn="ctr">
              <a:solidFill>
                <a:srgbClr val="A365D1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/>
                <a:ea typeface="楷体" panose="02010609060101010101" charset="-122"/>
              </a:endParaRPr>
            </a:p>
          </p:txBody>
        </p:sp>
        <p:sp>
          <p:nvSpPr>
            <p:cNvPr id="8" name="立方体 7"/>
            <p:cNvSpPr/>
            <p:nvPr/>
          </p:nvSpPr>
          <p:spPr>
            <a:xfrm>
              <a:off x="1691034" y="4016098"/>
              <a:ext cx="431800" cy="431800"/>
            </a:xfrm>
            <a:prstGeom prst="cube">
              <a:avLst/>
            </a:prstGeom>
            <a:grpFill/>
            <a:ln w="12700" cap="flat" cmpd="sng" algn="ctr">
              <a:solidFill>
                <a:srgbClr val="A365D1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/>
                <a:ea typeface="楷体" panose="02010609060101010101" charset="-122"/>
              </a:endParaRPr>
            </a:p>
          </p:txBody>
        </p:sp>
        <p:sp>
          <p:nvSpPr>
            <p:cNvPr id="9" name="立方体 8"/>
            <p:cNvSpPr/>
            <p:nvPr/>
          </p:nvSpPr>
          <p:spPr>
            <a:xfrm>
              <a:off x="2008536" y="4016098"/>
              <a:ext cx="433387" cy="431800"/>
            </a:xfrm>
            <a:prstGeom prst="cube">
              <a:avLst/>
            </a:prstGeom>
            <a:grpFill/>
            <a:ln w="12700" cap="flat" cmpd="sng" algn="ctr">
              <a:solidFill>
                <a:srgbClr val="A365D1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/>
                <a:ea typeface="楷体" panose="02010609060101010101" charset="-122"/>
              </a:endParaRPr>
            </a:p>
          </p:txBody>
        </p:sp>
        <p:sp>
          <p:nvSpPr>
            <p:cNvPr id="10" name="立方体 9"/>
            <p:cNvSpPr/>
            <p:nvPr/>
          </p:nvSpPr>
          <p:spPr>
            <a:xfrm>
              <a:off x="1365598" y="3690662"/>
              <a:ext cx="431800" cy="433388"/>
            </a:xfrm>
            <a:prstGeom prst="cube">
              <a:avLst/>
            </a:prstGeom>
            <a:grpFill/>
            <a:ln w="12700" cap="flat" cmpd="sng" algn="ctr">
              <a:solidFill>
                <a:srgbClr val="A365D1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/>
                <a:ea typeface="楷体" panose="02010609060101010101" charset="-122"/>
              </a:endParaRPr>
            </a:p>
          </p:txBody>
        </p:sp>
        <p:sp>
          <p:nvSpPr>
            <p:cNvPr id="11" name="立方体 10"/>
            <p:cNvSpPr/>
            <p:nvPr/>
          </p:nvSpPr>
          <p:spPr>
            <a:xfrm>
              <a:off x="1691034" y="3690662"/>
              <a:ext cx="431800" cy="433388"/>
            </a:xfrm>
            <a:prstGeom prst="cube">
              <a:avLst/>
            </a:prstGeom>
            <a:grpFill/>
            <a:ln w="12700" cap="flat" cmpd="sng" algn="ctr">
              <a:solidFill>
                <a:srgbClr val="A365D1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/>
                <a:ea typeface="楷体" panose="02010609060101010101" charset="-122"/>
              </a:endParaRPr>
            </a:p>
          </p:txBody>
        </p:sp>
        <p:sp>
          <p:nvSpPr>
            <p:cNvPr id="12" name="立方体 11"/>
            <p:cNvSpPr/>
            <p:nvPr/>
          </p:nvSpPr>
          <p:spPr>
            <a:xfrm>
              <a:off x="2008536" y="3690662"/>
              <a:ext cx="433387" cy="433388"/>
            </a:xfrm>
            <a:prstGeom prst="cube">
              <a:avLst/>
            </a:prstGeom>
            <a:grpFill/>
            <a:ln w="12700" cap="flat" cmpd="sng" algn="ctr">
              <a:solidFill>
                <a:srgbClr val="A365D1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/>
                <a:ea typeface="楷体" panose="02010609060101010101" charset="-122"/>
              </a:endParaRPr>
            </a:p>
          </p:txBody>
        </p:sp>
        <p:sp>
          <p:nvSpPr>
            <p:cNvPr id="13" name="立方体 12"/>
            <p:cNvSpPr/>
            <p:nvPr/>
          </p:nvSpPr>
          <p:spPr>
            <a:xfrm>
              <a:off x="1365598" y="3363639"/>
              <a:ext cx="431800" cy="431800"/>
            </a:xfrm>
            <a:prstGeom prst="cube">
              <a:avLst/>
            </a:prstGeom>
            <a:grpFill/>
            <a:ln w="12700" cap="flat" cmpd="sng" algn="ctr">
              <a:solidFill>
                <a:srgbClr val="A365D1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/>
                <a:ea typeface="楷体" panose="02010609060101010101" charset="-122"/>
              </a:endParaRPr>
            </a:p>
          </p:txBody>
        </p:sp>
        <p:sp>
          <p:nvSpPr>
            <p:cNvPr id="14" name="立方体 13"/>
            <p:cNvSpPr/>
            <p:nvPr/>
          </p:nvSpPr>
          <p:spPr>
            <a:xfrm>
              <a:off x="1691034" y="3363639"/>
              <a:ext cx="431800" cy="431800"/>
            </a:xfrm>
            <a:prstGeom prst="cube">
              <a:avLst/>
            </a:prstGeom>
            <a:grpFill/>
            <a:ln w="12700" cap="flat" cmpd="sng" algn="ctr">
              <a:solidFill>
                <a:srgbClr val="A365D1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/>
                <a:ea typeface="楷体" panose="02010609060101010101" charset="-122"/>
              </a:endParaRPr>
            </a:p>
          </p:txBody>
        </p:sp>
        <p:sp>
          <p:nvSpPr>
            <p:cNvPr id="15" name="立方体 14"/>
            <p:cNvSpPr/>
            <p:nvPr/>
          </p:nvSpPr>
          <p:spPr>
            <a:xfrm>
              <a:off x="2008536" y="3363639"/>
              <a:ext cx="433387" cy="431800"/>
            </a:xfrm>
            <a:prstGeom prst="cube">
              <a:avLst/>
            </a:prstGeom>
            <a:grpFill/>
            <a:ln w="12700" cap="flat" cmpd="sng" algn="ctr">
              <a:solidFill>
                <a:srgbClr val="A365D1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/>
                <a:ea typeface="楷体" panose="02010609060101010101" charset="-122"/>
              </a:endParaRPr>
            </a:p>
          </p:txBody>
        </p:sp>
      </p:grpSp>
      <p:sp>
        <p:nvSpPr>
          <p:cNvPr id="16" name="矩形 4"/>
          <p:cNvSpPr>
            <a:spLocks noChangeArrowheads="1"/>
          </p:cNvSpPr>
          <p:nvPr/>
        </p:nvSpPr>
        <p:spPr bwMode="auto">
          <a:xfrm>
            <a:off x="4896671" y="2954420"/>
            <a:ext cx="1187450" cy="461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>
                <a:solidFill>
                  <a:srgbClr val="FF0000"/>
                </a:solidFill>
                <a:latin typeface="+mn-lt"/>
              </a:rPr>
              <a:t>摆 </a:t>
            </a:r>
            <a:r>
              <a:rPr lang="en-US" altLang="zh-CN" sz="2400" b="1">
                <a:solidFill>
                  <a:srgbClr val="FF0000"/>
                </a:solidFill>
                <a:latin typeface="+mn-lt"/>
              </a:rPr>
              <a:t>1 </a:t>
            </a:r>
            <a:r>
              <a:rPr lang="zh-CN" altLang="en-US" sz="2400" b="1">
                <a:solidFill>
                  <a:srgbClr val="FF0000"/>
                </a:solidFill>
                <a:latin typeface="+mn-lt"/>
              </a:rPr>
              <a:t>行</a:t>
            </a:r>
            <a:r>
              <a:rPr lang="en-US" altLang="zh-CN" sz="2400" b="1">
                <a:solidFill>
                  <a:srgbClr val="FF0000"/>
                </a:solidFill>
                <a:latin typeface="+mn-lt"/>
              </a:rPr>
              <a:t> 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4070948" y="3516005"/>
            <a:ext cx="3006731" cy="431800"/>
            <a:chOff x="2974920" y="4125639"/>
            <a:chExt cx="3006731" cy="431800"/>
          </a:xfrm>
          <a:solidFill>
            <a:srgbClr val="F6F5EE"/>
          </a:solidFill>
        </p:grpSpPr>
        <p:sp>
          <p:nvSpPr>
            <p:cNvPr id="18" name="立方体 17"/>
            <p:cNvSpPr/>
            <p:nvPr/>
          </p:nvSpPr>
          <p:spPr>
            <a:xfrm>
              <a:off x="2974920" y="4125639"/>
              <a:ext cx="433388" cy="431800"/>
            </a:xfrm>
            <a:prstGeom prst="cube">
              <a:avLst/>
            </a:prstGeom>
            <a:grpFill/>
            <a:ln w="12700" cap="flat" cmpd="sng" algn="ctr">
              <a:solidFill>
                <a:srgbClr val="A365D1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/>
                <a:ea typeface="楷体" panose="02010609060101010101" charset="-122"/>
              </a:endParaRPr>
            </a:p>
          </p:txBody>
        </p:sp>
        <p:sp>
          <p:nvSpPr>
            <p:cNvPr id="19" name="立方体 18"/>
            <p:cNvSpPr/>
            <p:nvPr/>
          </p:nvSpPr>
          <p:spPr>
            <a:xfrm>
              <a:off x="3297977" y="4125639"/>
              <a:ext cx="431800" cy="431800"/>
            </a:xfrm>
            <a:prstGeom prst="cube">
              <a:avLst/>
            </a:prstGeom>
            <a:grpFill/>
            <a:ln w="12700" cap="flat" cmpd="sng" algn="ctr">
              <a:solidFill>
                <a:srgbClr val="A365D1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/>
                <a:ea typeface="楷体" panose="02010609060101010101" charset="-122"/>
              </a:endParaRPr>
            </a:p>
          </p:txBody>
        </p:sp>
        <p:sp>
          <p:nvSpPr>
            <p:cNvPr id="20" name="立方体 19"/>
            <p:cNvSpPr/>
            <p:nvPr/>
          </p:nvSpPr>
          <p:spPr>
            <a:xfrm>
              <a:off x="3619446" y="4125639"/>
              <a:ext cx="431800" cy="431800"/>
            </a:xfrm>
            <a:prstGeom prst="cube">
              <a:avLst/>
            </a:prstGeom>
            <a:grpFill/>
            <a:ln w="12700" cap="flat" cmpd="sng" algn="ctr">
              <a:solidFill>
                <a:srgbClr val="A365D1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/>
                <a:ea typeface="楷体" panose="02010609060101010101" charset="-122"/>
              </a:endParaRPr>
            </a:p>
          </p:txBody>
        </p:sp>
        <p:sp>
          <p:nvSpPr>
            <p:cNvPr id="21" name="立方体 20"/>
            <p:cNvSpPr/>
            <p:nvPr/>
          </p:nvSpPr>
          <p:spPr>
            <a:xfrm>
              <a:off x="3940915" y="4125639"/>
              <a:ext cx="431800" cy="431800"/>
            </a:xfrm>
            <a:prstGeom prst="cube">
              <a:avLst/>
            </a:prstGeom>
            <a:grpFill/>
            <a:ln w="12700" cap="flat" cmpd="sng" algn="ctr">
              <a:solidFill>
                <a:srgbClr val="A365D1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/>
                <a:ea typeface="楷体" panose="02010609060101010101" charset="-122"/>
              </a:endParaRPr>
            </a:p>
          </p:txBody>
        </p:sp>
        <p:sp>
          <p:nvSpPr>
            <p:cNvPr id="22" name="立方体 21"/>
            <p:cNvSpPr/>
            <p:nvPr/>
          </p:nvSpPr>
          <p:spPr>
            <a:xfrm>
              <a:off x="4262384" y="4125639"/>
              <a:ext cx="431800" cy="431800"/>
            </a:xfrm>
            <a:prstGeom prst="cube">
              <a:avLst/>
            </a:prstGeom>
            <a:grpFill/>
            <a:ln w="12700" cap="flat" cmpd="sng" algn="ctr">
              <a:solidFill>
                <a:srgbClr val="A365D1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/>
                <a:ea typeface="楷体" panose="02010609060101010101" charset="-122"/>
              </a:endParaRPr>
            </a:p>
          </p:txBody>
        </p:sp>
        <p:sp>
          <p:nvSpPr>
            <p:cNvPr id="23" name="立方体 22"/>
            <p:cNvSpPr/>
            <p:nvPr/>
          </p:nvSpPr>
          <p:spPr>
            <a:xfrm>
              <a:off x="4583853" y="4125639"/>
              <a:ext cx="431800" cy="431800"/>
            </a:xfrm>
            <a:prstGeom prst="cube">
              <a:avLst/>
            </a:prstGeom>
            <a:grpFill/>
            <a:ln w="12700" cap="flat" cmpd="sng" algn="ctr">
              <a:solidFill>
                <a:srgbClr val="A365D1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/>
                <a:ea typeface="楷体" panose="02010609060101010101" charset="-122"/>
              </a:endParaRPr>
            </a:p>
          </p:txBody>
        </p:sp>
        <p:sp>
          <p:nvSpPr>
            <p:cNvPr id="24" name="立方体 23"/>
            <p:cNvSpPr/>
            <p:nvPr/>
          </p:nvSpPr>
          <p:spPr>
            <a:xfrm>
              <a:off x="4905322" y="4125639"/>
              <a:ext cx="431800" cy="431800"/>
            </a:xfrm>
            <a:prstGeom prst="cube">
              <a:avLst/>
            </a:prstGeom>
            <a:grpFill/>
            <a:ln w="12700" cap="flat" cmpd="sng" algn="ctr">
              <a:solidFill>
                <a:srgbClr val="A365D1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/>
                <a:ea typeface="楷体" panose="02010609060101010101" charset="-122"/>
              </a:endParaRPr>
            </a:p>
          </p:txBody>
        </p:sp>
        <p:sp>
          <p:nvSpPr>
            <p:cNvPr id="25" name="立方体 24"/>
            <p:cNvSpPr/>
            <p:nvPr/>
          </p:nvSpPr>
          <p:spPr>
            <a:xfrm>
              <a:off x="5226791" y="4125639"/>
              <a:ext cx="433388" cy="431800"/>
            </a:xfrm>
            <a:prstGeom prst="cube">
              <a:avLst/>
            </a:prstGeom>
            <a:grpFill/>
            <a:ln w="12700" cap="flat" cmpd="sng" algn="ctr">
              <a:solidFill>
                <a:srgbClr val="A365D1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/>
                <a:ea typeface="楷体" panose="02010609060101010101" charset="-122"/>
              </a:endParaRPr>
            </a:p>
          </p:txBody>
        </p:sp>
        <p:sp>
          <p:nvSpPr>
            <p:cNvPr id="26" name="立方体 25"/>
            <p:cNvSpPr/>
            <p:nvPr/>
          </p:nvSpPr>
          <p:spPr>
            <a:xfrm>
              <a:off x="5549851" y="4125639"/>
              <a:ext cx="431800" cy="431800"/>
            </a:xfrm>
            <a:prstGeom prst="cube">
              <a:avLst/>
            </a:prstGeom>
            <a:grpFill/>
            <a:ln w="12700" cap="flat" cmpd="sng" algn="ctr">
              <a:solidFill>
                <a:srgbClr val="A365D1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/>
                <a:ea typeface="楷体" panose="02010609060101010101" charset="-122"/>
              </a:endParaRPr>
            </a:p>
          </p:txBody>
        </p:sp>
      </p:grpSp>
      <p:sp>
        <p:nvSpPr>
          <p:cNvPr id="29" name="TextBox 44"/>
          <p:cNvSpPr txBox="1">
            <a:spLocks noChangeArrowheads="1"/>
          </p:cNvSpPr>
          <p:nvPr/>
        </p:nvSpPr>
        <p:spPr bwMode="auto">
          <a:xfrm>
            <a:off x="771250" y="671879"/>
            <a:ext cx="6102572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右图是由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个棱长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cm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的小正方体拼成的。怎样把它变成一个长方体？新组成的长方体的体积是多少？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0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5828" y="627700"/>
            <a:ext cx="1316070" cy="1683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文本框 30"/>
          <p:cNvSpPr txBox="1"/>
          <p:nvPr/>
        </p:nvSpPr>
        <p:spPr>
          <a:xfrm>
            <a:off x="5399377" y="2377375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P32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练习七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5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  <p:bldP spid="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539750" y="915988"/>
            <a:ext cx="2808288" cy="6635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6. 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算一算。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11188" y="1706563"/>
            <a:ext cx="2157412" cy="668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4</a:t>
            </a:r>
            <a:r>
              <a:rPr lang="en-US" altLang="zh-CN" sz="3200" b="1" baseline="30000" dirty="0">
                <a:latin typeface="+mn-lt"/>
                <a:ea typeface="黑体" panose="02010609060101010101" pitchFamily="49" charset="-122"/>
              </a:rPr>
              <a:t>3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=______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843213" y="1711325"/>
            <a:ext cx="2589212" cy="6635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4×3=______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719763" y="1711325"/>
            <a:ext cx="2752725" cy="6635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4+4+4=______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11188" y="2624138"/>
            <a:ext cx="2157412" cy="668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8</a:t>
            </a:r>
            <a:r>
              <a:rPr lang="en-US" altLang="zh-CN" sz="3200" b="1" baseline="30000" dirty="0">
                <a:latin typeface="+mn-lt"/>
                <a:ea typeface="黑体" panose="02010609060101010101" pitchFamily="49" charset="-122"/>
              </a:rPr>
              <a:t>2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=______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843213" y="2628900"/>
            <a:ext cx="2589212" cy="6635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8×2=______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159500" y="2628900"/>
            <a:ext cx="2589213" cy="6635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8+8=______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477963" y="1771650"/>
            <a:ext cx="595312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64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4284663" y="1771650"/>
            <a:ext cx="593725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7361238" y="1771650"/>
            <a:ext cx="595312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449388" y="2683964"/>
            <a:ext cx="595312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64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4284663" y="2708275"/>
            <a:ext cx="59372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16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7361238" y="2693126"/>
            <a:ext cx="595312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16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581558" y="1159045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P32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练习七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6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637" y="986208"/>
            <a:ext cx="7972990" cy="2466464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15636" y="451331"/>
            <a:ext cx="598378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 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5058" y="619423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P33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练习七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7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93601" y="3602455"/>
            <a:ext cx="323838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16×5×10=800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）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255462" y="4157292"/>
            <a:ext cx="3102131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9×9×9=729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dm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）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897355" y="3581877"/>
            <a:ext cx="310213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3×3×10=90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）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7"/>
          <p:cNvSpPr>
            <a:spLocks noChangeArrowheads="1"/>
          </p:cNvSpPr>
          <p:nvPr/>
        </p:nvSpPr>
        <p:spPr bwMode="auto">
          <a:xfrm>
            <a:off x="723932" y="3599798"/>
            <a:ext cx="5783956" cy="95410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50cm=0.5m</a:t>
            </a:r>
            <a:endParaRPr lang="en-US" altLang="zh-CN" sz="2800" b="1" dirty="0">
              <a:solidFill>
                <a:srgbClr val="FF0000"/>
              </a:solidFill>
              <a:latin typeface="+mn-lt"/>
            </a:endParaRPr>
          </a:p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50×30×0.5=750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=750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（方）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TextBox 20"/>
          <p:cNvSpPr txBox="1">
            <a:spLocks noChangeArrowheads="1"/>
          </p:cNvSpPr>
          <p:nvPr/>
        </p:nvSpPr>
        <p:spPr bwMode="auto">
          <a:xfrm>
            <a:off x="477484" y="509625"/>
            <a:ext cx="7799387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要在平地挖一个长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、宽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、深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 cm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的长方体土坑，一共要挖出多少方的土？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95334" y="3284253"/>
            <a:ext cx="1206144" cy="1269652"/>
          </a:xfrm>
          <a:prstGeom prst="rect">
            <a:avLst/>
          </a:prstGeom>
        </p:spPr>
      </p:pic>
      <p:sp>
        <p:nvSpPr>
          <p:cNvPr id="12" name="对话气泡: 圆角矩形 11"/>
          <p:cNvSpPr/>
          <p:nvPr/>
        </p:nvSpPr>
        <p:spPr>
          <a:xfrm>
            <a:off x="5374029" y="1961356"/>
            <a:ext cx="2902842" cy="1261157"/>
          </a:xfrm>
          <a:prstGeom prst="wedgeRoundRectCallout">
            <a:avLst>
              <a:gd name="adj1" fmla="val 24008"/>
              <a:gd name="adj2" fmla="val 60794"/>
              <a:gd name="adj3" fmla="val 16667"/>
            </a:avLst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000" b="1" dirty="0"/>
              <a:t>在工程上，土、沙、石等的体积常用“方”作单位，</a:t>
            </a:r>
            <a:r>
              <a:rPr lang="en-US" altLang="zh-CN" sz="2000" b="1" dirty="0"/>
              <a:t>1</a:t>
            </a:r>
            <a:r>
              <a:rPr lang="zh-CN" altLang="en-US" sz="2000" b="1" dirty="0"/>
              <a:t>方</a:t>
            </a:r>
            <a:r>
              <a:rPr lang="en-US" altLang="zh-CN" sz="2000" b="1" dirty="0"/>
              <a:t>=1</a:t>
            </a:r>
            <a:r>
              <a:rPr lang="zh-CN" altLang="en-US" sz="2000" b="1" dirty="0"/>
              <a:t>立方米。</a:t>
            </a:r>
            <a:endParaRPr lang="zh-CN" altLang="en-US" sz="2000" b="1" dirty="0"/>
          </a:p>
        </p:txBody>
      </p:sp>
      <p:sp>
        <p:nvSpPr>
          <p:cNvPr id="13" name="矩形 12"/>
          <p:cNvSpPr/>
          <p:nvPr/>
        </p:nvSpPr>
        <p:spPr>
          <a:xfrm>
            <a:off x="6238124" y="2801937"/>
            <a:ext cx="1512168" cy="3600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269189" y="1577259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P33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练习七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8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263" y="1788258"/>
            <a:ext cx="3179627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49910" y="2563932"/>
            <a:ext cx="49840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30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30×30=27000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8163" y="955675"/>
            <a:ext cx="8067675" cy="1303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9. 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一块棱长 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30 cm 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的正方体冰块，它的体积是多少立方厘米？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79912" y="1851670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P33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练习七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9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25"/>
          <p:cNvSpPr txBox="1">
            <a:spLocks noChangeArrowheads="1"/>
          </p:cNvSpPr>
          <p:nvPr/>
        </p:nvSpPr>
        <p:spPr bwMode="auto">
          <a:xfrm>
            <a:off x="2724150" y="16113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11" name="文本框 25"/>
          <p:cNvSpPr txBox="1">
            <a:spLocks noChangeArrowheads="1"/>
          </p:cNvSpPr>
          <p:nvPr/>
        </p:nvSpPr>
        <p:spPr bwMode="auto">
          <a:xfrm>
            <a:off x="1446213" y="11779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12" name="文本框 25"/>
          <p:cNvSpPr txBox="1">
            <a:spLocks noChangeArrowheads="1"/>
          </p:cNvSpPr>
          <p:nvPr/>
        </p:nvSpPr>
        <p:spPr bwMode="auto">
          <a:xfrm>
            <a:off x="3344863" y="9445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13" name="文本框 25"/>
          <p:cNvSpPr txBox="1">
            <a:spLocks noChangeArrowheads="1"/>
          </p:cNvSpPr>
          <p:nvPr/>
        </p:nvSpPr>
        <p:spPr bwMode="auto">
          <a:xfrm>
            <a:off x="2066925" y="5111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14" name="文本框 8"/>
          <p:cNvSpPr txBox="1">
            <a:spLocks noChangeArrowheads="1"/>
          </p:cNvSpPr>
          <p:nvPr/>
        </p:nvSpPr>
        <p:spPr bwMode="auto">
          <a:xfrm>
            <a:off x="6243638" y="10414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15" name="文本框 25"/>
          <p:cNvSpPr txBox="1">
            <a:spLocks noChangeArrowheads="1"/>
          </p:cNvSpPr>
          <p:nvPr/>
        </p:nvSpPr>
        <p:spPr bwMode="auto">
          <a:xfrm>
            <a:off x="4965700" y="6080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16" name="文本框 10"/>
          <p:cNvSpPr txBox="1">
            <a:spLocks noChangeArrowheads="1"/>
          </p:cNvSpPr>
          <p:nvPr/>
        </p:nvSpPr>
        <p:spPr bwMode="auto">
          <a:xfrm>
            <a:off x="4206875" y="26908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17" name="文本框 25"/>
          <p:cNvSpPr txBox="1">
            <a:spLocks noChangeArrowheads="1"/>
          </p:cNvSpPr>
          <p:nvPr/>
        </p:nvSpPr>
        <p:spPr bwMode="auto">
          <a:xfrm>
            <a:off x="2928938" y="22574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18" name="文本框 25"/>
          <p:cNvSpPr txBox="1">
            <a:spLocks noChangeArrowheads="1"/>
          </p:cNvSpPr>
          <p:nvPr/>
        </p:nvSpPr>
        <p:spPr bwMode="auto">
          <a:xfrm>
            <a:off x="4827588" y="20240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19" name="文本框 25"/>
          <p:cNvSpPr txBox="1">
            <a:spLocks noChangeArrowheads="1"/>
          </p:cNvSpPr>
          <p:nvPr/>
        </p:nvSpPr>
        <p:spPr bwMode="auto">
          <a:xfrm>
            <a:off x="3549650" y="15906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20" name="文本框 14"/>
          <p:cNvSpPr txBox="1">
            <a:spLocks noChangeArrowheads="1"/>
          </p:cNvSpPr>
          <p:nvPr/>
        </p:nvSpPr>
        <p:spPr bwMode="auto">
          <a:xfrm>
            <a:off x="7726363" y="21209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21" name="文本框 25"/>
          <p:cNvSpPr txBox="1">
            <a:spLocks noChangeArrowheads="1"/>
          </p:cNvSpPr>
          <p:nvPr/>
        </p:nvSpPr>
        <p:spPr bwMode="auto">
          <a:xfrm>
            <a:off x="6448425" y="16875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22" name="文本框 25"/>
          <p:cNvSpPr txBox="1">
            <a:spLocks noChangeArrowheads="1"/>
          </p:cNvSpPr>
          <p:nvPr/>
        </p:nvSpPr>
        <p:spPr bwMode="auto">
          <a:xfrm>
            <a:off x="4206875" y="40894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23" name="文本框 25"/>
          <p:cNvSpPr txBox="1">
            <a:spLocks noChangeArrowheads="1"/>
          </p:cNvSpPr>
          <p:nvPr/>
        </p:nvSpPr>
        <p:spPr bwMode="auto">
          <a:xfrm>
            <a:off x="2928938" y="36560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24" name="文本框 25"/>
          <p:cNvSpPr txBox="1">
            <a:spLocks noChangeArrowheads="1"/>
          </p:cNvSpPr>
          <p:nvPr/>
        </p:nvSpPr>
        <p:spPr bwMode="auto">
          <a:xfrm>
            <a:off x="4827588" y="34226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25" name="文本框 25"/>
          <p:cNvSpPr txBox="1">
            <a:spLocks noChangeArrowheads="1"/>
          </p:cNvSpPr>
          <p:nvPr/>
        </p:nvSpPr>
        <p:spPr bwMode="auto">
          <a:xfrm>
            <a:off x="3549650" y="29892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26" name="文本框 20"/>
          <p:cNvSpPr txBox="1">
            <a:spLocks noChangeArrowheads="1"/>
          </p:cNvSpPr>
          <p:nvPr/>
        </p:nvSpPr>
        <p:spPr bwMode="auto">
          <a:xfrm>
            <a:off x="7726363" y="35194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27" name="文本框 21"/>
          <p:cNvSpPr txBox="1">
            <a:spLocks noChangeArrowheads="1"/>
          </p:cNvSpPr>
          <p:nvPr/>
        </p:nvSpPr>
        <p:spPr bwMode="auto">
          <a:xfrm>
            <a:off x="6448425" y="30861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28" name="文本框 25"/>
          <p:cNvSpPr txBox="1">
            <a:spLocks noChangeArrowheads="1"/>
          </p:cNvSpPr>
          <p:nvPr/>
        </p:nvSpPr>
        <p:spPr bwMode="auto">
          <a:xfrm>
            <a:off x="4516438" y="19605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29" name="文本框 25"/>
          <p:cNvSpPr txBox="1">
            <a:spLocks noChangeArrowheads="1"/>
          </p:cNvSpPr>
          <p:nvPr/>
        </p:nvSpPr>
        <p:spPr bwMode="auto">
          <a:xfrm>
            <a:off x="3238500" y="15271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30" name="文本框 25"/>
          <p:cNvSpPr txBox="1">
            <a:spLocks noChangeArrowheads="1"/>
          </p:cNvSpPr>
          <p:nvPr/>
        </p:nvSpPr>
        <p:spPr bwMode="auto">
          <a:xfrm>
            <a:off x="5137150" y="12938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31" name="文本框 25"/>
          <p:cNvSpPr txBox="1">
            <a:spLocks noChangeArrowheads="1"/>
          </p:cNvSpPr>
          <p:nvPr/>
        </p:nvSpPr>
        <p:spPr bwMode="auto">
          <a:xfrm>
            <a:off x="3859213" y="8604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32" name="文本框 26"/>
          <p:cNvSpPr txBox="1">
            <a:spLocks noChangeArrowheads="1"/>
          </p:cNvSpPr>
          <p:nvPr/>
        </p:nvSpPr>
        <p:spPr bwMode="auto">
          <a:xfrm>
            <a:off x="8035925" y="13906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33" name="文本框 25"/>
          <p:cNvSpPr txBox="1">
            <a:spLocks noChangeArrowheads="1"/>
          </p:cNvSpPr>
          <p:nvPr/>
        </p:nvSpPr>
        <p:spPr bwMode="auto">
          <a:xfrm>
            <a:off x="6757988" y="9572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34" name="文本框 25"/>
          <p:cNvSpPr txBox="1">
            <a:spLocks noChangeArrowheads="1"/>
          </p:cNvSpPr>
          <p:nvPr/>
        </p:nvSpPr>
        <p:spPr bwMode="auto">
          <a:xfrm>
            <a:off x="1628775" y="149383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35" name="文本框 25"/>
          <p:cNvSpPr txBox="1">
            <a:spLocks noChangeArrowheads="1"/>
          </p:cNvSpPr>
          <p:nvPr/>
        </p:nvSpPr>
        <p:spPr bwMode="auto">
          <a:xfrm>
            <a:off x="350838" y="10604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36" name="文本框 25"/>
          <p:cNvSpPr txBox="1">
            <a:spLocks noChangeArrowheads="1"/>
          </p:cNvSpPr>
          <p:nvPr/>
        </p:nvSpPr>
        <p:spPr bwMode="auto">
          <a:xfrm>
            <a:off x="2249488" y="8270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37" name="文本框 25"/>
          <p:cNvSpPr txBox="1">
            <a:spLocks noChangeArrowheads="1"/>
          </p:cNvSpPr>
          <p:nvPr/>
        </p:nvSpPr>
        <p:spPr bwMode="auto">
          <a:xfrm>
            <a:off x="1064800" y="504964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38" name="文本框 32"/>
          <p:cNvSpPr txBox="1">
            <a:spLocks noChangeArrowheads="1"/>
          </p:cNvSpPr>
          <p:nvPr/>
        </p:nvSpPr>
        <p:spPr bwMode="auto">
          <a:xfrm>
            <a:off x="5148263" y="9239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39" name="文本框 25"/>
          <p:cNvSpPr txBox="1">
            <a:spLocks noChangeArrowheads="1"/>
          </p:cNvSpPr>
          <p:nvPr/>
        </p:nvSpPr>
        <p:spPr bwMode="auto">
          <a:xfrm>
            <a:off x="3870325" y="49053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636" y="1213297"/>
            <a:ext cx="8191651" cy="2129446"/>
          </a:xfrm>
          <a:prstGeom prst="rect">
            <a:avLst/>
          </a:prstGeom>
        </p:spPr>
      </p:pic>
      <p:sp>
        <p:nvSpPr>
          <p:cNvPr id="37" name="Rectangle 2"/>
          <p:cNvSpPr>
            <a:spLocks noChangeArrowheads="1"/>
          </p:cNvSpPr>
          <p:nvPr/>
        </p:nvSpPr>
        <p:spPr bwMode="auto">
          <a:xfrm>
            <a:off x="551941" y="432974"/>
            <a:ext cx="707706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 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051241" y="601066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P33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练习七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10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00313" y="2315964"/>
            <a:ext cx="8851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14cm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22998" y="2837344"/>
            <a:ext cx="11769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200dm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808365" y="1819702"/>
            <a:ext cx="851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81m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2400" b="1" baseline="30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202387" y="2819619"/>
            <a:ext cx="11416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378cm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1" grpId="0"/>
      <p:bldP spid="42" grpId="0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71337" y="2207743"/>
            <a:ext cx="6505307" cy="1716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2.4dm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=0.024m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</a:rPr>
              <a:t>2</a:t>
            </a:r>
            <a:endParaRPr lang="en-US" altLang="zh-CN" sz="2800" b="1" baseline="30000" dirty="0">
              <a:solidFill>
                <a:srgbClr val="FF0000"/>
              </a:solidFill>
              <a:latin typeface="+mj-lt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0.024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3×500=36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=36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（立方米）</a:t>
            </a:r>
            <a:endParaRPr lang="en-US" altLang="zh-CN" sz="2800" b="1" dirty="0">
              <a:solidFill>
                <a:srgbClr val="FF0000"/>
              </a:solidFill>
              <a:latin typeface="+mj-lt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答：这些方木一共是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平方米。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636" y="1145702"/>
            <a:ext cx="8312727" cy="835969"/>
          </a:xfrm>
          <a:prstGeom prst="rect">
            <a:avLst/>
          </a:prstGeom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551941" y="432974"/>
            <a:ext cx="707706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11. 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51241" y="601066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P33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练习七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11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941" y="1107712"/>
            <a:ext cx="7557025" cy="1414304"/>
          </a:xfrm>
          <a:prstGeom prst="rect">
            <a:avLst/>
          </a:prstGeom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551941" y="432974"/>
            <a:ext cx="707706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12. 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51241" y="601066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P33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练习七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12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1091</Words>
  <Application>WPS 演示</Application>
  <PresentationFormat>全屏显示(16:9)</PresentationFormat>
  <Paragraphs>197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8" baseType="lpstr">
      <vt:lpstr>Arial</vt:lpstr>
      <vt:lpstr>宋体</vt:lpstr>
      <vt:lpstr>Wingdings</vt:lpstr>
      <vt:lpstr>Times New Roman</vt:lpstr>
      <vt:lpstr>黑体</vt:lpstr>
      <vt:lpstr>等线 Light</vt:lpstr>
      <vt:lpstr>等线</vt:lpstr>
      <vt:lpstr>Times New Roman</vt:lpstr>
      <vt:lpstr>楷体</vt:lpstr>
      <vt:lpstr>微软雅黑</vt:lpstr>
      <vt:lpstr>Arial Unicode MS</vt:lpstr>
      <vt:lpstr>Calibri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55</cp:revision>
  <dcterms:created xsi:type="dcterms:W3CDTF">2017-10-14T09:05:00Z</dcterms:created>
  <dcterms:modified xsi:type="dcterms:W3CDTF">2023-11-02T01:19:41Z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B3555E4662C345118D72955FD25FBC39</vt:lpwstr>
  </property>
</Properties>
</file>