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91" r:id="rId4"/>
    <p:sldId id="414" r:id="rId5"/>
    <p:sldId id="415" r:id="rId6"/>
    <p:sldId id="392" r:id="rId7"/>
    <p:sldId id="416" r:id="rId8"/>
    <p:sldId id="417" r:id="rId9"/>
    <p:sldId id="418" r:id="rId10"/>
    <p:sldId id="426" r:id="rId11"/>
    <p:sldId id="427" r:id="rId12"/>
    <p:sldId id="428" r:id="rId13"/>
    <p:sldId id="429" r:id="rId14"/>
    <p:sldId id="430" r:id="rId15"/>
    <p:sldId id="431" r:id="rId16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30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2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F9E7516-FC09-4B8C-BBC9-B8BCB65E167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练习九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P40-P41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练习九）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50" y="1205948"/>
            <a:ext cx="1156410" cy="1178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688975" y="773113"/>
            <a:ext cx="6521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在横线上填写合适的容积单位。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507" name="Picture 2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39826" y="1957782"/>
            <a:ext cx="654497" cy="704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3022" y="1279384"/>
            <a:ext cx="751120" cy="159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2490" y="1227850"/>
            <a:ext cx="2093930" cy="159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57984" y="1706656"/>
            <a:ext cx="642353" cy="1073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Rectangle 3"/>
          <p:cNvSpPr>
            <a:spLocks noChangeArrowheads="1"/>
          </p:cNvSpPr>
          <p:nvPr/>
        </p:nvSpPr>
        <p:spPr bwMode="auto">
          <a:xfrm>
            <a:off x="665162" y="2894013"/>
            <a:ext cx="1633538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一瓶墨水约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50____</a:t>
            </a:r>
            <a:endParaRPr lang="en-US" altLang="zh-CN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2" name="Rectangle 4"/>
          <p:cNvSpPr>
            <a:spLocks noChangeArrowheads="1"/>
          </p:cNvSpPr>
          <p:nvPr/>
        </p:nvSpPr>
        <p:spPr bwMode="auto">
          <a:xfrm>
            <a:off x="2289175" y="2933700"/>
            <a:ext cx="1922785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一瓶洗手液约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500___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3" name="Rectangle 5"/>
          <p:cNvSpPr>
            <a:spLocks noChangeArrowheads="1"/>
          </p:cNvSpPr>
          <p:nvPr/>
        </p:nvSpPr>
        <p:spPr bwMode="auto">
          <a:xfrm>
            <a:off x="6349063" y="2895880"/>
            <a:ext cx="2631053" cy="1481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“奋斗者”号载人潜水器载人舱的容积为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3___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1440717" y="3417435"/>
            <a:ext cx="792162" cy="46384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mL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3098969" y="3439101"/>
            <a:ext cx="820737" cy="463846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mL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4355976" y="2931354"/>
            <a:ext cx="1922785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一台冰箱容积约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229___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7807552" y="3896542"/>
            <a:ext cx="792162" cy="463846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endParaRPr lang="en-US" altLang="zh-CN" sz="2400" b="1" baseline="300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5534142" y="3460872"/>
            <a:ext cx="393280" cy="463846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99439" y="125471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P40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1187624" y="699542"/>
            <a:ext cx="7315200" cy="386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L=______mL 		   82 cm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=_____mL 4800 mL=_____L  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2.4 L=______mL 	   35 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=______mL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500 mL=_____L   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8.04 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=_____L=_______mL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785 mL=_____cm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=______dm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1" name="矩形 3"/>
          <p:cNvSpPr>
            <a:spLocks noChangeArrowheads="1"/>
          </p:cNvSpPr>
          <p:nvPr/>
        </p:nvSpPr>
        <p:spPr bwMode="auto">
          <a:xfrm>
            <a:off x="622474" y="770979"/>
            <a:ext cx="493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206799" y="742404"/>
            <a:ext cx="1006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184699" y="1418921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433234" y="742404"/>
            <a:ext cx="5937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892498" y="2598509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251504" y="2006850"/>
            <a:ext cx="1211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529062" y="2006850"/>
            <a:ext cx="100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066245" y="3271296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8.04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37286" y="3201179"/>
            <a:ext cx="1225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8040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803699" y="3968916"/>
            <a:ext cx="8191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785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837286" y="3885121"/>
            <a:ext cx="1225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0.785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72801" y="50247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P40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539588" y="667073"/>
            <a:ext cx="8352891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 L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的矿泉水相当于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瓶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1500 mL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的矿泉水。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3555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1958" y="1700964"/>
            <a:ext cx="2418314" cy="236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740150" y="667073"/>
            <a:ext cx="7191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7584" y="199568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P40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31800" y="483518"/>
            <a:ext cx="82804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一种微波炉，产品说明书上标明：炉腔内部尺寸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400×225×300(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:mm)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。这个微波炉的容积是多少升？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616075" y="1933575"/>
            <a:ext cx="35750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 mm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dm 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225 mm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2.25 dm 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 mm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dm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4580" name="Picture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5668" y="1968056"/>
            <a:ext cx="2862813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90575" y="3302000"/>
            <a:ext cx="62261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4×2.25×3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27(dm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27 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 L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答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这个微波炉的容积是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 L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59479" y="166225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P40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458912" y="706603"/>
            <a:ext cx="8137276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为解决海岛上淡水缺乏的问题，某驻岛部队和当地居民共同修建了一个长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、深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1.8 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的淡水蓄水池。这个蓄水池最多可蓄水多少立方米？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395538" y="2830513"/>
            <a:ext cx="417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22×10×1.8 = 396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411413" y="3622675"/>
            <a:ext cx="4232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答：最多可蓄水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396 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24128" y="2312987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P40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611188" y="842963"/>
            <a:ext cx="8208962" cy="108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一辆货车的车厢是长方体，从里面量长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2.5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。车厢的容积是多少立方米？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268538" y="2182813"/>
            <a:ext cx="4175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3×2.5×2=15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24075" y="2921000"/>
            <a:ext cx="5111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答：它的容积是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立方米。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08104" y="183415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P40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663089" y="729484"/>
            <a:ext cx="52768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7.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下图中珊瑚石的体积是多少？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6815" y="1319695"/>
            <a:ext cx="4617393" cy="156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1439069" y="2962757"/>
            <a:ext cx="65516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方法一：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8×8×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1439069" y="3494570"/>
            <a:ext cx="69850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方法二：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8×8× 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8×8× 6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TextBox 14"/>
          <p:cNvSpPr txBox="1">
            <a:spLocks noChangeArrowheads="1"/>
          </p:cNvSpPr>
          <p:nvPr/>
        </p:nvSpPr>
        <p:spPr bwMode="auto">
          <a:xfrm>
            <a:off x="1439069" y="4026382"/>
            <a:ext cx="626586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答：珊瑚石的体积是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 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80112" y="868322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672331" y="607837"/>
            <a:ext cx="7704087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将一块假山石放入一个盛有水的、底面积为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 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的长方体鱼缸中，完全浸没后，水面上升了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。这个假山石的体积有多大？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27088" y="2986088"/>
            <a:ext cx="3697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51×0.3=15.3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27088" y="2332038"/>
            <a:ext cx="2389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cm=0.3 dm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27088" y="3640138"/>
            <a:ext cx="5184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答：假山石的体积为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15.3dm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80112" y="220186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539750" y="700088"/>
            <a:ext cx="80645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在一个长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的水池中注满水，然后把两条长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的石柱立着放入池中，水池溢出的水的体积是多少？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184068" y="2641050"/>
            <a:ext cx="4129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3×2×2×2=24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184068" y="3206200"/>
            <a:ext cx="592241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答：水池溢出的水的体积是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18163" y="220456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5"/>
          <p:cNvSpPr>
            <a:spLocks noChangeArrowheads="1"/>
          </p:cNvSpPr>
          <p:nvPr/>
        </p:nvSpPr>
        <p:spPr bwMode="auto">
          <a:xfrm>
            <a:off x="468313" y="627063"/>
            <a:ext cx="82073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把两个棱长为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 dm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的正方体木块拼成一个长方体。这个长方体的体积、表面积分别是多少？如果是用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个正方体木块呢？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立方体 1"/>
          <p:cNvSpPr/>
          <p:nvPr/>
        </p:nvSpPr>
        <p:spPr>
          <a:xfrm>
            <a:off x="6556375" y="2282825"/>
            <a:ext cx="1009650" cy="1008063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立方体 16"/>
          <p:cNvSpPr/>
          <p:nvPr/>
        </p:nvSpPr>
        <p:spPr>
          <a:xfrm>
            <a:off x="7308850" y="2282825"/>
            <a:ext cx="1008063" cy="1008063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31813" y="2355850"/>
            <a:ext cx="64087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体积：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1.5×1.5×1.5×2=6.75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31813" y="2957513"/>
            <a:ext cx="6408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表面积：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1.5×1.5×10=22.5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立方体 19"/>
          <p:cNvSpPr/>
          <p:nvPr/>
        </p:nvSpPr>
        <p:spPr>
          <a:xfrm>
            <a:off x="6013450" y="3579813"/>
            <a:ext cx="1008063" cy="1008062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立方体 20"/>
          <p:cNvSpPr/>
          <p:nvPr/>
        </p:nvSpPr>
        <p:spPr>
          <a:xfrm>
            <a:off x="6629400" y="3579813"/>
            <a:ext cx="1008063" cy="1008062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立方体 21"/>
          <p:cNvSpPr/>
          <p:nvPr/>
        </p:nvSpPr>
        <p:spPr>
          <a:xfrm>
            <a:off x="7380288" y="3579813"/>
            <a:ext cx="1008062" cy="1008062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31813" y="3579813"/>
            <a:ext cx="3168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体积：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10.125 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31813" y="4102100"/>
            <a:ext cx="4895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表面积：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31.5 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700360" y="1798807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467544" y="460659"/>
            <a:ext cx="540097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右图是新疆吐鲁番酿制葡萄干的一种长方体晾房。其中一间从里面测量的底面积是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24.6 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。它的容积是多少呢？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2160" y="771550"/>
            <a:ext cx="2736304" cy="16354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7839" y="256659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683568" y="3003798"/>
            <a:ext cx="40798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24.6×3=73.8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69515" y="3577110"/>
            <a:ext cx="45307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答：它的容积是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73.8 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468313" y="771525"/>
            <a:ext cx="82073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“冰雪大世界”每年用的冰大约能融化成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万立方米的水，这相当于多少个长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、深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 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的水池的蓄水量？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39825" y="2643188"/>
            <a:ext cx="5880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60000÷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50×25×1.2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16013" y="3344863"/>
            <a:ext cx="652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答：相当于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个这样的水池的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蓄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水量。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11102" y="196763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584200" y="468313"/>
            <a:ext cx="61198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求下图中大圆球的体积。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627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9" y="1247634"/>
            <a:ext cx="7411534" cy="109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447800" y="2473325"/>
            <a:ext cx="6305550" cy="20300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24 mL=24 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 mL=12 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en-US" altLang="zh-CN" sz="2800" b="1" baseline="300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小圆球：（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24-12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÷ 3=4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大圆球：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 – 4 = 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48158" y="65249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1664</Words>
  <Application>WPS 演示</Application>
  <PresentationFormat>全屏显示(16:9)</PresentationFormat>
  <Paragraphs>152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楷体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45</cp:revision>
  <dcterms:created xsi:type="dcterms:W3CDTF">2017-10-14T09:05:00Z</dcterms:created>
  <dcterms:modified xsi:type="dcterms:W3CDTF">2023-11-02T01:20:24Z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6623DF6DE0594C3EADBFDB714B124122</vt:lpwstr>
  </property>
</Properties>
</file>