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69" r:id="rId4"/>
    <p:sldId id="391" r:id="rId5"/>
    <p:sldId id="268" r:id="rId6"/>
    <p:sldId id="368" r:id="rId7"/>
    <p:sldId id="395" r:id="rId8"/>
    <p:sldId id="396" r:id="rId9"/>
    <p:sldId id="398" r:id="rId10"/>
    <p:sldId id="399" r:id="rId11"/>
    <p:sldId id="402" r:id="rId12"/>
    <p:sldId id="400" r:id="rId13"/>
    <p:sldId id="397" r:id="rId14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8" autoAdjust="0"/>
    <p:restoredTop sz="94660"/>
  </p:normalViewPr>
  <p:slideViewPr>
    <p:cSldViewPr snapToGrid="0">
      <p:cViewPr varScale="1">
        <p:scale>
          <a:sx n="88" d="100"/>
          <a:sy n="88" d="100"/>
        </p:scale>
        <p:origin x="604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3090863" y="2571750"/>
            <a:ext cx="3390900" cy="638175"/>
            <a:chOff x="2867028" y="1613922"/>
            <a:chExt cx="3390807" cy="638002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867028" y="2010689"/>
              <a:ext cx="2895521" cy="241235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67248">
                  <a:moveTo>
                    <a:pt x="0" y="125909"/>
                  </a:moveTo>
                  <a:cubicBezTo>
                    <a:pt x="646289" y="151309"/>
                    <a:pt x="1245042" y="64603"/>
                    <a:pt x="1891331" y="90003"/>
                  </a:cubicBezTo>
                  <a:cubicBezTo>
                    <a:pt x="2148153" y="115403"/>
                    <a:pt x="1342197" y="175918"/>
                    <a:pt x="1303254" y="166203"/>
                  </a:cubicBezTo>
                  <a:cubicBezTo>
                    <a:pt x="1264311" y="156488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5731267" y="1613922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06C0161-AC53-4D2D-9232-BC6B0F4170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练习八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P36-P37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练习八）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384" y="1277104"/>
            <a:ext cx="974058" cy="9922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44"/>
          <p:cNvSpPr txBox="1">
            <a:spLocks noChangeArrowheads="1"/>
          </p:cNvSpPr>
          <p:nvPr/>
        </p:nvSpPr>
        <p:spPr bwMode="auto">
          <a:xfrm>
            <a:off x="323850" y="1023938"/>
            <a:ext cx="5762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7" name="TextBox 44"/>
          <p:cNvSpPr txBox="1">
            <a:spLocks noChangeArrowheads="1"/>
          </p:cNvSpPr>
          <p:nvPr/>
        </p:nvSpPr>
        <p:spPr bwMode="auto">
          <a:xfrm>
            <a:off x="971550" y="1023938"/>
            <a:ext cx="39608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1.02 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=______dm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8" name="TextBox 44"/>
          <p:cNvSpPr txBox="1">
            <a:spLocks noChangeArrowheads="1"/>
          </p:cNvSpPr>
          <p:nvPr/>
        </p:nvSpPr>
        <p:spPr bwMode="auto">
          <a:xfrm>
            <a:off x="5076825" y="1058863"/>
            <a:ext cx="37433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960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=______m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9" name="TextBox 44"/>
          <p:cNvSpPr txBox="1">
            <a:spLocks noChangeArrowheads="1"/>
          </p:cNvSpPr>
          <p:nvPr/>
        </p:nvSpPr>
        <p:spPr bwMode="auto">
          <a:xfrm>
            <a:off x="900113" y="1968500"/>
            <a:ext cx="39592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6270 cm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0" name="TextBox 44"/>
          <p:cNvSpPr txBox="1">
            <a:spLocks noChangeArrowheads="1"/>
          </p:cNvSpPr>
          <p:nvPr/>
        </p:nvSpPr>
        <p:spPr bwMode="auto">
          <a:xfrm>
            <a:off x="5076825" y="2005013"/>
            <a:ext cx="374332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36000 cm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1" name="TextBox 44"/>
          <p:cNvSpPr txBox="1">
            <a:spLocks noChangeArrowheads="1"/>
          </p:cNvSpPr>
          <p:nvPr/>
        </p:nvSpPr>
        <p:spPr bwMode="auto">
          <a:xfrm>
            <a:off x="971550" y="2913063"/>
            <a:ext cx="39608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8.63 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=______dm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2" name="TextBox 44"/>
          <p:cNvSpPr txBox="1">
            <a:spLocks noChangeArrowheads="1"/>
          </p:cNvSpPr>
          <p:nvPr/>
        </p:nvSpPr>
        <p:spPr bwMode="auto">
          <a:xfrm>
            <a:off x="5076825" y="2949575"/>
            <a:ext cx="374332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 dm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=_______cm</a:t>
            </a:r>
            <a:r>
              <a:rPr lang="en-US" altLang="zh-CN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2628900" y="1047750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1020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6934200" y="1082675"/>
            <a:ext cx="9032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0.96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2860675" y="1944688"/>
            <a:ext cx="903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62.7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7135891" y="2041620"/>
            <a:ext cx="11079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0.036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9" name="文本框 48"/>
          <p:cNvSpPr txBox="1">
            <a:spLocks noChangeArrowheads="1"/>
          </p:cNvSpPr>
          <p:nvPr/>
        </p:nvSpPr>
        <p:spPr bwMode="auto">
          <a:xfrm>
            <a:off x="2727325" y="2936875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863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1" name="文本框 50"/>
          <p:cNvSpPr txBox="1">
            <a:spLocks noChangeArrowheads="1"/>
          </p:cNvSpPr>
          <p:nvPr/>
        </p:nvSpPr>
        <p:spPr bwMode="auto">
          <a:xfrm>
            <a:off x="6686550" y="2949575"/>
            <a:ext cx="1211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23000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0113" y="375719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1"/>
          <p:cNvSpPr>
            <a:spLocks noChangeArrowheads="1"/>
          </p:cNvSpPr>
          <p:nvPr/>
        </p:nvSpPr>
        <p:spPr bwMode="auto">
          <a:xfrm>
            <a:off x="730664" y="678408"/>
            <a:ext cx="734377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一个长方体包装盒，从里面量长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，里面的体积为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11.76 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。用它装一件长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、高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 cm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的玻璃器皿，是否装得进去？说一说你的理由。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116013" y="3003550"/>
            <a:ext cx="6116637" cy="1474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11.76 dm³=11760 cm³    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11760÷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28×20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=21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21&gt;18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，可以装下。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20477" y="278978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90566" y="2986211"/>
            <a:ext cx="5519460" cy="18227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100×45×4.5+45×5×35×2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×50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=1800000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=1.8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=1.8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（方）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 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答：做这些凳子至少用了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1.8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方混凝土。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323528" y="673100"/>
            <a:ext cx="6007698" cy="2265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某小区新安装了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个混凝土凳子（如右图所示）。凳面的长、宽、高分别是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4.5cm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，凳腿的长、宽、高分别是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。做这些凳子至少用了多少方混凝土？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97744" y="257175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7398" y="1387007"/>
            <a:ext cx="2663074" cy="1151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1"/>
          <p:cNvSpPr>
            <a:spLocks noChangeArrowheads="1"/>
          </p:cNvSpPr>
          <p:nvPr/>
        </p:nvSpPr>
        <p:spPr bwMode="auto">
          <a:xfrm>
            <a:off x="323527" y="673100"/>
            <a:ext cx="8495619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“六一”儿童节前，小学生用棱长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的正方体塑料拼插积木在广场中央搭起了一面长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、高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2.7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、厚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cm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的心愿墙。这面墙一共用了多少块积木？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11560" y="2499742"/>
            <a:ext cx="4505325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6m=600cm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2.7m=270cm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600×270×6÷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3×3×3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=36000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（块）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11560" y="4174554"/>
            <a:ext cx="5770562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答：这面墙一共用了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36000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块积木。</a:t>
            </a:r>
            <a:endParaRPr lang="zh-CN" altLang="en-US" sz="28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6885" y="2352544"/>
            <a:ext cx="3415555" cy="166255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23528" y="227245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4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1"/>
          <p:cNvSpPr>
            <a:spLocks noChangeArrowheads="1"/>
          </p:cNvSpPr>
          <p:nvPr/>
        </p:nvSpPr>
        <p:spPr bwMode="auto">
          <a:xfrm>
            <a:off x="611187" y="789057"/>
            <a:ext cx="7921625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一个长方体的无盖玻璃水族箱，长是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1.5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。制作这个水族箱需要用多少平方米的玻璃？它的体积是多少？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40270" y="250739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5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5"/>
          <p:cNvSpPr txBox="1">
            <a:spLocks noChangeArrowheads="1"/>
          </p:cNvSpPr>
          <p:nvPr/>
        </p:nvSpPr>
        <p:spPr bwMode="auto">
          <a:xfrm>
            <a:off x="573088" y="915353"/>
            <a:ext cx="213518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 cm=0.6 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36"/>
          <p:cNvSpPr txBox="1">
            <a:spLocks noChangeArrowheads="1"/>
          </p:cNvSpPr>
          <p:nvPr/>
        </p:nvSpPr>
        <p:spPr bwMode="auto">
          <a:xfrm>
            <a:off x="573088" y="1557655"/>
            <a:ext cx="68961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需要玻璃：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6×0.6+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6×1.5+0.6×1.5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=23.4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37"/>
          <p:cNvSpPr txBox="1">
            <a:spLocks noChangeArrowheads="1"/>
          </p:cNvSpPr>
          <p:nvPr/>
        </p:nvSpPr>
        <p:spPr bwMode="auto">
          <a:xfrm>
            <a:off x="573088" y="2645093"/>
            <a:ext cx="486092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ysClr val="windowText" lastClr="000000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体积：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6×0.6×1.5=5.4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3088" y="3502025"/>
            <a:ext cx="7767637" cy="95313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答：制作这个水族箱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需要用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23.4m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玻璃，它的体积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5.4m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908175" y="1930400"/>
            <a:ext cx="49752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38 dm=3.8 m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7.6÷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5×3.8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=0.4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68313" y="479425"/>
            <a:ext cx="8351837" cy="130651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6.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将 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7.6 m</a:t>
            </a:r>
            <a:r>
              <a:rPr lang="en-US" altLang="zh-CN" sz="3200" b="1" baseline="30000" dirty="0">
                <a:latin typeface="+mn-lt"/>
                <a:ea typeface="黑体" panose="02010609060101010101" pitchFamily="49" charset="-122"/>
              </a:rPr>
              <a:t>3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的沙子铺在一个长 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5 m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、宽 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38 dm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的沙坑里，可以铺多厚？</a:t>
            </a:r>
            <a:endParaRPr lang="en-US" altLang="zh-CN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87675" y="3379788"/>
            <a:ext cx="39228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答：可以铺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0.4m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厚。</a:t>
            </a:r>
            <a:endParaRPr lang="zh-CN" altLang="en-US" sz="32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76056" y="1350338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6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00037" y="998261"/>
            <a:ext cx="8543925" cy="59372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7.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圈出每组中与其他数据不相等的那个数据。</a:t>
            </a:r>
            <a:endParaRPr lang="en-US" altLang="zh-CN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33375" y="1817411"/>
            <a:ext cx="8208962" cy="59531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5.08 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3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   50800 cm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3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  5080 dm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3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   5080000 cm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3</a:t>
            </a:r>
            <a:endParaRPr lang="en-US" altLang="zh-CN" sz="2800" b="1" baseline="300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33375" y="2638148"/>
            <a:ext cx="8208962" cy="59531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6039 dm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   6.039 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  603900 cm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    60.39 m</a:t>
            </a:r>
            <a:r>
              <a:rPr lang="en-US" altLang="zh-CN" sz="2800" b="1" baseline="30000" dirty="0">
                <a:latin typeface="+mn-lt"/>
                <a:ea typeface="黑体" panose="02010609060101010101" pitchFamily="49" charset="-122"/>
              </a:rPr>
              <a:t>2</a:t>
            </a:r>
            <a:endParaRPr lang="en-US" altLang="zh-CN" sz="2800" b="1" baseline="300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33375" y="3458886"/>
            <a:ext cx="8208962" cy="59531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1500 cm    1500 dm   15 m   150 dm</a:t>
            </a:r>
            <a:endParaRPr lang="en-US" altLang="zh-CN" sz="2800" b="1" baseline="300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638425" y="1817411"/>
            <a:ext cx="1871662" cy="5953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949575" y="2677836"/>
            <a:ext cx="1560512" cy="593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794000" y="3498573"/>
            <a:ext cx="1560512" cy="593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437856" y="659707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7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1"/>
          <p:cNvSpPr>
            <a:spLocks noChangeArrowheads="1"/>
          </p:cNvSpPr>
          <p:nvPr/>
        </p:nvSpPr>
        <p:spPr bwMode="auto">
          <a:xfrm>
            <a:off x="481980" y="480944"/>
            <a:ext cx="7921625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修建长城所用的某块砖的尺寸如右图所示。这块长城砖的体积是多少？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378609" y="1133778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P36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114" y="1725313"/>
            <a:ext cx="2900570" cy="148099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317" y="1826346"/>
            <a:ext cx="2221326" cy="1379959"/>
          </a:xfrm>
          <a:prstGeom prst="rect">
            <a:avLst/>
          </a:prstGeom>
        </p:spPr>
      </p:pic>
      <p:sp>
        <p:nvSpPr>
          <p:cNvPr id="16" name="TextBox 35"/>
          <p:cNvSpPr txBox="1">
            <a:spLocks noChangeArrowheads="1"/>
          </p:cNvSpPr>
          <p:nvPr/>
        </p:nvSpPr>
        <p:spPr bwMode="auto">
          <a:xfrm>
            <a:off x="732114" y="3373714"/>
            <a:ext cx="5958682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40×10×20=8000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答：这块长城砖的体积是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8000 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427037" y="579770"/>
            <a:ext cx="8289925" cy="137954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 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一个长方体和一个正方体的棱长总和相等。已知长方体的长、宽、高分别是 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cm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cm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cm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，正方体的棱长是多少厘米？它们的体积相等吗？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5640" y="1850690"/>
            <a:ext cx="1943720" cy="15938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046" y="3551000"/>
            <a:ext cx="1436916" cy="135210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83756" y="1531308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9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27037" y="2223853"/>
            <a:ext cx="6346205" cy="244137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正方体的棱长：（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6+4+5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÷3 = 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dm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），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体积是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 × 5 × 5 = 125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长方体的体积是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 × 4 × 5 = 120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），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所以长方体和正方体的体积不相等，正方体的体积大。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>
            <a:spLocks noChangeArrowheads="1"/>
          </p:cNvSpPr>
          <p:nvPr/>
        </p:nvSpPr>
        <p:spPr bwMode="auto">
          <a:xfrm>
            <a:off x="462756" y="678690"/>
            <a:ext cx="8218487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茶厂工人要将长、宽均为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cm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的长方体茶盒装入棱长为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（从里面量）的正方体纸箱，一箱最多能装几盒？怎样才能装下？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995363" y="4248150"/>
            <a:ext cx="63119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最多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盒，竖着放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盒，横着放 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盒。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995363" y="3724275"/>
            <a:ext cx="755967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÷（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6.75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（盒）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2756" y="232393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练习八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10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4689" y="2670227"/>
            <a:ext cx="1832572" cy="74940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8588" y="2202000"/>
            <a:ext cx="2076450" cy="1399968"/>
          </a:xfrm>
          <a:prstGeom prst="rect">
            <a:avLst/>
          </a:prstGeom>
        </p:spPr>
      </p:pic>
      <p:sp>
        <p:nvSpPr>
          <p:cNvPr id="4" name="箭头: 右 3"/>
          <p:cNvSpPr/>
          <p:nvPr/>
        </p:nvSpPr>
        <p:spPr>
          <a:xfrm>
            <a:off x="5649312" y="2914342"/>
            <a:ext cx="543692" cy="16778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1592</Words>
  <Application>WPS 演示</Application>
  <PresentationFormat>全屏显示(16:9)</PresentationFormat>
  <Paragraphs>115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微软雅黑</vt:lpstr>
      <vt:lpstr>Arial Unicode MS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45</cp:revision>
  <dcterms:created xsi:type="dcterms:W3CDTF">2017-10-14T09:05:00Z</dcterms:created>
  <dcterms:modified xsi:type="dcterms:W3CDTF">2023-11-02T01:20:31Z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E54E156EF0744310A564EDCD7E4186CD</vt:lpwstr>
  </property>
</Properties>
</file>