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263" r:id="rId3"/>
    <p:sldId id="345" r:id="rId5"/>
    <p:sldId id="368" r:id="rId6"/>
    <p:sldId id="369" r:id="rId7"/>
    <p:sldId id="370" r:id="rId8"/>
    <p:sldId id="372" r:id="rId9"/>
    <p:sldId id="373" r:id="rId10"/>
    <p:sldId id="388" r:id="rId11"/>
    <p:sldId id="374" r:id="rId12"/>
    <p:sldId id="389" r:id="rId13"/>
    <p:sldId id="376" r:id="rId14"/>
    <p:sldId id="390" r:id="rId15"/>
    <p:sldId id="377" r:id="rId16"/>
    <p:sldId id="391" r:id="rId17"/>
    <p:sldId id="392" r:id="rId18"/>
    <p:sldId id="264" r:id="rId19"/>
    <p:sldId id="344" r:id="rId20"/>
    <p:sldId id="295" r:id="rId21"/>
    <p:sldId id="394" r:id="rId22"/>
    <p:sldId id="395" r:id="rId23"/>
    <p:sldId id="396" r:id="rId24"/>
    <p:sldId id="379" r:id="rId25"/>
    <p:sldId id="381" r:id="rId26"/>
    <p:sldId id="378" r:id="rId27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D4A5"/>
    <a:srgbClr val="EA54A2"/>
    <a:srgbClr val="F086BC"/>
    <a:srgbClr val="8E43C7"/>
    <a:srgbClr val="A365D1"/>
    <a:srgbClr val="FFFFFF"/>
    <a:srgbClr val="FF0000"/>
    <a:srgbClr val="B76B4D"/>
    <a:srgbClr val="7DDDFF"/>
    <a:srgbClr val="7B3B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727" autoAdjust="0"/>
    <p:restoredTop sz="96209" autoAdjust="0"/>
  </p:normalViewPr>
  <p:slideViewPr>
    <p:cSldViewPr showGuides="1">
      <p:cViewPr varScale="1">
        <p:scale>
          <a:sx n="141" d="100"/>
          <a:sy n="141" d="100"/>
        </p:scale>
        <p:origin x="426" y="114"/>
      </p:cViewPr>
      <p:guideLst>
        <p:guide orient="horz" pos="1619"/>
        <p:guide pos="158"/>
        <p:guide pos="2858"/>
        <p:guide orient="horz" pos="1937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2" d="100"/>
          <a:sy n="82" d="100"/>
        </p:scale>
        <p:origin x="3876" y="9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4E84AD9-589E-41C7-904B-49BB14B49AEC}" type="datetimeFigureOut">
              <a:rPr lang="zh-CN" altLang="en-US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 smtClean="0"/>
            </a:lvl1pPr>
          </a:lstStyle>
          <a:p>
            <a:pPr>
              <a:defRPr/>
            </a:pPr>
            <a:fld id="{89C58AF5-A9EE-4C4E-891C-7240CFE24F79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3F0F1C7B-E1BB-41EE-8A13-D444D683D707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B1CCD772-2B16-4EAD-BE44-BB2B62D07626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AB2B18F9-A0B4-4896-A132-C7568365FB38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19075"/>
            <a:ext cx="8642350" cy="470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副标题 6"/>
          <p:cNvSpPr txBox="1">
            <a:spLocks noChangeArrowheads="1"/>
          </p:cNvSpPr>
          <p:nvPr userDrawn="1"/>
        </p:nvSpPr>
        <p:spPr bwMode="auto">
          <a:xfrm>
            <a:off x="5940425" y="735013"/>
            <a:ext cx="2160588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FB8C6277-36BE-4C5A-96DD-D532579F398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标题和内容">
    <p:bg>
      <p:bgPr>
        <a:solidFill>
          <a:srgbClr val="55B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0825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3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4" t="7748" r="5164" b="2579"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4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89863" y="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emf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1.emf"/><Relationship Id="rId1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1" Type="http://schemas.openxmlformats.org/officeDocument/2006/relationships/image" Target="../media/image16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1" Type="http://schemas.openxmlformats.org/officeDocument/2006/relationships/image" Target="../media/image16.em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3.em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1"/>
          <p:cNvSpPr txBox="1">
            <a:spLocks noChangeArrowheads="1"/>
          </p:cNvSpPr>
          <p:nvPr/>
        </p:nvSpPr>
        <p:spPr bwMode="auto">
          <a:xfrm>
            <a:off x="1115616" y="2191582"/>
            <a:ext cx="6842125" cy="82994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defRPr/>
            </a:pPr>
            <a:r>
              <a:rPr lang="zh-CN" altLang="en-US" sz="4000" b="1" dirty="0">
                <a:latin typeface="+mn-lt"/>
                <a:ea typeface="+mj-ea"/>
                <a:sym typeface="+mn-lt"/>
              </a:rPr>
              <a:t>练习课（第</a:t>
            </a:r>
            <a:r>
              <a:rPr lang="en-US" altLang="zh-CN" sz="4000" b="1" dirty="0">
                <a:latin typeface="+mn-lt"/>
                <a:ea typeface="+mj-ea"/>
                <a:sym typeface="+mn-lt"/>
              </a:rPr>
              <a:t>2</a:t>
            </a:r>
            <a:r>
              <a:rPr lang="zh-CN" altLang="en-US" sz="4000" b="1" dirty="0">
                <a:latin typeface="+mn-lt"/>
                <a:ea typeface="+mj-ea"/>
                <a:sym typeface="+mn-lt"/>
              </a:rPr>
              <a:t>课时）</a:t>
            </a:r>
            <a:endParaRPr lang="zh-CN" altLang="en-US" sz="4000" b="1" dirty="0">
              <a:latin typeface="+mn-lt"/>
              <a:ea typeface="+mj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944565"/>
            <a:ext cx="1224136" cy="124701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矩形 4"/>
          <p:cNvSpPr>
            <a:spLocks noChangeArrowheads="1"/>
          </p:cNvSpPr>
          <p:nvPr/>
        </p:nvSpPr>
        <p:spPr bwMode="auto">
          <a:xfrm>
            <a:off x="755650" y="1049338"/>
            <a:ext cx="7704138" cy="20110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填一填。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）长方体的体积＝（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），一般用字母表示为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267" name="矩形 5"/>
          <p:cNvSpPr>
            <a:spLocks noChangeArrowheads="1"/>
          </p:cNvSpPr>
          <p:nvPr/>
        </p:nvSpPr>
        <p:spPr bwMode="auto">
          <a:xfrm>
            <a:off x="684530" y="3003550"/>
            <a:ext cx="8769985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）正方体的体积＝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      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），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30000"/>
              </a:lnSpc>
            </a:pP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一般用字母表示为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____________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zh-CN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5147628" y="1762125"/>
            <a:ext cx="22431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长×宽×高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>
            <a:spLocks noChangeArrowheads="1"/>
          </p:cNvSpPr>
          <p:nvPr/>
        </p:nvSpPr>
        <p:spPr bwMode="auto">
          <a:xfrm>
            <a:off x="4750753" y="2418080"/>
            <a:ext cx="170656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 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abh</a:t>
            </a:r>
            <a:endParaRPr lang="zh-CN" altLang="en-US" sz="3200" b="1" i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4872038" y="3096895"/>
            <a:ext cx="348138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zh-CN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棱长×棱长×棱长</a:t>
            </a:r>
            <a:endParaRPr lang="zh-CN" altLang="en-US" sz="3200" b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矩形 10"/>
          <p:cNvSpPr>
            <a:spLocks noChangeArrowheads="1"/>
          </p:cNvSpPr>
          <p:nvPr/>
        </p:nvSpPr>
        <p:spPr bwMode="auto">
          <a:xfrm>
            <a:off x="4532313" y="3649663"/>
            <a:ext cx="13144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V</a:t>
            </a:r>
            <a:r>
              <a:rPr lang="zh-CN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200" b="1" i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a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272" name="组合 11"/>
          <p:cNvGrpSpPr/>
          <p:nvPr/>
        </p:nvGrpSpPr>
        <p:grpSpPr bwMode="auto">
          <a:xfrm>
            <a:off x="0" y="134938"/>
            <a:ext cx="4872038" cy="647700"/>
            <a:chOff x="132036" y="134409"/>
            <a:chExt cx="4872012" cy="647950"/>
          </a:xfrm>
        </p:grpSpPr>
        <p:pic>
          <p:nvPicPr>
            <p:cNvPr id="11273" name="图片 12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36" y="134409"/>
              <a:ext cx="4872012" cy="64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135211" y="162995"/>
              <a:ext cx="4360840" cy="5224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一  复习回顾，落实基础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矩形 1"/>
          <p:cNvSpPr>
            <a:spLocks noChangeArrowheads="1"/>
          </p:cNvSpPr>
          <p:nvPr/>
        </p:nvSpPr>
        <p:spPr bwMode="auto">
          <a:xfrm>
            <a:off x="574675" y="842963"/>
            <a:ext cx="7994650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）一个正方体的棱长为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5 cm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，它的体积是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     </a:t>
            </a: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291" name="矩形 2"/>
          <p:cNvSpPr>
            <a:spLocks noChangeArrowheads="1"/>
          </p:cNvSpPr>
          <p:nvPr/>
        </p:nvSpPr>
        <p:spPr bwMode="auto">
          <a:xfrm>
            <a:off x="574675" y="2438400"/>
            <a:ext cx="7777163" cy="13709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</a:pP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）一个长方体纸盒，长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6 dm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，宽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5 dm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，高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7 dm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，它的体积是（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    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547495" y="1563688"/>
            <a:ext cx="1790700" cy="63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125cm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5003800" y="3075623"/>
            <a:ext cx="895350" cy="63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210</a:t>
            </a:r>
            <a:endParaRPr lang="zh-CN" altLang="en-US" sz="3200" b="1" baseline="3000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Box 44"/>
          <p:cNvSpPr txBox="1">
            <a:spLocks noChangeArrowheads="1"/>
          </p:cNvSpPr>
          <p:nvPr/>
        </p:nvSpPr>
        <p:spPr bwMode="auto">
          <a:xfrm>
            <a:off x="701676" y="847725"/>
            <a:ext cx="6102572" cy="1595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右图是由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个棱长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的小正方体拼成的。怎样把它变成一个长方体？新组成的长方体的体积是多少？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3315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26254" y="803546"/>
            <a:ext cx="1316070" cy="1683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矩形 4"/>
          <p:cNvSpPr>
            <a:spLocks noChangeArrowheads="1"/>
          </p:cNvSpPr>
          <p:nvPr/>
        </p:nvSpPr>
        <p:spPr bwMode="auto">
          <a:xfrm>
            <a:off x="611188" y="2557463"/>
            <a:ext cx="35179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每行摆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个，摆 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3 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行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50" name="组合 49"/>
          <p:cNvGrpSpPr/>
          <p:nvPr/>
        </p:nvGrpSpPr>
        <p:grpSpPr bwMode="auto">
          <a:xfrm>
            <a:off x="1135064" y="3211517"/>
            <a:ext cx="1076324" cy="1084258"/>
            <a:chOff x="1365598" y="3363639"/>
            <a:chExt cx="1076325" cy="1084259"/>
          </a:xfrm>
          <a:solidFill>
            <a:schemeClr val="bg1"/>
          </a:solidFill>
        </p:grpSpPr>
        <p:sp>
          <p:nvSpPr>
            <p:cNvPr id="30" name="立方体 29"/>
            <p:cNvSpPr/>
            <p:nvPr/>
          </p:nvSpPr>
          <p:spPr>
            <a:xfrm>
              <a:off x="1365598" y="4016098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立方体 30"/>
            <p:cNvSpPr/>
            <p:nvPr/>
          </p:nvSpPr>
          <p:spPr>
            <a:xfrm>
              <a:off x="1691034" y="4016098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立方体 31"/>
            <p:cNvSpPr/>
            <p:nvPr/>
          </p:nvSpPr>
          <p:spPr>
            <a:xfrm>
              <a:off x="2008536" y="4016098"/>
              <a:ext cx="433387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立方体 32"/>
            <p:cNvSpPr/>
            <p:nvPr/>
          </p:nvSpPr>
          <p:spPr>
            <a:xfrm>
              <a:off x="1365598" y="3690662"/>
              <a:ext cx="431800" cy="433388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" name="立方体 33"/>
            <p:cNvSpPr/>
            <p:nvPr/>
          </p:nvSpPr>
          <p:spPr>
            <a:xfrm>
              <a:off x="1691034" y="3690662"/>
              <a:ext cx="431800" cy="433388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立方体 34"/>
            <p:cNvSpPr/>
            <p:nvPr/>
          </p:nvSpPr>
          <p:spPr>
            <a:xfrm>
              <a:off x="2008536" y="3690662"/>
              <a:ext cx="433387" cy="433388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6" name="立方体 35"/>
            <p:cNvSpPr/>
            <p:nvPr/>
          </p:nvSpPr>
          <p:spPr>
            <a:xfrm>
              <a:off x="1365598" y="3363639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7" name="立方体 36"/>
            <p:cNvSpPr/>
            <p:nvPr/>
          </p:nvSpPr>
          <p:spPr>
            <a:xfrm>
              <a:off x="1691034" y="3363639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8" name="立方体 37"/>
            <p:cNvSpPr/>
            <p:nvPr/>
          </p:nvSpPr>
          <p:spPr>
            <a:xfrm>
              <a:off x="2008536" y="3363639"/>
              <a:ext cx="433387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52" name="矩形 4"/>
          <p:cNvSpPr>
            <a:spLocks noChangeArrowheads="1"/>
          </p:cNvSpPr>
          <p:nvPr/>
        </p:nvSpPr>
        <p:spPr bwMode="auto">
          <a:xfrm>
            <a:off x="3636963" y="3267075"/>
            <a:ext cx="1355725" cy="5222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摆 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1 </a:t>
            </a:r>
            <a:r>
              <a:rPr lang="zh-CN" altLang="en-US" sz="2800" b="1">
                <a:solidFill>
                  <a:srgbClr val="FF0000"/>
                </a:solidFill>
                <a:latin typeface="+mn-lt"/>
                <a:ea typeface="+mn-ea"/>
              </a:rPr>
              <a:t>行</a:t>
            </a:r>
            <a:r>
              <a:rPr lang="en-US" altLang="zh-CN" sz="2800" b="1">
                <a:solidFill>
                  <a:srgbClr val="FF0000"/>
                </a:solidFill>
                <a:latin typeface="+mn-lt"/>
                <a:ea typeface="+mn-ea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53" name="组合 52"/>
          <p:cNvGrpSpPr/>
          <p:nvPr/>
        </p:nvGrpSpPr>
        <p:grpSpPr bwMode="auto">
          <a:xfrm>
            <a:off x="2811459" y="3828960"/>
            <a:ext cx="3006731" cy="431800"/>
            <a:chOff x="2974920" y="4125639"/>
            <a:chExt cx="3006731" cy="431800"/>
          </a:xfrm>
          <a:solidFill>
            <a:schemeClr val="bg1"/>
          </a:solidFill>
        </p:grpSpPr>
        <p:sp>
          <p:nvSpPr>
            <p:cNvPr id="54" name="立方体 53"/>
            <p:cNvSpPr/>
            <p:nvPr/>
          </p:nvSpPr>
          <p:spPr>
            <a:xfrm>
              <a:off x="2974920" y="4125639"/>
              <a:ext cx="433388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5" name="立方体 54"/>
            <p:cNvSpPr/>
            <p:nvPr/>
          </p:nvSpPr>
          <p:spPr>
            <a:xfrm>
              <a:off x="3297977" y="4125639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6" name="立方体 55"/>
            <p:cNvSpPr/>
            <p:nvPr/>
          </p:nvSpPr>
          <p:spPr>
            <a:xfrm>
              <a:off x="3619446" y="4125639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7" name="立方体 56"/>
            <p:cNvSpPr/>
            <p:nvPr/>
          </p:nvSpPr>
          <p:spPr>
            <a:xfrm>
              <a:off x="3940915" y="4125639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8" name="立方体 57"/>
            <p:cNvSpPr/>
            <p:nvPr/>
          </p:nvSpPr>
          <p:spPr>
            <a:xfrm>
              <a:off x="4262384" y="4125639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9" name="立方体 58"/>
            <p:cNvSpPr/>
            <p:nvPr/>
          </p:nvSpPr>
          <p:spPr>
            <a:xfrm>
              <a:off x="4583853" y="4125639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0" name="立方体 59"/>
            <p:cNvSpPr/>
            <p:nvPr/>
          </p:nvSpPr>
          <p:spPr>
            <a:xfrm>
              <a:off x="4905322" y="4125639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" name="立方体 60"/>
            <p:cNvSpPr/>
            <p:nvPr/>
          </p:nvSpPr>
          <p:spPr>
            <a:xfrm>
              <a:off x="5226791" y="4125639"/>
              <a:ext cx="433388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2" name="立方体 61"/>
            <p:cNvSpPr/>
            <p:nvPr/>
          </p:nvSpPr>
          <p:spPr>
            <a:xfrm>
              <a:off x="5549851" y="4125639"/>
              <a:ext cx="431800" cy="431800"/>
            </a:xfrm>
            <a:prstGeom prst="cube">
              <a:avLst/>
            </a:prstGeom>
            <a:grpFill/>
            <a:ln>
              <a:solidFill>
                <a:srgbClr val="EE7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4" name="矩形 4"/>
          <p:cNvSpPr>
            <a:spLocks noChangeArrowheads="1"/>
          </p:cNvSpPr>
          <p:nvPr/>
        </p:nvSpPr>
        <p:spPr bwMode="auto">
          <a:xfrm>
            <a:off x="6011863" y="3997325"/>
            <a:ext cx="2565400" cy="52387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</a:rPr>
              <a:t>体积都是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</a:rPr>
              <a:t>9 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</a:rPr>
              <a:t>3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</a:endParaRPr>
          </a:p>
        </p:txBody>
      </p:sp>
      <p:grpSp>
        <p:nvGrpSpPr>
          <p:cNvPr id="13321" name="组合 38"/>
          <p:cNvGrpSpPr/>
          <p:nvPr/>
        </p:nvGrpSpPr>
        <p:grpSpPr bwMode="auto">
          <a:xfrm>
            <a:off x="0" y="134938"/>
            <a:ext cx="4872038" cy="647700"/>
            <a:chOff x="132036" y="134409"/>
            <a:chExt cx="4872012" cy="647950"/>
          </a:xfrm>
        </p:grpSpPr>
        <p:pic>
          <p:nvPicPr>
            <p:cNvPr id="13322" name="图片 3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36" y="134409"/>
              <a:ext cx="4872012" cy="64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1" name="矩形 1"/>
            <p:cNvSpPr>
              <a:spLocks noChangeArrowheads="1"/>
            </p:cNvSpPr>
            <p:nvPr/>
          </p:nvSpPr>
          <p:spPr bwMode="auto">
            <a:xfrm>
              <a:off x="135211" y="162995"/>
              <a:ext cx="4713263" cy="5224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二 以题为例，巩固基础知识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5569993" y="2620813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5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52" grpId="0"/>
      <p:bldP spid="6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Box 20"/>
          <p:cNvSpPr txBox="1">
            <a:spLocks noChangeArrowheads="1"/>
          </p:cNvSpPr>
          <p:nvPr/>
        </p:nvSpPr>
        <p:spPr bwMode="auto">
          <a:xfrm>
            <a:off x="467544" y="279438"/>
            <a:ext cx="7799387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要在平地上挖一个长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、宽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 m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、深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 cm 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的长方体土坑，一共要挖出多少方的土？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TextBox 1"/>
          <p:cNvSpPr txBox="1">
            <a:spLocks noChangeArrowheads="1"/>
          </p:cNvSpPr>
          <p:nvPr/>
        </p:nvSpPr>
        <p:spPr bwMode="auto">
          <a:xfrm>
            <a:off x="619812" y="2633346"/>
            <a:ext cx="4870244" cy="211109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50 cm = 0.5 m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50×30×0.5=750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）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750 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3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= 750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方</a:t>
            </a:r>
            <a:endParaRPr lang="en-US" altLang="zh-CN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答：一共要挖出 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750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n-ea"/>
                <a:cs typeface="Times New Roman" panose="02020603050405020304" pitchFamily="18" charset="0"/>
              </a:rPr>
              <a:t>方的土。</a:t>
            </a:r>
            <a:endParaRPr lang="zh-CN" altLang="en-US" sz="2800" b="1" dirty="0">
              <a:solidFill>
                <a:srgbClr val="FF0000"/>
              </a:solidFill>
              <a:latin typeface="+mn-lt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285394" y="3054066"/>
            <a:ext cx="1206144" cy="1269652"/>
          </a:xfrm>
          <a:prstGeom prst="rect">
            <a:avLst/>
          </a:prstGeom>
        </p:spPr>
      </p:pic>
      <p:sp>
        <p:nvSpPr>
          <p:cNvPr id="4" name="对话气泡: 圆角矩形 3"/>
          <p:cNvSpPr/>
          <p:nvPr/>
        </p:nvSpPr>
        <p:spPr>
          <a:xfrm>
            <a:off x="5364089" y="1731169"/>
            <a:ext cx="2902842" cy="1261157"/>
          </a:xfrm>
          <a:prstGeom prst="wedgeRoundRectCallout">
            <a:avLst>
              <a:gd name="adj1" fmla="val 24008"/>
              <a:gd name="adj2" fmla="val 60794"/>
              <a:gd name="adj3" fmla="val 16667"/>
            </a:avLst>
          </a:prstGeom>
          <a:ln w="190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zh-CN" altLang="en-US" sz="2000" b="1" dirty="0"/>
              <a:t>在工程上，土、沙、石等的体积常用“方”作单位，</a:t>
            </a:r>
            <a:r>
              <a:rPr lang="en-US" altLang="zh-CN" sz="2000" b="1" dirty="0"/>
              <a:t>1</a:t>
            </a:r>
            <a:r>
              <a:rPr lang="zh-CN" altLang="en-US" sz="2000" b="1" dirty="0"/>
              <a:t>方</a:t>
            </a:r>
            <a:r>
              <a:rPr lang="en-US" altLang="zh-CN" sz="2000" b="1" dirty="0"/>
              <a:t>=1</a:t>
            </a:r>
            <a:r>
              <a:rPr lang="zh-CN" altLang="en-US" sz="2000" b="1" dirty="0"/>
              <a:t>立方米。</a:t>
            </a:r>
            <a:endParaRPr lang="zh-CN" altLang="en-US" sz="2000" b="1" dirty="0"/>
          </a:p>
        </p:txBody>
      </p:sp>
      <p:sp>
        <p:nvSpPr>
          <p:cNvPr id="8" name="矩形 7"/>
          <p:cNvSpPr/>
          <p:nvPr/>
        </p:nvSpPr>
        <p:spPr>
          <a:xfrm>
            <a:off x="6228184" y="2571750"/>
            <a:ext cx="1512168" cy="360040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259249" y="1347072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8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7114" y="1347614"/>
            <a:ext cx="2800790" cy="13954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8" name="矩形 5"/>
          <p:cNvSpPr>
            <a:spLocks noChangeArrowheads="1"/>
          </p:cNvSpPr>
          <p:nvPr/>
        </p:nvSpPr>
        <p:spPr bwMode="auto">
          <a:xfrm>
            <a:off x="785813" y="782955"/>
            <a:ext cx="7572375" cy="1641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有一根长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15 dm 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的长方体木料，把它平均锯成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3 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段（如图）表面积增加了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 dm</a:t>
            </a:r>
            <a:r>
              <a:rPr lang="en-US" altLang="zh-CN" sz="2800" b="1" baseline="3000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zh-CN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原来这根木料的体积是多少？</a:t>
            </a:r>
            <a:endParaRPr lang="zh-CN" altLang="zh-CN" sz="28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立方体 8"/>
          <p:cNvSpPr/>
          <p:nvPr/>
        </p:nvSpPr>
        <p:spPr>
          <a:xfrm>
            <a:off x="5683250" y="2586038"/>
            <a:ext cx="2268538" cy="862012"/>
          </a:xfrm>
          <a:prstGeom prst="cube">
            <a:avLst/>
          </a:prstGeom>
          <a:blipFill rotWithShape="1">
            <a:blip r:embed="rId1"/>
            <a:stretch>
              <a:fillRect/>
            </a:stretch>
          </a:blipFill>
          <a:ln w="19050">
            <a:solidFill>
              <a:srgbClr val="7B3B1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683250" y="2124075"/>
            <a:ext cx="3010535" cy="2287588"/>
            <a:chOff x="8950" y="3345"/>
            <a:chExt cx="4741" cy="3603"/>
          </a:xfrm>
        </p:grpSpPr>
        <p:sp>
          <p:nvSpPr>
            <p:cNvPr id="4" name="左大括号 3"/>
            <p:cNvSpPr/>
            <p:nvPr/>
          </p:nvSpPr>
          <p:spPr>
            <a:xfrm rot="16200000">
              <a:off x="10284" y="4236"/>
              <a:ext cx="565" cy="3233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364" name="矩形 4"/>
            <p:cNvSpPr>
              <a:spLocks noChangeArrowheads="1"/>
            </p:cNvSpPr>
            <p:nvPr/>
          </p:nvSpPr>
          <p:spPr bwMode="auto">
            <a:xfrm>
              <a:off x="9890" y="6220"/>
              <a:ext cx="1693" cy="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 dm 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7" name="矩形 4"/>
            <p:cNvSpPr>
              <a:spLocks noChangeArrowheads="1"/>
            </p:cNvSpPr>
            <p:nvPr/>
          </p:nvSpPr>
          <p:spPr bwMode="auto">
            <a:xfrm>
              <a:off x="9014" y="3345"/>
              <a:ext cx="4677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表面积增加了</a:t>
              </a:r>
              <a:r>
                <a:rPr lang="en-US" altLang="zh-CN" sz="20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 dm</a:t>
              </a:r>
              <a:r>
                <a:rPr lang="en-US" altLang="zh-CN" sz="2000" b="1" baseline="300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0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endParaRPr lang="en-US" altLang="zh-CN" sz="20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5369" name="组合 12"/>
          <p:cNvGrpSpPr/>
          <p:nvPr/>
        </p:nvGrpSpPr>
        <p:grpSpPr bwMode="auto">
          <a:xfrm>
            <a:off x="0" y="134938"/>
            <a:ext cx="4872038" cy="647700"/>
            <a:chOff x="132036" y="134409"/>
            <a:chExt cx="4872012" cy="647950"/>
          </a:xfrm>
        </p:grpSpPr>
        <p:pic>
          <p:nvPicPr>
            <p:cNvPr id="15370" name="图片 13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2036" y="134409"/>
              <a:ext cx="4872012" cy="6479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矩形 1"/>
            <p:cNvSpPr>
              <a:spLocks noChangeArrowheads="1"/>
            </p:cNvSpPr>
            <p:nvPr/>
          </p:nvSpPr>
          <p:spPr bwMode="auto">
            <a:xfrm>
              <a:off x="135211" y="162995"/>
              <a:ext cx="4360840" cy="522489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三  综合应用，拓展提升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827405" y="2499995"/>
            <a:ext cx="52241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知道了哪些信息？要求什么问题？</a:t>
            </a:r>
            <a:endParaRPr lang="zh-CN" altLang="en-US" sz="2400" b="1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任意多边形 4"/>
          <p:cNvSpPr/>
          <p:nvPr/>
        </p:nvSpPr>
        <p:spPr>
          <a:xfrm>
            <a:off x="7049135" y="2598420"/>
            <a:ext cx="207010" cy="866775"/>
          </a:xfrm>
          <a:custGeom>
            <a:avLst/>
            <a:gdLst>
              <a:gd name="connisteX0" fmla="*/ 207010 w 207010"/>
              <a:gd name="connsiteY0" fmla="*/ 0 h 866775"/>
              <a:gd name="connisteX1" fmla="*/ 2540 w 207010"/>
              <a:gd name="connsiteY1" fmla="*/ 216535 h 866775"/>
              <a:gd name="connisteX2" fmla="*/ 0 w 207010"/>
              <a:gd name="connsiteY2" fmla="*/ 866775 h 86677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07010" h="866775">
                <a:moveTo>
                  <a:pt x="207010" y="0"/>
                </a:moveTo>
                <a:lnTo>
                  <a:pt x="2540" y="216535"/>
                </a:lnTo>
                <a:lnTo>
                  <a:pt x="0" y="866775"/>
                </a:ln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6363335" y="2599055"/>
            <a:ext cx="207010" cy="866775"/>
          </a:xfrm>
          <a:custGeom>
            <a:avLst/>
            <a:gdLst>
              <a:gd name="connisteX0" fmla="*/ 207010 w 207010"/>
              <a:gd name="connsiteY0" fmla="*/ 0 h 866775"/>
              <a:gd name="connisteX1" fmla="*/ 2540 w 207010"/>
              <a:gd name="connsiteY1" fmla="*/ 216535 h 866775"/>
              <a:gd name="connisteX2" fmla="*/ 0 w 207010"/>
              <a:gd name="connsiteY2" fmla="*/ 866775 h 86677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07010" h="866775">
                <a:moveTo>
                  <a:pt x="207010" y="0"/>
                </a:moveTo>
                <a:lnTo>
                  <a:pt x="2540" y="216535"/>
                </a:lnTo>
                <a:lnTo>
                  <a:pt x="0" y="866775"/>
                </a:ln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827405" y="3291840"/>
            <a:ext cx="522414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这根木料的体积怎么求？</a:t>
            </a:r>
            <a:endParaRPr lang="zh-CN" altLang="en-US" sz="2400" b="1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latinLnBrk="0">
              <a:lnSpc>
                <a:spcPct val="130000"/>
              </a:lnSpc>
            </a:pPr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你是怎么解答的？</a:t>
            </a:r>
            <a:endParaRPr lang="zh-CN" altLang="en-US" sz="2400" b="1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8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3415665" y="2661285"/>
            <a:ext cx="207010" cy="826135"/>
          </a:xfrm>
          <a:custGeom>
            <a:avLst/>
            <a:gdLst>
              <a:gd name="connsiteX0" fmla="*/ 0 w 326"/>
              <a:gd name="connsiteY0" fmla="*/ 322 h 1301"/>
              <a:gd name="connsiteX1" fmla="*/ 319 w 326"/>
              <a:gd name="connsiteY1" fmla="*/ 0 h 1301"/>
              <a:gd name="connsiteX2" fmla="*/ 326 w 326"/>
              <a:gd name="connsiteY2" fmla="*/ 975 h 1301"/>
              <a:gd name="connsiteX3" fmla="*/ 4 w 326"/>
              <a:gd name="connsiteY3" fmla="*/ 1301 h 1301"/>
              <a:gd name="connsiteX4" fmla="*/ 0 w 326"/>
              <a:gd name="connsiteY4" fmla="*/ 322 h 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" h="1301">
                <a:moveTo>
                  <a:pt x="0" y="322"/>
                </a:moveTo>
                <a:lnTo>
                  <a:pt x="319" y="0"/>
                </a:lnTo>
                <a:lnTo>
                  <a:pt x="326" y="975"/>
                </a:lnTo>
                <a:lnTo>
                  <a:pt x="4" y="1301"/>
                </a:lnTo>
                <a:lnTo>
                  <a:pt x="0" y="322"/>
                </a:lnTo>
                <a:close/>
              </a:path>
            </a:pathLst>
          </a:custGeom>
          <a:solidFill>
            <a:srgbClr val="A365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2191385" y="2665730"/>
            <a:ext cx="207010" cy="826135"/>
          </a:xfrm>
          <a:custGeom>
            <a:avLst/>
            <a:gdLst>
              <a:gd name="connsiteX0" fmla="*/ 0 w 326"/>
              <a:gd name="connsiteY0" fmla="*/ 322 h 1301"/>
              <a:gd name="connsiteX1" fmla="*/ 319 w 326"/>
              <a:gd name="connsiteY1" fmla="*/ 0 h 1301"/>
              <a:gd name="connsiteX2" fmla="*/ 326 w 326"/>
              <a:gd name="connsiteY2" fmla="*/ 975 h 1301"/>
              <a:gd name="connsiteX3" fmla="*/ 4 w 326"/>
              <a:gd name="connsiteY3" fmla="*/ 1301 h 1301"/>
              <a:gd name="connsiteX4" fmla="*/ 0 w 326"/>
              <a:gd name="connsiteY4" fmla="*/ 322 h 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" h="1301">
                <a:moveTo>
                  <a:pt x="0" y="322"/>
                </a:moveTo>
                <a:lnTo>
                  <a:pt x="319" y="0"/>
                </a:lnTo>
                <a:lnTo>
                  <a:pt x="326" y="975"/>
                </a:lnTo>
                <a:lnTo>
                  <a:pt x="4" y="1301"/>
                </a:lnTo>
                <a:lnTo>
                  <a:pt x="0" y="322"/>
                </a:lnTo>
                <a:close/>
              </a:path>
            </a:pathLst>
          </a:custGeom>
          <a:solidFill>
            <a:srgbClr val="A365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立方体 8"/>
          <p:cNvSpPr/>
          <p:nvPr/>
        </p:nvSpPr>
        <p:spPr>
          <a:xfrm>
            <a:off x="5686425" y="2597150"/>
            <a:ext cx="2268538" cy="862013"/>
          </a:xfrm>
          <a:prstGeom prst="cube">
            <a:avLst/>
          </a:prstGeom>
          <a:blipFill rotWithShape="1">
            <a:blip r:embed="rId1"/>
            <a:stretch>
              <a:fillRect/>
            </a:stretch>
          </a:blip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827405" y="1347470"/>
            <a:ext cx="805053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100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÷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    25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375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dm</a:t>
            </a:r>
            <a:r>
              <a:rPr lang="en-US" altLang="zh-CN" sz="28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</a:t>
            </a:r>
            <a:endParaRPr lang="zh-CN" altLang="zh-CN" sz="28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683250" y="2124075"/>
            <a:ext cx="2973070" cy="2287588"/>
            <a:chOff x="8950" y="3345"/>
            <a:chExt cx="4682" cy="3603"/>
          </a:xfrm>
        </p:grpSpPr>
        <p:sp>
          <p:nvSpPr>
            <p:cNvPr id="12" name="左大括号 11"/>
            <p:cNvSpPr/>
            <p:nvPr/>
          </p:nvSpPr>
          <p:spPr>
            <a:xfrm rot="16200000">
              <a:off x="10284" y="4236"/>
              <a:ext cx="565" cy="3233"/>
            </a:xfrm>
            <a:prstGeom prst="leftBrac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矩形 4"/>
            <p:cNvSpPr>
              <a:spLocks noChangeArrowheads="1"/>
            </p:cNvSpPr>
            <p:nvPr/>
          </p:nvSpPr>
          <p:spPr bwMode="auto">
            <a:xfrm>
              <a:off x="9890" y="6220"/>
              <a:ext cx="1693" cy="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en-US" altLang="zh-CN" sz="2400" b="1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15 dm </a:t>
              </a:r>
              <a:endParaRPr lang="en-US" altLang="zh-CN" sz="2400" b="1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矩形 4"/>
            <p:cNvSpPr>
              <a:spLocks noChangeArrowheads="1"/>
            </p:cNvSpPr>
            <p:nvPr/>
          </p:nvSpPr>
          <p:spPr bwMode="auto">
            <a:xfrm>
              <a:off x="9014" y="3345"/>
              <a:ext cx="4618" cy="6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0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表面积增加了</a:t>
              </a:r>
              <a:r>
                <a:rPr lang="en-US" altLang="zh-CN" sz="20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100 dm</a:t>
              </a:r>
              <a:r>
                <a:rPr lang="en-US" altLang="zh-CN" sz="2000" b="1" baseline="30000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en-US" altLang="zh-CN" sz="2000" b="1">
                  <a:solidFill>
                    <a:schemeClr val="tx1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 </a:t>
              </a:r>
              <a:endParaRPr lang="en-US" altLang="zh-CN" sz="2000" b="1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827405" y="628015"/>
            <a:ext cx="72263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10</a:t>
            </a:r>
            <a:r>
              <a:rPr lang="en-US" altLang="zh-CN" sz="24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0</a:t>
            </a:r>
            <a:r>
              <a:rPr lang="zh-CN" altLang="en-US" sz="2400" b="1">
                <a:solidFill>
                  <a:srgbClr val="0070C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÷4 中4是哪来的?为什么要除以4?商代表什么?</a:t>
            </a:r>
            <a:endParaRPr lang="zh-CN" altLang="en-US" sz="2400" b="1">
              <a:solidFill>
                <a:srgbClr val="0070C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8" name="任意多边形 17"/>
          <p:cNvSpPr/>
          <p:nvPr/>
        </p:nvSpPr>
        <p:spPr>
          <a:xfrm>
            <a:off x="7049135" y="2598420"/>
            <a:ext cx="207010" cy="866775"/>
          </a:xfrm>
          <a:custGeom>
            <a:avLst/>
            <a:gdLst>
              <a:gd name="connisteX0" fmla="*/ 207010 w 207010"/>
              <a:gd name="connsiteY0" fmla="*/ 0 h 866775"/>
              <a:gd name="connisteX1" fmla="*/ 2540 w 207010"/>
              <a:gd name="connsiteY1" fmla="*/ 216535 h 866775"/>
              <a:gd name="connisteX2" fmla="*/ 0 w 207010"/>
              <a:gd name="connsiteY2" fmla="*/ 866775 h 86677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07010" h="866775">
                <a:moveTo>
                  <a:pt x="207010" y="0"/>
                </a:moveTo>
                <a:lnTo>
                  <a:pt x="2540" y="216535"/>
                </a:lnTo>
                <a:lnTo>
                  <a:pt x="0" y="866775"/>
                </a:ln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6363335" y="2599055"/>
            <a:ext cx="207010" cy="866775"/>
          </a:xfrm>
          <a:custGeom>
            <a:avLst/>
            <a:gdLst>
              <a:gd name="connisteX0" fmla="*/ 207010 w 207010"/>
              <a:gd name="connsiteY0" fmla="*/ 0 h 866775"/>
              <a:gd name="connisteX1" fmla="*/ 2540 w 207010"/>
              <a:gd name="connsiteY1" fmla="*/ 216535 h 866775"/>
              <a:gd name="connisteX2" fmla="*/ 0 w 207010"/>
              <a:gd name="connsiteY2" fmla="*/ 866775 h 866775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</a:cxnLst>
            <a:rect l="l" t="t" r="r" b="b"/>
            <a:pathLst>
              <a:path w="207010" h="866775">
                <a:moveTo>
                  <a:pt x="207010" y="0"/>
                </a:moveTo>
                <a:lnTo>
                  <a:pt x="2540" y="216535"/>
                </a:lnTo>
                <a:lnTo>
                  <a:pt x="0" y="866775"/>
                </a:lnTo>
              </a:path>
            </a:pathLst>
          </a:custGeom>
          <a:noFill/>
          <a:ln w="28575"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立方体 9"/>
          <p:cNvSpPr/>
          <p:nvPr/>
        </p:nvSpPr>
        <p:spPr>
          <a:xfrm>
            <a:off x="5681980" y="2599690"/>
            <a:ext cx="900113" cy="862013"/>
          </a:xfrm>
          <a:prstGeom prst="cube">
            <a:avLst/>
          </a:prstGeom>
          <a:solidFill>
            <a:srgbClr val="B76B4D">
              <a:alpha val="70000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3" name="立方体 12"/>
          <p:cNvSpPr/>
          <p:nvPr/>
        </p:nvSpPr>
        <p:spPr>
          <a:xfrm>
            <a:off x="6366193" y="2599690"/>
            <a:ext cx="900112" cy="862013"/>
          </a:xfrm>
          <a:prstGeom prst="cube">
            <a:avLst/>
          </a:prstGeom>
          <a:solidFill>
            <a:srgbClr val="B76B4D">
              <a:alpha val="70000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4" name="立方体 13"/>
          <p:cNvSpPr/>
          <p:nvPr/>
        </p:nvSpPr>
        <p:spPr>
          <a:xfrm>
            <a:off x="7050405" y="2599690"/>
            <a:ext cx="900113" cy="862013"/>
          </a:xfrm>
          <a:prstGeom prst="cube">
            <a:avLst/>
          </a:prstGeom>
          <a:solidFill>
            <a:srgbClr val="B76B4D">
              <a:alpha val="70000"/>
            </a:srgb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2863850" y="2661285"/>
            <a:ext cx="207010" cy="826135"/>
          </a:xfrm>
          <a:custGeom>
            <a:avLst/>
            <a:gdLst>
              <a:gd name="connsiteX0" fmla="*/ 0 w 326"/>
              <a:gd name="connsiteY0" fmla="*/ 322 h 1301"/>
              <a:gd name="connsiteX1" fmla="*/ 319 w 326"/>
              <a:gd name="connsiteY1" fmla="*/ 0 h 1301"/>
              <a:gd name="connsiteX2" fmla="*/ 326 w 326"/>
              <a:gd name="connsiteY2" fmla="*/ 975 h 1301"/>
              <a:gd name="connsiteX3" fmla="*/ 4 w 326"/>
              <a:gd name="connsiteY3" fmla="*/ 1301 h 1301"/>
              <a:gd name="connsiteX4" fmla="*/ 0 w 326"/>
              <a:gd name="connsiteY4" fmla="*/ 322 h 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" h="1301">
                <a:moveTo>
                  <a:pt x="0" y="322"/>
                </a:moveTo>
                <a:lnTo>
                  <a:pt x="319" y="0"/>
                </a:lnTo>
                <a:lnTo>
                  <a:pt x="326" y="975"/>
                </a:lnTo>
                <a:lnTo>
                  <a:pt x="4" y="1301"/>
                </a:lnTo>
                <a:lnTo>
                  <a:pt x="0" y="322"/>
                </a:lnTo>
                <a:close/>
              </a:path>
            </a:pathLst>
          </a:custGeom>
          <a:solidFill>
            <a:srgbClr val="A365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637665" y="2661285"/>
            <a:ext cx="207010" cy="826135"/>
          </a:xfrm>
          <a:custGeom>
            <a:avLst/>
            <a:gdLst>
              <a:gd name="connsiteX0" fmla="*/ 0 w 326"/>
              <a:gd name="connsiteY0" fmla="*/ 322 h 1301"/>
              <a:gd name="connsiteX1" fmla="*/ 319 w 326"/>
              <a:gd name="connsiteY1" fmla="*/ 0 h 1301"/>
              <a:gd name="connsiteX2" fmla="*/ 326 w 326"/>
              <a:gd name="connsiteY2" fmla="*/ 975 h 1301"/>
              <a:gd name="connsiteX3" fmla="*/ 4 w 326"/>
              <a:gd name="connsiteY3" fmla="*/ 1301 h 1301"/>
              <a:gd name="connsiteX4" fmla="*/ 0 w 326"/>
              <a:gd name="connsiteY4" fmla="*/ 322 h 13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6" h="1301">
                <a:moveTo>
                  <a:pt x="0" y="322"/>
                </a:moveTo>
                <a:lnTo>
                  <a:pt x="319" y="0"/>
                </a:lnTo>
                <a:lnTo>
                  <a:pt x="326" y="975"/>
                </a:lnTo>
                <a:lnTo>
                  <a:pt x="4" y="1301"/>
                </a:lnTo>
                <a:lnTo>
                  <a:pt x="0" y="322"/>
                </a:lnTo>
                <a:close/>
              </a:path>
            </a:pathLst>
          </a:custGeom>
          <a:solidFill>
            <a:srgbClr val="A365D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1635125" y="2355850"/>
            <a:ext cx="5518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solidFill>
                  <a:srgbClr val="8E43C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①</a:t>
            </a:r>
            <a:endParaRPr lang="zh-CN" altLang="en-US" sz="1600" b="1">
              <a:solidFill>
                <a:srgbClr val="8E43C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195830" y="2355850"/>
            <a:ext cx="5518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solidFill>
                  <a:srgbClr val="8E43C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②</a:t>
            </a:r>
            <a:endParaRPr lang="zh-CN" altLang="en-US" sz="1600" b="1">
              <a:solidFill>
                <a:srgbClr val="8E43C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2844165" y="2355850"/>
            <a:ext cx="5518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solidFill>
                  <a:srgbClr val="8E43C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③</a:t>
            </a:r>
            <a:endParaRPr lang="zh-CN" altLang="en-US" sz="1600" b="1">
              <a:solidFill>
                <a:srgbClr val="8E43C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3420110" y="2355850"/>
            <a:ext cx="55181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b="1">
                <a:solidFill>
                  <a:srgbClr val="8E43C7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④</a:t>
            </a:r>
            <a:endParaRPr lang="zh-CN" altLang="en-US" sz="1600" b="1">
              <a:solidFill>
                <a:srgbClr val="8E43C7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0.00037037 L -0.517153 0.00864198 " pathEditMode="relative" rAng="0" ptsTypes="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0" y="5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94444e-05 -0.000246914 L -0.458056 0.00864198 " pathEditMode="relative" rAng="0" ptsTypes="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500" y="5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95833 -0.00419753 L -0.399028 0.00864198 " pathEditMode="relative" rAng="0" ptsTypes="">
                                      <p:cBhvr>
                                        <p:cTn id="2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300" y="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7" grpId="1" animBg="1"/>
      <p:bldP spid="21" grpId="0" bldLvl="0" animBg="1"/>
      <p:bldP spid="21" grpId="1" animBg="1"/>
      <p:bldP spid="17" grpId="0"/>
      <p:bldP spid="17" grpId="1"/>
      <p:bldP spid="10" grpId="0" bldLvl="0" animBg="1"/>
      <p:bldP spid="10" grpId="1" bldLvl="0" animBg="1"/>
      <p:bldP spid="13" grpId="0" bldLvl="0" animBg="1"/>
      <p:bldP spid="13" grpId="1" bldLvl="0" animBg="1"/>
      <p:bldP spid="14" grpId="0" bldLvl="0" animBg="1"/>
      <p:bldP spid="14" grpId="1" bldLvl="0" animBg="1"/>
      <p:bldP spid="20" grpId="0" bldLvl="0" animBg="1"/>
      <p:bldP spid="20" grpId="1" animBg="1"/>
      <p:bldP spid="22" grpId="0" bldLvl="0" animBg="1"/>
      <p:bldP spid="22" grpId="1" animBg="1"/>
      <p:bldP spid="23" grpId="0"/>
      <p:bldP spid="23" grpId="1"/>
      <p:bldP spid="24" grpId="0"/>
      <p:bldP spid="24" grpId="1"/>
      <p:bldP spid="25" grpId="0"/>
      <p:bldP spid="25" grpId="1"/>
      <p:bldP spid="26" grpId="0"/>
      <p:bldP spid="26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99795" y="995680"/>
            <a:ext cx="738314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在实际问题中，有些题没有直接告诉长方体的长、宽、高，但是要求长方体的体积，该怎么办呢？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99795" y="2550160"/>
            <a:ext cx="738314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EA54A2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综合分析信息，推理出长方体的长、宽、高或者底面积，再运用公式解答。</a:t>
            </a:r>
            <a:endParaRPr lang="zh-CN" altLang="en-US" sz="2400" b="1">
              <a:solidFill>
                <a:srgbClr val="EA54A2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/>
      <p:bldP spid="3" grpId="0"/>
      <p:bldP spid="3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组合 1"/>
          <p:cNvGrpSpPr/>
          <p:nvPr/>
        </p:nvGrpSpPr>
        <p:grpSpPr bwMode="auto">
          <a:xfrm>
            <a:off x="0" y="134938"/>
            <a:ext cx="3463925" cy="646112"/>
            <a:chOff x="0" y="134408"/>
            <a:chExt cx="3464322" cy="646319"/>
          </a:xfrm>
        </p:grpSpPr>
        <p:pic>
          <p:nvPicPr>
            <p:cNvPr id="18443" name="图片 13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34408"/>
              <a:ext cx="2632092" cy="6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4" name="图片 15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1882"/>
            <a:stretch>
              <a:fillRect/>
            </a:stretch>
          </p:blipFill>
          <p:spPr bwMode="auto">
            <a:xfrm>
              <a:off x="1934633" y="134408"/>
              <a:ext cx="1529689" cy="6463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3175" y="163513"/>
            <a:ext cx="3128963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四  学生自主练习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971550" y="2068195"/>
            <a:ext cx="7181215" cy="13709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独立完成教科书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P32~33“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练习七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</a:t>
            </a:r>
            <a:endParaRPr lang="en-US" altLang="zh-CN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  <a:p>
            <a:pPr algn="ctr" eaLnBrk="1" latinLnBrk="0" hangingPunct="1">
              <a:lnSpc>
                <a:spcPct val="130000"/>
              </a:lnSpc>
            </a:pP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11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、</a:t>
            </a:r>
            <a:r>
              <a:rPr lang="en-US" altLang="zh-CN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题。</a:t>
            </a:r>
            <a:endParaRPr lang="zh-CN" altLang="en-US" sz="32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331595" y="1635760"/>
            <a:ext cx="6552565" cy="2108835"/>
          </a:xfrm>
          <a:prstGeom prst="roundRect">
            <a:avLst/>
          </a:prstGeom>
          <a:noFill/>
          <a:ln w="38100">
            <a:solidFill>
              <a:srgbClr val="FCD4A5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1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3620" y="411480"/>
            <a:ext cx="2029460" cy="20294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83929" y="556260"/>
            <a:ext cx="7743121" cy="17113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1.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下面各图分别是用棱长 </a:t>
            </a: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1 cm </a:t>
            </a: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的小正方体拼成的，哪个图形体积最大？哪个体积最小？在横线上标注出来。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3930" y="2465384"/>
            <a:ext cx="7543968" cy="1631001"/>
          </a:xfrm>
          <a:prstGeom prst="rect">
            <a:avLst/>
          </a:prstGeom>
        </p:spPr>
      </p:pic>
      <p:sp>
        <p:nvSpPr>
          <p:cNvPr id="12" name="矩形 8"/>
          <p:cNvSpPr>
            <a:spLocks noChangeArrowheads="1"/>
          </p:cNvSpPr>
          <p:nvPr/>
        </p:nvSpPr>
        <p:spPr bwMode="auto">
          <a:xfrm>
            <a:off x="2776472" y="3574098"/>
            <a:ext cx="90646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最小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5048954" y="3574098"/>
            <a:ext cx="906462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49" charset="-122"/>
              </a:rPr>
              <a:t>最大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683787" y="192717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39750" y="915353"/>
            <a:ext cx="2808288" cy="73088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2.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算一算。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188" y="1706563"/>
            <a:ext cx="2157412" cy="668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</a:t>
            </a:r>
            <a:r>
              <a:rPr lang="en-US" altLang="zh-CN" sz="3200" b="1" baseline="30000" dirty="0">
                <a:latin typeface="+mn-lt"/>
                <a:ea typeface="黑体" panose="02010609060101010101" pitchFamily="49" charset="-122"/>
              </a:rPr>
              <a:t>3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843213" y="1711325"/>
            <a:ext cx="2589212" cy="663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4×3=______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19763" y="1711325"/>
            <a:ext cx="2752725" cy="663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4+4+4=______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188" y="2624138"/>
            <a:ext cx="2157412" cy="66833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</a:t>
            </a:r>
            <a:r>
              <a:rPr lang="en-US" altLang="zh-CN" sz="3200" b="1" baseline="30000" dirty="0">
                <a:latin typeface="+mn-lt"/>
                <a:ea typeface="黑体" panose="02010609060101010101" pitchFamily="49" charset="-122"/>
              </a:rPr>
              <a:t>2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843213" y="2628900"/>
            <a:ext cx="2589212" cy="663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8×2=______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159500" y="2628900"/>
            <a:ext cx="2589213" cy="66357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8+8=______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1475656" y="1771650"/>
            <a:ext cx="595312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4284663" y="1771650"/>
            <a:ext cx="593725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3" name="文本框 12"/>
          <p:cNvSpPr txBox="1">
            <a:spLocks noChangeArrowheads="1"/>
          </p:cNvSpPr>
          <p:nvPr/>
        </p:nvSpPr>
        <p:spPr bwMode="auto">
          <a:xfrm>
            <a:off x="7361238" y="1771650"/>
            <a:ext cx="595312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12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1449388" y="2706042"/>
            <a:ext cx="595312" cy="585788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64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5" name="文本框 14"/>
          <p:cNvSpPr txBox="1">
            <a:spLocks noChangeArrowheads="1"/>
          </p:cNvSpPr>
          <p:nvPr/>
        </p:nvSpPr>
        <p:spPr bwMode="auto">
          <a:xfrm>
            <a:off x="4284663" y="2708275"/>
            <a:ext cx="59372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7380312" y="2707630"/>
            <a:ext cx="595312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defRPr/>
            </a:pPr>
            <a:r>
              <a:rPr lang="en-US" altLang="zh-CN" sz="3200" b="1" dirty="0">
                <a:solidFill>
                  <a:srgbClr val="FF0000"/>
                </a:solidFill>
                <a:latin typeface="+mn-lt"/>
                <a:ea typeface="黑体" panose="02010609060101010101" pitchFamily="49" charset="-122"/>
              </a:rPr>
              <a:t>16</a:t>
            </a:r>
            <a:endParaRPr lang="zh-CN" altLang="en-US" sz="3200" b="1" dirty="0">
              <a:solidFill>
                <a:srgbClr val="FF0000"/>
              </a:solidFill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81558" y="1159045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P32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6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9121"/>
          <a:stretch>
            <a:fillRect/>
          </a:stretch>
        </p:blipFill>
        <p:spPr>
          <a:xfrm>
            <a:off x="717550" y="1203960"/>
            <a:ext cx="7687310" cy="216090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2556" h="3530">
                <a:moveTo>
                  <a:pt x="5784" y="0"/>
                </a:moveTo>
                <a:lnTo>
                  <a:pt x="12556" y="0"/>
                </a:lnTo>
                <a:lnTo>
                  <a:pt x="12556" y="3530"/>
                </a:lnTo>
                <a:lnTo>
                  <a:pt x="0" y="3530"/>
                </a:lnTo>
                <a:lnTo>
                  <a:pt x="0" y="436"/>
                </a:lnTo>
                <a:lnTo>
                  <a:pt x="5784" y="436"/>
                </a:lnTo>
                <a:lnTo>
                  <a:pt x="5784" y="0"/>
                </a:lnTo>
                <a:close/>
              </a:path>
            </a:pathLst>
          </a:custGeom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41093" y="487937"/>
            <a:ext cx="598378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3.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292185" y="693494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7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611488" y="3447926"/>
            <a:ext cx="3238387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16×5×10=800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3707969" y="4155798"/>
            <a:ext cx="3102131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9×9×9=729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5867897" y="3508628"/>
            <a:ext cx="3102131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defTabSz="457200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3×3×10=90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（</a:t>
            </a:r>
            <a:r>
              <a:rPr lang="en-US" altLang="zh-CN" sz="2400" b="1" dirty="0">
                <a:solidFill>
                  <a:srgbClr val="FF0000"/>
                </a:solidFill>
                <a:latin typeface="+mn-lt"/>
              </a:rPr>
              <a:t>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n-lt"/>
              </a:rPr>
              <a:t>3</a:t>
            </a:r>
            <a:r>
              <a:rPr lang="zh-CN" altLang="en-US" sz="2400" b="1" dirty="0">
                <a:solidFill>
                  <a:srgbClr val="FF0000"/>
                </a:solidFill>
                <a:latin typeface="+mn-lt"/>
              </a:rPr>
              <a:t>）</a:t>
            </a:r>
            <a:endParaRPr lang="zh-CN" altLang="en-US" sz="2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9760" y="469900"/>
            <a:ext cx="601218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latin typeface="+mn-lt"/>
                <a:ea typeface="黑体" panose="02010609060101010101" pitchFamily="49" charset="-122"/>
              </a:rPr>
              <a:t>计算下面各立体图形的体积。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974850" y="2706688"/>
            <a:ext cx="5189538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×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30×30 = 27000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（</a:t>
            </a:r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cm</a:t>
            </a:r>
            <a:r>
              <a:rPr lang="en-US" altLang="zh-CN" sz="3200" b="1" baseline="3000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）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38163" y="955675"/>
            <a:ext cx="8067675" cy="130333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4.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一块棱长 </a:t>
            </a:r>
            <a:r>
              <a:rPr lang="en-US" altLang="zh-CN" sz="3200" b="1" dirty="0">
                <a:latin typeface="+mn-lt"/>
                <a:ea typeface="黑体" panose="02010609060101010101" pitchFamily="49" charset="-122"/>
              </a:rPr>
              <a:t>30 cm </a:t>
            </a:r>
            <a:r>
              <a:rPr lang="zh-CN" altLang="en-US" sz="3200" b="1" dirty="0">
                <a:latin typeface="+mn-lt"/>
                <a:ea typeface="黑体" panose="02010609060101010101" pitchFamily="49" charset="-122"/>
              </a:rPr>
              <a:t>的正方体冰块，它的体积是多少立方厘米？</a:t>
            </a:r>
            <a:endParaRPr lang="zh-CN" altLang="en-US" sz="32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779912" y="1851670"/>
            <a:ext cx="3112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9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339752" y="3435846"/>
            <a:ext cx="5137720" cy="520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答：它的体积是</a:t>
            </a: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27000</a:t>
            </a:r>
            <a:r>
              <a:rPr lang="zh-CN" altLang="en-US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立方厘米。</a:t>
            </a:r>
            <a:endParaRPr lang="zh-CN" altLang="en-US" sz="24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文本框 25"/>
          <p:cNvSpPr txBox="1">
            <a:spLocks noChangeArrowheads="1"/>
          </p:cNvSpPr>
          <p:nvPr/>
        </p:nvSpPr>
        <p:spPr bwMode="auto">
          <a:xfrm>
            <a:off x="2724150" y="161131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1" name="文本框 25"/>
          <p:cNvSpPr txBox="1">
            <a:spLocks noChangeArrowheads="1"/>
          </p:cNvSpPr>
          <p:nvPr/>
        </p:nvSpPr>
        <p:spPr bwMode="auto">
          <a:xfrm>
            <a:off x="1446213" y="1177925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2" name="文本框 25"/>
          <p:cNvSpPr txBox="1">
            <a:spLocks noChangeArrowheads="1"/>
          </p:cNvSpPr>
          <p:nvPr/>
        </p:nvSpPr>
        <p:spPr bwMode="auto">
          <a:xfrm>
            <a:off x="3344863" y="94456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3" name="文本框 25"/>
          <p:cNvSpPr txBox="1">
            <a:spLocks noChangeArrowheads="1"/>
          </p:cNvSpPr>
          <p:nvPr/>
        </p:nvSpPr>
        <p:spPr bwMode="auto">
          <a:xfrm>
            <a:off x="2066925" y="511175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4" name="文本框 8"/>
          <p:cNvSpPr txBox="1">
            <a:spLocks noChangeArrowheads="1"/>
          </p:cNvSpPr>
          <p:nvPr/>
        </p:nvSpPr>
        <p:spPr bwMode="auto">
          <a:xfrm>
            <a:off x="6243638" y="1041400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5" name="文本框 25"/>
          <p:cNvSpPr txBox="1">
            <a:spLocks noChangeArrowheads="1"/>
          </p:cNvSpPr>
          <p:nvPr/>
        </p:nvSpPr>
        <p:spPr bwMode="auto">
          <a:xfrm>
            <a:off x="4965700" y="60801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6" name="文本框 10"/>
          <p:cNvSpPr txBox="1">
            <a:spLocks noChangeArrowheads="1"/>
          </p:cNvSpPr>
          <p:nvPr/>
        </p:nvSpPr>
        <p:spPr bwMode="auto">
          <a:xfrm>
            <a:off x="4206875" y="269081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7" name="文本框 25"/>
          <p:cNvSpPr txBox="1">
            <a:spLocks noChangeArrowheads="1"/>
          </p:cNvSpPr>
          <p:nvPr/>
        </p:nvSpPr>
        <p:spPr bwMode="auto">
          <a:xfrm>
            <a:off x="2928938" y="2257425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8" name="文本框 25"/>
          <p:cNvSpPr txBox="1">
            <a:spLocks noChangeArrowheads="1"/>
          </p:cNvSpPr>
          <p:nvPr/>
        </p:nvSpPr>
        <p:spPr bwMode="auto">
          <a:xfrm>
            <a:off x="4827588" y="202406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19" name="文本框 25"/>
          <p:cNvSpPr txBox="1">
            <a:spLocks noChangeArrowheads="1"/>
          </p:cNvSpPr>
          <p:nvPr/>
        </p:nvSpPr>
        <p:spPr bwMode="auto">
          <a:xfrm>
            <a:off x="3549650" y="1590675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0" name="文本框 14"/>
          <p:cNvSpPr txBox="1">
            <a:spLocks noChangeArrowheads="1"/>
          </p:cNvSpPr>
          <p:nvPr/>
        </p:nvSpPr>
        <p:spPr bwMode="auto">
          <a:xfrm>
            <a:off x="7726363" y="2120900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1" name="文本框 25"/>
          <p:cNvSpPr txBox="1">
            <a:spLocks noChangeArrowheads="1"/>
          </p:cNvSpPr>
          <p:nvPr/>
        </p:nvSpPr>
        <p:spPr bwMode="auto">
          <a:xfrm>
            <a:off x="6448425" y="168751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2" name="文本框 25"/>
          <p:cNvSpPr txBox="1">
            <a:spLocks noChangeArrowheads="1"/>
          </p:cNvSpPr>
          <p:nvPr/>
        </p:nvSpPr>
        <p:spPr bwMode="auto">
          <a:xfrm>
            <a:off x="4206875" y="4089400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3" name="文本框 25"/>
          <p:cNvSpPr txBox="1">
            <a:spLocks noChangeArrowheads="1"/>
          </p:cNvSpPr>
          <p:nvPr/>
        </p:nvSpPr>
        <p:spPr bwMode="auto">
          <a:xfrm>
            <a:off x="2928938" y="365601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4" name="文本框 25"/>
          <p:cNvSpPr txBox="1">
            <a:spLocks noChangeArrowheads="1"/>
          </p:cNvSpPr>
          <p:nvPr/>
        </p:nvSpPr>
        <p:spPr bwMode="auto">
          <a:xfrm>
            <a:off x="4827588" y="3422650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5" name="文本框 25"/>
          <p:cNvSpPr txBox="1">
            <a:spLocks noChangeArrowheads="1"/>
          </p:cNvSpPr>
          <p:nvPr/>
        </p:nvSpPr>
        <p:spPr bwMode="auto">
          <a:xfrm>
            <a:off x="3549650" y="298926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6" name="文本框 20"/>
          <p:cNvSpPr txBox="1">
            <a:spLocks noChangeArrowheads="1"/>
          </p:cNvSpPr>
          <p:nvPr/>
        </p:nvSpPr>
        <p:spPr bwMode="auto">
          <a:xfrm>
            <a:off x="7726363" y="3519488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7" name="文本框 21"/>
          <p:cNvSpPr txBox="1">
            <a:spLocks noChangeArrowheads="1"/>
          </p:cNvSpPr>
          <p:nvPr/>
        </p:nvSpPr>
        <p:spPr bwMode="auto">
          <a:xfrm>
            <a:off x="6448425" y="3086100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8" name="文本框 25"/>
          <p:cNvSpPr txBox="1">
            <a:spLocks noChangeArrowheads="1"/>
          </p:cNvSpPr>
          <p:nvPr/>
        </p:nvSpPr>
        <p:spPr bwMode="auto">
          <a:xfrm>
            <a:off x="4516438" y="196056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29" name="文本框 25"/>
          <p:cNvSpPr txBox="1">
            <a:spLocks noChangeArrowheads="1"/>
          </p:cNvSpPr>
          <p:nvPr/>
        </p:nvSpPr>
        <p:spPr bwMode="auto">
          <a:xfrm>
            <a:off x="3238500" y="1527175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0" name="文本框 25"/>
          <p:cNvSpPr txBox="1">
            <a:spLocks noChangeArrowheads="1"/>
          </p:cNvSpPr>
          <p:nvPr/>
        </p:nvSpPr>
        <p:spPr bwMode="auto">
          <a:xfrm>
            <a:off x="5137150" y="129381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1" name="文本框 25"/>
          <p:cNvSpPr txBox="1">
            <a:spLocks noChangeArrowheads="1"/>
          </p:cNvSpPr>
          <p:nvPr/>
        </p:nvSpPr>
        <p:spPr bwMode="auto">
          <a:xfrm>
            <a:off x="3859213" y="860425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2" name="文本框 26"/>
          <p:cNvSpPr txBox="1">
            <a:spLocks noChangeArrowheads="1"/>
          </p:cNvSpPr>
          <p:nvPr/>
        </p:nvSpPr>
        <p:spPr bwMode="auto">
          <a:xfrm>
            <a:off x="8035925" y="1390650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3" name="文本框 25"/>
          <p:cNvSpPr txBox="1">
            <a:spLocks noChangeArrowheads="1"/>
          </p:cNvSpPr>
          <p:nvPr/>
        </p:nvSpPr>
        <p:spPr bwMode="auto">
          <a:xfrm>
            <a:off x="6757988" y="957263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4" name="文本框 25"/>
          <p:cNvSpPr txBox="1">
            <a:spLocks noChangeArrowheads="1"/>
          </p:cNvSpPr>
          <p:nvPr/>
        </p:nvSpPr>
        <p:spPr bwMode="auto">
          <a:xfrm>
            <a:off x="1628775" y="1493838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5" name="文本框 25"/>
          <p:cNvSpPr txBox="1">
            <a:spLocks noChangeArrowheads="1"/>
          </p:cNvSpPr>
          <p:nvPr/>
        </p:nvSpPr>
        <p:spPr bwMode="auto">
          <a:xfrm>
            <a:off x="350838" y="1060450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6" name="文本框 25"/>
          <p:cNvSpPr txBox="1">
            <a:spLocks noChangeArrowheads="1"/>
          </p:cNvSpPr>
          <p:nvPr/>
        </p:nvSpPr>
        <p:spPr bwMode="auto">
          <a:xfrm>
            <a:off x="2249488" y="827088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7" name="文本框 25"/>
          <p:cNvSpPr txBox="1">
            <a:spLocks noChangeArrowheads="1"/>
          </p:cNvSpPr>
          <p:nvPr/>
        </p:nvSpPr>
        <p:spPr bwMode="auto">
          <a:xfrm>
            <a:off x="1064800" y="504964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8" name="文本框 32"/>
          <p:cNvSpPr txBox="1">
            <a:spLocks noChangeArrowheads="1"/>
          </p:cNvSpPr>
          <p:nvPr/>
        </p:nvSpPr>
        <p:spPr bwMode="auto">
          <a:xfrm>
            <a:off x="5148263" y="923925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sp>
        <p:nvSpPr>
          <p:cNvPr id="17439" name="文本框 25"/>
          <p:cNvSpPr txBox="1">
            <a:spLocks noChangeArrowheads="1"/>
          </p:cNvSpPr>
          <p:nvPr/>
        </p:nvSpPr>
        <p:spPr bwMode="auto">
          <a:xfrm>
            <a:off x="3870325" y="490538"/>
            <a:ext cx="500380" cy="168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zh-CN" sz="500">
                <a:solidFill>
                  <a:srgbClr val="FCF9EF"/>
                </a:solidFill>
              </a:rPr>
              <a:t>状元成才路</a:t>
            </a:r>
            <a:endParaRPr lang="zh-CN" altLang="zh-CN" sz="500">
              <a:solidFill>
                <a:srgbClr val="FCF9EF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rcRect t="23093"/>
          <a:stretch>
            <a:fillRect/>
          </a:stretch>
        </p:blipFill>
        <p:spPr>
          <a:xfrm>
            <a:off x="415925" y="1705163"/>
            <a:ext cx="8191500" cy="1637477"/>
          </a:xfrm>
          <a:prstGeom prst="rect">
            <a:avLst/>
          </a:prstGeom>
        </p:spPr>
      </p:pic>
      <p:sp>
        <p:nvSpPr>
          <p:cNvPr id="37" name="Rectangle 2"/>
          <p:cNvSpPr>
            <a:spLocks noChangeArrowheads="1"/>
          </p:cNvSpPr>
          <p:nvPr/>
        </p:nvSpPr>
        <p:spPr bwMode="auto">
          <a:xfrm>
            <a:off x="551941" y="432974"/>
            <a:ext cx="707706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5.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051241" y="601066"/>
            <a:ext cx="311252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10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00313" y="2315964"/>
            <a:ext cx="87693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14cm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922998" y="2837344"/>
            <a:ext cx="116268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200dm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808365" y="1819702"/>
            <a:ext cx="840740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81m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</a:rPr>
              <a:t>2</a:t>
            </a:r>
            <a:endParaRPr lang="zh-CN" altLang="en-US" sz="2400" b="1" baseline="30000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202387" y="2819619"/>
            <a:ext cx="1128395" cy="4603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+mj-lt"/>
              </a:rPr>
              <a:t>378cm</a:t>
            </a:r>
            <a:r>
              <a:rPr lang="en-US" altLang="zh-CN" sz="2400" b="1" baseline="30000" dirty="0">
                <a:solidFill>
                  <a:srgbClr val="FF0000"/>
                </a:solidFill>
                <a:latin typeface="+mj-lt"/>
              </a:rPr>
              <a:t>3</a:t>
            </a:r>
            <a:endParaRPr lang="zh-CN" altLang="en-US" sz="24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1087120"/>
            <a:ext cx="778510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黑体" panose="02010609060101010101" pitchFamily="49" charset="-122"/>
                <a:ea typeface="黑体" panose="02010609060101010101" pitchFamily="49" charset="-122"/>
              </a:rPr>
              <a:t>把下表中长方体或正方体的相关数据补充完整。</a:t>
            </a:r>
            <a:endParaRPr lang="zh-CN" altLang="en-US" sz="2400" b="1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271337" y="2207743"/>
            <a:ext cx="6205220" cy="17703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2.4dm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</a:rPr>
              <a:t>2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=0.024m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</a:rPr>
              <a:t>2</a:t>
            </a:r>
            <a:endParaRPr lang="en-US" altLang="zh-CN" sz="2800" b="1" baseline="30000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0.024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×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3×500=36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j-lt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）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=36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（立方米）</a:t>
            </a:r>
            <a:endParaRPr lang="en-US" altLang="zh-CN" sz="2800" b="1" dirty="0">
              <a:solidFill>
                <a:srgbClr val="FF0000"/>
              </a:solidFill>
              <a:latin typeface="+mj-lt"/>
            </a:endParaRPr>
          </a:p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答：这些方木一共是</a:t>
            </a:r>
            <a:r>
              <a:rPr lang="en-US" altLang="zh-CN" sz="2800" b="1" dirty="0">
                <a:solidFill>
                  <a:srgbClr val="FF0000"/>
                </a:solidFill>
                <a:latin typeface="+mj-lt"/>
              </a:rPr>
              <a:t>36</a:t>
            </a:r>
            <a:r>
              <a:rPr lang="zh-CN" altLang="en-US" sz="2800" b="1" dirty="0">
                <a:solidFill>
                  <a:srgbClr val="FF0000"/>
                </a:solidFill>
                <a:latin typeface="+mj-lt"/>
              </a:rPr>
              <a:t>平方米。</a:t>
            </a:r>
            <a:endParaRPr lang="zh-CN" altLang="en-US" sz="2800" b="1" dirty="0">
              <a:solidFill>
                <a:srgbClr val="FF0000"/>
              </a:solidFill>
              <a:latin typeface="+mj-lt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51941" y="432974"/>
            <a:ext cx="707706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6. 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1051241" y="601066"/>
            <a:ext cx="311252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11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67360" y="1087755"/>
            <a:ext cx="818070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家具厂订购500根方木，每根方木横截面的面积是2.4 dm</a:t>
            </a:r>
            <a:r>
              <a:rPr lang="zh-CN" altLang="en-US" sz="2400" b="1" baseline="30000">
                <a:latin typeface="Times New Roman" panose="02020603050405020304" pitchFamily="18" charset="0"/>
                <a:ea typeface="黑体" panose="02010609060101010101" pitchFamily="49" charset="-122"/>
              </a:rPr>
              <a:t>2</a:t>
            </a:r>
            <a:r>
              <a:rPr lang="zh-CN" altLang="en-US" sz="2400" b="1">
                <a:latin typeface="Times New Roman" panose="02020603050405020304" pitchFamily="18" charset="0"/>
                <a:ea typeface="黑体" panose="02010609060101010101" pitchFamily="49" charset="-122"/>
              </a:rPr>
              <a:t>，长是3m。这些方木一共是多少立方米?</a:t>
            </a:r>
            <a:endParaRPr lang="zh-CN" altLang="en-US" sz="2400" b="1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467360" y="411480"/>
            <a:ext cx="1504950" cy="65087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2800" b="1" dirty="0">
                <a:latin typeface="+mn-lt"/>
                <a:ea typeface="黑体" panose="02010609060101010101" pitchFamily="49" charset="-122"/>
              </a:rPr>
              <a:t>7. </a:t>
            </a:r>
            <a:endParaRPr lang="zh-CN" altLang="en-US" sz="28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68630" y="1275715"/>
            <a:ext cx="7704138" cy="570865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1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）估计一本数学书的体积是多少，再测量并计算。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7360" y="2096135"/>
            <a:ext cx="8294370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2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）估计一件长方体家具的体积是多少，再测量并计算。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66725" y="2916555"/>
            <a:ext cx="8674735" cy="5708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（</a:t>
            </a:r>
            <a:r>
              <a:rPr lang="en-US" altLang="zh-CN" sz="2400" b="1" dirty="0">
                <a:latin typeface="+mn-lt"/>
                <a:ea typeface="黑体" panose="02010609060101010101" pitchFamily="49" charset="-122"/>
              </a:rPr>
              <a:t>3</a:t>
            </a:r>
            <a:r>
              <a:rPr lang="zh-CN" altLang="en-US" sz="2400" b="1" dirty="0">
                <a:latin typeface="+mn-lt"/>
                <a:ea typeface="黑体" panose="02010609060101010101" pitchFamily="49" charset="-122"/>
              </a:rPr>
              <a:t>）说一说上面两个小题你是如何估计的。怎样估计更准？</a:t>
            </a:r>
            <a:endParaRPr lang="zh-CN" altLang="en-US" sz="2400" b="1" dirty="0">
              <a:latin typeface="+mn-lt"/>
              <a:ea typeface="黑体" panose="02010609060101010101" pitchFamily="49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971866" y="658216"/>
            <a:ext cx="3112521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【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选自教材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P33 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练习七 第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12</a:t>
            </a:r>
            <a:r>
              <a:rPr lang="zh-CN" altLang="en-US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题</a:t>
            </a:r>
            <a:r>
              <a:rPr lang="en-US" altLang="zh-CN" sz="1600" b="1" dirty="0">
                <a:solidFill>
                  <a:schemeClr val="accent2">
                    <a:lumMod val="50000"/>
                  </a:schemeClr>
                </a:solidFill>
                <a:latin typeface="+mn-lt"/>
                <a:ea typeface="+mj-ea"/>
              </a:rPr>
              <a:t>】</a:t>
            </a:r>
            <a:endParaRPr lang="zh-CN" altLang="en-US" sz="1600" b="1" dirty="0">
              <a:solidFill>
                <a:schemeClr val="accent2">
                  <a:lumMod val="50000"/>
                </a:schemeClr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60" name="图片 11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938"/>
            <a:ext cx="263207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"/>
          <p:cNvSpPr>
            <a:spLocks noChangeArrowheads="1"/>
          </p:cNvSpPr>
          <p:nvPr/>
        </p:nvSpPr>
        <p:spPr bwMode="auto">
          <a:xfrm>
            <a:off x="3175" y="163513"/>
            <a:ext cx="2336800" cy="522287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 defTabSz="4572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dist">
              <a:defRPr/>
            </a:pPr>
            <a:r>
              <a: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五  课堂小结</a:t>
            </a:r>
            <a:endParaRPr lang="zh-CN" alt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2" name="图片 1" descr="1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0250" y="0"/>
            <a:ext cx="5143500" cy="51435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2987040" y="2003425"/>
            <a:ext cx="3169920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latin typeface="Times New Roman" panose="02020603050405020304" pitchFamily="18" charset="0"/>
                <a:ea typeface="楷体" panose="02010609060101010101" pitchFamily="49" charset="-122"/>
              </a:rPr>
              <a:t>通过练习，你们有哪些新的收获呢？</a:t>
            </a:r>
            <a:endParaRPr lang="zh-CN" altLang="en-US" sz="28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67360" y="1275398"/>
            <a:ext cx="5040313" cy="73723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一、选一选。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grpSp>
        <p:nvGrpSpPr>
          <p:cNvPr id="24582" name="组合 11"/>
          <p:cNvGrpSpPr/>
          <p:nvPr/>
        </p:nvGrpSpPr>
        <p:grpSpPr bwMode="auto">
          <a:xfrm>
            <a:off x="250825" y="135255"/>
            <a:ext cx="3086100" cy="645795"/>
            <a:chOff x="250825" y="134408"/>
            <a:chExt cx="2799100" cy="646319"/>
          </a:xfrm>
        </p:grpSpPr>
        <p:grpSp>
          <p:nvGrpSpPr>
            <p:cNvPr id="24583" name="组合 12"/>
            <p:cNvGrpSpPr/>
            <p:nvPr/>
          </p:nvGrpSpPr>
          <p:grpSpPr bwMode="auto">
            <a:xfrm>
              <a:off x="250825" y="134408"/>
              <a:ext cx="2381267" cy="646319"/>
              <a:chOff x="250825" y="134408"/>
              <a:chExt cx="2381267" cy="646319"/>
            </a:xfrm>
          </p:grpSpPr>
          <p:pic>
            <p:nvPicPr>
              <p:cNvPr id="24585" name="图片 14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7995"/>
              <a:stretch>
                <a:fillRect/>
              </a:stretch>
            </p:blipFill>
            <p:spPr bwMode="auto">
              <a:xfrm>
                <a:off x="1263245" y="134408"/>
                <a:ext cx="1368847" cy="6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4586" name="图片 15"/>
              <p:cNvPicPr>
                <a:picLocks noChangeAspect="1" noChangeArrowheads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61536"/>
              <a:stretch>
                <a:fillRect/>
              </a:stretch>
            </p:blipFill>
            <p:spPr bwMode="auto">
              <a:xfrm flipH="1">
                <a:off x="250825" y="134408"/>
                <a:ext cx="1012420" cy="64631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4" name="矩形 2"/>
            <p:cNvSpPr>
              <a:spLocks noChangeArrowheads="1"/>
            </p:cNvSpPr>
            <p:nvPr/>
          </p:nvSpPr>
          <p:spPr bwMode="auto">
            <a:xfrm>
              <a:off x="363856" y="188400"/>
              <a:ext cx="2686069" cy="5223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>
              <a:lvl1pPr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 defTabSz="4572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defRPr/>
              </a:pPr>
              <a:r>
                <a:rPr lang="zh-CN" altLang="en-US" sz="2800" b="1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黑体" panose="02010609060101010101" pitchFamily="49" charset="-122"/>
                  <a:ea typeface="黑体" panose="02010609060101010101" pitchFamily="49" charset="-122"/>
                </a:rPr>
                <a:t>六、作业设计</a:t>
              </a:r>
              <a:endParaRPr lang="zh-CN" alt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3" name="文本框 2"/>
          <p:cNvSpPr txBox="1"/>
          <p:nvPr/>
        </p:nvSpPr>
        <p:spPr>
          <a:xfrm>
            <a:off x="323850" y="781050"/>
            <a:ext cx="7827010" cy="410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atinLnBrk="0">
              <a:lnSpc>
                <a:spcPct val="130000"/>
              </a:lnSpc>
            </a:pPr>
            <a:r>
              <a:rPr lang="zh-CN" altLang="en-US" sz="1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（见“状元成才路”系列丛书《创优作业100分》对应课时作业。）</a:t>
            </a:r>
            <a:endParaRPr lang="zh-CN" altLang="en-US" sz="1600" b="1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971550" y="2068195"/>
            <a:ext cx="6958330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1.</a:t>
            </a:r>
            <a:r>
              <a:rPr lang="zh-CN" altLang="en-US" sz="24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en-US" sz="2400" b="1" baseline="30000"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表示（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）。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A.</a:t>
            </a:r>
            <a:r>
              <a:rPr lang="zh-CN" altLang="en-US" sz="24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×3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B.</a:t>
            </a:r>
            <a:r>
              <a:rPr lang="zh-CN" altLang="en-US" sz="24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zh-CN" altLang="en-US" sz="24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＋</a:t>
            </a:r>
            <a:r>
              <a:rPr lang="zh-CN" altLang="en-US" sz="24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C.</a:t>
            </a:r>
            <a:r>
              <a:rPr lang="zh-CN" altLang="en-US" sz="24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zh-CN" altLang="en-US" sz="24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zh-CN" altLang="en-US" sz="2400" b="1" i="1"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endParaRPr lang="zh-CN" altLang="en-US" sz="2400" b="1" i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00020" y="2096770"/>
            <a:ext cx="56388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899795" y="699770"/>
            <a:ext cx="772096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2.一个文具盒的体积大约是300（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）。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A.立方厘米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B.立方分米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C.立方米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99795" y="2428240"/>
            <a:ext cx="7736205" cy="1529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3.正方体的棱长扩大到原来的3倍，它的体积就扩大到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原来的（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）。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A.3倍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B.9倍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C.27倍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507990" y="771525"/>
            <a:ext cx="56388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484120" y="2860040"/>
            <a:ext cx="56388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C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5" grpId="0"/>
      <p:bldP spid="5" grpId="1"/>
      <p:bldP spid="3" grpId="0"/>
      <p:bldP spid="3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40385" y="628015"/>
            <a:ext cx="8001635" cy="10502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4.下面是用棱长为1 cm 的小正方体拼成的几何体，甲的体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积（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）乙的体积，甲的表面积（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）乙的表面积。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93925" y="1759585"/>
            <a:ext cx="4486910" cy="200914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986155" y="3769995"/>
            <a:ext cx="755586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A.大于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B.等于</a:t>
            </a:r>
            <a:r>
              <a:rPr lang="en-US" altLang="zh-CN" sz="2400" b="1">
                <a:latin typeface="Times New Roman" panose="02020603050405020304" pitchFamily="18" charset="0"/>
                <a:ea typeface="楷体" panose="02010609060101010101" pitchFamily="49" charset="-122"/>
              </a:rPr>
              <a:t>                     </a:t>
            </a:r>
            <a:r>
              <a:rPr lang="zh-CN" altLang="en-US" sz="2400" b="1">
                <a:latin typeface="Times New Roman" panose="02020603050405020304" pitchFamily="18" charset="0"/>
                <a:ea typeface="楷体" panose="02010609060101010101" pitchFamily="49" charset="-122"/>
              </a:rPr>
              <a:t>C.小于</a:t>
            </a:r>
            <a:endParaRPr lang="zh-CN" altLang="en-US" sz="2400" b="1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547495" y="1067435"/>
            <a:ext cx="56388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A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96280" y="1059815"/>
            <a:ext cx="56388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B</a:t>
            </a:r>
            <a:endParaRPr lang="en-US" altLang="zh-CN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5" grpId="1"/>
      <p:bldP spid="6" grpId="0"/>
      <p:bldP spid="6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755650" y="699770"/>
            <a:ext cx="7691755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latinLnBrk="0" hangingPunct="1">
              <a:lnSpc>
                <a:spcPct val="13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二、有一块正方体石料，棱长是9dm。如果每立方分米石料重2.7 kg，那么这块石料重多少千克?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672715" y="2067560"/>
            <a:ext cx="385699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dm</a:t>
            </a:r>
            <a:r>
              <a:rPr lang="en-US" altLang="zh-CN" sz="2400" b="1" baseline="3000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700020" y="2643505"/>
            <a:ext cx="385699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729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2.7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＝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1968.3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（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kg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）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19300" y="3363595"/>
            <a:ext cx="5218430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答：这块石料重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1968.3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千克。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5" grpId="0"/>
      <p:bldP spid="5" grpId="1"/>
      <p:bldP spid="6" grpId="0"/>
      <p:bldP spid="6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83578" y="699770"/>
            <a:ext cx="7800975" cy="17703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三、一根长方体木料长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6 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，横截面的面积是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0.05 m</a:t>
            </a:r>
            <a:r>
              <a:rPr lang="en-US" altLang="zh-CN" sz="2800" b="1" baseline="30000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（如图）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  <a:sym typeface="+mn-ea"/>
              </a:rPr>
              <a:t>，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这根木料的体积是多少？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200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根这样的木料体积是多少？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pic>
        <p:nvPicPr>
          <p:cNvPr id="26627" name="图片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063" y="2590800"/>
            <a:ext cx="2689225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矩形 4"/>
          <p:cNvSpPr/>
          <p:nvPr/>
        </p:nvSpPr>
        <p:spPr>
          <a:xfrm>
            <a:off x="1149350" y="2760663"/>
            <a:ext cx="35671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6×0.05 = 0.3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j-ea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104900" y="3500438"/>
            <a:ext cx="3656013" cy="5238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200×0.3 = 60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j-ea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188" y="627063"/>
            <a:ext cx="7921625" cy="1770380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四、一座泄洪坝共有</a:t>
            </a:r>
            <a:r>
              <a:rPr 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16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个泄洪孔，每个泄洪孔长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6 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、宽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4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。 泄洪时，通过泄洪孔的水流速度是 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25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米</a:t>
            </a:r>
            <a:r>
              <a:rPr lang="en-US" altLang="zh-CN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/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秒。 这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  <a:sym typeface="+mn-ea"/>
              </a:rPr>
              <a:t>座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泄洪坝每秒能泄洪多少立方米？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771617" y="2571750"/>
            <a:ext cx="305625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25×1 = 25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j-ea"/>
              </a:rPr>
              <a:t>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2844165" y="3219133"/>
            <a:ext cx="468693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6×4×25×16 = 9600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j-ea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331595" y="3796030"/>
            <a:ext cx="6417945" cy="57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latinLnBrk="0" hangingPunct="1">
              <a:lnSpc>
                <a:spcPct val="130000"/>
              </a:lnSpc>
            </a:pP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</a:t>
            </a:r>
            <a:r>
              <a:rPr 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这座泄洪坝每秒能泄洪</a:t>
            </a:r>
            <a:r>
              <a:rPr lang="en-US" altLang="zh-CN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9600</a:t>
            </a:r>
            <a:r>
              <a:rPr lang="zh-CN" altLang="en-US" sz="24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立方米。</a:t>
            </a:r>
            <a:endParaRPr lang="zh-CN" altLang="en-US" sz="2400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6" grpId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39750" y="628015"/>
            <a:ext cx="8159115" cy="121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五、一个长方体，表面积是368cm</a:t>
            </a:r>
            <a:r>
              <a:rPr lang="zh-CN" altLang="en-US" sz="2800" b="1" baseline="30000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 ，底面积是40cm</a:t>
            </a:r>
            <a:r>
              <a:rPr lang="zh-CN" altLang="en-US" sz="2800" b="1" baseline="30000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+mn-lt"/>
                <a:ea typeface="+mj-ea"/>
                <a:cs typeface="Times New Roman" panose="02020603050405020304"/>
              </a:rPr>
              <a:t>，底面周长是36 cm。求这个长方体的体积。</a:t>
            </a:r>
            <a:endParaRPr lang="zh-CN" altLang="en-US" sz="2800" b="1" dirty="0">
              <a:solidFill>
                <a:srgbClr val="000000"/>
              </a:solidFill>
              <a:latin typeface="+mn-lt"/>
              <a:ea typeface="+mj-ea"/>
              <a:cs typeface="Times New Roman" panose="020206030504050203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619885" y="1996440"/>
            <a:ext cx="595503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368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40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144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j-ea"/>
              </a:rPr>
              <a:t>2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534160" y="2696210"/>
            <a:ext cx="611886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144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÷（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36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÷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2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）＝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8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cm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37460" y="3364865"/>
            <a:ext cx="405257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40×8 = 320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（</a:t>
            </a:r>
            <a:r>
              <a:rPr lang="en-US" altLang="zh-CN" sz="2800" b="1" dirty="0">
                <a:solidFill>
                  <a:srgbClr val="FF0000"/>
                </a:solidFill>
                <a:latin typeface="+mn-lt"/>
                <a:ea typeface="+mj-ea"/>
              </a:rPr>
              <a:t> 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+mn-lt"/>
                <a:ea typeface="+mj-ea"/>
              </a:rPr>
              <a:t>3 </a:t>
            </a:r>
            <a:r>
              <a:rPr lang="zh-CN" altLang="en-US" sz="2800" b="1" dirty="0">
                <a:solidFill>
                  <a:srgbClr val="FF0000"/>
                </a:solidFill>
                <a:latin typeface="+mn-lt"/>
                <a:ea typeface="+mj-ea"/>
              </a:rPr>
              <a:t>）</a:t>
            </a:r>
            <a:endParaRPr lang="zh-CN" altLang="en-US" sz="2800" b="1" baseline="30000" dirty="0">
              <a:solidFill>
                <a:srgbClr val="FF0000"/>
              </a:solidFill>
              <a:latin typeface="+mn-lt"/>
              <a:ea typeface="+mj-ea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165860" y="3940810"/>
            <a:ext cx="6812280" cy="5219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答：这个长方体的体积是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320cm</a:t>
            </a:r>
            <a:r>
              <a:rPr lang="en-US" altLang="zh-CN" sz="28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  <a:endParaRPr lang="zh-CN" altLang="en-US" sz="2800" b="1" baseline="300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4" grpId="0"/>
      <p:bldP spid="8" grpId="0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叶盛">
      <a:majorFont>
        <a:latin typeface="Times New Roman"/>
        <a:ea typeface="黑体"/>
        <a:cs typeface=""/>
      </a:majorFont>
      <a:minorFont>
        <a:latin typeface="Times New Roman"/>
        <a:ea typeface="楷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eaLnBrk="1" latinLnBrk="0" hangingPunct="1">
          <a:lnSpc>
            <a:spcPct val="130000"/>
          </a:lnSpc>
          <a:defRPr lang="zh-CN" altLang="en-US" sz="2400" b="1">
            <a:latin typeface="Times New Roman" panose="02020603050405020304" pitchFamily="18" charset="0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2557</Words>
  <Application>WPS 演示</Application>
  <PresentationFormat>全屏显示(16:9)</PresentationFormat>
  <Paragraphs>304</Paragraphs>
  <Slides>26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8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微软雅黑</vt:lpstr>
      <vt:lpstr>Arial Unicode MS</vt:lpstr>
      <vt:lpstr>Times New Roman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341</cp:revision>
  <dcterms:created xsi:type="dcterms:W3CDTF">2015-08-27T07:30:00Z</dcterms:created>
  <dcterms:modified xsi:type="dcterms:W3CDTF">2023-11-02T01:20:18Z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7517543B958040B391EA342D523809FD</vt:lpwstr>
  </property>
</Properties>
</file>