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345" r:id="rId5"/>
    <p:sldId id="409" r:id="rId6"/>
    <p:sldId id="391" r:id="rId7"/>
    <p:sldId id="392" r:id="rId8"/>
    <p:sldId id="393" r:id="rId9"/>
    <p:sldId id="410" r:id="rId10"/>
    <p:sldId id="395" r:id="rId11"/>
    <p:sldId id="396" r:id="rId12"/>
    <p:sldId id="397" r:id="rId13"/>
    <p:sldId id="411" r:id="rId14"/>
    <p:sldId id="412" r:id="rId15"/>
    <p:sldId id="368" r:id="rId16"/>
    <p:sldId id="398" r:id="rId17"/>
    <p:sldId id="399" r:id="rId18"/>
    <p:sldId id="413" r:id="rId19"/>
    <p:sldId id="400" r:id="rId20"/>
    <p:sldId id="401" r:id="rId21"/>
    <p:sldId id="344" r:id="rId22"/>
    <p:sldId id="295" r:id="rId23"/>
    <p:sldId id="402" r:id="rId24"/>
    <p:sldId id="415" r:id="rId25"/>
    <p:sldId id="414" r:id="rId26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1D5"/>
    <a:srgbClr val="FEE189"/>
    <a:srgbClr val="FCCB30"/>
    <a:srgbClr val="E72D8B"/>
    <a:srgbClr val="FAD6E8"/>
    <a:srgbClr val="70F3FF"/>
    <a:srgbClr val="FFF1CF"/>
    <a:srgbClr val="FFFFFF"/>
    <a:srgbClr val="D6E9CA"/>
    <a:srgbClr val="FDE8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1" autoAdjust="0"/>
    <p:restoredTop sz="96209" autoAdjust="0"/>
  </p:normalViewPr>
  <p:slideViewPr>
    <p:cSldViewPr showGuides="1">
      <p:cViewPr varScale="1">
        <p:scale>
          <a:sx n="146" d="100"/>
          <a:sy n="146" d="100"/>
        </p:scale>
        <p:origin x="294" y="114"/>
      </p:cViewPr>
      <p:guideLst>
        <p:guide orient="horz" pos="1619"/>
        <p:guide orient="horz" pos="685"/>
        <p:guide orient="horz" pos="3117"/>
        <p:guide pos="15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801A17A-ACE2-4E77-95EB-CBC6482C80E3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F81FEA6-2999-4AF3-870B-2A83E36F5E7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411D0F51-D94D-4D00-8EBB-7C0A842C02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副标题 6"/>
          <p:cNvSpPr txBox="1">
            <a:spLocks noChangeArrowheads="1"/>
          </p:cNvSpPr>
          <p:nvPr userDrawn="1"/>
        </p:nvSpPr>
        <p:spPr bwMode="auto">
          <a:xfrm>
            <a:off x="5772150" y="3994150"/>
            <a:ext cx="2160588" cy="396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04457035-CF9B-46EF-AFC3-F50AD100569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文本框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2700" y="4986338"/>
            <a:ext cx="7683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E72D8B"/>
                </a:solidFill>
              </a:rPr>
              <a:t>状元成才路</a:t>
            </a:r>
            <a:endParaRPr lang="zh-CN" altLang="en-US">
              <a:solidFill>
                <a:srgbClr val="E72D8B"/>
              </a:solidFill>
            </a:endParaRPr>
          </a:p>
        </p:txBody>
      </p:sp>
      <p:pic>
        <p:nvPicPr>
          <p:cNvPr id="8195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088" y="4991100"/>
            <a:ext cx="7683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1"/>
          <p:cNvSpPr txBox="1">
            <a:spLocks noChangeArrowheads="1"/>
          </p:cNvSpPr>
          <p:nvPr/>
        </p:nvSpPr>
        <p:spPr bwMode="auto">
          <a:xfrm>
            <a:off x="1895475" y="2124801"/>
            <a:ext cx="6049963" cy="8938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sym typeface="+mn-lt"/>
              </a:rPr>
              <a:t>练习课（第</a:t>
            </a:r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sym typeface="+mn-lt"/>
              </a:rPr>
              <a:t>3</a:t>
            </a:r>
            <a:r>
              <a: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sym typeface="+mn-lt"/>
              </a:rPr>
              <a:t>课时）</a:t>
            </a:r>
            <a:endParaRPr lang="zh-CN" alt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j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795" y="843558"/>
            <a:ext cx="1156410" cy="11780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54" name="组合 3"/>
          <p:cNvGrpSpPr/>
          <p:nvPr/>
        </p:nvGrpSpPr>
        <p:grpSpPr bwMode="auto">
          <a:xfrm>
            <a:off x="2493963" y="141288"/>
            <a:ext cx="4187825" cy="582612"/>
            <a:chOff x="2494643" y="141565"/>
            <a:chExt cx="4187826" cy="581654"/>
          </a:xfrm>
        </p:grpSpPr>
        <p:grpSp>
          <p:nvGrpSpPr>
            <p:cNvPr id="10255" name="组合 2"/>
            <p:cNvGrpSpPr/>
            <p:nvPr/>
          </p:nvGrpSpPr>
          <p:grpSpPr bwMode="auto">
            <a:xfrm>
              <a:off x="2551901" y="147009"/>
              <a:ext cx="3991718" cy="576210"/>
              <a:chOff x="2123108" y="147009"/>
              <a:chExt cx="3991718" cy="576210"/>
            </a:xfrm>
          </p:grpSpPr>
          <p:grpSp>
            <p:nvGrpSpPr>
              <p:cNvPr id="10258" name="组合 1"/>
              <p:cNvGrpSpPr/>
              <p:nvPr/>
            </p:nvGrpSpPr>
            <p:grpSpPr bwMode="auto">
              <a:xfrm>
                <a:off x="2123108" y="147009"/>
                <a:ext cx="3991718" cy="576210"/>
                <a:chOff x="2123108" y="147009"/>
                <a:chExt cx="3991718" cy="576210"/>
              </a:xfrm>
            </p:grpSpPr>
            <p:pic>
              <p:nvPicPr>
                <p:cNvPr id="10260" name="图片 20"/>
                <p:cNvPicPr>
                  <a:picLocks noChangeAspect="1" noChangeArrowheads="1"/>
                </p:cNvPicPr>
                <p:nvPr/>
              </p:nvPicPr>
              <p:blipFill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66107"/>
                <a:stretch>
                  <a:fillRect/>
                </a:stretch>
              </p:blipFill>
              <p:spPr bwMode="auto">
                <a:xfrm>
                  <a:off x="2123108" y="147009"/>
                  <a:ext cx="1660059" cy="5762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61" name="图片 22"/>
                <p:cNvPicPr>
                  <a:picLocks noChangeAspect="1" noChangeArrowheads="1"/>
                </p:cNvPicPr>
                <p:nvPr/>
              </p:nvPicPr>
              <p:blipFill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52138"/>
                <a:stretch>
                  <a:fillRect/>
                </a:stretch>
              </p:blipFill>
              <p:spPr bwMode="auto">
                <a:xfrm flipH="1">
                  <a:off x="3770669" y="148173"/>
                  <a:ext cx="2344157" cy="5738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22" name="矩形: 圆角 21"/>
              <p:cNvSpPr/>
              <p:nvPr/>
            </p:nvSpPr>
            <p:spPr>
              <a:xfrm>
                <a:off x="2342075" y="228733"/>
                <a:ext cx="3743326" cy="400978"/>
              </a:xfrm>
              <a:prstGeom prst="round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19" name="椭圆 18"/>
            <p:cNvSpPr/>
            <p:nvPr/>
          </p:nvSpPr>
          <p:spPr>
            <a:xfrm>
              <a:off x="3113768" y="204961"/>
              <a:ext cx="446087" cy="445353"/>
            </a:xfrm>
            <a:prstGeom prst="ellipse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" name="矩形 1"/>
            <p:cNvSpPr>
              <a:spLocks noChangeArrowheads="1"/>
            </p:cNvSpPr>
            <p:nvPr/>
          </p:nvSpPr>
          <p:spPr bwMode="auto">
            <a:xfrm>
              <a:off x="2494643" y="141565"/>
              <a:ext cx="4187826" cy="52301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一  基础复习回顾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648970" y="1275715"/>
            <a:ext cx="798639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我们学习了哪些体积单位？它们之间的进率是怎样的？</a:t>
            </a:r>
            <a:endParaRPr lang="en-US" altLang="zh-CN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2196147" y="3148013"/>
            <a:ext cx="4873625" cy="631825"/>
          </a:xfrm>
          <a:prstGeom prst="rect">
            <a:avLst/>
          </a:prstGeom>
          <a:solidFill>
            <a:srgbClr val="FCCB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1000 dm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 baseline="300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195513" y="2274570"/>
            <a:ext cx="4873625" cy="631825"/>
          </a:xfrm>
          <a:prstGeom prst="rect">
            <a:avLst/>
          </a:prstGeom>
          <a:solidFill>
            <a:srgbClr val="FCCB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dm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1000 cm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 baseline="300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8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矩形 30"/>
          <p:cNvSpPr>
            <a:spLocks noChangeArrowheads="1"/>
          </p:cNvSpPr>
          <p:nvPr/>
        </p:nvSpPr>
        <p:spPr bwMode="auto">
          <a:xfrm>
            <a:off x="755650" y="771525"/>
            <a:ext cx="8057515" cy="3192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atinLnBrk="0">
              <a:lnSpc>
                <a:spcPct val="18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3m</a:t>
            </a:r>
            <a:r>
              <a:rPr lang="en-US" altLang="zh-CN" sz="28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dm</a:t>
            </a:r>
            <a:r>
              <a:rPr lang="en-US" altLang="zh-CN" sz="28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3.5dm</a:t>
            </a:r>
            <a:r>
              <a:rPr lang="en-US" altLang="zh-CN" sz="28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en-US" altLang="zh-CN" sz="28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zh-CN" sz="2800" b="1" baseline="30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atinLnBrk="0">
              <a:lnSpc>
                <a:spcPct val="18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4.5dm</a:t>
            </a:r>
            <a:r>
              <a:rPr lang="en-US" altLang="zh-CN" sz="28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=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cm</a:t>
            </a:r>
            <a:r>
              <a:rPr lang="en-US" altLang="zh-CN" sz="28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    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700dm</a:t>
            </a:r>
            <a:r>
              <a:rPr lang="en-US" altLang="zh-CN" sz="28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28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atinLnBrk="0">
              <a:lnSpc>
                <a:spcPct val="18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95cm</a:t>
            </a:r>
            <a:r>
              <a:rPr lang="en-US" altLang="zh-CN" sz="28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dm</a:t>
            </a:r>
            <a:r>
              <a:rPr lang="en-US" altLang="zh-CN" sz="28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     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2300cm</a:t>
            </a:r>
            <a:r>
              <a:rPr lang="en-US" altLang="zh-CN" sz="28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dm</a:t>
            </a:r>
            <a:r>
              <a:rPr lang="en-US" altLang="zh-CN" sz="28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2800" b="1" baseline="30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atinLnBrk="0">
              <a:lnSpc>
                <a:spcPct val="18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3020cm</a:t>
            </a:r>
            <a:r>
              <a:rPr lang="en-US" altLang="zh-CN" sz="28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=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dm</a:t>
            </a:r>
            <a:r>
              <a:rPr lang="en-US" altLang="zh-CN" sz="28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      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2.05m</a:t>
            </a:r>
            <a:r>
              <a:rPr lang="en-US" altLang="zh-CN" sz="28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=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cm</a:t>
            </a:r>
            <a:r>
              <a:rPr lang="en-US" altLang="zh-CN" sz="28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endParaRPr lang="en-US" altLang="zh-CN" sz="2800" b="1" baseline="30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TextBox 31"/>
          <p:cNvSpPr txBox="1">
            <a:spLocks noChangeArrowheads="1"/>
          </p:cNvSpPr>
          <p:nvPr/>
        </p:nvSpPr>
        <p:spPr bwMode="auto">
          <a:xfrm>
            <a:off x="1979712" y="980326"/>
            <a:ext cx="89408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3000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TextBox 32"/>
          <p:cNvSpPr txBox="1">
            <a:spLocks noChangeArrowheads="1"/>
          </p:cNvSpPr>
          <p:nvPr/>
        </p:nvSpPr>
        <p:spPr bwMode="auto">
          <a:xfrm>
            <a:off x="6248924" y="936308"/>
            <a:ext cx="89408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3500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TextBox 33"/>
          <p:cNvSpPr txBox="1">
            <a:spLocks noChangeArrowheads="1"/>
          </p:cNvSpPr>
          <p:nvPr/>
        </p:nvSpPr>
        <p:spPr bwMode="auto">
          <a:xfrm>
            <a:off x="6488747" y="1708064"/>
            <a:ext cx="62738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0.7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TextBox 34"/>
          <p:cNvSpPr txBox="1">
            <a:spLocks noChangeArrowheads="1"/>
          </p:cNvSpPr>
          <p:nvPr/>
        </p:nvSpPr>
        <p:spPr bwMode="auto">
          <a:xfrm>
            <a:off x="2339975" y="2499995"/>
            <a:ext cx="98298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0.095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文本框 8"/>
          <p:cNvSpPr txBox="1">
            <a:spLocks noChangeArrowheads="1"/>
          </p:cNvSpPr>
          <p:nvPr/>
        </p:nvSpPr>
        <p:spPr bwMode="auto">
          <a:xfrm>
            <a:off x="2527618" y="1800543"/>
            <a:ext cx="8940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4500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TextBox 35"/>
          <p:cNvSpPr txBox="1">
            <a:spLocks noChangeArrowheads="1"/>
          </p:cNvSpPr>
          <p:nvPr/>
        </p:nvSpPr>
        <p:spPr bwMode="auto">
          <a:xfrm>
            <a:off x="6660198" y="2427923"/>
            <a:ext cx="62738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2.3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TextBox 35"/>
          <p:cNvSpPr txBox="1">
            <a:spLocks noChangeArrowheads="1"/>
          </p:cNvSpPr>
          <p:nvPr/>
        </p:nvSpPr>
        <p:spPr bwMode="auto">
          <a:xfrm>
            <a:off x="2771775" y="3248025"/>
            <a:ext cx="113538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3.02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Box 34"/>
          <p:cNvSpPr txBox="1">
            <a:spLocks noChangeArrowheads="1"/>
          </p:cNvSpPr>
          <p:nvPr/>
        </p:nvSpPr>
        <p:spPr bwMode="auto">
          <a:xfrm>
            <a:off x="6523355" y="3344545"/>
            <a:ext cx="12795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2050000</a:t>
            </a:r>
            <a:endParaRPr lang="en-US" altLang="zh-CN" sz="2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6" grpId="0"/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矩形 1"/>
          <p:cNvSpPr>
            <a:spLocks noChangeArrowheads="1"/>
          </p:cNvSpPr>
          <p:nvPr/>
        </p:nvSpPr>
        <p:spPr bwMode="auto">
          <a:xfrm>
            <a:off x="720725" y="808355"/>
            <a:ext cx="7725410" cy="2158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一个长方体包装盒，从里面量长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 cm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，宽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 cm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，里面的体积为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11.76 dm</a:t>
            </a:r>
            <a:r>
              <a:rPr lang="en-US" altLang="zh-CN" sz="28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。用它装一件长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 cm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、宽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 cm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、高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 cm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的玻璃器皿，是否装得进去？说一说你的理由。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827088" y="2931795"/>
            <a:ext cx="6116637" cy="177038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0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11.76 dm³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11760 cm³    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atinLnBrk="0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11760÷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28×20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atinLnBrk="0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21&gt;18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，可以装进去。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1268" name="组合 6"/>
          <p:cNvGrpSpPr/>
          <p:nvPr/>
        </p:nvGrpSpPr>
        <p:grpSpPr bwMode="auto">
          <a:xfrm>
            <a:off x="2122488" y="147638"/>
            <a:ext cx="4899025" cy="576262"/>
            <a:chOff x="2123108" y="147009"/>
            <a:chExt cx="4897785" cy="576210"/>
          </a:xfrm>
        </p:grpSpPr>
        <p:grpSp>
          <p:nvGrpSpPr>
            <p:cNvPr id="11269" name="组合 8"/>
            <p:cNvGrpSpPr/>
            <p:nvPr/>
          </p:nvGrpSpPr>
          <p:grpSpPr bwMode="auto">
            <a:xfrm>
              <a:off x="2123108" y="147009"/>
              <a:ext cx="4897785" cy="576210"/>
              <a:chOff x="1711322" y="98491"/>
              <a:chExt cx="5721357" cy="673100"/>
            </a:xfrm>
          </p:grpSpPr>
          <p:pic>
            <p:nvPicPr>
              <p:cNvPr id="11272" name="图片 11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11322" y="98491"/>
                <a:ext cx="5721357" cy="673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矩形: 圆角 12"/>
              <p:cNvSpPr/>
              <p:nvPr/>
            </p:nvSpPr>
            <p:spPr>
              <a:xfrm>
                <a:off x="1791042" y="194913"/>
                <a:ext cx="5456240" cy="467276"/>
              </a:xfrm>
              <a:prstGeom prst="round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10" name="椭圆 9"/>
            <p:cNvSpPr/>
            <p:nvPr/>
          </p:nvSpPr>
          <p:spPr>
            <a:xfrm>
              <a:off x="2394501" y="227964"/>
              <a:ext cx="445975" cy="446048"/>
            </a:xfrm>
            <a:prstGeom prst="ellipse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矩形 1"/>
            <p:cNvSpPr>
              <a:spLocks noChangeArrowheads="1"/>
            </p:cNvSpPr>
            <p:nvPr/>
          </p:nvSpPr>
          <p:spPr bwMode="auto">
            <a:xfrm>
              <a:off x="2326257" y="158120"/>
              <a:ext cx="4155023" cy="52224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二  以题为例，感悟策略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5580112" y="2507045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P36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练习八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2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23850" y="771525"/>
            <a:ext cx="634365" cy="6508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en-US" altLang="zh-CN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755650" y="427990"/>
            <a:ext cx="3528060" cy="582930"/>
          </a:xfrm>
          <a:prstGeom prst="roundRect">
            <a:avLst>
              <a:gd name="adj" fmla="val 50000"/>
            </a:avLst>
          </a:prstGeom>
          <a:solidFill>
            <a:srgbClr val="FCCB3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291" name="矩形 1"/>
          <p:cNvSpPr>
            <a:spLocks noChangeArrowheads="1"/>
          </p:cNvSpPr>
          <p:nvPr/>
        </p:nvSpPr>
        <p:spPr bwMode="auto">
          <a:xfrm>
            <a:off x="584200" y="1310640"/>
            <a:ext cx="7960360" cy="1770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latinLnBrk="0" hangingPunct="1">
              <a:lnSpc>
                <a:spcPct val="130000"/>
              </a:lnSpc>
            </a:pPr>
            <a:r>
              <a:rPr lang="zh-CN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一个长方体包装盒，从里面量长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28 cm</a:t>
            </a:r>
            <a:r>
              <a:rPr lang="zh-CN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，宽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20 cm</a:t>
            </a:r>
            <a:r>
              <a:rPr lang="zh-CN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里面的</a:t>
            </a:r>
            <a:r>
              <a:rPr lang="zh-CN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体积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8.96 dm</a:t>
            </a:r>
            <a:r>
              <a:rPr lang="en-US" altLang="zh-CN" sz="28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。用它装一个长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25 cm</a:t>
            </a:r>
            <a:r>
              <a:rPr lang="zh-CN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，宽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15 cm</a:t>
            </a:r>
            <a:r>
              <a:rPr lang="zh-CN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、高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21cm</a:t>
            </a:r>
            <a:r>
              <a:rPr lang="zh-CN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的玻璃器皿，是否装得下？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76605" y="374015"/>
            <a:ext cx="4227830" cy="6508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对比练习，快速解答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513715" y="3215005"/>
            <a:ext cx="8100060" cy="1368425"/>
          </a:xfrm>
          <a:prstGeom prst="roundRect">
            <a:avLst>
              <a:gd name="adj" fmla="val 12946"/>
            </a:avLst>
          </a:prstGeom>
          <a:solidFill>
            <a:srgbClr val="FEE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3"/>
          <p:cNvSpPr txBox="1">
            <a:spLocks noChangeArrowheads="1"/>
          </p:cNvSpPr>
          <p:nvPr/>
        </p:nvSpPr>
        <p:spPr bwMode="auto">
          <a:xfrm>
            <a:off x="503555" y="1774190"/>
            <a:ext cx="8074025" cy="13087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方法二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25×15×21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7875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cm³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 ＝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7.875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dm³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7.875dm³</a:t>
            </a:r>
            <a:r>
              <a:rPr lang="zh-CN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8.96dm³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，所以装得下。</a:t>
            </a:r>
            <a:endParaRPr lang="zh-CN" altLang="en-US" sz="24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503555" y="369570"/>
            <a:ext cx="8074660" cy="13087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方法一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8.96 dm³ 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8960 cm³         25×15×21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7875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cm³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7875 cm</a:t>
            </a:r>
            <a:r>
              <a:rPr lang="en-US" altLang="zh-CN" sz="2400" b="1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8960 cm</a:t>
            </a:r>
            <a:r>
              <a:rPr lang="en-US" altLang="zh-CN" sz="2400" b="1" baseline="300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，所以装得下。</a:t>
            </a:r>
            <a:endParaRPr lang="zh-CN" altLang="en-US" sz="24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3"/>
          <p:cNvSpPr txBox="1">
            <a:spLocks noChangeArrowheads="1"/>
          </p:cNvSpPr>
          <p:nvPr/>
        </p:nvSpPr>
        <p:spPr bwMode="auto">
          <a:xfrm>
            <a:off x="503555" y="3178810"/>
            <a:ext cx="8074660" cy="13087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方法三：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8.96 dm³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8960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cm³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8960÷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28×20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）＝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28cm&gt;25cm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20cm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15cm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16cm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21cm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，所以装不下。</a:t>
            </a:r>
            <a:endParaRPr lang="zh-CN" altLang="en-US" sz="24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940425" y="843915"/>
            <a:ext cx="3208020" cy="3208020"/>
            <a:chOff x="9355" y="1329"/>
            <a:chExt cx="5052" cy="5052"/>
          </a:xfrm>
        </p:grpSpPr>
        <p:pic>
          <p:nvPicPr>
            <p:cNvPr id="4" name="图片 3" descr="13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9355" y="1329"/>
              <a:ext cx="5052" cy="5052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 rot="20340000">
              <a:off x="10398" y="2976"/>
              <a:ext cx="3492" cy="14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zh-CN" altLang="en-US" sz="2000" b="1">
                  <a:solidFill>
                    <a:srgbClr val="1D41D5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到底是装得下还是装不下呢？</a:t>
              </a:r>
              <a:endParaRPr lang="zh-CN" altLang="en-US" sz="2000" b="1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5" grpId="0"/>
      <p:bldP spid="2" grpId="1"/>
      <p:bldP spid="6" grpId="1"/>
      <p:bldP spid="5" grpId="1"/>
      <p:bldP spid="9" grpId="0" animBg="1"/>
      <p:bldP spid="9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134"/>
          <p:cNvPicPr>
            <a:picLocks noChangeAspect="1"/>
          </p:cNvPicPr>
          <p:nvPr/>
        </p:nvPicPr>
        <p:blipFill>
          <a:blip r:embed="rId1"/>
          <a:srcRect t="26037" b="27556"/>
          <a:stretch>
            <a:fillRect/>
          </a:stretch>
        </p:blipFill>
        <p:spPr>
          <a:xfrm>
            <a:off x="151130" y="699135"/>
            <a:ext cx="8902065" cy="321246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115695" y="1928495"/>
            <a:ext cx="6905625" cy="1210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我们用不同的方法解决了这个问题，你认为解答这类问题用哪种方法好？为什么？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75965" y="1131570"/>
            <a:ext cx="2528570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zh-CN" altLang="zh-CN" sz="24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是否装得下</a:t>
            </a:r>
            <a:r>
              <a:rPr lang="en-US" altLang="zh-CN" sz="24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?</a:t>
            </a:r>
            <a:endParaRPr lang="en-US" altLang="zh-CN" sz="2400" b="1" dirty="0">
              <a:solidFill>
                <a:srgbClr val="1D41D5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1"/>
          <p:cNvSpPr>
            <a:spLocks noChangeArrowheads="1"/>
          </p:cNvSpPr>
          <p:nvPr/>
        </p:nvSpPr>
        <p:spPr bwMode="auto">
          <a:xfrm>
            <a:off x="611188" y="977900"/>
            <a:ext cx="7921625" cy="159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1945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latinLnBrk="0" hangingPunct="1">
              <a:lnSpc>
                <a:spcPct val="12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一个长方体的无盖玻璃水族箱，长是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，宽是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 cm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，高是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1.5 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。制作这个水族箱需要用多少平方米的玻璃？它的体积是多少？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5366" name="组合 9"/>
          <p:cNvGrpSpPr/>
          <p:nvPr/>
        </p:nvGrpSpPr>
        <p:grpSpPr bwMode="auto">
          <a:xfrm>
            <a:off x="1187450" y="147638"/>
            <a:ext cx="6370638" cy="576262"/>
            <a:chOff x="378557" y="147009"/>
            <a:chExt cx="6370354" cy="576210"/>
          </a:xfrm>
        </p:grpSpPr>
        <p:grpSp>
          <p:nvGrpSpPr>
            <p:cNvPr id="15368" name="组合 10"/>
            <p:cNvGrpSpPr/>
            <p:nvPr/>
          </p:nvGrpSpPr>
          <p:grpSpPr bwMode="auto">
            <a:xfrm>
              <a:off x="378557" y="147009"/>
              <a:ext cx="6370354" cy="576210"/>
              <a:chOff x="-326579" y="98491"/>
              <a:chExt cx="7441541" cy="673100"/>
            </a:xfrm>
          </p:grpSpPr>
          <p:pic>
            <p:nvPicPr>
              <p:cNvPr id="15371" name="图片 16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7654"/>
              <a:stretch>
                <a:fillRect/>
              </a:stretch>
            </p:blipFill>
            <p:spPr bwMode="auto">
              <a:xfrm flipH="1">
                <a:off x="2403726" y="98491"/>
                <a:ext cx="4711236" cy="673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72" name="图片 13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7654"/>
              <a:stretch>
                <a:fillRect/>
              </a:stretch>
            </p:blipFill>
            <p:spPr bwMode="auto">
              <a:xfrm>
                <a:off x="-326579" y="98491"/>
                <a:ext cx="4711236" cy="673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" name="矩形: 圆角 14"/>
              <p:cNvSpPr/>
              <p:nvPr/>
            </p:nvSpPr>
            <p:spPr>
              <a:xfrm>
                <a:off x="-22464" y="194913"/>
                <a:ext cx="6922321" cy="467276"/>
              </a:xfrm>
              <a:prstGeom prst="round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12" name="椭圆 11"/>
            <p:cNvSpPr/>
            <p:nvPr/>
          </p:nvSpPr>
          <p:spPr>
            <a:xfrm>
              <a:off x="756365" y="229552"/>
              <a:ext cx="444480" cy="446047"/>
            </a:xfrm>
            <a:prstGeom prst="ellipse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矩形 1"/>
            <p:cNvSpPr>
              <a:spLocks noChangeArrowheads="1"/>
            </p:cNvSpPr>
            <p:nvPr/>
          </p:nvSpPr>
          <p:spPr bwMode="auto">
            <a:xfrm>
              <a:off x="670644" y="158120"/>
              <a:ext cx="5594101" cy="52224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三  综合应用，灵活选择计量单位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5507860" y="2571528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P36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练习八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5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Box 35"/>
          <p:cNvSpPr txBox="1">
            <a:spLocks noChangeArrowheads="1"/>
          </p:cNvSpPr>
          <p:nvPr/>
        </p:nvSpPr>
        <p:spPr bwMode="auto">
          <a:xfrm>
            <a:off x="573088" y="915353"/>
            <a:ext cx="2135187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 cm=0.6 m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388" name="TextBox 36"/>
          <p:cNvSpPr txBox="1">
            <a:spLocks noChangeArrowheads="1"/>
          </p:cNvSpPr>
          <p:nvPr/>
        </p:nvSpPr>
        <p:spPr bwMode="auto">
          <a:xfrm>
            <a:off x="573088" y="1557655"/>
            <a:ext cx="68961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需要玻璃：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6×0.6+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6×1.5+0.6×1.5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×2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=23.4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389" name="TextBox 37"/>
          <p:cNvSpPr txBox="1">
            <a:spLocks noChangeArrowheads="1"/>
          </p:cNvSpPr>
          <p:nvPr/>
        </p:nvSpPr>
        <p:spPr bwMode="auto">
          <a:xfrm>
            <a:off x="573088" y="2645093"/>
            <a:ext cx="4860925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体积：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6×0.6×1.5=5.4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3088" y="3502025"/>
            <a:ext cx="7767637" cy="95313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答：制作这个水族箱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需要用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23.4m</a:t>
            </a:r>
            <a:r>
              <a:rPr lang="en-US" altLang="zh-CN" sz="2800" b="1" baseline="3000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的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玻璃，它的体积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是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5.4m</a:t>
            </a:r>
            <a:r>
              <a:rPr lang="en-US" altLang="zh-CN" sz="2800" b="1" baseline="3000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。</a:t>
            </a:r>
            <a:endParaRPr lang="zh-CN" altLang="en-US" sz="28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1"/>
          <p:cNvSpPr>
            <a:spLocks noChangeArrowheads="1"/>
          </p:cNvSpPr>
          <p:nvPr/>
        </p:nvSpPr>
        <p:spPr bwMode="auto">
          <a:xfrm>
            <a:off x="461963" y="796925"/>
            <a:ext cx="8218487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茶厂工人要将长、宽均为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 cm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，高为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 cm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的长方体茶盒装入棱长为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 cm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（从里面量）的正方体纸箱，一箱最多能装几盒？怎样才能装下？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995363" y="4248150"/>
            <a:ext cx="6311900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最多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6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盒，竖着放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4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盒，横着放 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盒。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1"/>
          <p:cNvSpPr>
            <a:spLocks noChangeArrowheads="1"/>
          </p:cNvSpPr>
          <p:nvPr/>
        </p:nvSpPr>
        <p:spPr bwMode="auto">
          <a:xfrm>
            <a:off x="995363" y="3724275"/>
            <a:ext cx="7559675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÷（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）＝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6.75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（盒）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7414" name="组合 8"/>
          <p:cNvGrpSpPr/>
          <p:nvPr/>
        </p:nvGrpSpPr>
        <p:grpSpPr bwMode="auto">
          <a:xfrm>
            <a:off x="2122488" y="147638"/>
            <a:ext cx="4899025" cy="576262"/>
            <a:chOff x="2123108" y="147009"/>
            <a:chExt cx="4897785" cy="576210"/>
          </a:xfrm>
        </p:grpSpPr>
        <p:grpSp>
          <p:nvGrpSpPr>
            <p:cNvPr id="17415" name="组合 9"/>
            <p:cNvGrpSpPr/>
            <p:nvPr/>
          </p:nvGrpSpPr>
          <p:grpSpPr bwMode="auto">
            <a:xfrm>
              <a:off x="2123108" y="147009"/>
              <a:ext cx="4897785" cy="576210"/>
              <a:chOff x="1711322" y="98491"/>
              <a:chExt cx="5721357" cy="673100"/>
            </a:xfrm>
          </p:grpSpPr>
          <p:pic>
            <p:nvPicPr>
              <p:cNvPr id="17418" name="图片 12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11322" y="98491"/>
                <a:ext cx="5721357" cy="673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矩形: 圆角 13"/>
              <p:cNvSpPr/>
              <p:nvPr/>
            </p:nvSpPr>
            <p:spPr>
              <a:xfrm>
                <a:off x="1791042" y="194913"/>
                <a:ext cx="5456240" cy="467276"/>
              </a:xfrm>
              <a:prstGeom prst="round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11" name="椭圆 10"/>
            <p:cNvSpPr/>
            <p:nvPr/>
          </p:nvSpPr>
          <p:spPr>
            <a:xfrm>
              <a:off x="2394501" y="227964"/>
              <a:ext cx="445975" cy="446048"/>
            </a:xfrm>
            <a:prstGeom prst="ellipse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矩形 1"/>
            <p:cNvSpPr>
              <a:spLocks noChangeArrowheads="1"/>
            </p:cNvSpPr>
            <p:nvPr/>
          </p:nvSpPr>
          <p:spPr bwMode="auto">
            <a:xfrm>
              <a:off x="2323082" y="151771"/>
              <a:ext cx="4155023" cy="52224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四  实际应用，拓展提升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491005" y="2571750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P37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练习八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10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4264" y="2780571"/>
            <a:ext cx="1832572" cy="74940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78588" y="2202000"/>
            <a:ext cx="2076450" cy="1399968"/>
          </a:xfrm>
          <a:prstGeom prst="rect">
            <a:avLst/>
          </a:prstGeom>
        </p:spPr>
      </p:pic>
      <p:sp>
        <p:nvSpPr>
          <p:cNvPr id="4" name="箭头: 右 3"/>
          <p:cNvSpPr/>
          <p:nvPr/>
        </p:nvSpPr>
        <p:spPr>
          <a:xfrm>
            <a:off x="5649312" y="2914342"/>
            <a:ext cx="543692" cy="16778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1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9840" y="0"/>
            <a:ext cx="6757035" cy="5143500"/>
          </a:xfrm>
          <a:prstGeom prst="rect">
            <a:avLst/>
          </a:prstGeom>
        </p:spPr>
      </p:pic>
      <p:grpSp>
        <p:nvGrpSpPr>
          <p:cNvPr id="18437" name="组合 8"/>
          <p:cNvGrpSpPr/>
          <p:nvPr/>
        </p:nvGrpSpPr>
        <p:grpSpPr bwMode="auto">
          <a:xfrm>
            <a:off x="3343275" y="157163"/>
            <a:ext cx="2457450" cy="579437"/>
            <a:chOff x="2261222" y="156400"/>
            <a:chExt cx="2458968" cy="579407"/>
          </a:xfrm>
        </p:grpSpPr>
        <p:grpSp>
          <p:nvGrpSpPr>
            <p:cNvPr id="18438" name="组合 9"/>
            <p:cNvGrpSpPr/>
            <p:nvPr/>
          </p:nvGrpSpPr>
          <p:grpSpPr bwMode="auto">
            <a:xfrm>
              <a:off x="2261222" y="158882"/>
              <a:ext cx="2458968" cy="576925"/>
              <a:chOff x="1872661" y="112360"/>
              <a:chExt cx="2872449" cy="673935"/>
            </a:xfrm>
          </p:grpSpPr>
          <p:pic>
            <p:nvPicPr>
              <p:cNvPr id="18441" name="图片 1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550"/>
              <a:stretch>
                <a:fillRect/>
              </a:stretch>
            </p:blipFill>
            <p:spPr bwMode="auto">
              <a:xfrm flipH="1">
                <a:off x="3002854" y="112360"/>
                <a:ext cx="1742256" cy="673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42" name="图片 13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4994"/>
              <a:stretch>
                <a:fillRect/>
              </a:stretch>
            </p:blipFill>
            <p:spPr bwMode="auto">
              <a:xfrm>
                <a:off x="1872661" y="113195"/>
                <a:ext cx="1430700" cy="673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" name="矩形: 圆角 14"/>
              <p:cNvSpPr/>
              <p:nvPr/>
            </p:nvSpPr>
            <p:spPr>
              <a:xfrm>
                <a:off x="1946884" y="202178"/>
                <a:ext cx="2707302" cy="467294"/>
              </a:xfrm>
              <a:prstGeom prst="round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11" name="椭圆 10"/>
            <p:cNvSpPr/>
            <p:nvPr/>
          </p:nvSpPr>
          <p:spPr>
            <a:xfrm>
              <a:off x="2394654" y="227833"/>
              <a:ext cx="446364" cy="446065"/>
            </a:xfrm>
            <a:prstGeom prst="ellipse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矩形 1"/>
            <p:cNvSpPr>
              <a:spLocks noChangeArrowheads="1"/>
            </p:cNvSpPr>
            <p:nvPr/>
          </p:nvSpPr>
          <p:spPr bwMode="auto">
            <a:xfrm>
              <a:off x="2327938" y="156400"/>
              <a:ext cx="2247701" cy="52384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五 自主练习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2123440" y="1995805"/>
            <a:ext cx="5313045" cy="1210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独立完成教科书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P36~37“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练习八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latinLnBrk="0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题。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835496" y="2715969"/>
            <a:ext cx="5461000" cy="186372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100×45×4.5+45×5×35×2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×50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=1800000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=1.8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=1.8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（方）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答：做这些凳子至少用了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1.8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方混凝土。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324163" y="339993"/>
            <a:ext cx="6007698" cy="230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某小区新安装了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个混凝土凳子（如右图所示）。凳面的长、宽、高分别是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100cm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45cm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4.5cm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，凳腿的长、宽、高分别是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45cm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5cm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35cm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。做这些凳子至少用了多少方混凝土？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97744" y="2258963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P36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练习八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3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57398" y="1074220"/>
            <a:ext cx="2663074" cy="11517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1"/>
          <p:cNvSpPr>
            <a:spLocks noChangeArrowheads="1"/>
          </p:cNvSpPr>
          <p:nvPr/>
        </p:nvSpPr>
        <p:spPr bwMode="auto">
          <a:xfrm>
            <a:off x="324163" y="483870"/>
            <a:ext cx="8496944" cy="1420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“六一”儿童节前，小学生用棱长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cm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的正方体塑料拼插积木在广场中央搭起了一面长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m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、高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2.7 m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、厚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cm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的心愿墙。这面墙一共用了多少块积木？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467415" y="2139697"/>
            <a:ext cx="3849370" cy="152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6m=600cm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2.7m=270cm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600×270×6÷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3×3×3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=36000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（块）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67415" y="3814509"/>
            <a:ext cx="492379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答：这面墙一共用了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36000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块积木。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7520" y="2163314"/>
            <a:ext cx="3415555" cy="1662557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796593" y="1491403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P36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练习八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4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060065" y="1891665"/>
            <a:ext cx="4492625" cy="121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38 dm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3.8 m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7.6÷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5×3.8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68630" y="479425"/>
            <a:ext cx="8053070" cy="1212215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3.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将 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7.6 m</a:t>
            </a:r>
            <a:r>
              <a:rPr lang="en-US" altLang="zh-CN" sz="2800" b="1" baseline="30000" dirty="0">
                <a:latin typeface="+mn-lt"/>
                <a:ea typeface="黑体" panose="02010609060101010101" pitchFamily="49" charset="-122"/>
              </a:rPr>
              <a:t>3 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的沙子铺在一个长 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5 m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、宽 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38 dm 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的沙坑里，可以铺多厚？</a:t>
            </a: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987675" y="3379788"/>
            <a:ext cx="342582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答：可以铺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0.4m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厚。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36101" y="1275408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P37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练习八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6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49250" y="700088"/>
            <a:ext cx="8543925" cy="65214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4. 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圈出每组中与其他数据不相等的那个数据。</a:t>
            </a:r>
            <a:endParaRPr lang="en-US" altLang="zh-CN" sz="28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95288" y="1651318"/>
            <a:ext cx="8208962" cy="595312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）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5.08 m</a:t>
            </a:r>
            <a:r>
              <a:rPr lang="en-US" altLang="zh-CN" sz="2800" b="1" baseline="30000" dirty="0">
                <a:latin typeface="+mn-lt"/>
                <a:ea typeface="黑体" panose="02010609060101010101" pitchFamily="49" charset="-122"/>
              </a:rPr>
              <a:t>3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    50800 cm</a:t>
            </a:r>
            <a:r>
              <a:rPr lang="en-US" altLang="zh-CN" sz="2800" b="1" baseline="30000" dirty="0">
                <a:latin typeface="+mn-lt"/>
                <a:ea typeface="黑体" panose="02010609060101010101" pitchFamily="49" charset="-122"/>
              </a:rPr>
              <a:t>3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   5080 dm</a:t>
            </a:r>
            <a:r>
              <a:rPr lang="en-US" altLang="zh-CN" sz="2800" b="1" baseline="30000" dirty="0">
                <a:latin typeface="+mn-lt"/>
                <a:ea typeface="黑体" panose="02010609060101010101" pitchFamily="49" charset="-122"/>
              </a:rPr>
              <a:t>3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    5080000 cm</a:t>
            </a:r>
            <a:r>
              <a:rPr lang="en-US" altLang="zh-CN" sz="2800" b="1" baseline="30000" dirty="0">
                <a:latin typeface="+mn-lt"/>
                <a:ea typeface="黑体" panose="02010609060101010101" pitchFamily="49" charset="-122"/>
              </a:rPr>
              <a:t>3</a:t>
            </a:r>
            <a:endParaRPr lang="en-US" altLang="zh-CN" sz="2800" b="1" baseline="30000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95288" y="2472055"/>
            <a:ext cx="8208962" cy="595313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）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6039 dm</a:t>
            </a:r>
            <a:r>
              <a:rPr lang="en-US" altLang="zh-CN" sz="2800" b="1" baseline="30000" dirty="0">
                <a:latin typeface="+mn-lt"/>
                <a:ea typeface="黑体" panose="02010609060101010101" pitchFamily="49" charset="-122"/>
              </a:rPr>
              <a:t>2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    6.039 m</a:t>
            </a:r>
            <a:r>
              <a:rPr lang="en-US" altLang="zh-CN" sz="2800" b="1" baseline="30000" dirty="0">
                <a:latin typeface="+mn-lt"/>
                <a:ea typeface="黑体" panose="02010609060101010101" pitchFamily="49" charset="-122"/>
              </a:rPr>
              <a:t>2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   603900 cm</a:t>
            </a:r>
            <a:r>
              <a:rPr lang="en-US" altLang="zh-CN" sz="2800" b="1" baseline="30000" dirty="0">
                <a:latin typeface="+mn-lt"/>
                <a:ea typeface="黑体" panose="02010609060101010101" pitchFamily="49" charset="-122"/>
              </a:rPr>
              <a:t>2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    60.39 m</a:t>
            </a:r>
            <a:r>
              <a:rPr lang="en-US" altLang="zh-CN" sz="2800" b="1" baseline="30000" dirty="0">
                <a:latin typeface="+mn-lt"/>
                <a:ea typeface="黑体" panose="02010609060101010101" pitchFamily="49" charset="-122"/>
              </a:rPr>
              <a:t>2</a:t>
            </a:r>
            <a:endParaRPr lang="en-US" altLang="zh-CN" sz="2800" b="1" baseline="30000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95288" y="3292793"/>
            <a:ext cx="8208962" cy="595312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）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1500 cm    1500 dm   15 m   150 dm</a:t>
            </a:r>
            <a:endParaRPr lang="en-US" altLang="zh-CN" sz="2800" b="1" baseline="30000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700338" y="1651318"/>
            <a:ext cx="1871662" cy="5953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3011488" y="2511743"/>
            <a:ext cx="1560512" cy="5937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2855913" y="3332480"/>
            <a:ext cx="1560512" cy="5937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867559" y="1275934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P37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练习八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7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  <p:bldP spid="10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矩形 1"/>
          <p:cNvSpPr>
            <a:spLocks noChangeArrowheads="1"/>
          </p:cNvSpPr>
          <p:nvPr/>
        </p:nvSpPr>
        <p:spPr bwMode="auto">
          <a:xfrm>
            <a:off x="467043" y="525925"/>
            <a:ext cx="7921625" cy="1124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indent="0" eaLnBrk="1" hangingPunct="1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修建长城所用的某块砖的尺寸如右图所示。这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0" eaLnBrk="1" hangingPunct="1">
              <a:lnSpc>
                <a:spcPct val="12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块长城砖的体积是多少？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379037" y="1185109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P36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练习八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8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1322" y="1831254"/>
            <a:ext cx="2900570" cy="148099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0525" y="1932287"/>
            <a:ext cx="2221326" cy="1379959"/>
          </a:xfrm>
          <a:prstGeom prst="rect">
            <a:avLst/>
          </a:prstGeom>
        </p:spPr>
      </p:pic>
      <p:sp>
        <p:nvSpPr>
          <p:cNvPr id="16" name="TextBox 35"/>
          <p:cNvSpPr txBox="1">
            <a:spLocks noChangeArrowheads="1"/>
          </p:cNvSpPr>
          <p:nvPr/>
        </p:nvSpPr>
        <p:spPr bwMode="auto">
          <a:xfrm>
            <a:off x="861060" y="3479800"/>
            <a:ext cx="7729855" cy="1124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40×10×20=8000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答：这块长城砖的体积是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8000 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1"/>
          <p:cNvSpPr txBox="1">
            <a:spLocks noChangeArrowheads="1"/>
          </p:cNvSpPr>
          <p:nvPr/>
        </p:nvSpPr>
        <p:spPr bwMode="auto">
          <a:xfrm>
            <a:off x="427038" y="700088"/>
            <a:ext cx="8289925" cy="1641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 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一个长方体和一个正方体的棱长总和相等。已知长方体的长、宽、高分别是 </a:t>
            </a: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cm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cm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 cm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，正方体的棱长是多少厘米？它们的体积相等吗？</a:t>
            </a:r>
            <a:endParaRPr lang="zh-CN" alt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7655" y="2715761"/>
            <a:ext cx="1943720" cy="15938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3919" y="2715761"/>
            <a:ext cx="1436916" cy="135210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487069" y="361534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P37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练习八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9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642620" y="2355751"/>
            <a:ext cx="7848600" cy="2009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正方体的棱长：（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÷3 = 5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），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体积是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 × 5 × 5 = 125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cm 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长方体的体积是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 × 4 × 5 = 120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cm 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），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所以长方体和正方体的体积不相等，正方体的体积大。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7655" y="699636"/>
            <a:ext cx="1943720" cy="15938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3919" y="699636"/>
            <a:ext cx="1436916" cy="13521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36"/>
          <p:cNvPicPr>
            <a:picLocks noChangeAspect="1"/>
          </p:cNvPicPr>
          <p:nvPr/>
        </p:nvPicPr>
        <p:blipFill>
          <a:blip r:embed="rId1"/>
          <a:srcRect l="10829" t="24963" r="4808" b="26852"/>
          <a:stretch>
            <a:fillRect/>
          </a:stretch>
        </p:blipFill>
        <p:spPr>
          <a:xfrm>
            <a:off x="1099185" y="843280"/>
            <a:ext cx="6930390" cy="3267075"/>
          </a:xfrm>
          <a:prstGeom prst="rect">
            <a:avLst/>
          </a:prstGeom>
        </p:spPr>
      </p:pic>
      <p:sp>
        <p:nvSpPr>
          <p:cNvPr id="23555" name="矩形 1"/>
          <p:cNvSpPr>
            <a:spLocks noChangeArrowheads="1"/>
          </p:cNvSpPr>
          <p:nvPr/>
        </p:nvSpPr>
        <p:spPr bwMode="auto">
          <a:xfrm>
            <a:off x="2267585" y="1563370"/>
            <a:ext cx="4967605" cy="1764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latinLnBrk="0" hangingPunct="1">
              <a:lnSpc>
                <a:spcPct val="170000"/>
              </a:lnSpc>
            </a:pPr>
            <a:r>
              <a:rPr lang="zh-CN" altLang="en-US" sz="32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同学们，通过本节练习课，你有哪些新的收获呢？</a:t>
            </a:r>
            <a:endParaRPr lang="zh-CN" altLang="en-US" sz="32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3557" name="组合 7"/>
          <p:cNvGrpSpPr/>
          <p:nvPr/>
        </p:nvGrpSpPr>
        <p:grpSpPr bwMode="auto">
          <a:xfrm>
            <a:off x="3343275" y="157163"/>
            <a:ext cx="2457450" cy="579437"/>
            <a:chOff x="2261222" y="156400"/>
            <a:chExt cx="2458968" cy="579407"/>
          </a:xfrm>
        </p:grpSpPr>
        <p:grpSp>
          <p:nvGrpSpPr>
            <p:cNvPr id="23558" name="组合 8"/>
            <p:cNvGrpSpPr/>
            <p:nvPr/>
          </p:nvGrpSpPr>
          <p:grpSpPr bwMode="auto">
            <a:xfrm>
              <a:off x="2261222" y="158882"/>
              <a:ext cx="2458968" cy="576925"/>
              <a:chOff x="1872661" y="112360"/>
              <a:chExt cx="2872449" cy="673935"/>
            </a:xfrm>
          </p:grpSpPr>
          <p:pic>
            <p:nvPicPr>
              <p:cNvPr id="23561" name="图片 11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550"/>
              <a:stretch>
                <a:fillRect/>
              </a:stretch>
            </p:blipFill>
            <p:spPr bwMode="auto">
              <a:xfrm flipH="1">
                <a:off x="3002854" y="112360"/>
                <a:ext cx="1742256" cy="673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62" name="图片 1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4994"/>
              <a:stretch>
                <a:fillRect/>
              </a:stretch>
            </p:blipFill>
            <p:spPr bwMode="auto">
              <a:xfrm>
                <a:off x="1872661" y="113195"/>
                <a:ext cx="1430700" cy="673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矩形: 圆角 13"/>
              <p:cNvSpPr/>
              <p:nvPr/>
            </p:nvSpPr>
            <p:spPr>
              <a:xfrm>
                <a:off x="1946884" y="202178"/>
                <a:ext cx="2707302" cy="467294"/>
              </a:xfrm>
              <a:prstGeom prst="round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10" name="椭圆 9"/>
            <p:cNvSpPr/>
            <p:nvPr/>
          </p:nvSpPr>
          <p:spPr>
            <a:xfrm>
              <a:off x="2394654" y="227833"/>
              <a:ext cx="446364" cy="446065"/>
            </a:xfrm>
            <a:prstGeom prst="ellipse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矩形 1"/>
            <p:cNvSpPr>
              <a:spLocks noChangeArrowheads="1"/>
            </p:cNvSpPr>
            <p:nvPr/>
          </p:nvSpPr>
          <p:spPr bwMode="auto">
            <a:xfrm>
              <a:off x="2327938" y="156400"/>
              <a:ext cx="2247701" cy="52384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六 课堂小结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68630" y="1111250"/>
            <a:ext cx="846074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>
                <a:latin typeface="+mn-lt"/>
                <a:ea typeface="+mj-ea"/>
              </a:rPr>
              <a:t>一、选一选。 （将正确答案的序号填在括号里）</a:t>
            </a:r>
            <a:endParaRPr lang="zh-CN" altLang="en-US" sz="2800" b="1" dirty="0">
              <a:latin typeface="+mn-lt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68313" y="1711325"/>
            <a:ext cx="8369300" cy="23304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1.在365000 cm</a:t>
            </a:r>
            <a:r>
              <a:rPr lang="zh-CN" altLang="en-US" sz="2800" b="1" baseline="30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，3.65 m</a:t>
            </a:r>
            <a:r>
              <a:rPr lang="zh-CN" altLang="en-US" sz="2800" b="1" baseline="30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，3650 dm</a:t>
            </a:r>
            <a:r>
              <a:rPr lang="zh-CN" altLang="en-US" sz="2800" b="1" baseline="30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，3650000 cm</a:t>
            </a:r>
            <a:r>
              <a:rPr lang="zh-CN" altLang="en-US" sz="2800" b="1" baseline="30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2800" b="1" baseline="300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2800" b="1" baseline="30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baseline="30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这一组数据中，（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）与其他数据不相等。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A.365000 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2800" b="1" baseline="30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             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B.3650 dm</a:t>
            </a:r>
            <a:r>
              <a:rPr lang="zh-CN" altLang="en-US" sz="2800" b="1" baseline="30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C.3650000 cm</a:t>
            </a:r>
            <a:r>
              <a:rPr lang="zh-CN" altLang="en-US" sz="2800" b="1" baseline="30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           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D.3.65 m</a:t>
            </a:r>
            <a:r>
              <a:rPr lang="zh-CN" altLang="en-US" sz="2800" b="1" baseline="30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2800" b="1" baseline="300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756343" y="2290763"/>
            <a:ext cx="47625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A</a:t>
            </a:r>
            <a:endParaRPr lang="zh-CN" altLang="en-US" sz="3200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23557" name="组合 7"/>
          <p:cNvGrpSpPr/>
          <p:nvPr/>
        </p:nvGrpSpPr>
        <p:grpSpPr bwMode="auto">
          <a:xfrm>
            <a:off x="3343275" y="157163"/>
            <a:ext cx="2457450" cy="579437"/>
            <a:chOff x="2261222" y="156400"/>
            <a:chExt cx="2458968" cy="579407"/>
          </a:xfrm>
        </p:grpSpPr>
        <p:grpSp>
          <p:nvGrpSpPr>
            <p:cNvPr id="23558" name="组合 8"/>
            <p:cNvGrpSpPr/>
            <p:nvPr/>
          </p:nvGrpSpPr>
          <p:grpSpPr bwMode="auto">
            <a:xfrm>
              <a:off x="2261222" y="158882"/>
              <a:ext cx="2458968" cy="576925"/>
              <a:chOff x="1872661" y="112360"/>
              <a:chExt cx="2872449" cy="673935"/>
            </a:xfrm>
          </p:grpSpPr>
          <p:pic>
            <p:nvPicPr>
              <p:cNvPr id="23561" name="图片 11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550"/>
              <a:stretch>
                <a:fillRect/>
              </a:stretch>
            </p:blipFill>
            <p:spPr bwMode="auto">
              <a:xfrm flipH="1">
                <a:off x="3002854" y="112360"/>
                <a:ext cx="1742256" cy="673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62" name="图片 12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4994"/>
              <a:stretch>
                <a:fillRect/>
              </a:stretch>
            </p:blipFill>
            <p:spPr bwMode="auto">
              <a:xfrm>
                <a:off x="1872661" y="113195"/>
                <a:ext cx="1430700" cy="673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矩形: 圆角 13"/>
              <p:cNvSpPr/>
              <p:nvPr/>
            </p:nvSpPr>
            <p:spPr>
              <a:xfrm>
                <a:off x="1946884" y="202178"/>
                <a:ext cx="2707302" cy="467294"/>
              </a:xfrm>
              <a:prstGeom prst="round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10" name="椭圆 9"/>
            <p:cNvSpPr/>
            <p:nvPr/>
          </p:nvSpPr>
          <p:spPr>
            <a:xfrm>
              <a:off x="2394654" y="227833"/>
              <a:ext cx="446364" cy="446065"/>
            </a:xfrm>
            <a:prstGeom prst="ellipse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矩形 1"/>
            <p:cNvSpPr>
              <a:spLocks noChangeArrowheads="1"/>
            </p:cNvSpPr>
            <p:nvPr/>
          </p:nvSpPr>
          <p:spPr bwMode="auto">
            <a:xfrm>
              <a:off x="2327938" y="156400"/>
              <a:ext cx="2247701" cy="52194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七 作业设计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33375" y="664210"/>
            <a:ext cx="845629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defRPr/>
            </a:pPr>
            <a:r>
              <a:rPr lang="zh-CN" altLang="en-US" sz="1800" b="1" dirty="0">
                <a:solidFill>
                  <a:srgbClr val="2E6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（见“状元成才路”系列丛书</a:t>
            </a:r>
            <a:r>
              <a:rPr lang="en-US" altLang="zh-CN" sz="1800" b="1" dirty="0">
                <a:solidFill>
                  <a:srgbClr val="2E6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《</a:t>
            </a:r>
            <a:r>
              <a:rPr lang="zh-CN" altLang="en-US" sz="1800" b="1" dirty="0">
                <a:solidFill>
                  <a:srgbClr val="2E6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创优作业</a:t>
            </a:r>
            <a:r>
              <a:rPr lang="en-US" altLang="zh-CN" sz="1800" b="1" dirty="0">
                <a:solidFill>
                  <a:srgbClr val="2E6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100</a:t>
            </a:r>
            <a:r>
              <a:rPr lang="zh-CN" altLang="en-US" sz="1800" b="1" dirty="0">
                <a:solidFill>
                  <a:srgbClr val="2E6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分</a:t>
            </a:r>
            <a:r>
              <a:rPr lang="en-US" altLang="zh-CN" sz="1800" b="1" dirty="0">
                <a:solidFill>
                  <a:srgbClr val="2E6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》</a:t>
            </a:r>
            <a:r>
              <a:rPr lang="zh-CN" altLang="en-US" sz="1800" b="1" dirty="0">
                <a:solidFill>
                  <a:srgbClr val="2E6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对应课时作业。）</a:t>
            </a:r>
            <a:endParaRPr lang="zh-CN" altLang="en-US" sz="1800" b="1" dirty="0">
              <a:solidFill>
                <a:srgbClr val="2E63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1188" y="1491298"/>
            <a:ext cx="7921625" cy="177038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 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6085 dm</a:t>
            </a:r>
            <a:r>
              <a:rPr lang="en-US" altLang="zh-CN" sz="2800" b="1" baseline="30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6.085 m</a:t>
            </a:r>
            <a:r>
              <a:rPr lang="en-US" altLang="zh-CN" sz="2800" b="1" baseline="30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608500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en-US" altLang="zh-CN" sz="2800" b="1" baseline="30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60.85 m</a:t>
            </a:r>
            <a:r>
              <a:rPr lang="en-US" altLang="zh-CN" sz="2800" b="1" baseline="30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这四个数据中，相等的数据有（        ）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A.1           B.2            C.3           D.4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083618" y="2084705"/>
            <a:ext cx="479425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C</a:t>
            </a:r>
            <a:endParaRPr lang="zh-CN" altLang="en-US" sz="3200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508635" y="1419860"/>
            <a:ext cx="8150860" cy="177038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3.一个长方体空水槽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宽1.2 m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往里面倒入0.9 m</a:t>
            </a:r>
            <a:r>
              <a:rPr lang="en-US" altLang="zh-CN" sz="2800" b="1" baseline="30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的水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这时水深15 cm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长方体水槽长</a:t>
            </a:r>
            <a:r>
              <a:rPr 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A.5 m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B.5 cm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C.5 dm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D.0.05m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027228" y="2007553"/>
            <a:ext cx="476250" cy="583565"/>
          </a:xfrm>
          <a:prstGeom prst="rect">
            <a:avLst/>
          </a:prstGeom>
        </p:spPr>
        <p:txBody>
          <a:bodyPr wrap="none">
            <a:spAutoFit/>
          </a:bodyPr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A</a:t>
            </a:r>
            <a:endParaRPr lang="zh-CN" altLang="en-US" sz="3200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95605" y="483235"/>
            <a:ext cx="8373110" cy="17703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二、一根长方体方钢长 5 m，横截面是边长为1.2 dm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latinLnBrk="0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的正方形。这根方钢的体积是多少立方分米?合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latinLnBrk="0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多少立方米?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2905" y="2426335"/>
            <a:ext cx="1813560" cy="194564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188085" y="2211705"/>
            <a:ext cx="5544820" cy="24892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 m＝50 dm 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1.2×1.2×50＝72（ dm</a:t>
            </a:r>
            <a:r>
              <a:rPr lang="zh-CN" altLang="en-US" sz="2400" b="1" baseline="300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72 dm</a:t>
            </a:r>
            <a:r>
              <a:rPr lang="zh-CN" altLang="en-US" sz="2400" b="1" baseline="300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＝0.072 m</a:t>
            </a:r>
            <a:r>
              <a:rPr lang="zh-CN" altLang="en-US" sz="2400" b="1" baseline="300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400" b="1" baseline="300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2400" b="1" baseline="3000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答：这根方钢的体积是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72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立方分米，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合0.072立方米。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tags/tag1.xml><?xml version="1.0" encoding="utf-8"?>
<p:tagLst xmlns:p="http://schemas.openxmlformats.org/presentationml/2006/main">
  <p:tag name="ISLIDE.ADDREMOVEWATERMARK" val="7Ulrvt2EzN"/>
</p:tagLst>
</file>

<file path=ppt/tags/tag2.xml><?xml version="1.0" encoding="utf-8"?>
<p:tagLst xmlns:p="http://schemas.openxmlformats.org/presentationml/2006/main">
  <p:tag name="ISLIDE.ADDREMOVEWATERMARK" val="69TM91w5Rc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eaLnBrk="1" latinLnBrk="0" hangingPunct="1">
          <a:lnSpc>
            <a:spcPct val="130000"/>
          </a:lnSpc>
          <a:defRPr lang="zh-CN" altLang="en-US" sz="2400" b="1">
            <a:latin typeface="Times New Roman" panose="02020603050405020304" pitchFamily="18" charset="0"/>
            <a:ea typeface="楷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2830</Words>
  <Application>WPS 演示</Application>
  <PresentationFormat>全屏显示(16:9)</PresentationFormat>
  <Paragraphs>191</Paragraphs>
  <Slides>25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6" baseType="lpstr">
      <vt:lpstr>Arial</vt:lpstr>
      <vt:lpstr>宋体</vt:lpstr>
      <vt:lpstr>Wingdings</vt:lpstr>
      <vt:lpstr>等线</vt:lpstr>
      <vt:lpstr>Times New Roman</vt:lpstr>
      <vt:lpstr>楷体</vt:lpstr>
      <vt:lpstr>黑体</vt:lpstr>
      <vt:lpstr>等线 Light</vt:lpstr>
      <vt:lpstr>微软雅黑</vt:lpstr>
      <vt:lpstr>Arial Unicode MS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377</cp:revision>
  <dcterms:created xsi:type="dcterms:W3CDTF">2015-08-27T07:30:00Z</dcterms:created>
  <dcterms:modified xsi:type="dcterms:W3CDTF">2023-11-02T01:20:11Z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E0B01E8C05C043CB9AE81BB9DED8BD43</vt:lpwstr>
  </property>
</Properties>
</file>