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400" r:id="rId5"/>
    <p:sldId id="264" r:id="rId6"/>
    <p:sldId id="376" r:id="rId7"/>
    <p:sldId id="377" r:id="rId8"/>
    <p:sldId id="379" r:id="rId9"/>
    <p:sldId id="380" r:id="rId10"/>
    <p:sldId id="381" r:id="rId11"/>
    <p:sldId id="382" r:id="rId12"/>
    <p:sldId id="396" r:id="rId13"/>
    <p:sldId id="421" r:id="rId14"/>
    <p:sldId id="422" r:id="rId15"/>
    <p:sldId id="423" r:id="rId16"/>
    <p:sldId id="424" r:id="rId17"/>
    <p:sldId id="420" r:id="rId18"/>
    <p:sldId id="397" r:id="rId19"/>
    <p:sldId id="398" r:id="rId20"/>
    <p:sldId id="387" r:id="rId21"/>
    <p:sldId id="388" r:id="rId22"/>
    <p:sldId id="389" r:id="rId23"/>
    <p:sldId id="401" r:id="rId24"/>
    <p:sldId id="394" r:id="rId25"/>
    <p:sldId id="395" r:id="rId26"/>
    <p:sldId id="390" r:id="rId27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微软中国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72D8B"/>
    <a:srgbClr val="F292C2"/>
    <a:srgbClr val="EF75B2"/>
    <a:srgbClr val="EE6CAD"/>
    <a:srgbClr val="E75A4F"/>
    <a:srgbClr val="E44438"/>
    <a:srgbClr val="EB535A"/>
    <a:srgbClr val="E833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98" autoAdjust="0"/>
    <p:restoredTop sz="96391" autoAdjust="0"/>
  </p:normalViewPr>
  <p:slideViewPr>
    <p:cSldViewPr snapToGrid="0">
      <p:cViewPr varScale="1">
        <p:scale>
          <a:sx n="94" d="100"/>
          <a:sy n="94" d="100"/>
        </p:scale>
        <p:origin x="126" y="978"/>
      </p:cViewPr>
      <p:guideLst>
        <p:guide orient="horz" pos="1726"/>
        <p:guide orient="horz" pos="1522"/>
        <p:guide pos="196"/>
        <p:guide pos="355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commentAuthors" Target="commentAuthors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7" Type="http://schemas.openxmlformats.org/officeDocument/2006/relationships/image" Target="../media/image34.wmf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5.vml.rels><?xml version="1.0" encoding="UTF-8" standalone="yes"?>
<Relationships xmlns="http://schemas.openxmlformats.org/package/2006/relationships"><Relationship Id="rId6" Type="http://schemas.openxmlformats.org/officeDocument/2006/relationships/image" Target="../media/image46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7" Type="http://schemas.openxmlformats.org/officeDocument/2006/relationships/image" Target="../media/image57.wmf"/><Relationship Id="rId6" Type="http://schemas.openxmlformats.org/officeDocument/2006/relationships/image" Target="../media/image56.wmf"/><Relationship Id="rId5" Type="http://schemas.openxmlformats.org/officeDocument/2006/relationships/image" Target="../media/image55.wmf"/><Relationship Id="rId4" Type="http://schemas.openxmlformats.org/officeDocument/2006/relationships/image" Target="../media/image54.wmf"/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drawings/_rels/vmlDrawing10.vml.rels><?xml version="1.0" encoding="UTF-8" standalone="yes"?>
<Relationships xmlns="http://schemas.openxmlformats.org/package/2006/relationships"><Relationship Id="rId6" Type="http://schemas.openxmlformats.org/officeDocument/2006/relationships/image" Target="../media/image72.wmf"/><Relationship Id="rId5" Type="http://schemas.openxmlformats.org/officeDocument/2006/relationships/image" Target="../media/image71.wmf"/><Relationship Id="rId4" Type="http://schemas.openxmlformats.org/officeDocument/2006/relationships/image" Target="../media/image70.wmf"/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43DF4FF1-9BD7-4674-86C3-70F7FE685154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编辑母版文本样式</a:t>
            </a:r>
            <a:endParaRPr lang="zh-CN" altLang="en-US" noProof="0" dirty="0"/>
          </a:p>
          <a:p>
            <a:pPr lvl="1"/>
            <a:r>
              <a:rPr lang="zh-CN" altLang="en-US" noProof="0" dirty="0"/>
              <a:t>第二级</a:t>
            </a:r>
            <a:endParaRPr lang="zh-CN" altLang="en-US" noProof="0" dirty="0"/>
          </a:p>
          <a:p>
            <a:pPr lvl="2"/>
            <a:r>
              <a:rPr lang="zh-CN" altLang="en-US" noProof="0" dirty="0"/>
              <a:t>第三级</a:t>
            </a:r>
            <a:endParaRPr lang="zh-CN" altLang="en-US" noProof="0" dirty="0"/>
          </a:p>
          <a:p>
            <a:pPr lvl="3"/>
            <a:r>
              <a:rPr lang="zh-CN" altLang="en-US" noProof="0" dirty="0"/>
              <a:t>第四级</a:t>
            </a:r>
            <a:endParaRPr lang="zh-CN" altLang="en-US" noProof="0" dirty="0"/>
          </a:p>
          <a:p>
            <a:pPr lvl="4"/>
            <a:r>
              <a:rPr lang="zh-CN" altLang="en-US" noProof="0" dirty="0"/>
              <a:t>第五级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B23187FC-101F-4714-894B-1D56C066505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74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7BBEFBB6-460D-4159-B3BF-E8E810D45BB8}" type="slidenum"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</a:fld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2" Type="http://schemas.openxmlformats.org/officeDocument/2006/relationships/image" Target="../media/image1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11.png"/><Relationship Id="rId4" Type="http://schemas.openxmlformats.org/officeDocument/2006/relationships/image" Target="../media/image7.png"/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10.png"/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png"/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image" Target="../media/image18.png"/><Relationship Id="rId4" Type="http://schemas.openxmlformats.org/officeDocument/2006/relationships/image" Target="../media/image13.png"/><Relationship Id="rId3" Type="http://schemas.openxmlformats.org/officeDocument/2006/relationships/image" Target="../media/image17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-11113"/>
            <a:ext cx="9147176" cy="517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49" t="2" r="4781" b="15857"/>
          <a:stretch>
            <a:fillRect/>
          </a:stretch>
        </p:blipFill>
        <p:spPr bwMode="auto">
          <a:xfrm>
            <a:off x="514350" y="-11113"/>
            <a:ext cx="8135938" cy="451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77093">
            <a:off x="311150" y="-20638"/>
            <a:ext cx="1658938" cy="1749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0" y="487363"/>
            <a:ext cx="137160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163" y="641350"/>
            <a:ext cx="1260475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4043363"/>
            <a:ext cx="9148762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4181475"/>
            <a:ext cx="9147176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0" y="2982913"/>
            <a:ext cx="2301875" cy="185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588" y="2855913"/>
            <a:ext cx="2043112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113" y="3440113"/>
            <a:ext cx="1909762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1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99011" y="1754815"/>
            <a:ext cx="2145978" cy="1633870"/>
          </a:xfrm>
          <a:prstGeom prst="rect">
            <a:avLst/>
          </a:prstGeom>
        </p:spPr>
      </p:pic>
      <p:sp>
        <p:nvSpPr>
          <p:cNvPr id="14" name="副标题 6"/>
          <p:cNvSpPr txBox="1">
            <a:spLocks noChangeArrowheads="1"/>
          </p:cNvSpPr>
          <p:nvPr userDrawn="1"/>
        </p:nvSpPr>
        <p:spPr bwMode="auto">
          <a:xfrm>
            <a:off x="-12700" y="155575"/>
            <a:ext cx="2160588" cy="396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6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-141288"/>
            <a:ext cx="9586913" cy="5521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150" y="3670300"/>
            <a:ext cx="1987550" cy="160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0" r="7616"/>
          <a:stretch>
            <a:fillRect/>
          </a:stretch>
        </p:blipFill>
        <p:spPr bwMode="auto">
          <a:xfrm>
            <a:off x="0" y="-141288"/>
            <a:ext cx="9144000" cy="5521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99011" y="1754815"/>
            <a:ext cx="2145978" cy="16338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150" y="3670300"/>
            <a:ext cx="1987550" cy="160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0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9" t="15001" r="17801" b="13600"/>
          <a:stretch>
            <a:fillRect/>
          </a:stretch>
        </p:blipFill>
        <p:spPr bwMode="auto">
          <a:xfrm>
            <a:off x="8243888" y="4084638"/>
            <a:ext cx="857250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平行四边形 3"/>
          <p:cNvSpPr/>
          <p:nvPr userDrawn="1"/>
        </p:nvSpPr>
        <p:spPr>
          <a:xfrm>
            <a:off x="0" y="5026025"/>
            <a:ext cx="9144000" cy="117475"/>
          </a:xfrm>
          <a:prstGeom prst="parallelogram">
            <a:avLst>
              <a:gd name="adj" fmla="val 0"/>
            </a:avLst>
          </a:prstGeom>
          <a:solidFill>
            <a:srgbClr val="E72D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7740650" y="674688"/>
            <a:ext cx="1403350" cy="0"/>
          </a:xfrm>
          <a:prstGeom prst="line">
            <a:avLst/>
          </a:prstGeom>
          <a:ln w="25400">
            <a:solidFill>
              <a:srgbClr val="E72D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îšľïḑé"/>
          <p:cNvSpPr>
            <a:spLocks noChangeArrowheads="1"/>
          </p:cNvSpPr>
          <p:nvPr userDrawn="1"/>
        </p:nvSpPr>
        <p:spPr bwMode="auto">
          <a:xfrm>
            <a:off x="7691438" y="620713"/>
            <a:ext cx="107950" cy="107950"/>
          </a:xfrm>
          <a:prstGeom prst="ellipse">
            <a:avLst/>
          </a:prstGeom>
          <a:solidFill>
            <a:srgbClr val="E72D8B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endParaRPr lang="zh-CN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63500"/>
            <a:ext cx="387350" cy="657225"/>
            <a:chOff x="0" y="63500"/>
            <a:chExt cx="387350" cy="657225"/>
          </a:xfrm>
        </p:grpSpPr>
        <p:sp>
          <p:nvSpPr>
            <p:cNvPr id="3" name="矩形 2"/>
            <p:cNvSpPr/>
            <p:nvPr userDrawn="1"/>
          </p:nvSpPr>
          <p:spPr>
            <a:xfrm>
              <a:off x="0" y="65088"/>
              <a:ext cx="179388" cy="655637"/>
            </a:xfrm>
            <a:prstGeom prst="rect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" name="矩形 3"/>
            <p:cNvSpPr/>
            <p:nvPr userDrawn="1"/>
          </p:nvSpPr>
          <p:spPr>
            <a:xfrm>
              <a:off x="211138" y="63500"/>
              <a:ext cx="107950" cy="657225"/>
            </a:xfrm>
            <a:prstGeom prst="rect">
              <a:avLst/>
            </a:prstGeom>
            <a:solidFill>
              <a:srgbClr val="ED61A7"/>
            </a:solidFill>
            <a:ln>
              <a:solidFill>
                <a:srgbClr val="ED61A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" name="矩形 4"/>
            <p:cNvSpPr/>
            <p:nvPr userDrawn="1"/>
          </p:nvSpPr>
          <p:spPr>
            <a:xfrm>
              <a:off x="350838" y="65088"/>
              <a:ext cx="36512" cy="655637"/>
            </a:xfrm>
            <a:prstGeom prst="rect">
              <a:avLst/>
            </a:prstGeom>
            <a:solidFill>
              <a:srgbClr val="F292C2"/>
            </a:solidFill>
            <a:ln>
              <a:solidFill>
                <a:srgbClr val="F292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6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0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9" t="15001" r="17801" b="13600"/>
          <a:stretch>
            <a:fillRect/>
          </a:stretch>
        </p:blipFill>
        <p:spPr bwMode="auto">
          <a:xfrm>
            <a:off x="8243888" y="4084638"/>
            <a:ext cx="857250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平行四边形 7"/>
          <p:cNvSpPr/>
          <p:nvPr userDrawn="1"/>
        </p:nvSpPr>
        <p:spPr>
          <a:xfrm>
            <a:off x="0" y="5026025"/>
            <a:ext cx="9144000" cy="117475"/>
          </a:xfrm>
          <a:prstGeom prst="parallelogram">
            <a:avLst>
              <a:gd name="adj" fmla="val 0"/>
            </a:avLst>
          </a:prstGeom>
          <a:solidFill>
            <a:srgbClr val="E72D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7740650" y="674688"/>
            <a:ext cx="1403350" cy="0"/>
          </a:xfrm>
          <a:prstGeom prst="line">
            <a:avLst/>
          </a:prstGeom>
          <a:ln w="25400">
            <a:solidFill>
              <a:srgbClr val="E72D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îšľïḑé"/>
          <p:cNvSpPr>
            <a:spLocks noChangeArrowheads="1"/>
          </p:cNvSpPr>
          <p:nvPr userDrawn="1"/>
        </p:nvSpPr>
        <p:spPr bwMode="auto">
          <a:xfrm>
            <a:off x="7691438" y="620713"/>
            <a:ext cx="107950" cy="107950"/>
          </a:xfrm>
          <a:prstGeom prst="ellipse">
            <a:avLst/>
          </a:prstGeom>
          <a:solidFill>
            <a:srgbClr val="E72D8B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endParaRPr lang="zh-CN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2382838" y="4832350"/>
            <a:ext cx="4413250" cy="306388"/>
            <a:chOff x="2382838" y="4832350"/>
            <a:chExt cx="4413250" cy="306388"/>
          </a:xfrm>
          <a:effectLst>
            <a:outerShdw blurRad="63500" algn="ctr" rotWithShape="0">
              <a:prstClr val="black">
                <a:alpha val="40000"/>
              </a:prstClr>
            </a:outerShdw>
          </a:effectLst>
        </p:grpSpPr>
        <p:sp>
          <p:nvSpPr>
            <p:cNvPr id="12" name="圆角矩形 11"/>
            <p:cNvSpPr/>
            <p:nvPr/>
          </p:nvSpPr>
          <p:spPr>
            <a:xfrm>
              <a:off x="2382838" y="4832350"/>
              <a:ext cx="4413250" cy="306388"/>
            </a:xfrm>
            <a:prstGeom prst="roundRect">
              <a:avLst/>
            </a:prstGeom>
            <a:solidFill>
              <a:srgbClr val="E72D8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en-US" sz="2400" b="1">
                <a:latin typeface="仓耳今楷05-6763 W05" panose="02020400000000000000" pitchFamily="18" charset="-122"/>
                <a:ea typeface="仓耳今楷05-6763 W05" panose="02020400000000000000" pitchFamily="18" charset="-122"/>
              </a:endParaRPr>
            </a:p>
          </p:txBody>
        </p:sp>
        <p:sp>
          <p:nvSpPr>
            <p:cNvPr id="13" name="矩形 6"/>
            <p:cNvSpPr>
              <a:spLocks noChangeArrowheads="1"/>
            </p:cNvSpPr>
            <p:nvPr/>
          </p:nvSpPr>
          <p:spPr bwMode="auto">
            <a:xfrm>
              <a:off x="2566988" y="4832350"/>
              <a:ext cx="4044950" cy="30638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9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5" y="842963"/>
            <a:ext cx="6827838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02"/>
          <a:stretch>
            <a:fillRect/>
          </a:stretch>
        </p:blipFill>
        <p:spPr bwMode="auto">
          <a:xfrm>
            <a:off x="0" y="987425"/>
            <a:ext cx="9144000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123825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9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842963"/>
            <a:ext cx="9178926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" t="5838" r="780" b="6203"/>
          <a:stretch>
            <a:fillRect/>
          </a:stretch>
        </p:blipFill>
        <p:spPr bwMode="auto">
          <a:xfrm>
            <a:off x="0" y="2571750"/>
            <a:ext cx="2903538" cy="260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123825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0" r="40562"/>
          <a:stretch>
            <a:fillRect/>
          </a:stretch>
        </p:blipFill>
        <p:spPr bwMode="auto">
          <a:xfrm>
            <a:off x="2478088" y="3155950"/>
            <a:ext cx="2586037" cy="198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9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" name="组合 2"/>
          <p:cNvGrpSpPr/>
          <p:nvPr userDrawn="1"/>
        </p:nvGrpSpPr>
        <p:grpSpPr bwMode="auto">
          <a:xfrm>
            <a:off x="152400" y="123825"/>
            <a:ext cx="8839200" cy="4895850"/>
            <a:chOff x="151669" y="123478"/>
            <a:chExt cx="8840661" cy="4896544"/>
          </a:xfrm>
        </p:grpSpPr>
        <p:sp>
          <p:nvSpPr>
            <p:cNvPr id="4" name="矩形: 圆角 6"/>
            <p:cNvSpPr/>
            <p:nvPr userDrawn="1"/>
          </p:nvSpPr>
          <p:spPr>
            <a:xfrm>
              <a:off x="251699" y="215566"/>
              <a:ext cx="8640603" cy="4712368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151669" y="123478"/>
              <a:ext cx="8840661" cy="4896544"/>
            </a:xfrm>
            <a:prstGeom prst="roundRect">
              <a:avLst>
                <a:gd name="adj" fmla="val 0"/>
              </a:avLst>
            </a:prstGeom>
            <a:noFill/>
            <a:ln w="19050">
              <a:solidFill>
                <a:schemeClr val="bg1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038" y="192088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 userDrawn="1"/>
        </p:nvGrpSpPr>
        <p:grpSpPr bwMode="auto">
          <a:xfrm>
            <a:off x="76200" y="4627563"/>
            <a:ext cx="8896350" cy="500062"/>
            <a:chOff x="943952" y="6058853"/>
            <a:chExt cx="12366884" cy="694936"/>
          </a:xfrm>
        </p:grpSpPr>
        <p:pic>
          <p:nvPicPr>
            <p:cNvPr id="8" name="图片 7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486533">
              <a:off x="13059236" y="6058853"/>
              <a:ext cx="251600" cy="688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8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0755" y="6324360"/>
              <a:ext cx="608517" cy="383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图片 9" descr="图片包含 物体&#10;&#10;已生成高可信度的说明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3952" y="6083448"/>
              <a:ext cx="577432" cy="670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9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" name="组合 2"/>
          <p:cNvGrpSpPr/>
          <p:nvPr userDrawn="1"/>
        </p:nvGrpSpPr>
        <p:grpSpPr bwMode="auto">
          <a:xfrm>
            <a:off x="152400" y="123825"/>
            <a:ext cx="8839200" cy="4895850"/>
            <a:chOff x="151669" y="123478"/>
            <a:chExt cx="8840661" cy="4896544"/>
          </a:xfrm>
        </p:grpSpPr>
        <p:sp>
          <p:nvSpPr>
            <p:cNvPr id="4" name="矩形: 圆角 6"/>
            <p:cNvSpPr/>
            <p:nvPr userDrawn="1"/>
          </p:nvSpPr>
          <p:spPr>
            <a:xfrm>
              <a:off x="251699" y="215566"/>
              <a:ext cx="8640603" cy="4712368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151669" y="123478"/>
              <a:ext cx="8840661" cy="4896544"/>
            </a:xfrm>
            <a:prstGeom prst="roundRect">
              <a:avLst>
                <a:gd name="adj" fmla="val 0"/>
              </a:avLst>
            </a:prstGeom>
            <a:noFill/>
            <a:ln w="19050">
              <a:solidFill>
                <a:schemeClr val="bg1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038" y="192088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 userDrawn="1"/>
        </p:nvGrpSpPr>
        <p:grpSpPr bwMode="auto">
          <a:xfrm>
            <a:off x="115888" y="4408488"/>
            <a:ext cx="8834437" cy="728662"/>
            <a:chOff x="999460" y="5755341"/>
            <a:chExt cx="12280629" cy="1011671"/>
          </a:xfrm>
        </p:grpSpPr>
        <p:pic>
          <p:nvPicPr>
            <p:cNvPr id="8" name="图片 7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486533">
              <a:off x="12970276" y="5919039"/>
              <a:ext cx="309813" cy="847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8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1477" y="6266559"/>
              <a:ext cx="608517" cy="383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图片 9" descr="图片包含 物体&#10;&#10;已生成高可信度的说明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9460" y="5755341"/>
              <a:ext cx="820819" cy="952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图片 1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00" b="24400"/>
          <a:stretch>
            <a:fillRect/>
          </a:stretch>
        </p:blipFill>
        <p:spPr bwMode="auto">
          <a:xfrm>
            <a:off x="-26988" y="231775"/>
            <a:ext cx="1303338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123825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9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CFE29239-DF92-4450-AFC6-8B261A86FC8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558B298E-830B-4173-9345-A5A25639E36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D5E1F5DA-115B-4017-B63E-8C47832E00E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emf"/><Relationship Id="rId1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wmf"/><Relationship Id="rId8" Type="http://schemas.openxmlformats.org/officeDocument/2006/relationships/oleObject" Target="../embeddings/oleObject4.bin"/><Relationship Id="rId7" Type="http://schemas.openxmlformats.org/officeDocument/2006/relationships/image" Target="../media/image30.wmf"/><Relationship Id="rId6" Type="http://schemas.openxmlformats.org/officeDocument/2006/relationships/oleObject" Target="../embeddings/oleObject3.bin"/><Relationship Id="rId5" Type="http://schemas.openxmlformats.org/officeDocument/2006/relationships/image" Target="../media/image29.wmf"/><Relationship Id="rId4" Type="http://schemas.openxmlformats.org/officeDocument/2006/relationships/oleObject" Target="../embeddings/oleObject2.bin"/><Relationship Id="rId3" Type="http://schemas.openxmlformats.org/officeDocument/2006/relationships/image" Target="../media/image28.wmf"/><Relationship Id="rId2" Type="http://schemas.openxmlformats.org/officeDocument/2006/relationships/oleObject" Target="../embeddings/oleObject1.bin"/><Relationship Id="rId19" Type="http://schemas.openxmlformats.org/officeDocument/2006/relationships/vmlDrawing" Target="../drawings/vmlDrawing1.vml"/><Relationship Id="rId18" Type="http://schemas.openxmlformats.org/officeDocument/2006/relationships/slideLayout" Target="../slideLayouts/slideLayout2.xml"/><Relationship Id="rId17" Type="http://schemas.openxmlformats.org/officeDocument/2006/relationships/image" Target="../media/image35.png"/><Relationship Id="rId16" Type="http://schemas.openxmlformats.org/officeDocument/2006/relationships/image" Target="../media/image25.emf"/><Relationship Id="rId15" Type="http://schemas.openxmlformats.org/officeDocument/2006/relationships/image" Target="../media/image34.wmf"/><Relationship Id="rId14" Type="http://schemas.openxmlformats.org/officeDocument/2006/relationships/oleObject" Target="../embeddings/oleObject7.bin"/><Relationship Id="rId13" Type="http://schemas.openxmlformats.org/officeDocument/2006/relationships/image" Target="../media/image33.wmf"/><Relationship Id="rId12" Type="http://schemas.openxmlformats.org/officeDocument/2006/relationships/oleObject" Target="../embeddings/oleObject6.bin"/><Relationship Id="rId11" Type="http://schemas.openxmlformats.org/officeDocument/2006/relationships/image" Target="../media/image32.wmf"/><Relationship Id="rId10" Type="http://schemas.openxmlformats.org/officeDocument/2006/relationships/oleObject" Target="../embeddings/oleObject5.bin"/><Relationship Id="rId1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2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37.wmf"/><Relationship Id="rId3" Type="http://schemas.openxmlformats.org/officeDocument/2006/relationships/oleObject" Target="../embeddings/oleObject9.bin"/><Relationship Id="rId2" Type="http://schemas.openxmlformats.org/officeDocument/2006/relationships/image" Target="../media/image36.wmf"/><Relationship Id="rId1" Type="http://schemas.openxmlformats.org/officeDocument/2006/relationships/oleObject" Target="../embeddings/oleObject8.bin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9.wmf"/><Relationship Id="rId1" Type="http://schemas.openxmlformats.org/officeDocument/2006/relationships/oleObject" Target="../embeddings/oleObject11.bin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0.wmf"/><Relationship Id="rId1" Type="http://schemas.openxmlformats.org/officeDocument/2006/relationships/oleObject" Target="../embeddings/oleObject12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7.bin"/><Relationship Id="rId8" Type="http://schemas.openxmlformats.org/officeDocument/2006/relationships/image" Target="../media/image44.wmf"/><Relationship Id="rId7" Type="http://schemas.openxmlformats.org/officeDocument/2006/relationships/oleObject" Target="../embeddings/oleObject16.bin"/><Relationship Id="rId6" Type="http://schemas.openxmlformats.org/officeDocument/2006/relationships/image" Target="../media/image43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42.wmf"/><Relationship Id="rId3" Type="http://schemas.openxmlformats.org/officeDocument/2006/relationships/oleObject" Target="../embeddings/oleObject14.bin"/><Relationship Id="rId2" Type="http://schemas.openxmlformats.org/officeDocument/2006/relationships/image" Target="../media/image41.wmf"/><Relationship Id="rId14" Type="http://schemas.openxmlformats.org/officeDocument/2006/relationships/vmlDrawing" Target="../drawings/vmlDrawing5.v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46.wmf"/><Relationship Id="rId11" Type="http://schemas.openxmlformats.org/officeDocument/2006/relationships/oleObject" Target="../embeddings/oleObject18.bin"/><Relationship Id="rId10" Type="http://schemas.openxmlformats.org/officeDocument/2006/relationships/image" Target="../media/image45.wmf"/><Relationship Id="rId1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6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wmf"/><Relationship Id="rId3" Type="http://schemas.openxmlformats.org/officeDocument/2006/relationships/oleObject" Target="../embeddings/oleObject20.bin"/><Relationship Id="rId2" Type="http://schemas.openxmlformats.org/officeDocument/2006/relationships/image" Target="../media/image47.wmf"/><Relationship Id="rId1" Type="http://schemas.openxmlformats.org/officeDocument/2006/relationships/oleObject" Target="../embeddings/oleObject19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5.bin"/><Relationship Id="rId8" Type="http://schemas.openxmlformats.org/officeDocument/2006/relationships/image" Target="../media/image54.wmf"/><Relationship Id="rId7" Type="http://schemas.openxmlformats.org/officeDocument/2006/relationships/oleObject" Target="../embeddings/oleObject24.bin"/><Relationship Id="rId6" Type="http://schemas.openxmlformats.org/officeDocument/2006/relationships/image" Target="../media/image53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52.wmf"/><Relationship Id="rId3" Type="http://schemas.openxmlformats.org/officeDocument/2006/relationships/oleObject" Target="../embeddings/oleObject22.bin"/><Relationship Id="rId2" Type="http://schemas.openxmlformats.org/officeDocument/2006/relationships/image" Target="../media/image51.wmf"/><Relationship Id="rId18" Type="http://schemas.openxmlformats.org/officeDocument/2006/relationships/vmlDrawing" Target="../drawings/vmlDrawing7.vml"/><Relationship Id="rId17" Type="http://schemas.openxmlformats.org/officeDocument/2006/relationships/slideLayout" Target="../slideLayouts/slideLayout2.xml"/><Relationship Id="rId16" Type="http://schemas.openxmlformats.org/officeDocument/2006/relationships/image" Target="../media/image58.wmf"/><Relationship Id="rId15" Type="http://schemas.openxmlformats.org/officeDocument/2006/relationships/oleObject" Target="../embeddings/oleObject28.bin"/><Relationship Id="rId14" Type="http://schemas.openxmlformats.org/officeDocument/2006/relationships/image" Target="../media/image57.wmf"/><Relationship Id="rId13" Type="http://schemas.openxmlformats.org/officeDocument/2006/relationships/oleObject" Target="../embeddings/oleObject27.bin"/><Relationship Id="rId12" Type="http://schemas.openxmlformats.org/officeDocument/2006/relationships/image" Target="../media/image56.wmf"/><Relationship Id="rId11" Type="http://schemas.openxmlformats.org/officeDocument/2006/relationships/oleObject" Target="../embeddings/oleObject26.bin"/><Relationship Id="rId10" Type="http://schemas.openxmlformats.org/officeDocument/2006/relationships/image" Target="../media/image55.wmf"/><Relationship Id="rId1" Type="http://schemas.openxmlformats.org/officeDocument/2006/relationships/oleObject" Target="../embeddings/oleObject21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5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8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1.png"/><Relationship Id="rId2" Type="http://schemas.openxmlformats.org/officeDocument/2006/relationships/image" Target="../media/image60.wmf"/><Relationship Id="rId1" Type="http://schemas.openxmlformats.org/officeDocument/2006/relationships/oleObject" Target="../embeddings/oleObject29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3.png"/><Relationship Id="rId1" Type="http://schemas.openxmlformats.org/officeDocument/2006/relationships/image" Target="../media/image25.emf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9.v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66.wmf"/><Relationship Id="rId6" Type="http://schemas.openxmlformats.org/officeDocument/2006/relationships/oleObject" Target="../embeddings/oleObject32.bin"/><Relationship Id="rId5" Type="http://schemas.openxmlformats.org/officeDocument/2006/relationships/image" Target="../media/image65.wmf"/><Relationship Id="rId4" Type="http://schemas.openxmlformats.org/officeDocument/2006/relationships/oleObject" Target="../embeddings/oleObject31.bin"/><Relationship Id="rId3" Type="http://schemas.openxmlformats.org/officeDocument/2006/relationships/image" Target="../media/image64.wmf"/><Relationship Id="rId2" Type="http://schemas.openxmlformats.org/officeDocument/2006/relationships/oleObject" Target="../embeddings/oleObject30.bin"/><Relationship Id="rId1" Type="http://schemas.openxmlformats.org/officeDocument/2006/relationships/image" Target="../media/image25.emf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7.bin"/><Relationship Id="rId8" Type="http://schemas.openxmlformats.org/officeDocument/2006/relationships/image" Target="../media/image70.wmf"/><Relationship Id="rId7" Type="http://schemas.openxmlformats.org/officeDocument/2006/relationships/oleObject" Target="../embeddings/oleObject36.bin"/><Relationship Id="rId6" Type="http://schemas.openxmlformats.org/officeDocument/2006/relationships/image" Target="../media/image69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68.wmf"/><Relationship Id="rId3" Type="http://schemas.openxmlformats.org/officeDocument/2006/relationships/oleObject" Target="../embeddings/oleObject34.bin"/><Relationship Id="rId2" Type="http://schemas.openxmlformats.org/officeDocument/2006/relationships/image" Target="../media/image67.wmf"/><Relationship Id="rId14" Type="http://schemas.openxmlformats.org/officeDocument/2006/relationships/vmlDrawing" Target="../drawings/vmlDrawing10.v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72.wmf"/><Relationship Id="rId11" Type="http://schemas.openxmlformats.org/officeDocument/2006/relationships/oleObject" Target="../embeddings/oleObject38.bin"/><Relationship Id="rId10" Type="http://schemas.openxmlformats.org/officeDocument/2006/relationships/image" Target="../media/image71.wmf"/><Relationship Id="rId1" Type="http://schemas.openxmlformats.org/officeDocument/2006/relationships/oleObject" Target="../embeddings/oleObject3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文本框 1"/>
          <p:cNvSpPr txBox="1">
            <a:spLocks noChangeArrowheads="1"/>
          </p:cNvSpPr>
          <p:nvPr/>
        </p:nvSpPr>
        <p:spPr bwMode="auto">
          <a:xfrm>
            <a:off x="1619250" y="1851025"/>
            <a:ext cx="6332538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6000" b="1"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整理和复习</a:t>
            </a:r>
            <a:endParaRPr lang="zh-CN" altLang="en-US" sz="6000" b="1">
              <a:latin typeface="黑体" panose="02010609060101010101" pitchFamily="49" charset="-122"/>
              <a:ea typeface="黑体" panose="02010609060101010101" pitchFamily="49" charset="-122"/>
              <a:sym typeface="+mn-lt"/>
            </a:endParaRPr>
          </a:p>
        </p:txBody>
      </p:sp>
      <p:pic>
        <p:nvPicPr>
          <p:cNvPr id="4" name="Picture 8" descr="https://docimg5.docs.qq.com/image/AgAABsfO-eXvUyuc1HxEW6sgqieuTkKn.png?w=936&amp;h=880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07654"/>
            <a:ext cx="1584176" cy="1489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1"/>
          <p:cNvSpPr>
            <a:spLocks noChangeArrowheads="1"/>
          </p:cNvSpPr>
          <p:nvPr/>
        </p:nvSpPr>
        <p:spPr bwMode="auto">
          <a:xfrm>
            <a:off x="971550" y="1131888"/>
            <a:ext cx="7200900" cy="219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    这一单元我们学习了与分数有关的内容。这节课，我们就一起来对所学的知识进行一下整理与复习。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8435" name="组合 2"/>
          <p:cNvGrpSpPr/>
          <p:nvPr/>
        </p:nvGrpSpPr>
        <p:grpSpPr bwMode="auto">
          <a:xfrm>
            <a:off x="831850" y="109538"/>
            <a:ext cx="3903663" cy="603250"/>
            <a:chOff x="831851" y="109316"/>
            <a:chExt cx="3902942" cy="603472"/>
          </a:xfrm>
        </p:grpSpPr>
        <p:grpSp>
          <p:nvGrpSpPr>
            <p:cNvPr id="18436" name="组合 1"/>
            <p:cNvGrpSpPr/>
            <p:nvPr/>
          </p:nvGrpSpPr>
          <p:grpSpPr bwMode="auto">
            <a:xfrm>
              <a:off x="831851" y="128588"/>
              <a:ext cx="3902942" cy="584200"/>
              <a:chOff x="831851" y="128588"/>
              <a:chExt cx="3902942" cy="584200"/>
            </a:xfrm>
          </p:grpSpPr>
          <p:pic>
            <p:nvPicPr>
              <p:cNvPr id="18438" name="图片 2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253"/>
              <a:stretch>
                <a:fillRect/>
              </a:stretch>
            </p:blipFill>
            <p:spPr bwMode="auto">
              <a:xfrm>
                <a:off x="2877046" y="128588"/>
                <a:ext cx="1857747" cy="584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39" name="图片 2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4772"/>
              <a:stretch>
                <a:fillRect/>
              </a:stretch>
            </p:blipFill>
            <p:spPr bwMode="auto">
              <a:xfrm>
                <a:off x="831851" y="128588"/>
                <a:ext cx="2061368" cy="584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8437" name="矩形 1"/>
            <p:cNvSpPr>
              <a:spLocks noChangeArrowheads="1"/>
            </p:cNvSpPr>
            <p:nvPr/>
          </p:nvSpPr>
          <p:spPr bwMode="auto">
            <a:xfrm>
              <a:off x="1010103" y="109316"/>
              <a:ext cx="307007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一、直接揭示课题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1"/>
          <p:cNvSpPr txBox="1">
            <a:spLocks noChangeArrowheads="1"/>
          </p:cNvSpPr>
          <p:nvPr/>
        </p:nvSpPr>
        <p:spPr bwMode="auto">
          <a:xfrm>
            <a:off x="831850" y="2319338"/>
            <a:ext cx="576263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分数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左大括号 2"/>
          <p:cNvSpPr/>
          <p:nvPr/>
        </p:nvSpPr>
        <p:spPr>
          <a:xfrm>
            <a:off x="1528763" y="917575"/>
            <a:ext cx="215900" cy="3811588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460" name="文本框 20"/>
          <p:cNvSpPr txBox="1">
            <a:spLocks noChangeArrowheads="1"/>
          </p:cNvSpPr>
          <p:nvPr/>
        </p:nvSpPr>
        <p:spPr bwMode="auto">
          <a:xfrm>
            <a:off x="1803400" y="773113"/>
            <a:ext cx="67008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意义   单位“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”   与除法的关系    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461" name="文本框 21"/>
          <p:cNvSpPr txBox="1">
            <a:spLocks noChangeArrowheads="1"/>
          </p:cNvSpPr>
          <p:nvPr/>
        </p:nvSpPr>
        <p:spPr bwMode="auto">
          <a:xfrm>
            <a:off x="1797050" y="1258888"/>
            <a:ext cx="67024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组成   分数单位   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462" name="文本框 22"/>
          <p:cNvSpPr txBox="1">
            <a:spLocks noChangeArrowheads="1"/>
          </p:cNvSpPr>
          <p:nvPr/>
        </p:nvSpPr>
        <p:spPr bwMode="auto">
          <a:xfrm>
            <a:off x="1803400" y="2106613"/>
            <a:ext cx="13731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分数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左大括号 3"/>
          <p:cNvSpPr/>
          <p:nvPr/>
        </p:nvSpPr>
        <p:spPr>
          <a:xfrm>
            <a:off x="3005138" y="2039938"/>
            <a:ext cx="184150" cy="798512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464" name="文本框 23"/>
          <p:cNvSpPr txBox="1">
            <a:spLocks noChangeArrowheads="1"/>
          </p:cNvSpPr>
          <p:nvPr/>
        </p:nvSpPr>
        <p:spPr bwMode="auto">
          <a:xfrm>
            <a:off x="3248025" y="1812925"/>
            <a:ext cx="13731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真分数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465" name="文本框 24"/>
          <p:cNvSpPr txBox="1">
            <a:spLocks noChangeArrowheads="1"/>
          </p:cNvSpPr>
          <p:nvPr/>
        </p:nvSpPr>
        <p:spPr bwMode="auto">
          <a:xfrm>
            <a:off x="3248025" y="2457450"/>
            <a:ext cx="4895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假分数     带分数（整数）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9466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788" y="2655888"/>
            <a:ext cx="722312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7" name="文本框 25"/>
          <p:cNvSpPr txBox="1">
            <a:spLocks noChangeArrowheads="1"/>
          </p:cNvSpPr>
          <p:nvPr/>
        </p:nvSpPr>
        <p:spPr bwMode="auto">
          <a:xfrm>
            <a:off x="4522788" y="2319338"/>
            <a:ext cx="793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000" b="1">
                <a:latin typeface="黑体" panose="02010609060101010101" pitchFamily="49" charset="-122"/>
                <a:ea typeface="黑体" panose="02010609060101010101" pitchFamily="49" charset="-122"/>
              </a:rPr>
              <a:t>互化</a:t>
            </a:r>
            <a:endParaRPr lang="zh-CN" altLang="en-US" sz="20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468" name="文本框 26"/>
          <p:cNvSpPr txBox="1">
            <a:spLocks noChangeArrowheads="1"/>
          </p:cNvSpPr>
          <p:nvPr/>
        </p:nvSpPr>
        <p:spPr bwMode="auto">
          <a:xfrm>
            <a:off x="1831975" y="3228975"/>
            <a:ext cx="32956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基本性质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8" name="左大括号 27"/>
          <p:cNvSpPr/>
          <p:nvPr/>
        </p:nvSpPr>
        <p:spPr>
          <a:xfrm>
            <a:off x="3687763" y="3225800"/>
            <a:ext cx="184150" cy="798513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470" name="文本框 28"/>
          <p:cNvSpPr txBox="1">
            <a:spLocks noChangeArrowheads="1"/>
          </p:cNvSpPr>
          <p:nvPr/>
        </p:nvSpPr>
        <p:spPr bwMode="auto">
          <a:xfrm>
            <a:off x="3871913" y="2994025"/>
            <a:ext cx="42672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约分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最大公因数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471" name="文本框 29"/>
          <p:cNvSpPr txBox="1">
            <a:spLocks noChangeArrowheads="1"/>
          </p:cNvSpPr>
          <p:nvPr/>
        </p:nvSpPr>
        <p:spPr bwMode="auto">
          <a:xfrm>
            <a:off x="3886200" y="3646488"/>
            <a:ext cx="35417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通分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最小公倍数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472" name="文本框 30"/>
          <p:cNvSpPr txBox="1">
            <a:spLocks noChangeArrowheads="1"/>
          </p:cNvSpPr>
          <p:nvPr/>
        </p:nvSpPr>
        <p:spPr bwMode="auto">
          <a:xfrm>
            <a:off x="1831975" y="4154488"/>
            <a:ext cx="5588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分数与小数的互化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9473" name="组合 2"/>
          <p:cNvGrpSpPr/>
          <p:nvPr/>
        </p:nvGrpSpPr>
        <p:grpSpPr bwMode="auto">
          <a:xfrm>
            <a:off x="831850" y="80963"/>
            <a:ext cx="3382963" cy="623887"/>
            <a:chOff x="831851" y="80963"/>
            <a:chExt cx="3382362" cy="623887"/>
          </a:xfrm>
        </p:grpSpPr>
        <p:grpSp>
          <p:nvGrpSpPr>
            <p:cNvPr id="19474" name="组合 1"/>
            <p:cNvGrpSpPr/>
            <p:nvPr/>
          </p:nvGrpSpPr>
          <p:grpSpPr bwMode="auto">
            <a:xfrm>
              <a:off x="831851" y="136526"/>
              <a:ext cx="3382362" cy="568324"/>
              <a:chOff x="831851" y="136526"/>
              <a:chExt cx="3382362" cy="568324"/>
            </a:xfrm>
          </p:grpSpPr>
          <p:pic>
            <p:nvPicPr>
              <p:cNvPr id="19476" name="图片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2318" r="-1851"/>
              <a:stretch>
                <a:fillRect/>
              </a:stretch>
            </p:blipFill>
            <p:spPr bwMode="auto">
              <a:xfrm>
                <a:off x="2486025" y="136526"/>
                <a:ext cx="1728188" cy="568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77" name="图片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1730"/>
              <a:stretch>
                <a:fillRect/>
              </a:stretch>
            </p:blipFill>
            <p:spPr bwMode="auto">
              <a:xfrm>
                <a:off x="831851" y="136526"/>
                <a:ext cx="1654174" cy="568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9475" name="矩形 1"/>
            <p:cNvSpPr>
              <a:spLocks noChangeArrowheads="1"/>
            </p:cNvSpPr>
            <p:nvPr/>
          </p:nvSpPr>
          <p:spPr bwMode="auto">
            <a:xfrm>
              <a:off x="1010103" y="80963"/>
              <a:ext cx="234872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二、回顾整理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4525" y="2777490"/>
            <a:ext cx="5459730" cy="2077720"/>
          </a:xfrm>
          <a:prstGeom prst="rect">
            <a:avLst/>
          </a:prstGeom>
        </p:spPr>
      </p:pic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2521719" y="3631587"/>
          <a:ext cx="360363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1" name="Equation" r:id="rId2" imgW="203200" imgH="393700" progId="Equation.DSMT4">
                  <p:embed/>
                </p:oleObj>
              </mc:Choice>
              <mc:Fallback>
                <p:oleObj name="Equation" r:id="rId2" imgW="203200" imgH="393700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1719" y="3631587"/>
                        <a:ext cx="360363" cy="70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3086869" y="3631587"/>
          <a:ext cx="247650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2" name="Equation" r:id="rId4" imgW="139700" imgH="393700" progId="Equation.DSMT4">
                  <p:embed/>
                </p:oleObj>
              </mc:Choice>
              <mc:Fallback>
                <p:oleObj name="Equation" r:id="rId4" imgW="139700" imgH="393700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6869" y="3631587"/>
                        <a:ext cx="247650" cy="70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3558357" y="3631587"/>
          <a:ext cx="360362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3" name="Equation" r:id="rId6" imgW="203200" imgH="393700" progId="Equation.DSMT4">
                  <p:embed/>
                </p:oleObj>
              </mc:Choice>
              <mc:Fallback>
                <p:oleObj name="Equation" r:id="rId6" imgW="203200" imgH="393700" progId="Equation.DSMT4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8357" y="3631587"/>
                        <a:ext cx="360362" cy="70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/>
        </p:nvGraphicFramePr>
        <p:xfrm>
          <a:off x="4271144" y="3631587"/>
          <a:ext cx="269875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4" name="Equation" r:id="rId8" imgW="152400" imgH="393700" progId="Equation.DSMT4">
                  <p:embed/>
                </p:oleObj>
              </mc:Choice>
              <mc:Fallback>
                <p:oleObj name="Equation" r:id="rId8" imgW="152400" imgH="393700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1144" y="3631587"/>
                        <a:ext cx="269875" cy="70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4918075" y="3695037"/>
          <a:ext cx="360363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5" name="Equation" r:id="rId10" imgW="203200" imgH="393700" progId="Equation.DSMT4">
                  <p:embed/>
                </p:oleObj>
              </mc:Choice>
              <mc:Fallback>
                <p:oleObj name="Equation" r:id="rId10" imgW="203200" imgH="393700" progId="Equation.DSMT4">
                  <p:embed/>
                  <p:pic>
                    <p:nvPicPr>
                      <p:cNvPr id="0" name="对象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8075" y="3695037"/>
                        <a:ext cx="360363" cy="70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/>
          <p:cNvGraphicFramePr>
            <a:graphicFrameLocks noChangeAspect="1"/>
          </p:cNvGraphicFramePr>
          <p:nvPr/>
        </p:nvGraphicFramePr>
        <p:xfrm>
          <a:off x="5551488" y="3702975"/>
          <a:ext cx="360362" cy="70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" name="Equation" r:id="rId12" imgW="203200" imgH="393700" progId="Equation.DSMT4">
                  <p:embed/>
                </p:oleObj>
              </mc:Choice>
              <mc:Fallback>
                <p:oleObj name="Equation" r:id="rId12" imgW="203200" imgH="393700" progId="Equation.DSMT4">
                  <p:embed/>
                  <p:pic>
                    <p:nvPicPr>
                      <p:cNvPr id="0" name="对象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1488" y="3702975"/>
                        <a:ext cx="360362" cy="700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/>
        </p:nvGraphicFramePr>
        <p:xfrm>
          <a:off x="6173788" y="3696625"/>
          <a:ext cx="382587" cy="70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" name="Equation" r:id="rId14" imgW="215900" imgH="393065" progId="Equation.DSMT4">
                  <p:embed/>
                </p:oleObj>
              </mc:Choice>
              <mc:Fallback>
                <p:oleObj name="Equation" r:id="rId14" imgW="215900" imgH="393065" progId="Equation.DSMT4">
                  <p:embed/>
                  <p:pic>
                    <p:nvPicPr>
                      <p:cNvPr id="0" name="对象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3788" y="3696625"/>
                        <a:ext cx="382587" cy="700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0" name="文本框 18"/>
          <p:cNvSpPr txBox="1">
            <a:spLocks noChangeArrowheads="1"/>
          </p:cNvSpPr>
          <p:nvPr/>
        </p:nvSpPr>
        <p:spPr bwMode="auto">
          <a:xfrm>
            <a:off x="755576" y="699542"/>
            <a:ext cx="720883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把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下列分数填入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相应的框里，并回答下面的问题。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0492" name="组合 23"/>
          <p:cNvGrpSpPr/>
          <p:nvPr/>
        </p:nvGrpSpPr>
        <p:grpSpPr bwMode="auto">
          <a:xfrm>
            <a:off x="1212850" y="1698129"/>
            <a:ext cx="436563" cy="1079500"/>
            <a:chOff x="1144997" y="1663666"/>
            <a:chExt cx="436564" cy="1079399"/>
          </a:xfrm>
        </p:grpSpPr>
        <p:sp>
          <p:nvSpPr>
            <p:cNvPr id="22" name="Rectangle 8"/>
            <p:cNvSpPr>
              <a:spLocks noChangeArrowheads="1"/>
            </p:cNvSpPr>
            <p:nvPr/>
          </p:nvSpPr>
          <p:spPr bwMode="auto">
            <a:xfrm>
              <a:off x="1186272" y="1663666"/>
              <a:ext cx="385764" cy="10793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3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8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</p:txBody>
        </p:sp>
        <p:sp>
          <p:nvSpPr>
            <p:cNvPr id="23" name="Line 9"/>
            <p:cNvSpPr>
              <a:spLocks noChangeShapeType="1"/>
            </p:cNvSpPr>
            <p:nvPr/>
          </p:nvSpPr>
          <p:spPr bwMode="auto">
            <a:xfrm>
              <a:off x="1144997" y="2203366"/>
              <a:ext cx="436564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zh-CN" altLang="en-US" sz="3200" dirty="0"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20493" name="组合 24"/>
          <p:cNvGrpSpPr/>
          <p:nvPr/>
        </p:nvGrpSpPr>
        <p:grpSpPr bwMode="auto">
          <a:xfrm>
            <a:off x="1914525" y="1698129"/>
            <a:ext cx="592138" cy="1079500"/>
            <a:chOff x="1083090" y="1663666"/>
            <a:chExt cx="592128" cy="1079399"/>
          </a:xfrm>
        </p:grpSpPr>
        <p:sp>
          <p:nvSpPr>
            <p:cNvPr id="26" name="Rectangle 8"/>
            <p:cNvSpPr>
              <a:spLocks noChangeArrowheads="1"/>
            </p:cNvSpPr>
            <p:nvPr/>
          </p:nvSpPr>
          <p:spPr bwMode="auto">
            <a:xfrm>
              <a:off x="1083090" y="1663666"/>
              <a:ext cx="592128" cy="10793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18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6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</p:txBody>
        </p:sp>
        <p:sp>
          <p:nvSpPr>
            <p:cNvPr id="27" name="Line 9"/>
            <p:cNvSpPr>
              <a:spLocks noChangeShapeType="1"/>
            </p:cNvSpPr>
            <p:nvPr/>
          </p:nvSpPr>
          <p:spPr bwMode="auto">
            <a:xfrm>
              <a:off x="1145002" y="2203366"/>
              <a:ext cx="436555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zh-CN" altLang="en-US" sz="3200" dirty="0"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20494" name="组合 28"/>
          <p:cNvGrpSpPr/>
          <p:nvPr/>
        </p:nvGrpSpPr>
        <p:grpSpPr bwMode="auto">
          <a:xfrm>
            <a:off x="2678113" y="1707654"/>
            <a:ext cx="592137" cy="1079500"/>
            <a:chOff x="1083090" y="1663666"/>
            <a:chExt cx="592128" cy="1079399"/>
          </a:xfrm>
        </p:grpSpPr>
        <p:sp>
          <p:nvSpPr>
            <p:cNvPr id="30" name="Rectangle 8"/>
            <p:cNvSpPr>
              <a:spLocks noChangeArrowheads="1"/>
            </p:cNvSpPr>
            <p:nvPr/>
          </p:nvSpPr>
          <p:spPr bwMode="auto">
            <a:xfrm>
              <a:off x="1083090" y="1663666"/>
              <a:ext cx="592128" cy="10793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13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9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</p:txBody>
        </p:sp>
        <p:sp>
          <p:nvSpPr>
            <p:cNvPr id="31" name="Line 9"/>
            <p:cNvSpPr>
              <a:spLocks noChangeShapeType="1"/>
            </p:cNvSpPr>
            <p:nvPr/>
          </p:nvSpPr>
          <p:spPr bwMode="auto">
            <a:xfrm>
              <a:off x="1145001" y="2203366"/>
              <a:ext cx="436556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zh-CN" altLang="en-US" sz="3200" dirty="0"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20495" name="组合 31"/>
          <p:cNvGrpSpPr/>
          <p:nvPr/>
        </p:nvGrpSpPr>
        <p:grpSpPr bwMode="auto">
          <a:xfrm>
            <a:off x="3457575" y="1698129"/>
            <a:ext cx="592138" cy="1079500"/>
            <a:chOff x="1083085" y="1663666"/>
            <a:chExt cx="592138" cy="1079500"/>
          </a:xfrm>
        </p:grpSpPr>
        <p:sp>
          <p:nvSpPr>
            <p:cNvPr id="33" name="Rectangle 8"/>
            <p:cNvSpPr>
              <a:spLocks noChangeArrowheads="1"/>
            </p:cNvSpPr>
            <p:nvPr/>
          </p:nvSpPr>
          <p:spPr bwMode="auto">
            <a:xfrm>
              <a:off x="1083085" y="1663666"/>
              <a:ext cx="592138" cy="1079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4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15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</p:txBody>
        </p:sp>
        <p:sp>
          <p:nvSpPr>
            <p:cNvPr id="34" name="Line 9"/>
            <p:cNvSpPr>
              <a:spLocks noChangeShapeType="1"/>
            </p:cNvSpPr>
            <p:nvPr/>
          </p:nvSpPr>
          <p:spPr bwMode="auto">
            <a:xfrm>
              <a:off x="1144998" y="2203416"/>
              <a:ext cx="436562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zh-CN" altLang="en-US" sz="3200" dirty="0"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20496" name="组合 34"/>
          <p:cNvGrpSpPr/>
          <p:nvPr/>
        </p:nvGrpSpPr>
        <p:grpSpPr bwMode="auto">
          <a:xfrm>
            <a:off x="4306888" y="1698129"/>
            <a:ext cx="436562" cy="1079500"/>
            <a:chOff x="1144748" y="1663666"/>
            <a:chExt cx="436491" cy="1079399"/>
          </a:xfrm>
        </p:grpSpPr>
        <p:sp>
          <p:nvSpPr>
            <p:cNvPr id="36" name="Rectangle 8"/>
            <p:cNvSpPr>
              <a:spLocks noChangeArrowheads="1"/>
            </p:cNvSpPr>
            <p:nvPr/>
          </p:nvSpPr>
          <p:spPr bwMode="auto">
            <a:xfrm>
              <a:off x="1186016" y="1663666"/>
              <a:ext cx="387287" cy="10793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5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7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</p:txBody>
        </p:sp>
        <p:sp>
          <p:nvSpPr>
            <p:cNvPr id="37" name="Line 9"/>
            <p:cNvSpPr>
              <a:spLocks noChangeShapeType="1"/>
            </p:cNvSpPr>
            <p:nvPr/>
          </p:nvSpPr>
          <p:spPr bwMode="auto">
            <a:xfrm>
              <a:off x="1144748" y="2203366"/>
              <a:ext cx="436491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zh-CN" altLang="en-US" sz="3200" dirty="0"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20497" name="组合 37"/>
          <p:cNvGrpSpPr/>
          <p:nvPr/>
        </p:nvGrpSpPr>
        <p:grpSpPr bwMode="auto">
          <a:xfrm>
            <a:off x="4970463" y="1707654"/>
            <a:ext cx="592137" cy="1079500"/>
            <a:chOff x="1083090" y="1663666"/>
            <a:chExt cx="592128" cy="1079399"/>
          </a:xfrm>
        </p:grpSpPr>
        <p:sp>
          <p:nvSpPr>
            <p:cNvPr id="39" name="Rectangle 8"/>
            <p:cNvSpPr>
              <a:spLocks noChangeArrowheads="1"/>
            </p:cNvSpPr>
            <p:nvPr/>
          </p:nvSpPr>
          <p:spPr bwMode="auto">
            <a:xfrm>
              <a:off x="1083090" y="1663666"/>
              <a:ext cx="592128" cy="10793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25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5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</p:txBody>
        </p:sp>
        <p:sp>
          <p:nvSpPr>
            <p:cNvPr id="40" name="Line 9"/>
            <p:cNvSpPr>
              <a:spLocks noChangeShapeType="1"/>
            </p:cNvSpPr>
            <p:nvPr/>
          </p:nvSpPr>
          <p:spPr bwMode="auto">
            <a:xfrm>
              <a:off x="1145001" y="2203366"/>
              <a:ext cx="436556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zh-CN" altLang="en-US" sz="3200" dirty="0"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20498" name="组合 40"/>
          <p:cNvGrpSpPr/>
          <p:nvPr/>
        </p:nvGrpSpPr>
        <p:grpSpPr bwMode="auto">
          <a:xfrm>
            <a:off x="6030913" y="1674317"/>
            <a:ext cx="436562" cy="1079500"/>
            <a:chOff x="1166210" y="1614333"/>
            <a:chExt cx="436562" cy="1079399"/>
          </a:xfrm>
        </p:grpSpPr>
        <p:sp>
          <p:nvSpPr>
            <p:cNvPr id="42" name="Rectangle 8"/>
            <p:cNvSpPr>
              <a:spLocks noChangeArrowheads="1"/>
            </p:cNvSpPr>
            <p:nvPr/>
          </p:nvSpPr>
          <p:spPr bwMode="auto">
            <a:xfrm>
              <a:off x="1191610" y="1614333"/>
              <a:ext cx="385762" cy="10793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en-US" altLang="zh-CN" sz="3200" b="1">
                  <a:latin typeface="+mj-lt"/>
                  <a:ea typeface="楷体_GB2312" panose="02010609030101010101" pitchFamily="49" charset="-122"/>
                </a:rPr>
                <a:t>5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3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</p:txBody>
        </p:sp>
        <p:sp>
          <p:nvSpPr>
            <p:cNvPr id="43" name="Line 9"/>
            <p:cNvSpPr>
              <a:spLocks noChangeShapeType="1"/>
            </p:cNvSpPr>
            <p:nvPr/>
          </p:nvSpPr>
          <p:spPr bwMode="auto">
            <a:xfrm>
              <a:off x="1166210" y="2171493"/>
              <a:ext cx="436562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zh-CN" altLang="en-US" sz="3200" dirty="0"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20500" name="组合 46"/>
          <p:cNvGrpSpPr/>
          <p:nvPr/>
        </p:nvGrpSpPr>
        <p:grpSpPr bwMode="auto">
          <a:xfrm>
            <a:off x="6740525" y="1704479"/>
            <a:ext cx="592138" cy="1079500"/>
            <a:chOff x="1083085" y="1663666"/>
            <a:chExt cx="592138" cy="1079500"/>
          </a:xfrm>
        </p:grpSpPr>
        <p:sp>
          <p:nvSpPr>
            <p:cNvPr id="48" name="Rectangle 8"/>
            <p:cNvSpPr>
              <a:spLocks noChangeArrowheads="1"/>
            </p:cNvSpPr>
            <p:nvPr/>
          </p:nvSpPr>
          <p:spPr bwMode="auto">
            <a:xfrm>
              <a:off x="1083085" y="1663666"/>
              <a:ext cx="592138" cy="1079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4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10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</p:txBody>
        </p:sp>
        <p:sp>
          <p:nvSpPr>
            <p:cNvPr id="49" name="Line 9"/>
            <p:cNvSpPr>
              <a:spLocks noChangeShapeType="1"/>
            </p:cNvSpPr>
            <p:nvPr/>
          </p:nvSpPr>
          <p:spPr bwMode="auto">
            <a:xfrm>
              <a:off x="1144998" y="2203416"/>
              <a:ext cx="436562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zh-CN" altLang="en-US" sz="3200" dirty="0"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20501" name="组合 49"/>
          <p:cNvGrpSpPr/>
          <p:nvPr/>
        </p:nvGrpSpPr>
        <p:grpSpPr bwMode="auto">
          <a:xfrm>
            <a:off x="7626350" y="1707654"/>
            <a:ext cx="436563" cy="1079500"/>
            <a:chOff x="1144748" y="1663666"/>
            <a:chExt cx="436491" cy="1079399"/>
          </a:xfrm>
        </p:grpSpPr>
        <p:sp>
          <p:nvSpPr>
            <p:cNvPr id="51" name="Rectangle 8"/>
            <p:cNvSpPr>
              <a:spLocks noChangeArrowheads="1"/>
            </p:cNvSpPr>
            <p:nvPr/>
          </p:nvSpPr>
          <p:spPr bwMode="auto">
            <a:xfrm>
              <a:off x="1186016" y="1663666"/>
              <a:ext cx="387286" cy="10793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2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3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</p:txBody>
        </p:sp>
        <p:sp>
          <p:nvSpPr>
            <p:cNvPr id="52" name="Line 9"/>
            <p:cNvSpPr>
              <a:spLocks noChangeShapeType="1"/>
            </p:cNvSpPr>
            <p:nvPr/>
          </p:nvSpPr>
          <p:spPr bwMode="auto">
            <a:xfrm>
              <a:off x="1144748" y="2203366"/>
              <a:ext cx="436491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zh-CN" altLang="en-US" sz="3200" dirty="0"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44" name="组合 23"/>
          <p:cNvGrpSpPr/>
          <p:nvPr/>
        </p:nvGrpSpPr>
        <p:grpSpPr bwMode="auto">
          <a:xfrm>
            <a:off x="2010544" y="3564912"/>
            <a:ext cx="334963" cy="833438"/>
            <a:chOff x="1206225" y="1786777"/>
            <a:chExt cx="335648" cy="833178"/>
          </a:xfrm>
        </p:grpSpPr>
        <p:sp>
          <p:nvSpPr>
            <p:cNvPr id="46" name="Rectangle 8"/>
            <p:cNvSpPr>
              <a:spLocks noChangeArrowheads="1"/>
            </p:cNvSpPr>
            <p:nvPr/>
          </p:nvSpPr>
          <p:spPr bwMode="auto">
            <a:xfrm>
              <a:off x="1206225" y="1786777"/>
              <a:ext cx="335648" cy="833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en-US" altLang="zh-CN" sz="2400" dirty="0">
                  <a:solidFill>
                    <a:srgbClr val="FF0000"/>
                  </a:solidFill>
                  <a:latin typeface="+mj-lt"/>
                  <a:ea typeface="楷体_GB2312" panose="02010609030101010101" pitchFamily="49" charset="-122"/>
                </a:rPr>
                <a:t>3</a:t>
              </a:r>
              <a:endParaRPr lang="en-US" altLang="zh-CN" sz="2400" dirty="0">
                <a:solidFill>
                  <a:srgbClr val="FF0000"/>
                </a:solidFill>
                <a:latin typeface="+mj-lt"/>
                <a:ea typeface="楷体_GB2312" panose="02010609030101010101" pitchFamily="49" charset="-122"/>
              </a:endParaRPr>
            </a:p>
            <a:p>
              <a:pPr algn="ctr">
                <a:defRPr/>
              </a:pPr>
              <a:r>
                <a:rPr lang="en-US" altLang="zh-CN" sz="2400" dirty="0">
                  <a:solidFill>
                    <a:srgbClr val="FF0000"/>
                  </a:solidFill>
                  <a:latin typeface="+mj-lt"/>
                  <a:ea typeface="楷体_GB2312" panose="02010609030101010101" pitchFamily="49" charset="-122"/>
                </a:rPr>
                <a:t>8</a:t>
              </a:r>
              <a:endParaRPr lang="en-US" altLang="zh-CN" sz="2400" dirty="0">
                <a:solidFill>
                  <a:srgbClr val="FF0000"/>
                </a:solidFill>
                <a:latin typeface="+mj-lt"/>
                <a:ea typeface="楷体_GB2312" panose="02010609030101010101" pitchFamily="49" charset="-122"/>
              </a:endParaRPr>
            </a:p>
          </p:txBody>
        </p:sp>
        <p:sp>
          <p:nvSpPr>
            <p:cNvPr id="47" name="Line 9"/>
            <p:cNvSpPr>
              <a:spLocks noChangeShapeType="1"/>
            </p:cNvSpPr>
            <p:nvPr/>
          </p:nvSpPr>
          <p:spPr bwMode="auto">
            <a:xfrm>
              <a:off x="1239631" y="2210508"/>
              <a:ext cx="246565" cy="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zh-CN" altLang="en-US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20503" name="组合 2"/>
          <p:cNvGrpSpPr/>
          <p:nvPr/>
        </p:nvGrpSpPr>
        <p:grpSpPr bwMode="auto">
          <a:xfrm>
            <a:off x="831850" y="80963"/>
            <a:ext cx="3382963" cy="623887"/>
            <a:chOff x="831851" y="80963"/>
            <a:chExt cx="3382362" cy="623887"/>
          </a:xfrm>
        </p:grpSpPr>
        <p:grpSp>
          <p:nvGrpSpPr>
            <p:cNvPr id="20504" name="组合 1"/>
            <p:cNvGrpSpPr/>
            <p:nvPr/>
          </p:nvGrpSpPr>
          <p:grpSpPr bwMode="auto">
            <a:xfrm>
              <a:off x="831851" y="136526"/>
              <a:ext cx="3382362" cy="568324"/>
              <a:chOff x="831851" y="136526"/>
              <a:chExt cx="3382362" cy="568324"/>
            </a:xfrm>
          </p:grpSpPr>
          <p:pic>
            <p:nvPicPr>
              <p:cNvPr id="20506" name="图片 2"/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2318" r="-1851"/>
              <a:stretch>
                <a:fillRect/>
              </a:stretch>
            </p:blipFill>
            <p:spPr bwMode="auto">
              <a:xfrm>
                <a:off x="2486025" y="136526"/>
                <a:ext cx="1728188" cy="568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07" name="图片 2"/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1730"/>
              <a:stretch>
                <a:fillRect/>
              </a:stretch>
            </p:blipFill>
            <p:spPr bwMode="auto">
              <a:xfrm>
                <a:off x="831851" y="136526"/>
                <a:ext cx="1654174" cy="568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505" name="矩形 1"/>
            <p:cNvSpPr>
              <a:spLocks noChangeArrowheads="1"/>
            </p:cNvSpPr>
            <p:nvPr/>
          </p:nvSpPr>
          <p:spPr bwMode="auto">
            <a:xfrm>
              <a:off x="1010103" y="80963"/>
              <a:ext cx="234872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三、沟通联系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17964" y="3683570"/>
            <a:ext cx="395635" cy="6950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 bwMode="auto">
          <a:xfrm>
            <a:off x="574675" y="2138680"/>
            <a:ext cx="7731125" cy="2284095"/>
            <a:chOff x="611560" y="2173357"/>
            <a:chExt cx="7731125" cy="2284095"/>
          </a:xfrm>
        </p:grpSpPr>
        <p:sp>
          <p:nvSpPr>
            <p:cNvPr id="13323" name="文本框 2"/>
            <p:cNvSpPr txBox="1">
              <a:spLocks noChangeArrowheads="1"/>
            </p:cNvSpPr>
            <p:nvPr/>
          </p:nvSpPr>
          <p:spPr bwMode="auto">
            <a:xfrm>
              <a:off x="611560" y="2285752"/>
              <a:ext cx="7731125" cy="19304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2800" b="1" dirty="0">
                  <a:solidFill>
                    <a:srgbClr val="FF0000"/>
                  </a:solidFill>
                  <a:latin typeface="+mn-ea"/>
                  <a:ea typeface="+mn-ea"/>
                </a:rPr>
                <a:t>       和   的分数单位不同，因为它们的分母不同；可以对它们进行通分；变为分母相同的分数：</a:t>
              </a:r>
              <a:endParaRPr lang="zh-CN" altLang="en-US" sz="2800" b="1" dirty="0">
                <a:solidFill>
                  <a:srgbClr val="FF0000"/>
                </a:solidFill>
                <a:latin typeface="+mn-ea"/>
                <a:ea typeface="+mn-ea"/>
              </a:endParaRPr>
            </a:p>
          </p:txBody>
        </p:sp>
        <p:graphicFrame>
          <p:nvGraphicFramePr>
            <p:cNvPr id="21516" name="对象 3"/>
            <p:cNvGraphicFramePr>
              <a:graphicFrameLocks noChangeAspect="1"/>
            </p:cNvGraphicFramePr>
            <p:nvPr/>
          </p:nvGraphicFramePr>
          <p:xfrm>
            <a:off x="1534215" y="2190502"/>
            <a:ext cx="365125" cy="9461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3" name="Equation" r:id="rId1" imgW="152400" imgH="393700" progId="Equation.DSMT4">
                    <p:embed/>
                  </p:oleObj>
                </mc:Choice>
                <mc:Fallback>
                  <p:oleObj name="Equation" r:id="rId1" imgW="152400" imgH="393700" progId="Equation.DSMT4">
                    <p:embed/>
                    <p:pic>
                      <p:nvPicPr>
                        <p:cNvPr id="0" name="对象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34215" y="2190502"/>
                          <a:ext cx="365125" cy="9461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7" name="对象 4"/>
            <p:cNvGraphicFramePr>
              <a:graphicFrameLocks noChangeAspect="1"/>
            </p:cNvGraphicFramePr>
            <p:nvPr/>
          </p:nvGraphicFramePr>
          <p:xfrm>
            <a:off x="2376860" y="2173357"/>
            <a:ext cx="365125" cy="9461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4" name="Equation" r:id="rId3" imgW="152400" imgH="393700" progId="Equation.DSMT4">
                    <p:embed/>
                  </p:oleObj>
                </mc:Choice>
                <mc:Fallback>
                  <p:oleObj name="Equation" r:id="rId3" imgW="152400" imgH="393700" progId="Equation.DSMT4">
                    <p:embed/>
                    <p:pic>
                      <p:nvPicPr>
                        <p:cNvPr id="0" name="对象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76860" y="2173357"/>
                          <a:ext cx="365125" cy="9461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8" name="对象 5"/>
            <p:cNvGraphicFramePr>
              <a:graphicFrameLocks noChangeAspect="1"/>
            </p:cNvGraphicFramePr>
            <p:nvPr/>
          </p:nvGraphicFramePr>
          <p:xfrm>
            <a:off x="1313235" y="3514477"/>
            <a:ext cx="2333625" cy="942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5" name="Equation" r:id="rId5" imgW="977265" imgH="393700" progId="Equation.DSMT4">
                    <p:embed/>
                  </p:oleObj>
                </mc:Choice>
                <mc:Fallback>
                  <p:oleObj name="Equation" r:id="rId5" imgW="977265" imgH="393700" progId="Equation.DSMT4">
                    <p:embed/>
                    <p:pic>
                      <p:nvPicPr>
                        <p:cNvPr id="0" name="对象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13235" y="3514477"/>
                          <a:ext cx="2333625" cy="942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1507" name="组合 13"/>
          <p:cNvGrpSpPr/>
          <p:nvPr/>
        </p:nvGrpSpPr>
        <p:grpSpPr bwMode="auto">
          <a:xfrm>
            <a:off x="467544" y="555526"/>
            <a:ext cx="7994650" cy="1494120"/>
            <a:chOff x="374317" y="1244831"/>
            <a:chExt cx="7992660" cy="1493392"/>
          </a:xfrm>
        </p:grpSpPr>
        <p:sp>
          <p:nvSpPr>
            <p:cNvPr id="21508" name="文本框 6"/>
            <p:cNvSpPr txBox="1">
              <a:spLocks noChangeArrowheads="1"/>
            </p:cNvSpPr>
            <p:nvPr/>
          </p:nvSpPr>
          <p:spPr bwMode="auto">
            <a:xfrm>
              <a:off x="374317" y="1284687"/>
              <a:ext cx="7992660" cy="1453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（</a:t>
              </a:r>
              <a:r>
                <a:rPr lang="en-US" altLang="zh-CN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1</a:t>
              </a: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）  和   的分数单位相同吗？如果不同，怎样把它们化成分数单位相同的分数？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21509" name="组合 7"/>
            <p:cNvGrpSpPr/>
            <p:nvPr/>
          </p:nvGrpSpPr>
          <p:grpSpPr bwMode="auto">
            <a:xfrm>
              <a:off x="1328191" y="1244831"/>
              <a:ext cx="436454" cy="820338"/>
              <a:chOff x="-392550" y="1711207"/>
              <a:chExt cx="436454" cy="833348"/>
            </a:xfrm>
          </p:grpSpPr>
          <p:sp>
            <p:nvSpPr>
              <p:cNvPr id="9" name="Rectangle 8"/>
              <p:cNvSpPr>
                <a:spLocks noChangeArrowheads="1"/>
              </p:cNvSpPr>
              <p:nvPr/>
            </p:nvSpPr>
            <p:spPr bwMode="auto">
              <a:xfrm>
                <a:off x="-341762" y="1711207"/>
                <a:ext cx="334879" cy="8333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latin typeface="+mj-lt"/>
                    <a:ea typeface="楷体_GB2312" panose="02010609030101010101" pitchFamily="49" charset="-122"/>
                  </a:rPr>
                  <a:t>3</a:t>
                </a:r>
                <a:endParaRPr lang="en-US" altLang="zh-CN" sz="2400" b="1" dirty="0">
                  <a:latin typeface="+mj-lt"/>
                  <a:ea typeface="楷体_GB2312" panose="02010609030101010101" pitchFamily="49" charset="-122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latin typeface="+mj-lt"/>
                    <a:ea typeface="楷体_GB2312" panose="02010609030101010101" pitchFamily="49" charset="-122"/>
                  </a:rPr>
                  <a:t>8</a:t>
                </a:r>
                <a:endParaRPr lang="en-US" altLang="zh-CN" sz="2400" b="1" dirty="0">
                  <a:latin typeface="+mj-lt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0" name="Line 9"/>
              <p:cNvSpPr>
                <a:spLocks noChangeShapeType="1"/>
              </p:cNvSpPr>
              <p:nvPr/>
            </p:nvSpPr>
            <p:spPr bwMode="auto">
              <a:xfrm>
                <a:off x="-392550" y="2154477"/>
                <a:ext cx="436454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</p:spPr>
            <p:txBody>
              <a:bodyPr lIns="90000" tIns="46800" rIns="90000" bIns="46800" anchor="ctr"/>
              <a:lstStyle/>
              <a:p>
                <a:pPr>
                  <a:defRPr/>
                </a:pPr>
                <a:endParaRPr lang="zh-CN" altLang="en-US" sz="2400" dirty="0">
                  <a:latin typeface="+mj-lt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21510" name="组合 10"/>
            <p:cNvGrpSpPr/>
            <p:nvPr/>
          </p:nvGrpSpPr>
          <p:grpSpPr bwMode="auto">
            <a:xfrm>
              <a:off x="2469320" y="1257525"/>
              <a:ext cx="436453" cy="833031"/>
              <a:chOff x="-393168" y="1702500"/>
              <a:chExt cx="436453" cy="846242"/>
            </a:xfrm>
          </p:grpSpPr>
          <p:sp>
            <p:nvSpPr>
              <p:cNvPr id="12" name="Rectangle 8"/>
              <p:cNvSpPr>
                <a:spLocks noChangeArrowheads="1"/>
              </p:cNvSpPr>
              <p:nvPr/>
            </p:nvSpPr>
            <p:spPr bwMode="auto">
              <a:xfrm>
                <a:off x="-342380" y="1702500"/>
                <a:ext cx="334878" cy="8462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latin typeface="+mj-lt"/>
                    <a:ea typeface="楷体_GB2312" panose="02010609030101010101" pitchFamily="49" charset="-122"/>
                  </a:rPr>
                  <a:t>5</a:t>
                </a:r>
                <a:endParaRPr lang="en-US" altLang="zh-CN" sz="2400" b="1" dirty="0">
                  <a:latin typeface="+mj-lt"/>
                  <a:ea typeface="楷体_GB2312" panose="02010609030101010101" pitchFamily="49" charset="-122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latin typeface="+mj-lt"/>
                    <a:ea typeface="楷体_GB2312" panose="02010609030101010101" pitchFamily="49" charset="-122"/>
                  </a:rPr>
                  <a:t>7</a:t>
                </a:r>
                <a:endParaRPr lang="en-US" altLang="zh-CN" sz="2400" b="1" dirty="0">
                  <a:latin typeface="+mj-lt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3" name="Line 9"/>
              <p:cNvSpPr>
                <a:spLocks noChangeShapeType="1"/>
              </p:cNvSpPr>
              <p:nvPr/>
            </p:nvSpPr>
            <p:spPr bwMode="auto">
              <a:xfrm>
                <a:off x="-393168" y="2129651"/>
                <a:ext cx="436453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</p:spPr>
            <p:txBody>
              <a:bodyPr lIns="90000" tIns="46800" rIns="90000" bIns="46800" anchor="ctr"/>
              <a:lstStyle/>
              <a:p>
                <a:pPr>
                  <a:defRPr/>
                </a:pPr>
                <a:endParaRPr lang="zh-CN" altLang="en-US" sz="2400" dirty="0">
                  <a:latin typeface="+mj-lt"/>
                  <a:ea typeface="黑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900162" y="2619995"/>
            <a:ext cx="7129463" cy="9540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  <a:cs typeface="Times New Roman" panose="02020603050405020304" pitchFamily="18" charset="0"/>
              </a:rPr>
              <a:t>通分的目的是为了把异分母分数变为同分母分数，这样更容易比较分数的大小。</a:t>
            </a:r>
            <a:endParaRPr lang="zh-CN" altLang="en-US" sz="2800" b="1" dirty="0">
              <a:solidFill>
                <a:srgbClr val="FF0000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1062038" y="3651250"/>
          <a:ext cx="6092825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Equation" r:id="rId1" imgW="61264800" imgH="9448800" progId="Equation.DSMT4">
                  <p:embed/>
                </p:oleObj>
              </mc:Choice>
              <mc:Fallback>
                <p:oleObj name="Equation" r:id="rId1" imgW="61264800" imgH="94488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2038" y="3651250"/>
                        <a:ext cx="6092825" cy="94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2" name="文本框 4"/>
          <p:cNvSpPr txBox="1">
            <a:spLocks noChangeArrowheads="1"/>
          </p:cNvSpPr>
          <p:nvPr/>
        </p:nvSpPr>
        <p:spPr bwMode="auto">
          <a:xfrm>
            <a:off x="684213" y="1430338"/>
            <a:ext cx="7920037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）为什么要对两个或多个分数进行通分？将上面的分数按从小到大的顺序排列起来。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2533" name="组合 23"/>
          <p:cNvGrpSpPr/>
          <p:nvPr/>
        </p:nvGrpSpPr>
        <p:grpSpPr bwMode="auto">
          <a:xfrm>
            <a:off x="795338" y="325438"/>
            <a:ext cx="436562" cy="1079500"/>
            <a:chOff x="1144997" y="1663666"/>
            <a:chExt cx="436564" cy="1079399"/>
          </a:xfrm>
        </p:grpSpPr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1186272" y="1663666"/>
              <a:ext cx="385764" cy="10793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3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8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144997" y="2203366"/>
              <a:ext cx="436564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zh-CN" altLang="en-US" sz="3200" dirty="0"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22534" name="组合 24"/>
          <p:cNvGrpSpPr/>
          <p:nvPr/>
        </p:nvGrpSpPr>
        <p:grpSpPr bwMode="auto">
          <a:xfrm>
            <a:off x="1497013" y="325438"/>
            <a:ext cx="592137" cy="1079500"/>
            <a:chOff x="1083090" y="1663666"/>
            <a:chExt cx="592128" cy="1079399"/>
          </a:xfrm>
        </p:grpSpPr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1083090" y="1663666"/>
              <a:ext cx="592128" cy="10793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18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6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1145001" y="2203366"/>
              <a:ext cx="436556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zh-CN" altLang="en-US" sz="3200" dirty="0"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22535" name="组合 28"/>
          <p:cNvGrpSpPr/>
          <p:nvPr/>
        </p:nvGrpSpPr>
        <p:grpSpPr bwMode="auto">
          <a:xfrm>
            <a:off x="2260600" y="334963"/>
            <a:ext cx="592138" cy="1079500"/>
            <a:chOff x="1083090" y="1663666"/>
            <a:chExt cx="592128" cy="1079399"/>
          </a:xfrm>
        </p:grpSpPr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1083090" y="1663666"/>
              <a:ext cx="592128" cy="10793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13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9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</p:txBody>
        </p:sp>
        <p:sp>
          <p:nvSpPr>
            <p:cNvPr id="15" name="Line 9"/>
            <p:cNvSpPr>
              <a:spLocks noChangeShapeType="1"/>
            </p:cNvSpPr>
            <p:nvPr/>
          </p:nvSpPr>
          <p:spPr bwMode="auto">
            <a:xfrm>
              <a:off x="1145002" y="2203366"/>
              <a:ext cx="436555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zh-CN" altLang="en-US" sz="3200" dirty="0"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22536" name="组合 31"/>
          <p:cNvGrpSpPr/>
          <p:nvPr/>
        </p:nvGrpSpPr>
        <p:grpSpPr bwMode="auto">
          <a:xfrm>
            <a:off x="3040063" y="325438"/>
            <a:ext cx="592137" cy="1079500"/>
            <a:chOff x="1083085" y="1663666"/>
            <a:chExt cx="592138" cy="1079500"/>
          </a:xfrm>
        </p:grpSpPr>
        <p:sp>
          <p:nvSpPr>
            <p:cNvPr id="17" name="Rectangle 8"/>
            <p:cNvSpPr>
              <a:spLocks noChangeArrowheads="1"/>
            </p:cNvSpPr>
            <p:nvPr/>
          </p:nvSpPr>
          <p:spPr bwMode="auto">
            <a:xfrm>
              <a:off x="1083085" y="1663666"/>
              <a:ext cx="592138" cy="1079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4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15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</p:txBody>
        </p:sp>
        <p:sp>
          <p:nvSpPr>
            <p:cNvPr id="18" name="Line 9"/>
            <p:cNvSpPr>
              <a:spLocks noChangeShapeType="1"/>
            </p:cNvSpPr>
            <p:nvPr/>
          </p:nvSpPr>
          <p:spPr bwMode="auto">
            <a:xfrm>
              <a:off x="1144997" y="2203416"/>
              <a:ext cx="436564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zh-CN" altLang="en-US" sz="3200" dirty="0"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22537" name="组合 34"/>
          <p:cNvGrpSpPr/>
          <p:nvPr/>
        </p:nvGrpSpPr>
        <p:grpSpPr bwMode="auto">
          <a:xfrm>
            <a:off x="3889375" y="325438"/>
            <a:ext cx="436563" cy="1079500"/>
            <a:chOff x="1144748" y="1663666"/>
            <a:chExt cx="436491" cy="1079399"/>
          </a:xfrm>
        </p:grpSpPr>
        <p:sp>
          <p:nvSpPr>
            <p:cNvPr id="20" name="Rectangle 8"/>
            <p:cNvSpPr>
              <a:spLocks noChangeArrowheads="1"/>
            </p:cNvSpPr>
            <p:nvPr/>
          </p:nvSpPr>
          <p:spPr bwMode="auto">
            <a:xfrm>
              <a:off x="1186016" y="1663666"/>
              <a:ext cx="387286" cy="10793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5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7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</p:txBody>
        </p:sp>
        <p:sp>
          <p:nvSpPr>
            <p:cNvPr id="21" name="Line 9"/>
            <p:cNvSpPr>
              <a:spLocks noChangeShapeType="1"/>
            </p:cNvSpPr>
            <p:nvPr/>
          </p:nvSpPr>
          <p:spPr bwMode="auto">
            <a:xfrm>
              <a:off x="1144748" y="2203366"/>
              <a:ext cx="436491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zh-CN" altLang="en-US" sz="3200" dirty="0"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22538" name="组合 37"/>
          <p:cNvGrpSpPr/>
          <p:nvPr/>
        </p:nvGrpSpPr>
        <p:grpSpPr bwMode="auto">
          <a:xfrm>
            <a:off x="4552950" y="334963"/>
            <a:ext cx="592138" cy="1079500"/>
            <a:chOff x="1083090" y="1663666"/>
            <a:chExt cx="592128" cy="1079399"/>
          </a:xfrm>
        </p:grpSpPr>
        <p:sp>
          <p:nvSpPr>
            <p:cNvPr id="23" name="Rectangle 8"/>
            <p:cNvSpPr>
              <a:spLocks noChangeArrowheads="1"/>
            </p:cNvSpPr>
            <p:nvPr/>
          </p:nvSpPr>
          <p:spPr bwMode="auto">
            <a:xfrm>
              <a:off x="1083090" y="1663666"/>
              <a:ext cx="592128" cy="10793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25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5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</p:txBody>
        </p:sp>
        <p:sp>
          <p:nvSpPr>
            <p:cNvPr id="24" name="Line 9"/>
            <p:cNvSpPr>
              <a:spLocks noChangeShapeType="1"/>
            </p:cNvSpPr>
            <p:nvPr/>
          </p:nvSpPr>
          <p:spPr bwMode="auto">
            <a:xfrm>
              <a:off x="1145002" y="2203366"/>
              <a:ext cx="436555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zh-CN" altLang="en-US" sz="3200" dirty="0"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22539" name="组合 40"/>
          <p:cNvGrpSpPr/>
          <p:nvPr/>
        </p:nvGrpSpPr>
        <p:grpSpPr bwMode="auto">
          <a:xfrm>
            <a:off x="5613400" y="301625"/>
            <a:ext cx="436563" cy="1079500"/>
            <a:chOff x="1166210" y="1614333"/>
            <a:chExt cx="436562" cy="1079399"/>
          </a:xfrm>
        </p:grpSpPr>
        <p:sp>
          <p:nvSpPr>
            <p:cNvPr id="26" name="Rectangle 8"/>
            <p:cNvSpPr>
              <a:spLocks noChangeArrowheads="1"/>
            </p:cNvSpPr>
            <p:nvPr/>
          </p:nvSpPr>
          <p:spPr bwMode="auto">
            <a:xfrm>
              <a:off x="1191610" y="1614333"/>
              <a:ext cx="385762" cy="10793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en-US" altLang="zh-CN" sz="3200" b="1">
                  <a:latin typeface="+mj-lt"/>
                  <a:ea typeface="楷体_GB2312" panose="02010609030101010101" pitchFamily="49" charset="-122"/>
                </a:rPr>
                <a:t>5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3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</p:txBody>
        </p:sp>
        <p:sp>
          <p:nvSpPr>
            <p:cNvPr id="27" name="Line 9"/>
            <p:cNvSpPr>
              <a:spLocks noChangeShapeType="1"/>
            </p:cNvSpPr>
            <p:nvPr/>
          </p:nvSpPr>
          <p:spPr bwMode="auto">
            <a:xfrm>
              <a:off x="1166210" y="2171494"/>
              <a:ext cx="436562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zh-CN" altLang="en-US" sz="3200" dirty="0"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22541" name="组合 46"/>
          <p:cNvGrpSpPr/>
          <p:nvPr/>
        </p:nvGrpSpPr>
        <p:grpSpPr bwMode="auto">
          <a:xfrm>
            <a:off x="6323013" y="331788"/>
            <a:ext cx="592137" cy="1079500"/>
            <a:chOff x="1083085" y="1663666"/>
            <a:chExt cx="592138" cy="1079500"/>
          </a:xfrm>
        </p:grpSpPr>
        <p:sp>
          <p:nvSpPr>
            <p:cNvPr id="30" name="Rectangle 8"/>
            <p:cNvSpPr>
              <a:spLocks noChangeArrowheads="1"/>
            </p:cNvSpPr>
            <p:nvPr/>
          </p:nvSpPr>
          <p:spPr bwMode="auto">
            <a:xfrm>
              <a:off x="1083085" y="1663666"/>
              <a:ext cx="592138" cy="1079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4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10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</p:txBody>
        </p:sp>
        <p:sp>
          <p:nvSpPr>
            <p:cNvPr id="31" name="Line 9"/>
            <p:cNvSpPr>
              <a:spLocks noChangeShapeType="1"/>
            </p:cNvSpPr>
            <p:nvPr/>
          </p:nvSpPr>
          <p:spPr bwMode="auto">
            <a:xfrm>
              <a:off x="1144997" y="2203416"/>
              <a:ext cx="436564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zh-CN" altLang="en-US" sz="3200" dirty="0"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22542" name="组合 49"/>
          <p:cNvGrpSpPr/>
          <p:nvPr/>
        </p:nvGrpSpPr>
        <p:grpSpPr bwMode="auto">
          <a:xfrm>
            <a:off x="7208838" y="334963"/>
            <a:ext cx="436562" cy="1079500"/>
            <a:chOff x="1144748" y="1663666"/>
            <a:chExt cx="436491" cy="1079399"/>
          </a:xfrm>
        </p:grpSpPr>
        <p:sp>
          <p:nvSpPr>
            <p:cNvPr id="33" name="Rectangle 8"/>
            <p:cNvSpPr>
              <a:spLocks noChangeArrowheads="1"/>
            </p:cNvSpPr>
            <p:nvPr/>
          </p:nvSpPr>
          <p:spPr bwMode="auto">
            <a:xfrm>
              <a:off x="1186016" y="1663666"/>
              <a:ext cx="387287" cy="10793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2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3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</p:txBody>
        </p:sp>
        <p:sp>
          <p:nvSpPr>
            <p:cNvPr id="34" name="Line 9"/>
            <p:cNvSpPr>
              <a:spLocks noChangeShapeType="1"/>
            </p:cNvSpPr>
            <p:nvPr/>
          </p:nvSpPr>
          <p:spPr bwMode="auto">
            <a:xfrm>
              <a:off x="1144748" y="2203366"/>
              <a:ext cx="436491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zh-CN" altLang="en-US" sz="3200" dirty="0">
                <a:latin typeface="+mj-lt"/>
                <a:ea typeface="黑体" panose="02010609060101010101" pitchFamily="49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684213" y="411163"/>
            <a:ext cx="7129462" cy="969962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043608" y="3074988"/>
            <a:ext cx="6985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约分的目的是为了把不是最简分数化为最简分数，既方便比较分数的大小，又能使一些复杂的分数化为简单的分数。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555" name="文本框 3"/>
          <p:cNvSpPr txBox="1">
            <a:spLocks noChangeArrowheads="1"/>
          </p:cNvSpPr>
          <p:nvPr/>
        </p:nvSpPr>
        <p:spPr bwMode="auto">
          <a:xfrm>
            <a:off x="363538" y="1611313"/>
            <a:ext cx="8353425" cy="1281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）为什么要对一个分数进行约分？将上面需要进行约分的分数约分。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3556" name="组合 23"/>
          <p:cNvGrpSpPr/>
          <p:nvPr/>
        </p:nvGrpSpPr>
        <p:grpSpPr bwMode="auto">
          <a:xfrm>
            <a:off x="795338" y="325438"/>
            <a:ext cx="436562" cy="1079500"/>
            <a:chOff x="1144997" y="1663666"/>
            <a:chExt cx="436564" cy="1079399"/>
          </a:xfrm>
        </p:grpSpPr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1186272" y="1663666"/>
              <a:ext cx="385764" cy="10793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3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8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</p:txBody>
        </p:sp>
        <p:sp>
          <p:nvSpPr>
            <p:cNvPr id="8" name="Line 9"/>
            <p:cNvSpPr>
              <a:spLocks noChangeShapeType="1"/>
            </p:cNvSpPr>
            <p:nvPr/>
          </p:nvSpPr>
          <p:spPr bwMode="auto">
            <a:xfrm>
              <a:off x="1144997" y="2203366"/>
              <a:ext cx="436564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zh-CN" altLang="en-US" sz="3200" dirty="0"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23557" name="组合 24"/>
          <p:cNvGrpSpPr/>
          <p:nvPr/>
        </p:nvGrpSpPr>
        <p:grpSpPr bwMode="auto">
          <a:xfrm>
            <a:off x="1497013" y="325438"/>
            <a:ext cx="592137" cy="1079500"/>
            <a:chOff x="1083090" y="1663666"/>
            <a:chExt cx="592128" cy="1079399"/>
          </a:xfrm>
        </p:grpSpPr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083090" y="1663666"/>
              <a:ext cx="592128" cy="10793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18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6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1145001" y="2203366"/>
              <a:ext cx="436556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zh-CN" altLang="en-US" sz="3200" dirty="0"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23558" name="组合 28"/>
          <p:cNvGrpSpPr/>
          <p:nvPr/>
        </p:nvGrpSpPr>
        <p:grpSpPr bwMode="auto">
          <a:xfrm>
            <a:off x="2260600" y="334963"/>
            <a:ext cx="592138" cy="1079500"/>
            <a:chOff x="1083090" y="1663666"/>
            <a:chExt cx="592128" cy="1079399"/>
          </a:xfrm>
        </p:grpSpPr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1083090" y="1663666"/>
              <a:ext cx="592128" cy="10793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13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9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</p:txBody>
        </p:sp>
        <p:sp>
          <p:nvSpPr>
            <p:cNvPr id="14" name="Line 9"/>
            <p:cNvSpPr>
              <a:spLocks noChangeShapeType="1"/>
            </p:cNvSpPr>
            <p:nvPr/>
          </p:nvSpPr>
          <p:spPr bwMode="auto">
            <a:xfrm>
              <a:off x="1145002" y="2203366"/>
              <a:ext cx="436555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zh-CN" altLang="en-US" sz="3200" dirty="0"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23559" name="组合 31"/>
          <p:cNvGrpSpPr/>
          <p:nvPr/>
        </p:nvGrpSpPr>
        <p:grpSpPr bwMode="auto">
          <a:xfrm>
            <a:off x="3040063" y="325438"/>
            <a:ext cx="592137" cy="1079500"/>
            <a:chOff x="1083085" y="1663666"/>
            <a:chExt cx="592138" cy="1079500"/>
          </a:xfrm>
        </p:grpSpPr>
        <p:sp>
          <p:nvSpPr>
            <p:cNvPr id="16" name="Rectangle 8"/>
            <p:cNvSpPr>
              <a:spLocks noChangeArrowheads="1"/>
            </p:cNvSpPr>
            <p:nvPr/>
          </p:nvSpPr>
          <p:spPr bwMode="auto">
            <a:xfrm>
              <a:off x="1083085" y="1663666"/>
              <a:ext cx="592138" cy="1079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4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15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</p:txBody>
        </p:sp>
        <p:sp>
          <p:nvSpPr>
            <p:cNvPr id="17" name="Line 9"/>
            <p:cNvSpPr>
              <a:spLocks noChangeShapeType="1"/>
            </p:cNvSpPr>
            <p:nvPr/>
          </p:nvSpPr>
          <p:spPr bwMode="auto">
            <a:xfrm>
              <a:off x="1144997" y="2203416"/>
              <a:ext cx="436564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zh-CN" altLang="en-US" sz="3200" dirty="0"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23560" name="组合 34"/>
          <p:cNvGrpSpPr/>
          <p:nvPr/>
        </p:nvGrpSpPr>
        <p:grpSpPr bwMode="auto">
          <a:xfrm>
            <a:off x="3889375" y="325438"/>
            <a:ext cx="436563" cy="1079500"/>
            <a:chOff x="1144748" y="1663666"/>
            <a:chExt cx="436491" cy="1079399"/>
          </a:xfrm>
        </p:grpSpPr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>
              <a:off x="1186016" y="1663666"/>
              <a:ext cx="387286" cy="10793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5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7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</p:txBody>
        </p:sp>
        <p:sp>
          <p:nvSpPr>
            <p:cNvPr id="20" name="Line 9"/>
            <p:cNvSpPr>
              <a:spLocks noChangeShapeType="1"/>
            </p:cNvSpPr>
            <p:nvPr/>
          </p:nvSpPr>
          <p:spPr bwMode="auto">
            <a:xfrm>
              <a:off x="1144748" y="2203366"/>
              <a:ext cx="436491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zh-CN" altLang="en-US" sz="3200" dirty="0"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23561" name="组合 37"/>
          <p:cNvGrpSpPr/>
          <p:nvPr/>
        </p:nvGrpSpPr>
        <p:grpSpPr bwMode="auto">
          <a:xfrm>
            <a:off x="4552950" y="334963"/>
            <a:ext cx="592138" cy="1079500"/>
            <a:chOff x="1083090" y="1663666"/>
            <a:chExt cx="592128" cy="1079399"/>
          </a:xfrm>
        </p:grpSpPr>
        <p:sp>
          <p:nvSpPr>
            <p:cNvPr id="22" name="Rectangle 8"/>
            <p:cNvSpPr>
              <a:spLocks noChangeArrowheads="1"/>
            </p:cNvSpPr>
            <p:nvPr/>
          </p:nvSpPr>
          <p:spPr bwMode="auto">
            <a:xfrm>
              <a:off x="1083090" y="1663666"/>
              <a:ext cx="592128" cy="10793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25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5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</p:txBody>
        </p:sp>
        <p:sp>
          <p:nvSpPr>
            <p:cNvPr id="23" name="Line 9"/>
            <p:cNvSpPr>
              <a:spLocks noChangeShapeType="1"/>
            </p:cNvSpPr>
            <p:nvPr/>
          </p:nvSpPr>
          <p:spPr bwMode="auto">
            <a:xfrm>
              <a:off x="1145002" y="2203366"/>
              <a:ext cx="436555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zh-CN" altLang="en-US" sz="3200" dirty="0"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23562" name="组合 40"/>
          <p:cNvGrpSpPr/>
          <p:nvPr/>
        </p:nvGrpSpPr>
        <p:grpSpPr bwMode="auto">
          <a:xfrm>
            <a:off x="5613400" y="301625"/>
            <a:ext cx="436563" cy="1079500"/>
            <a:chOff x="1166210" y="1614333"/>
            <a:chExt cx="436562" cy="1079399"/>
          </a:xfrm>
        </p:grpSpPr>
        <p:sp>
          <p:nvSpPr>
            <p:cNvPr id="25" name="Rectangle 8"/>
            <p:cNvSpPr>
              <a:spLocks noChangeArrowheads="1"/>
            </p:cNvSpPr>
            <p:nvPr/>
          </p:nvSpPr>
          <p:spPr bwMode="auto">
            <a:xfrm>
              <a:off x="1191610" y="1614333"/>
              <a:ext cx="385762" cy="10793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2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3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</p:txBody>
        </p:sp>
        <p:sp>
          <p:nvSpPr>
            <p:cNvPr id="26" name="Line 9"/>
            <p:cNvSpPr>
              <a:spLocks noChangeShapeType="1"/>
            </p:cNvSpPr>
            <p:nvPr/>
          </p:nvSpPr>
          <p:spPr bwMode="auto">
            <a:xfrm>
              <a:off x="1166210" y="2171494"/>
              <a:ext cx="436562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zh-CN" altLang="en-US" sz="3200" dirty="0">
                <a:latin typeface="+mj-lt"/>
                <a:ea typeface="黑体" panose="02010609060101010101" pitchFamily="49" charset="-122"/>
              </a:endParaRPr>
            </a:p>
          </p:txBody>
        </p:sp>
      </p:grpSp>
      <p:sp>
        <p:nvSpPr>
          <p:cNvPr id="27" name="Rectangle 8"/>
          <p:cNvSpPr>
            <a:spLocks noChangeArrowheads="1"/>
          </p:cNvSpPr>
          <p:nvPr/>
        </p:nvSpPr>
        <p:spPr bwMode="auto">
          <a:xfrm>
            <a:off x="5305425" y="541338"/>
            <a:ext cx="387350" cy="587375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latin typeface="+mj-lt"/>
                <a:ea typeface="楷体_GB2312" panose="02010609030101010101" pitchFamily="49" charset="-122"/>
              </a:rPr>
              <a:t>1</a:t>
            </a:r>
            <a:endParaRPr lang="en-US" altLang="zh-CN" sz="3200" b="1" dirty="0">
              <a:latin typeface="+mj-lt"/>
              <a:ea typeface="楷体_GB2312" panose="02010609030101010101" pitchFamily="49" charset="-122"/>
            </a:endParaRPr>
          </a:p>
        </p:txBody>
      </p:sp>
      <p:grpSp>
        <p:nvGrpSpPr>
          <p:cNvPr id="23564" name="组合 46"/>
          <p:cNvGrpSpPr/>
          <p:nvPr/>
        </p:nvGrpSpPr>
        <p:grpSpPr bwMode="auto">
          <a:xfrm>
            <a:off x="6323013" y="331788"/>
            <a:ext cx="592137" cy="1079500"/>
            <a:chOff x="1083085" y="1663666"/>
            <a:chExt cx="592138" cy="1079500"/>
          </a:xfrm>
        </p:grpSpPr>
        <p:sp>
          <p:nvSpPr>
            <p:cNvPr id="29" name="Rectangle 8"/>
            <p:cNvSpPr>
              <a:spLocks noChangeArrowheads="1"/>
            </p:cNvSpPr>
            <p:nvPr/>
          </p:nvSpPr>
          <p:spPr bwMode="auto">
            <a:xfrm>
              <a:off x="1083085" y="1663666"/>
              <a:ext cx="592138" cy="1079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4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10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</p:txBody>
        </p:sp>
        <p:sp>
          <p:nvSpPr>
            <p:cNvPr id="30" name="Line 9"/>
            <p:cNvSpPr>
              <a:spLocks noChangeShapeType="1"/>
            </p:cNvSpPr>
            <p:nvPr/>
          </p:nvSpPr>
          <p:spPr bwMode="auto">
            <a:xfrm>
              <a:off x="1144997" y="2203416"/>
              <a:ext cx="436564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zh-CN" altLang="en-US" sz="3200" dirty="0"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23565" name="组合 49"/>
          <p:cNvGrpSpPr/>
          <p:nvPr/>
        </p:nvGrpSpPr>
        <p:grpSpPr bwMode="auto">
          <a:xfrm>
            <a:off x="7208838" y="334963"/>
            <a:ext cx="436562" cy="1079500"/>
            <a:chOff x="1144748" y="1663666"/>
            <a:chExt cx="436491" cy="1079399"/>
          </a:xfrm>
        </p:grpSpPr>
        <p:sp>
          <p:nvSpPr>
            <p:cNvPr id="32" name="Rectangle 8"/>
            <p:cNvSpPr>
              <a:spLocks noChangeArrowheads="1"/>
            </p:cNvSpPr>
            <p:nvPr/>
          </p:nvSpPr>
          <p:spPr bwMode="auto">
            <a:xfrm>
              <a:off x="1186016" y="1663666"/>
              <a:ext cx="387287" cy="10793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2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  <a:p>
              <a:pPr algn="ctr">
                <a:defRPr/>
              </a:pPr>
              <a:r>
                <a:rPr lang="en-US" altLang="zh-CN" sz="3200" b="1" dirty="0">
                  <a:latin typeface="+mj-lt"/>
                  <a:ea typeface="楷体_GB2312" panose="02010609030101010101" pitchFamily="49" charset="-122"/>
                </a:rPr>
                <a:t>3</a:t>
              </a:r>
              <a:endParaRPr lang="en-US" altLang="zh-CN" sz="3200" b="1" dirty="0">
                <a:latin typeface="+mj-lt"/>
                <a:ea typeface="楷体_GB2312" panose="02010609030101010101" pitchFamily="49" charset="-122"/>
              </a:endParaRPr>
            </a:p>
          </p:txBody>
        </p:sp>
        <p:sp>
          <p:nvSpPr>
            <p:cNvPr id="33" name="Line 9"/>
            <p:cNvSpPr>
              <a:spLocks noChangeShapeType="1"/>
            </p:cNvSpPr>
            <p:nvPr/>
          </p:nvSpPr>
          <p:spPr bwMode="auto">
            <a:xfrm>
              <a:off x="1144748" y="2203366"/>
              <a:ext cx="436491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zh-CN" altLang="en-US" sz="3200" dirty="0">
                <a:latin typeface="+mj-lt"/>
                <a:ea typeface="黑体" panose="02010609060101010101" pitchFamily="49" charset="-122"/>
              </a:endParaRPr>
            </a:p>
          </p:txBody>
        </p:sp>
      </p:grp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1882775" y="3348038"/>
          <a:ext cx="5464175" cy="83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Equation" r:id="rId1" imgW="2641600" imgH="406400" progId="Equation.DSMT4">
                  <p:embed/>
                </p:oleObj>
              </mc:Choice>
              <mc:Fallback>
                <p:oleObj name="Equation" r:id="rId1" imgW="2641600" imgH="4064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2775" y="3348038"/>
                        <a:ext cx="5464175" cy="839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矩形 35"/>
          <p:cNvSpPr/>
          <p:nvPr/>
        </p:nvSpPr>
        <p:spPr>
          <a:xfrm>
            <a:off x="684213" y="411163"/>
            <a:ext cx="7129462" cy="969962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文本框 1"/>
          <p:cNvSpPr txBox="1">
            <a:spLocks noChangeArrowheads="1"/>
          </p:cNvSpPr>
          <p:nvPr/>
        </p:nvSpPr>
        <p:spPr bwMode="auto">
          <a:xfrm>
            <a:off x="526977" y="568226"/>
            <a:ext cx="3036912" cy="663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解决问题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581" name="文本框 4"/>
          <p:cNvSpPr txBox="1">
            <a:spLocks noChangeArrowheads="1"/>
          </p:cNvSpPr>
          <p:nvPr/>
        </p:nvSpPr>
        <p:spPr bwMode="auto">
          <a:xfrm>
            <a:off x="971600" y="1275606"/>
            <a:ext cx="7488832" cy="295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hangingPunct="1">
              <a:lnSpc>
                <a:spcPct val="150000"/>
              </a:lnSpc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一块正方形布料，既可以裁成若干条边长是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8cm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的方巾，也可以裁成若干条边长是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10 cm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的方巾，且都没有剩余。这块正方形布料的边长至少是多少厘米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?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文本框 3"/>
          <p:cNvSpPr txBox="1">
            <a:spLocks noChangeArrowheads="1"/>
          </p:cNvSpPr>
          <p:nvPr/>
        </p:nvSpPr>
        <p:spPr bwMode="auto">
          <a:xfrm>
            <a:off x="684213" y="2139702"/>
            <a:ext cx="7920037" cy="19621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 8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的倍数有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16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24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32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40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…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的倍数有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30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40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…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，它们的最小公倍数是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40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。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答：这块正方形布料的边长至少是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40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厘米。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338513" y="1060202"/>
            <a:ext cx="863600" cy="8636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932363" y="987177"/>
            <a:ext cx="1008062" cy="100806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605" name="矩形 2"/>
          <p:cNvSpPr>
            <a:spLocks noChangeArrowheads="1"/>
          </p:cNvSpPr>
          <p:nvPr/>
        </p:nvSpPr>
        <p:spPr bwMode="auto">
          <a:xfrm>
            <a:off x="3443288" y="690314"/>
            <a:ext cx="704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 cm</a:t>
            </a:r>
            <a:endParaRPr lang="zh-CN" altLang="en-US" sz="200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606" name="矩形 5"/>
          <p:cNvSpPr>
            <a:spLocks noChangeArrowheads="1"/>
          </p:cNvSpPr>
          <p:nvPr/>
        </p:nvSpPr>
        <p:spPr bwMode="auto">
          <a:xfrm>
            <a:off x="5035550" y="595064"/>
            <a:ext cx="831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 cm</a:t>
            </a:r>
            <a:endParaRPr lang="zh-CN" altLang="en-US" sz="200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4"/>
          <p:cNvSpPr txBox="1">
            <a:spLocks noChangeArrowheads="1"/>
          </p:cNvSpPr>
          <p:nvPr/>
        </p:nvSpPr>
        <p:spPr bwMode="auto">
          <a:xfrm>
            <a:off x="611188" y="1045210"/>
            <a:ext cx="7921625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把一根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长的木条锯成同样长的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段，每段是这根木条的          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，每段长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）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（    ）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（    ）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           m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6638" name="组合 2"/>
          <p:cNvGrpSpPr/>
          <p:nvPr/>
        </p:nvGrpSpPr>
        <p:grpSpPr bwMode="auto">
          <a:xfrm>
            <a:off x="831850" y="80963"/>
            <a:ext cx="3382963" cy="623887"/>
            <a:chOff x="831851" y="80963"/>
            <a:chExt cx="3382362" cy="623887"/>
          </a:xfrm>
        </p:grpSpPr>
        <p:grpSp>
          <p:nvGrpSpPr>
            <p:cNvPr id="26639" name="组合 1"/>
            <p:cNvGrpSpPr/>
            <p:nvPr/>
          </p:nvGrpSpPr>
          <p:grpSpPr bwMode="auto">
            <a:xfrm>
              <a:off x="831851" y="136526"/>
              <a:ext cx="3382362" cy="568324"/>
              <a:chOff x="831851" y="136526"/>
              <a:chExt cx="3382362" cy="568324"/>
            </a:xfrm>
          </p:grpSpPr>
          <p:pic>
            <p:nvPicPr>
              <p:cNvPr id="26641" name="图片 2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2318" r="-1851"/>
              <a:stretch>
                <a:fillRect/>
              </a:stretch>
            </p:blipFill>
            <p:spPr bwMode="auto">
              <a:xfrm>
                <a:off x="2486025" y="136526"/>
                <a:ext cx="1728188" cy="568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42" name="图片 2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1730"/>
              <a:stretch>
                <a:fillRect/>
              </a:stretch>
            </p:blipFill>
            <p:spPr bwMode="auto">
              <a:xfrm>
                <a:off x="831851" y="136526"/>
                <a:ext cx="1654174" cy="568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6640" name="矩形 1"/>
            <p:cNvSpPr>
              <a:spLocks noChangeArrowheads="1"/>
            </p:cNvSpPr>
            <p:nvPr/>
          </p:nvSpPr>
          <p:spPr bwMode="auto">
            <a:xfrm>
              <a:off x="1010103" y="80963"/>
              <a:ext cx="234872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四、实践应用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849878" y="950421"/>
            <a:ext cx="281368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 b="1" dirty="0">
                <a:solidFill>
                  <a:srgbClr val="EF75B2"/>
                </a:solidFill>
              </a:rPr>
              <a:t>【</a:t>
            </a:r>
            <a:r>
              <a:rPr lang="zh-CN" altLang="en-US" sz="1400" b="1" dirty="0">
                <a:solidFill>
                  <a:srgbClr val="EF75B2"/>
                </a:solidFill>
              </a:rPr>
              <a:t>选自</a:t>
            </a:r>
            <a:r>
              <a:rPr lang="zh-CN" altLang="en-US" sz="1400" b="1">
                <a:solidFill>
                  <a:srgbClr val="EF75B2"/>
                </a:solidFill>
              </a:rPr>
              <a:t>课本</a:t>
            </a:r>
            <a:r>
              <a:rPr lang="en-US" altLang="zh-CN" sz="1400" b="1">
                <a:solidFill>
                  <a:srgbClr val="EF75B2"/>
                </a:solidFill>
              </a:rPr>
              <a:t>P81 </a:t>
            </a:r>
            <a:r>
              <a:rPr lang="zh-CN" altLang="en-US" sz="1400" b="1" dirty="0">
                <a:solidFill>
                  <a:srgbClr val="EF75B2"/>
                </a:solidFill>
              </a:rPr>
              <a:t>练习二十 第</a:t>
            </a:r>
            <a:r>
              <a:rPr lang="en-US" altLang="zh-CN" sz="1400" b="1" dirty="0">
                <a:solidFill>
                  <a:srgbClr val="EF75B2"/>
                </a:solidFill>
              </a:rPr>
              <a:t>1</a:t>
            </a:r>
            <a:r>
              <a:rPr lang="zh-CN" altLang="en-US" sz="1400" b="1" dirty="0">
                <a:solidFill>
                  <a:srgbClr val="EF75B2"/>
                </a:solidFill>
              </a:rPr>
              <a:t>题</a:t>
            </a:r>
            <a:r>
              <a:rPr lang="en-US" altLang="zh-CN" sz="1400" b="1" dirty="0">
                <a:solidFill>
                  <a:srgbClr val="EF75B2"/>
                </a:solidFill>
              </a:rPr>
              <a:t>】</a:t>
            </a:r>
            <a:endParaRPr lang="zh-CN" altLang="en-US" sz="1400" b="1" dirty="0">
              <a:solidFill>
                <a:srgbClr val="EF75B2"/>
              </a:solidFill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2870200" y="2405698"/>
            <a:ext cx="363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4310063" y="2431098"/>
            <a:ext cx="5699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0.5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1174750" y="2423160"/>
            <a:ext cx="363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3900488" y="1640523"/>
            <a:ext cx="3635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3900488" y="1983423"/>
            <a:ext cx="3635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6569075" y="2210435"/>
            <a:ext cx="363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6569075" y="2623185"/>
            <a:ext cx="363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1" name="文本框 15"/>
          <p:cNvSpPr txBox="1">
            <a:spLocks noChangeArrowheads="1"/>
          </p:cNvSpPr>
          <p:nvPr/>
        </p:nvSpPr>
        <p:spPr bwMode="auto">
          <a:xfrm>
            <a:off x="3463925" y="1759585"/>
            <a:ext cx="12382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（     ）</a:t>
            </a:r>
            <a:endParaRPr lang="en-US" altLang="zh-CN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（     ）</a:t>
            </a:r>
            <a:endParaRPr lang="zh-CN" altLang="en-US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3648075" y="2091373"/>
            <a:ext cx="82867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18"/>
          <p:cNvSpPr txBox="1">
            <a:spLocks noChangeArrowheads="1"/>
          </p:cNvSpPr>
          <p:nvPr/>
        </p:nvSpPr>
        <p:spPr bwMode="auto">
          <a:xfrm>
            <a:off x="6132513" y="2361248"/>
            <a:ext cx="12382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（     ）</a:t>
            </a:r>
            <a:endParaRPr lang="en-US" altLang="zh-CN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（     ）</a:t>
            </a:r>
            <a:endParaRPr lang="zh-CN" altLang="en-US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316663" y="2693035"/>
            <a:ext cx="82867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61918" y="559896"/>
            <a:ext cx="281368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 b="1" dirty="0">
                <a:solidFill>
                  <a:srgbClr val="EF75B2"/>
                </a:solidFill>
              </a:rPr>
              <a:t>【</a:t>
            </a:r>
            <a:r>
              <a:rPr lang="zh-CN" altLang="en-US" sz="1400" b="1" dirty="0">
                <a:solidFill>
                  <a:srgbClr val="EF75B2"/>
                </a:solidFill>
              </a:rPr>
              <a:t>选自</a:t>
            </a:r>
            <a:r>
              <a:rPr lang="zh-CN" altLang="en-US" sz="1400" b="1">
                <a:solidFill>
                  <a:srgbClr val="EF75B2"/>
                </a:solidFill>
              </a:rPr>
              <a:t>课本</a:t>
            </a:r>
            <a:r>
              <a:rPr lang="en-US" altLang="zh-CN" sz="1400" b="1">
                <a:solidFill>
                  <a:srgbClr val="EF75B2"/>
                </a:solidFill>
              </a:rPr>
              <a:t>P82 </a:t>
            </a:r>
            <a:r>
              <a:rPr lang="zh-CN" altLang="en-US" sz="1400" b="1" dirty="0">
                <a:solidFill>
                  <a:srgbClr val="EF75B2"/>
                </a:solidFill>
              </a:rPr>
              <a:t>练习二十 第</a:t>
            </a:r>
            <a:r>
              <a:rPr lang="en-US" altLang="zh-CN" sz="1400" b="1" dirty="0">
                <a:solidFill>
                  <a:srgbClr val="EF75B2"/>
                </a:solidFill>
              </a:rPr>
              <a:t>2</a:t>
            </a:r>
            <a:r>
              <a:rPr lang="zh-CN" altLang="en-US" sz="1400" b="1" dirty="0">
                <a:solidFill>
                  <a:srgbClr val="EF75B2"/>
                </a:solidFill>
              </a:rPr>
              <a:t>题</a:t>
            </a:r>
            <a:r>
              <a:rPr lang="en-US" altLang="zh-CN" sz="1400" b="1" dirty="0">
                <a:solidFill>
                  <a:srgbClr val="EF75B2"/>
                </a:solidFill>
              </a:rPr>
              <a:t>】</a:t>
            </a:r>
            <a:endParaRPr lang="zh-CN" altLang="en-US" sz="1400" b="1" dirty="0">
              <a:solidFill>
                <a:srgbClr val="EF75B2"/>
              </a:solidFill>
            </a:endParaRPr>
          </a:p>
        </p:txBody>
      </p:sp>
      <p:sp>
        <p:nvSpPr>
          <p:cNvPr id="18" name="文本框 3"/>
          <p:cNvSpPr txBox="1">
            <a:spLocks noChangeArrowheads="1"/>
          </p:cNvSpPr>
          <p:nvPr/>
        </p:nvSpPr>
        <p:spPr bwMode="auto">
          <a:xfrm>
            <a:off x="467544" y="555526"/>
            <a:ext cx="7992888" cy="147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判断下面的说法是否正确，并说一说你的理由。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4"/>
          <p:cNvSpPr txBox="1">
            <a:spLocks noChangeArrowheads="1"/>
          </p:cNvSpPr>
          <p:nvPr/>
        </p:nvSpPr>
        <p:spPr bwMode="auto">
          <a:xfrm>
            <a:off x="255091" y="2112778"/>
            <a:ext cx="8888413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）分数的分母越大，它的分数单位就越小。（     ）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5"/>
          <p:cNvSpPr txBox="1">
            <a:spLocks noChangeArrowheads="1"/>
          </p:cNvSpPr>
          <p:nvPr/>
        </p:nvSpPr>
        <p:spPr bwMode="auto">
          <a:xfrm>
            <a:off x="267791" y="2846320"/>
            <a:ext cx="8756650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）分数都比整数小。                                        （     ）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6"/>
          <p:cNvSpPr txBox="1">
            <a:spLocks noChangeArrowheads="1"/>
          </p:cNvSpPr>
          <p:nvPr/>
        </p:nvSpPr>
        <p:spPr bwMode="auto">
          <a:xfrm>
            <a:off x="267791" y="3579862"/>
            <a:ext cx="8756650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）假分数的分子都比分母小。                        （     ）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4"/>
          <p:cNvSpPr txBox="1">
            <a:spLocks noChangeArrowheads="1"/>
          </p:cNvSpPr>
          <p:nvPr/>
        </p:nvSpPr>
        <p:spPr bwMode="auto">
          <a:xfrm>
            <a:off x="7990979" y="2850554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文本框 5"/>
          <p:cNvSpPr txBox="1">
            <a:spLocks noChangeArrowheads="1"/>
          </p:cNvSpPr>
          <p:nvPr/>
        </p:nvSpPr>
        <p:spPr bwMode="auto">
          <a:xfrm>
            <a:off x="7965579" y="2092670"/>
            <a:ext cx="6477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zh-CN" altLang="en-US" sz="3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文本框 6"/>
          <p:cNvSpPr txBox="1">
            <a:spLocks noChangeArrowheads="1"/>
          </p:cNvSpPr>
          <p:nvPr/>
        </p:nvSpPr>
        <p:spPr bwMode="auto">
          <a:xfrm>
            <a:off x="7990979" y="3597324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228088" y="2971542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+mj-ea"/>
                <a:ea typeface="+mj-ea"/>
              </a:rPr>
              <a:t>假分数比整数大或相等</a:t>
            </a:r>
            <a:endParaRPr lang="zh-CN" altLang="en-US" sz="24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195736" y="4227934"/>
            <a:ext cx="4801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+mj-ea"/>
              </a:rPr>
              <a:t>假分数的分子可能大于或等于分母</a:t>
            </a:r>
            <a:endParaRPr lang="zh-CN" altLang="en-US" sz="2400" b="1" dirty="0">
              <a:solidFill>
                <a:srgbClr val="FF0000"/>
              </a:solidFill>
              <a:latin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文本框 3"/>
          <p:cNvSpPr txBox="1">
            <a:spLocks noChangeArrowheads="1"/>
          </p:cNvSpPr>
          <p:nvPr/>
        </p:nvSpPr>
        <p:spPr bwMode="auto">
          <a:xfrm>
            <a:off x="331788" y="2591753"/>
            <a:ext cx="8890000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）分子和分母的公因数只有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的分数是最简分数。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                                                          （     ）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2"/>
          <p:cNvSpPr txBox="1">
            <a:spLocks noChangeArrowheads="1"/>
          </p:cNvSpPr>
          <p:nvPr/>
        </p:nvSpPr>
        <p:spPr bwMode="auto">
          <a:xfrm>
            <a:off x="331788" y="1195090"/>
            <a:ext cx="8658225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）如果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倍（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为非零自然数），那么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的最大公因数是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，最小公倍数是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      （     ）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7893050" y="1881823"/>
            <a:ext cx="6477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zh-CN" altLang="en-US" sz="36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7964488" y="3166110"/>
            <a:ext cx="6477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zh-CN" altLang="en-US" sz="36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477838" y="798513"/>
            <a:ext cx="7921625" cy="7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在横线上填写适当的分数。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61918" y="720551"/>
            <a:ext cx="281368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 b="1" dirty="0">
                <a:solidFill>
                  <a:srgbClr val="EF75B2"/>
                </a:solidFill>
              </a:rPr>
              <a:t>【</a:t>
            </a:r>
            <a:r>
              <a:rPr lang="zh-CN" altLang="en-US" sz="1400" b="1" dirty="0">
                <a:solidFill>
                  <a:srgbClr val="EF75B2"/>
                </a:solidFill>
              </a:rPr>
              <a:t>选自</a:t>
            </a:r>
            <a:r>
              <a:rPr lang="zh-CN" altLang="en-US" sz="1400" b="1">
                <a:solidFill>
                  <a:srgbClr val="EF75B2"/>
                </a:solidFill>
              </a:rPr>
              <a:t>课本</a:t>
            </a:r>
            <a:r>
              <a:rPr lang="en-US" altLang="zh-CN" sz="1400" b="1">
                <a:solidFill>
                  <a:srgbClr val="EF75B2"/>
                </a:solidFill>
              </a:rPr>
              <a:t>P82 </a:t>
            </a:r>
            <a:r>
              <a:rPr lang="zh-CN" altLang="en-US" sz="1400" b="1" dirty="0">
                <a:solidFill>
                  <a:srgbClr val="EF75B2"/>
                </a:solidFill>
              </a:rPr>
              <a:t>练习二十 第</a:t>
            </a:r>
            <a:r>
              <a:rPr lang="en-US" altLang="zh-CN" sz="1400" b="1" dirty="0">
                <a:solidFill>
                  <a:srgbClr val="EF75B2"/>
                </a:solidFill>
              </a:rPr>
              <a:t>4</a:t>
            </a:r>
            <a:r>
              <a:rPr lang="zh-CN" altLang="en-US" sz="1400" b="1" dirty="0">
                <a:solidFill>
                  <a:srgbClr val="EF75B2"/>
                </a:solidFill>
              </a:rPr>
              <a:t>题</a:t>
            </a:r>
            <a:r>
              <a:rPr lang="en-US" altLang="zh-CN" sz="1400" b="1" dirty="0">
                <a:solidFill>
                  <a:srgbClr val="EF75B2"/>
                </a:solidFill>
              </a:rPr>
              <a:t>】</a:t>
            </a:r>
            <a:endParaRPr lang="zh-CN" altLang="en-US" sz="1400" b="1" dirty="0">
              <a:solidFill>
                <a:srgbClr val="EF75B2"/>
              </a:solidFill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715963" y="1538288"/>
            <a:ext cx="8245475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25cm= ______m            36dm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= ______m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715963" y="2386013"/>
            <a:ext cx="8245475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600g= ______kg         750mL = ______L                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766763" y="3351213"/>
            <a:ext cx="8243887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0.28dm= ______dm      258cm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= ______ dm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3" name="对象 13"/>
          <p:cNvGraphicFramePr>
            <a:graphicFrameLocks noChangeAspect="1"/>
          </p:cNvGraphicFramePr>
          <p:nvPr/>
        </p:nvGraphicFramePr>
        <p:xfrm>
          <a:off x="6484938" y="2284413"/>
          <a:ext cx="279400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name="Equation" r:id="rId1" imgW="152400" imgH="393700" progId="Equation.DSMT4">
                  <p:embed/>
                </p:oleObj>
              </mc:Choice>
              <mc:Fallback>
                <p:oleObj name="Equation" r:id="rId1" imgW="152400" imgH="393700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4938" y="2284413"/>
                        <a:ext cx="279400" cy="717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5"/>
          <p:cNvGraphicFramePr>
            <a:graphicFrameLocks noChangeAspect="1"/>
          </p:cNvGraphicFramePr>
          <p:nvPr/>
        </p:nvGraphicFramePr>
        <p:xfrm>
          <a:off x="6897688" y="3271838"/>
          <a:ext cx="565150" cy="703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name="Equation" r:id="rId3" imgW="317500" imgH="393065" progId="Equation.DSMT4">
                  <p:embed/>
                </p:oleObj>
              </mc:Choice>
              <mc:Fallback>
                <p:oleObj name="Equation" r:id="rId3" imgW="317500" imgH="393065" progId="Equation.DSMT4">
                  <p:embed/>
                  <p:pic>
                    <p:nvPicPr>
                      <p:cNvPr id="0" name="对象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97688" y="3271838"/>
                        <a:ext cx="565150" cy="703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2"/>
          <p:cNvGraphicFramePr>
            <a:graphicFrameLocks noChangeAspect="1"/>
          </p:cNvGraphicFramePr>
          <p:nvPr/>
        </p:nvGraphicFramePr>
        <p:xfrm>
          <a:off x="2498725" y="2255838"/>
          <a:ext cx="290513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Equation" r:id="rId5" imgW="152400" imgH="393700" progId="Equation.DSMT4">
                  <p:embed/>
                </p:oleObj>
              </mc:Choice>
              <mc:Fallback>
                <p:oleObj name="Equation" r:id="rId5" imgW="152400" imgH="393700" progId="Equation.DSMT4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8725" y="2255838"/>
                        <a:ext cx="290513" cy="74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4"/>
          <p:cNvGraphicFramePr>
            <a:graphicFrameLocks noChangeAspect="1"/>
          </p:cNvGraphicFramePr>
          <p:nvPr/>
        </p:nvGraphicFramePr>
        <p:xfrm>
          <a:off x="2813050" y="3243263"/>
          <a:ext cx="439738" cy="715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Equation" r:id="rId7" imgW="241300" imgH="393700" progId="Equation.DSMT4">
                  <p:embed/>
                </p:oleObj>
              </mc:Choice>
              <mc:Fallback>
                <p:oleObj name="Equation" r:id="rId7" imgW="241300" imgH="393700" progId="Equation.DSMT4">
                  <p:embed/>
                  <p:pic>
                    <p:nvPicPr>
                      <p:cNvPr id="0" name="对象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3050" y="3243263"/>
                        <a:ext cx="439738" cy="715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0"/>
          <p:cNvGraphicFramePr>
            <a:graphicFrameLocks noChangeAspect="1"/>
          </p:cNvGraphicFramePr>
          <p:nvPr/>
        </p:nvGraphicFramePr>
        <p:xfrm>
          <a:off x="2527300" y="1435100"/>
          <a:ext cx="285750" cy="741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Equation" r:id="rId9" imgW="152400" imgH="393700" progId="Equation.DSMT4">
                  <p:embed/>
                </p:oleObj>
              </mc:Choice>
              <mc:Fallback>
                <p:oleObj name="Equation" r:id="rId9" imgW="152400" imgH="393700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7300" y="1435100"/>
                        <a:ext cx="285750" cy="741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1"/>
          <p:cNvGraphicFramePr>
            <a:graphicFrameLocks noChangeAspect="1"/>
          </p:cNvGraphicFramePr>
          <p:nvPr/>
        </p:nvGraphicFramePr>
        <p:xfrm>
          <a:off x="6815138" y="1474788"/>
          <a:ext cx="403225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name="Equation" r:id="rId11" imgW="241300" imgH="393700" progId="Equation.DSMT4">
                  <p:embed/>
                </p:oleObj>
              </mc:Choice>
              <mc:Fallback>
                <p:oleObj name="Equation" r:id="rId11" imgW="241300" imgH="393700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5138" y="1474788"/>
                        <a:ext cx="403225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 bwMode="auto">
          <a:xfrm>
            <a:off x="395288" y="1025938"/>
            <a:ext cx="7632700" cy="622300"/>
            <a:chOff x="556451" y="1258837"/>
            <a:chExt cx="7632700" cy="622913"/>
          </a:xfrm>
        </p:grpSpPr>
        <p:sp>
          <p:nvSpPr>
            <p:cNvPr id="10" name="Text Box 61"/>
            <p:cNvSpPr txBox="1">
              <a:spLocks noChangeArrowheads="1"/>
            </p:cNvSpPr>
            <p:nvPr/>
          </p:nvSpPr>
          <p:spPr bwMode="auto">
            <a:xfrm>
              <a:off x="556451" y="1258837"/>
              <a:ext cx="7632700" cy="622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zh-CN" altLang="en-US" sz="32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  </a:t>
              </a:r>
              <a:r>
                <a:rPr lang="en-US" altLang="zh-CN" sz="32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4.</a:t>
              </a:r>
              <a:r>
                <a:rPr lang="zh-CN" altLang="en-US" sz="32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在     里填上“＞”“＜”或“</a:t>
              </a:r>
              <a:r>
                <a:rPr lang="en-US" altLang="zh-CN" sz="32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</a:t>
              </a:r>
              <a:r>
                <a:rPr lang="zh-CN" altLang="en-US" sz="32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”。</a:t>
              </a:r>
              <a:endParaRPr lang="zh-CN" altLang="en-US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1" name="Oval 87"/>
            <p:cNvSpPr>
              <a:spLocks noChangeArrowheads="1"/>
            </p:cNvSpPr>
            <p:nvPr/>
          </p:nvSpPr>
          <p:spPr bwMode="auto">
            <a:xfrm>
              <a:off x="1705642" y="1410814"/>
              <a:ext cx="358775" cy="359128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2" name="Group 6"/>
          <p:cNvGrpSpPr/>
          <p:nvPr/>
        </p:nvGrpSpPr>
        <p:grpSpPr bwMode="auto">
          <a:xfrm>
            <a:off x="1979613" y="1962563"/>
            <a:ext cx="1763712" cy="1079500"/>
            <a:chOff x="2147" y="2643"/>
            <a:chExt cx="1111" cy="680"/>
          </a:xfrm>
        </p:grpSpPr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14" name="Group 7"/>
            <p:cNvGrpSpPr/>
            <p:nvPr/>
          </p:nvGrpSpPr>
          <p:grpSpPr bwMode="auto">
            <a:xfrm>
              <a:off x="2147" y="2643"/>
              <a:ext cx="373" cy="680"/>
              <a:chOff x="1653" y="1408"/>
              <a:chExt cx="430" cy="680"/>
            </a:xfrm>
          </p:grpSpPr>
          <p:sp>
            <p:nvSpPr>
              <p:cNvPr id="18" name="Rectangle 8"/>
              <p:cNvSpPr>
                <a:spLocks noChangeArrowheads="1"/>
              </p:cNvSpPr>
              <p:nvPr/>
            </p:nvSpPr>
            <p:spPr bwMode="auto">
              <a:xfrm>
                <a:off x="1653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5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13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9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15" name="Group 10"/>
            <p:cNvGrpSpPr/>
            <p:nvPr/>
          </p:nvGrpSpPr>
          <p:grpSpPr bwMode="auto">
            <a:xfrm>
              <a:off x="2885" y="2643"/>
              <a:ext cx="373" cy="680"/>
              <a:chOff x="1737" y="1408"/>
              <a:chExt cx="430" cy="680"/>
            </a:xfrm>
          </p:grpSpPr>
          <p:sp>
            <p:nvSpPr>
              <p:cNvPr id="16" name="Rectangle 11"/>
              <p:cNvSpPr>
                <a:spLocks noChangeArrowheads="1"/>
              </p:cNvSpPr>
              <p:nvPr/>
            </p:nvSpPr>
            <p:spPr bwMode="auto">
              <a:xfrm>
                <a:off x="1737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8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13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7" name="Line 12"/>
              <p:cNvSpPr>
                <a:spLocks noChangeShapeType="1"/>
              </p:cNvSpPr>
              <p:nvPr/>
            </p:nvSpPr>
            <p:spPr bwMode="auto">
              <a:xfrm>
                <a:off x="1823" y="1744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0" name="Group 6"/>
          <p:cNvGrpSpPr/>
          <p:nvPr/>
        </p:nvGrpSpPr>
        <p:grpSpPr bwMode="auto">
          <a:xfrm>
            <a:off x="5335588" y="1962563"/>
            <a:ext cx="1657350" cy="1079500"/>
            <a:chOff x="2214" y="2643"/>
            <a:chExt cx="1044" cy="680"/>
          </a:xfrm>
        </p:grpSpPr>
        <p:sp>
          <p:nvSpPr>
            <p:cNvPr id="21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22" name="Group 7"/>
            <p:cNvGrpSpPr/>
            <p:nvPr/>
          </p:nvGrpSpPr>
          <p:grpSpPr bwMode="auto">
            <a:xfrm>
              <a:off x="2214" y="2643"/>
              <a:ext cx="244" cy="680"/>
              <a:chOff x="1728" y="1408"/>
              <a:chExt cx="281" cy="680"/>
            </a:xfrm>
          </p:grpSpPr>
          <p:sp>
            <p:nvSpPr>
              <p:cNvPr id="26" name="Rectangle 8"/>
              <p:cNvSpPr>
                <a:spLocks noChangeArrowheads="1"/>
              </p:cNvSpPr>
              <p:nvPr/>
            </p:nvSpPr>
            <p:spPr bwMode="auto">
              <a:xfrm>
                <a:off x="1728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5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7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27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7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23" name="Group 10"/>
            <p:cNvGrpSpPr/>
            <p:nvPr/>
          </p:nvGrpSpPr>
          <p:grpSpPr bwMode="auto">
            <a:xfrm>
              <a:off x="2885" y="2643"/>
              <a:ext cx="373" cy="680"/>
              <a:chOff x="1737" y="1408"/>
              <a:chExt cx="430" cy="680"/>
            </a:xfrm>
          </p:grpSpPr>
          <p:sp>
            <p:nvSpPr>
              <p:cNvPr id="24" name="Rectangle 11"/>
              <p:cNvSpPr>
                <a:spLocks noChangeArrowheads="1"/>
              </p:cNvSpPr>
              <p:nvPr/>
            </p:nvSpPr>
            <p:spPr bwMode="auto">
              <a:xfrm>
                <a:off x="1737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5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11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25" name="Line 12"/>
              <p:cNvSpPr>
                <a:spLocks noChangeShapeType="1"/>
              </p:cNvSpPr>
              <p:nvPr/>
            </p:nvSpPr>
            <p:spPr bwMode="auto">
              <a:xfrm>
                <a:off x="1823" y="1744"/>
                <a:ext cx="257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8" name="Group 6"/>
          <p:cNvGrpSpPr/>
          <p:nvPr/>
        </p:nvGrpSpPr>
        <p:grpSpPr bwMode="auto">
          <a:xfrm>
            <a:off x="2146300" y="3169063"/>
            <a:ext cx="1658938" cy="1079500"/>
            <a:chOff x="2213" y="2643"/>
            <a:chExt cx="1045" cy="680"/>
          </a:xfrm>
        </p:grpSpPr>
        <p:sp>
          <p:nvSpPr>
            <p:cNvPr id="29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30" name="Group 7"/>
            <p:cNvGrpSpPr/>
            <p:nvPr/>
          </p:nvGrpSpPr>
          <p:grpSpPr bwMode="auto">
            <a:xfrm>
              <a:off x="2213" y="2643"/>
              <a:ext cx="244" cy="680"/>
              <a:chOff x="1727" y="1408"/>
              <a:chExt cx="281" cy="680"/>
            </a:xfrm>
          </p:grpSpPr>
          <p:sp>
            <p:nvSpPr>
              <p:cNvPr id="34" name="Rectangle 8"/>
              <p:cNvSpPr>
                <a:spLocks noChangeArrowheads="1"/>
              </p:cNvSpPr>
              <p:nvPr/>
            </p:nvSpPr>
            <p:spPr bwMode="auto">
              <a:xfrm>
                <a:off x="1727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4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5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35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31" name="Group 10"/>
            <p:cNvGrpSpPr/>
            <p:nvPr/>
          </p:nvGrpSpPr>
          <p:grpSpPr bwMode="auto">
            <a:xfrm>
              <a:off x="3014" y="2643"/>
              <a:ext cx="244" cy="680"/>
              <a:chOff x="1883" y="1408"/>
              <a:chExt cx="281" cy="680"/>
            </a:xfrm>
          </p:grpSpPr>
          <p:sp>
            <p:nvSpPr>
              <p:cNvPr id="32" name="Rectangle 11"/>
              <p:cNvSpPr>
                <a:spLocks noChangeArrowheads="1"/>
              </p:cNvSpPr>
              <p:nvPr/>
            </p:nvSpPr>
            <p:spPr bwMode="auto">
              <a:xfrm>
                <a:off x="1883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7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8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33" name="Line 12"/>
              <p:cNvSpPr>
                <a:spLocks noChangeShapeType="1"/>
              </p:cNvSpPr>
              <p:nvPr/>
            </p:nvSpPr>
            <p:spPr bwMode="auto">
              <a:xfrm>
                <a:off x="1886" y="1744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36" name="Group 6"/>
          <p:cNvGrpSpPr/>
          <p:nvPr/>
        </p:nvGrpSpPr>
        <p:grpSpPr bwMode="auto">
          <a:xfrm>
            <a:off x="5335588" y="3169063"/>
            <a:ext cx="1557337" cy="1079500"/>
            <a:chOff x="2215" y="2643"/>
            <a:chExt cx="981" cy="680"/>
          </a:xfrm>
        </p:grpSpPr>
        <p:sp>
          <p:nvSpPr>
            <p:cNvPr id="37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38" name="Group 7"/>
            <p:cNvGrpSpPr/>
            <p:nvPr/>
          </p:nvGrpSpPr>
          <p:grpSpPr bwMode="auto">
            <a:xfrm>
              <a:off x="2215" y="2643"/>
              <a:ext cx="244" cy="680"/>
              <a:chOff x="1729" y="1408"/>
              <a:chExt cx="281" cy="680"/>
            </a:xfrm>
          </p:grpSpPr>
          <p:sp>
            <p:nvSpPr>
              <p:cNvPr id="42" name="Rectangle 8"/>
              <p:cNvSpPr>
                <a:spLocks noChangeArrowheads="1"/>
              </p:cNvSpPr>
              <p:nvPr/>
            </p:nvSpPr>
            <p:spPr bwMode="auto">
              <a:xfrm>
                <a:off x="1729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2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9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43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8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39" name="Group 10"/>
            <p:cNvGrpSpPr/>
            <p:nvPr/>
          </p:nvGrpSpPr>
          <p:grpSpPr bwMode="auto">
            <a:xfrm>
              <a:off x="2952" y="2643"/>
              <a:ext cx="244" cy="680"/>
              <a:chOff x="1812" y="1408"/>
              <a:chExt cx="281" cy="680"/>
            </a:xfrm>
          </p:grpSpPr>
          <p:sp>
            <p:nvSpPr>
              <p:cNvPr id="40" name="Rectangle 11"/>
              <p:cNvSpPr>
                <a:spLocks noChangeArrowheads="1"/>
              </p:cNvSpPr>
              <p:nvPr/>
            </p:nvSpPr>
            <p:spPr bwMode="auto">
              <a:xfrm>
                <a:off x="1812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6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41" name="Line 12"/>
              <p:cNvSpPr>
                <a:spLocks noChangeShapeType="1"/>
              </p:cNvSpPr>
              <p:nvPr/>
            </p:nvSpPr>
            <p:spPr bwMode="auto">
              <a:xfrm>
                <a:off x="1823" y="1744"/>
                <a:ext cx="257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44" name="Rectangle 14"/>
          <p:cNvSpPr>
            <a:spLocks noChangeArrowheads="1"/>
          </p:cNvSpPr>
          <p:nvPr/>
        </p:nvSpPr>
        <p:spPr bwMode="auto">
          <a:xfrm rot="10800000" flipH="1" flipV="1">
            <a:off x="2581275" y="2162588"/>
            <a:ext cx="59372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＜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5" name="Rectangle 14"/>
          <p:cNvSpPr>
            <a:spLocks noChangeArrowheads="1"/>
          </p:cNvSpPr>
          <p:nvPr/>
        </p:nvSpPr>
        <p:spPr bwMode="auto">
          <a:xfrm rot="10800000">
            <a:off x="5856288" y="2168938"/>
            <a:ext cx="59372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＜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6" name="Rectangle 14"/>
          <p:cNvSpPr>
            <a:spLocks noChangeArrowheads="1"/>
          </p:cNvSpPr>
          <p:nvPr/>
        </p:nvSpPr>
        <p:spPr bwMode="auto">
          <a:xfrm>
            <a:off x="2628900" y="3369088"/>
            <a:ext cx="59372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＜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7" name="Rectangle 14"/>
          <p:cNvSpPr>
            <a:spLocks noChangeArrowheads="1"/>
          </p:cNvSpPr>
          <p:nvPr/>
        </p:nvSpPr>
        <p:spPr bwMode="auto">
          <a:xfrm flipH="1" flipV="1">
            <a:off x="5873750" y="3377026"/>
            <a:ext cx="59372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＜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0363" y="874221"/>
            <a:ext cx="281368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 b="1" dirty="0">
                <a:solidFill>
                  <a:srgbClr val="EF75B2"/>
                </a:solidFill>
              </a:rPr>
              <a:t>【</a:t>
            </a:r>
            <a:r>
              <a:rPr lang="zh-CN" altLang="en-US" sz="1400" b="1" dirty="0">
                <a:solidFill>
                  <a:srgbClr val="EF75B2"/>
                </a:solidFill>
              </a:rPr>
              <a:t>选自</a:t>
            </a:r>
            <a:r>
              <a:rPr lang="zh-CN" altLang="en-US" sz="1400" b="1">
                <a:solidFill>
                  <a:srgbClr val="EF75B2"/>
                </a:solidFill>
              </a:rPr>
              <a:t>课本</a:t>
            </a:r>
            <a:r>
              <a:rPr lang="en-US" altLang="zh-CN" sz="1400" b="1">
                <a:solidFill>
                  <a:srgbClr val="EF75B2"/>
                </a:solidFill>
              </a:rPr>
              <a:t>P82 </a:t>
            </a:r>
            <a:r>
              <a:rPr lang="zh-CN" altLang="en-US" sz="1400" b="1" dirty="0">
                <a:solidFill>
                  <a:srgbClr val="EF75B2"/>
                </a:solidFill>
              </a:rPr>
              <a:t>练习二十 第</a:t>
            </a:r>
            <a:r>
              <a:rPr lang="en-US" altLang="zh-CN" sz="1400" b="1" dirty="0">
                <a:solidFill>
                  <a:srgbClr val="EF75B2"/>
                </a:solidFill>
              </a:rPr>
              <a:t>6</a:t>
            </a:r>
            <a:r>
              <a:rPr lang="zh-CN" altLang="en-US" sz="1400" b="1" dirty="0">
                <a:solidFill>
                  <a:srgbClr val="EF75B2"/>
                </a:solidFill>
              </a:rPr>
              <a:t>题</a:t>
            </a:r>
            <a:r>
              <a:rPr lang="en-US" altLang="zh-CN" sz="1400" b="1" dirty="0">
                <a:solidFill>
                  <a:srgbClr val="EF75B2"/>
                </a:solidFill>
              </a:rPr>
              <a:t>】</a:t>
            </a:r>
            <a:endParaRPr lang="zh-CN" altLang="en-US" sz="1400" b="1" dirty="0">
              <a:solidFill>
                <a:srgbClr val="EF75B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组合 5"/>
          <p:cNvGrpSpPr/>
          <p:nvPr/>
        </p:nvGrpSpPr>
        <p:grpSpPr bwMode="auto">
          <a:xfrm>
            <a:off x="468313" y="531813"/>
            <a:ext cx="8137525" cy="3311525"/>
            <a:chOff x="755576" y="771550"/>
            <a:chExt cx="8136904" cy="3312368"/>
          </a:xfrm>
        </p:grpSpPr>
        <p:sp>
          <p:nvSpPr>
            <p:cNvPr id="31752" name="矩形 1"/>
            <p:cNvSpPr>
              <a:spLocks noChangeArrowheads="1"/>
            </p:cNvSpPr>
            <p:nvPr/>
          </p:nvSpPr>
          <p:spPr bwMode="auto">
            <a:xfrm>
              <a:off x="755576" y="771550"/>
              <a:ext cx="8136904" cy="3312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28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5.</a:t>
              </a:r>
              <a:r>
                <a:rPr lang="zh-CN" altLang="en-US" sz="28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你听过“冰山一角”的说法吗</a:t>
              </a:r>
              <a:r>
                <a:rPr lang="en-US" altLang="zh-CN" sz="28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?</a:t>
              </a:r>
              <a:r>
                <a:rPr lang="zh-CN" altLang="en-US" sz="28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冰山露在水面上的只是它的一小部分，大部分隐藏在水面下。假设一座冰山的体积是</a:t>
              </a:r>
              <a:r>
                <a:rPr lang="en-US" altLang="zh-CN" sz="28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1000m</a:t>
              </a:r>
              <a:r>
                <a:rPr lang="en-US" altLang="zh-CN" sz="2800" b="1" baseline="30000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r>
                <a:rPr lang="zh-CN" altLang="en-US" sz="28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，它露在水面上的体积是</a:t>
              </a:r>
              <a:r>
                <a:rPr lang="en-US" altLang="zh-CN" sz="28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100m</a:t>
              </a:r>
              <a:r>
                <a:rPr lang="en-US" altLang="zh-CN" sz="2800" b="1" baseline="30000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r>
                <a:rPr lang="zh-CN" altLang="en-US" sz="28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。冰山露在水面上的体积占总体积的       ，水面下的体积占总体积的</a:t>
              </a:r>
              <a:r>
                <a:rPr lang="en-US" altLang="zh-CN" sz="28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      </a:t>
              </a:r>
              <a:r>
                <a:rPr lang="zh-CN" altLang="en-US" sz="28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。</a:t>
              </a:r>
              <a:endParaRPr lang="en-US" altLang="zh-CN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aphicFrame>
          <p:nvGraphicFramePr>
            <p:cNvPr id="31753" name="对象 2"/>
            <p:cNvGraphicFramePr>
              <a:graphicFrameLocks noChangeAspect="1"/>
            </p:cNvGraphicFramePr>
            <p:nvPr/>
          </p:nvGraphicFramePr>
          <p:xfrm>
            <a:off x="7523043" y="2430634"/>
            <a:ext cx="636588" cy="720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68" name="Equation" r:id="rId1" imgW="381000" imgH="431800" progId="Equation.DSMT4">
                    <p:embed/>
                  </p:oleObj>
                </mc:Choice>
                <mc:Fallback>
                  <p:oleObj name="Equation" r:id="rId1" imgW="381000" imgH="431800" progId="Equation.DSMT4">
                    <p:embed/>
                    <p:pic>
                      <p:nvPicPr>
                        <p:cNvPr id="0" name="对象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23043" y="2430634"/>
                          <a:ext cx="636588" cy="720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54" name="对象 3"/>
            <p:cNvGraphicFramePr>
              <a:graphicFrameLocks noChangeAspect="1"/>
            </p:cNvGraphicFramePr>
            <p:nvPr/>
          </p:nvGraphicFramePr>
          <p:xfrm>
            <a:off x="4786947" y="2989269"/>
            <a:ext cx="635000" cy="720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69" name="Equation" r:id="rId3" imgW="381000" imgH="431800" progId="Equation.DSMT4">
                    <p:embed/>
                  </p:oleObj>
                </mc:Choice>
                <mc:Fallback>
                  <p:oleObj name="Equation" r:id="rId3" imgW="381000" imgH="431800" progId="Equation.DSMT4">
                    <p:embed/>
                    <p:pic>
                      <p:nvPicPr>
                        <p:cNvPr id="0" name="对象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86947" y="2989269"/>
                          <a:ext cx="635000" cy="720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7289824" y="2498725"/>
            <a:ext cx="5445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7380312" y="2119313"/>
            <a:ext cx="3635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4518843" y="3048318"/>
            <a:ext cx="5445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601393" y="2670493"/>
            <a:ext cx="3635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9485" y="2970530"/>
            <a:ext cx="2192655" cy="17043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871718" y="3805381"/>
            <a:ext cx="281368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 b="1" dirty="0">
                <a:solidFill>
                  <a:srgbClr val="EF75B2"/>
                </a:solidFill>
              </a:rPr>
              <a:t>【</a:t>
            </a:r>
            <a:r>
              <a:rPr lang="zh-CN" altLang="en-US" sz="1400" b="1" dirty="0">
                <a:solidFill>
                  <a:srgbClr val="EF75B2"/>
                </a:solidFill>
              </a:rPr>
              <a:t>选自</a:t>
            </a:r>
            <a:r>
              <a:rPr lang="zh-CN" altLang="en-US" sz="1400" b="1">
                <a:solidFill>
                  <a:srgbClr val="EF75B2"/>
                </a:solidFill>
              </a:rPr>
              <a:t>课本</a:t>
            </a:r>
            <a:r>
              <a:rPr lang="en-US" altLang="zh-CN" sz="1400" b="1">
                <a:solidFill>
                  <a:srgbClr val="EF75B2"/>
                </a:solidFill>
              </a:rPr>
              <a:t>P81 </a:t>
            </a:r>
            <a:r>
              <a:rPr lang="zh-CN" altLang="en-US" sz="1400" b="1" dirty="0">
                <a:solidFill>
                  <a:srgbClr val="EF75B2"/>
                </a:solidFill>
              </a:rPr>
              <a:t>练习二十 第</a:t>
            </a:r>
            <a:r>
              <a:rPr lang="en-US" altLang="zh-CN" sz="1400" b="1" dirty="0">
                <a:solidFill>
                  <a:srgbClr val="EF75B2"/>
                </a:solidFill>
              </a:rPr>
              <a:t>3</a:t>
            </a:r>
            <a:r>
              <a:rPr lang="zh-CN" altLang="en-US" sz="1400" b="1" dirty="0">
                <a:solidFill>
                  <a:srgbClr val="EF75B2"/>
                </a:solidFill>
              </a:rPr>
              <a:t>题</a:t>
            </a:r>
            <a:r>
              <a:rPr lang="en-US" altLang="zh-CN" sz="1400" b="1" dirty="0">
                <a:solidFill>
                  <a:srgbClr val="EF75B2"/>
                </a:solidFill>
              </a:rPr>
              <a:t>】</a:t>
            </a:r>
            <a:endParaRPr lang="zh-CN" altLang="en-US" sz="1400" b="1" dirty="0">
              <a:solidFill>
                <a:srgbClr val="EF75B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矩形 3"/>
          <p:cNvSpPr>
            <a:spLocks noChangeArrowheads="1"/>
          </p:cNvSpPr>
          <p:nvPr/>
        </p:nvSpPr>
        <p:spPr bwMode="auto">
          <a:xfrm>
            <a:off x="611188" y="565150"/>
            <a:ext cx="547370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en-US" altLang="zh-CN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6.</a:t>
            </a:r>
            <a:r>
              <a:rPr lang="zh-CN" altLang="en-US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一座喷泉由内外两层构成。外层每</a:t>
            </a:r>
            <a:r>
              <a:rPr lang="en-US" altLang="zh-CN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分钟喷水一次，内层每</a:t>
            </a:r>
            <a:r>
              <a:rPr lang="en-US" altLang="zh-CN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分钟喷水一次。</a:t>
            </a:r>
            <a:r>
              <a:rPr lang="en-US" altLang="zh-CN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12:45</a:t>
            </a:r>
            <a:r>
              <a:rPr lang="zh-CN" altLang="en-US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同时喷过一次水后，下次同时喷水是几时几分</a:t>
            </a:r>
            <a:r>
              <a:rPr lang="en-US" altLang="zh-CN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en-US" altLang="zh-CN" sz="2800" b="1" dirty="0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580" name="文本框 2"/>
          <p:cNvSpPr txBox="1">
            <a:spLocks noChangeArrowheads="1"/>
          </p:cNvSpPr>
          <p:nvPr/>
        </p:nvSpPr>
        <p:spPr bwMode="auto">
          <a:xfrm>
            <a:off x="922338" y="2535238"/>
            <a:ext cx="7454900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的倍数有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的倍数有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，所以它们的最小公倍数是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12:45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过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13:15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答：下次同时喷水的时间是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13:15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4168" y="987574"/>
            <a:ext cx="2568781" cy="130227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61918" y="399241"/>
            <a:ext cx="281368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 b="1" dirty="0">
                <a:solidFill>
                  <a:srgbClr val="EF75B2"/>
                </a:solidFill>
              </a:rPr>
              <a:t>【</a:t>
            </a:r>
            <a:r>
              <a:rPr lang="zh-CN" altLang="en-US" sz="1400" b="1" dirty="0">
                <a:solidFill>
                  <a:srgbClr val="EF75B2"/>
                </a:solidFill>
              </a:rPr>
              <a:t>选自</a:t>
            </a:r>
            <a:r>
              <a:rPr lang="zh-CN" altLang="en-US" sz="1400" b="1">
                <a:solidFill>
                  <a:srgbClr val="EF75B2"/>
                </a:solidFill>
              </a:rPr>
              <a:t>课本</a:t>
            </a:r>
            <a:r>
              <a:rPr lang="en-US" altLang="zh-CN" sz="1400" b="1">
                <a:solidFill>
                  <a:srgbClr val="EF75B2"/>
                </a:solidFill>
              </a:rPr>
              <a:t>P82 </a:t>
            </a:r>
            <a:r>
              <a:rPr lang="zh-CN" altLang="en-US" sz="1400" b="1" dirty="0">
                <a:solidFill>
                  <a:srgbClr val="EF75B2"/>
                </a:solidFill>
              </a:rPr>
              <a:t>练习二十 第</a:t>
            </a:r>
            <a:r>
              <a:rPr lang="en-US" altLang="zh-CN" sz="1400" b="1" dirty="0">
                <a:solidFill>
                  <a:srgbClr val="EF75B2"/>
                </a:solidFill>
              </a:rPr>
              <a:t>8</a:t>
            </a:r>
            <a:r>
              <a:rPr lang="zh-CN" altLang="en-US" sz="1400" b="1" dirty="0">
                <a:solidFill>
                  <a:srgbClr val="EF75B2"/>
                </a:solidFill>
              </a:rPr>
              <a:t>题</a:t>
            </a:r>
            <a:r>
              <a:rPr lang="en-US" altLang="zh-CN" sz="1400" b="1" dirty="0">
                <a:solidFill>
                  <a:srgbClr val="EF75B2"/>
                </a:solidFill>
              </a:rPr>
              <a:t>】</a:t>
            </a:r>
            <a:endParaRPr lang="zh-CN" altLang="en-US" sz="1400" b="1" dirty="0">
              <a:solidFill>
                <a:srgbClr val="EF75B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2"/>
          <p:cNvSpPr>
            <a:spLocks noChangeArrowheads="1"/>
          </p:cNvSpPr>
          <p:nvPr/>
        </p:nvSpPr>
        <p:spPr bwMode="auto">
          <a:xfrm>
            <a:off x="684213" y="534988"/>
            <a:ext cx="259461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7.</a:t>
            </a:r>
            <a:r>
              <a:rPr lang="zh-CN" altLang="en-US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可以怎样填？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33795" name="对象 3"/>
          <p:cNvGraphicFramePr>
            <a:graphicFrameLocks noChangeAspect="1"/>
          </p:cNvGraphicFramePr>
          <p:nvPr/>
        </p:nvGraphicFramePr>
        <p:xfrm>
          <a:off x="2293938" y="1165225"/>
          <a:ext cx="1828800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8" name="Equation" r:id="rId1" imgW="876300" imgH="431800" progId="Equation.DSMT4">
                  <p:embed/>
                </p:oleObj>
              </mc:Choice>
              <mc:Fallback>
                <p:oleObj name="Equation" r:id="rId1" imgW="876300" imgH="4318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3938" y="1165225"/>
                        <a:ext cx="1828800" cy="900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6" name="对象 4"/>
          <p:cNvGraphicFramePr>
            <a:graphicFrameLocks noChangeAspect="1"/>
          </p:cNvGraphicFramePr>
          <p:nvPr/>
        </p:nvGraphicFramePr>
        <p:xfrm>
          <a:off x="5122863" y="1165225"/>
          <a:ext cx="1984375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9" name="Equation" r:id="rId3" imgW="951865" imgH="431800" progId="Equation.DSMT4">
                  <p:embed/>
                </p:oleObj>
              </mc:Choice>
              <mc:Fallback>
                <p:oleObj name="Equation" r:id="rId3" imgW="951865" imgH="4318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2863" y="1165225"/>
                        <a:ext cx="1984375" cy="900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2195513" y="2649538"/>
            <a:ext cx="5299075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第一题可以填：       、      、    、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第二题可以填：       、      、    、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7" name="对象 4"/>
          <p:cNvGraphicFramePr>
            <a:graphicFrameLocks noChangeAspect="1"/>
          </p:cNvGraphicFramePr>
          <p:nvPr/>
        </p:nvGraphicFramePr>
        <p:xfrm>
          <a:off x="4600575" y="2474913"/>
          <a:ext cx="290513" cy="74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0" name="Equation" r:id="rId5" imgW="152400" imgH="393700" progId="Equation.DSMT4">
                  <p:embed/>
                </p:oleObj>
              </mc:Choice>
              <mc:Fallback>
                <p:oleObj name="Equation" r:id="rId5" imgW="152400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0575" y="2474913"/>
                        <a:ext cx="290513" cy="744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5"/>
          <p:cNvGraphicFramePr>
            <a:graphicFrameLocks noChangeAspect="1"/>
          </p:cNvGraphicFramePr>
          <p:nvPr/>
        </p:nvGraphicFramePr>
        <p:xfrm>
          <a:off x="5270500" y="2478088"/>
          <a:ext cx="436563" cy="74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1" name="Equation" r:id="rId7" imgW="228600" imgH="393700" progId="Equation.DSMT4">
                  <p:embed/>
                </p:oleObj>
              </mc:Choice>
              <mc:Fallback>
                <p:oleObj name="Equation" r:id="rId7" imgW="228600" imgH="3937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0500" y="2478088"/>
                        <a:ext cx="436563" cy="744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6"/>
          <p:cNvGraphicFramePr>
            <a:graphicFrameLocks noChangeAspect="1"/>
          </p:cNvGraphicFramePr>
          <p:nvPr/>
        </p:nvGraphicFramePr>
        <p:xfrm>
          <a:off x="5980113" y="2457450"/>
          <a:ext cx="436562" cy="74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2" name="Equation" r:id="rId9" imgW="228600" imgH="393700" progId="Equation.DSMT4">
                  <p:embed/>
                </p:oleObj>
              </mc:Choice>
              <mc:Fallback>
                <p:oleObj name="Equation" r:id="rId9" imgW="228600" imgH="393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0113" y="2457450"/>
                        <a:ext cx="436562" cy="744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7"/>
          <p:cNvGraphicFramePr>
            <a:graphicFrameLocks noChangeAspect="1"/>
          </p:cNvGraphicFramePr>
          <p:nvPr/>
        </p:nvGraphicFramePr>
        <p:xfrm>
          <a:off x="4608513" y="3240088"/>
          <a:ext cx="292100" cy="74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3" name="Equation" r:id="rId11" imgW="152400" imgH="393700" progId="Equation.DSMT4">
                  <p:embed/>
                </p:oleObj>
              </mc:Choice>
              <mc:Fallback>
                <p:oleObj name="Equation" r:id="rId11" imgW="152400" imgH="3937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8513" y="3240088"/>
                        <a:ext cx="292100" cy="744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8"/>
          <p:cNvGraphicFramePr>
            <a:graphicFrameLocks noChangeAspect="1"/>
          </p:cNvGraphicFramePr>
          <p:nvPr/>
        </p:nvGraphicFramePr>
        <p:xfrm>
          <a:off x="5248275" y="3238500"/>
          <a:ext cx="461963" cy="74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4" name="Equation" r:id="rId13" imgW="241300" imgH="393700" progId="Equation.DSMT4">
                  <p:embed/>
                </p:oleObj>
              </mc:Choice>
              <mc:Fallback>
                <p:oleObj name="Equation" r:id="rId13" imgW="241300" imgH="3937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8275" y="3238500"/>
                        <a:ext cx="461963" cy="744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9"/>
          <p:cNvGraphicFramePr>
            <a:graphicFrameLocks noChangeAspect="1"/>
          </p:cNvGraphicFramePr>
          <p:nvPr/>
        </p:nvGraphicFramePr>
        <p:xfrm>
          <a:off x="5943600" y="3244850"/>
          <a:ext cx="461963" cy="74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5" name="Equation" r:id="rId15" imgW="241300" imgH="393700" progId="Equation.DSMT4">
                  <p:embed/>
                </p:oleObj>
              </mc:Choice>
              <mc:Fallback>
                <p:oleObj name="Equation" r:id="rId15" imgW="241300" imgH="39370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3244850"/>
                        <a:ext cx="461963" cy="744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3130163" y="642446"/>
            <a:ext cx="291211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 b="1" dirty="0">
                <a:solidFill>
                  <a:srgbClr val="EF75B2"/>
                </a:solidFill>
              </a:rPr>
              <a:t>【</a:t>
            </a:r>
            <a:r>
              <a:rPr lang="zh-CN" altLang="en-US" sz="1400" b="1" dirty="0">
                <a:solidFill>
                  <a:srgbClr val="EF75B2"/>
                </a:solidFill>
              </a:rPr>
              <a:t>选自</a:t>
            </a:r>
            <a:r>
              <a:rPr lang="zh-CN" altLang="en-US" sz="1400" b="1">
                <a:solidFill>
                  <a:srgbClr val="EF75B2"/>
                </a:solidFill>
              </a:rPr>
              <a:t>课本</a:t>
            </a:r>
            <a:r>
              <a:rPr lang="en-US" altLang="zh-CN" sz="1400" b="1">
                <a:solidFill>
                  <a:srgbClr val="EF75B2"/>
                </a:solidFill>
              </a:rPr>
              <a:t>P82 </a:t>
            </a:r>
            <a:r>
              <a:rPr lang="zh-CN" altLang="en-US" sz="1400" b="1" dirty="0">
                <a:solidFill>
                  <a:srgbClr val="EF75B2"/>
                </a:solidFill>
              </a:rPr>
              <a:t>练习二十 第</a:t>
            </a:r>
            <a:r>
              <a:rPr lang="en-US" altLang="zh-CN" sz="1400" b="1" dirty="0">
                <a:solidFill>
                  <a:srgbClr val="EF75B2"/>
                </a:solidFill>
              </a:rPr>
              <a:t>11</a:t>
            </a:r>
            <a:r>
              <a:rPr lang="zh-CN" altLang="en-US" sz="1400" b="1" dirty="0">
                <a:solidFill>
                  <a:srgbClr val="EF75B2"/>
                </a:solidFill>
              </a:rPr>
              <a:t>题</a:t>
            </a:r>
            <a:r>
              <a:rPr lang="en-US" altLang="zh-CN" sz="1400" b="1" dirty="0">
                <a:solidFill>
                  <a:srgbClr val="EF75B2"/>
                </a:solidFill>
              </a:rPr>
              <a:t>】</a:t>
            </a:r>
            <a:endParaRPr lang="zh-CN" altLang="en-US" sz="1400" b="1" dirty="0">
              <a:solidFill>
                <a:srgbClr val="EF75B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555625" y="2954338"/>
            <a:ext cx="803275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48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的因数有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48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其中是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的因数的有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，它们的最大公因数是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答：每组最多有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人。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4820" name="文本框 9"/>
          <p:cNvSpPr txBox="1">
            <a:spLocks noChangeArrowheads="1"/>
          </p:cNvSpPr>
          <p:nvPr/>
        </p:nvSpPr>
        <p:spPr bwMode="auto">
          <a:xfrm>
            <a:off x="323528" y="987574"/>
            <a:ext cx="8699351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五、六年级学生参加学校大扫除，五年级来了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人，六年级来了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人。如果把两个年级的学生分别分成若干小组，要使两个年级每个小组的人数相同，每组最多多少人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4821" name="组合 2"/>
          <p:cNvGrpSpPr/>
          <p:nvPr/>
        </p:nvGrpSpPr>
        <p:grpSpPr bwMode="auto">
          <a:xfrm>
            <a:off x="831850" y="80963"/>
            <a:ext cx="3382963" cy="623887"/>
            <a:chOff x="831851" y="80963"/>
            <a:chExt cx="3382362" cy="623887"/>
          </a:xfrm>
        </p:grpSpPr>
        <p:grpSp>
          <p:nvGrpSpPr>
            <p:cNvPr id="34822" name="组合 1"/>
            <p:cNvGrpSpPr/>
            <p:nvPr/>
          </p:nvGrpSpPr>
          <p:grpSpPr bwMode="auto">
            <a:xfrm>
              <a:off x="831851" y="136526"/>
              <a:ext cx="3382362" cy="568324"/>
              <a:chOff x="831851" y="136526"/>
              <a:chExt cx="3382362" cy="568324"/>
            </a:xfrm>
          </p:grpSpPr>
          <p:pic>
            <p:nvPicPr>
              <p:cNvPr id="34824" name="图片 2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2318" r="-1851"/>
              <a:stretch>
                <a:fillRect/>
              </a:stretch>
            </p:blipFill>
            <p:spPr bwMode="auto">
              <a:xfrm>
                <a:off x="2486025" y="136526"/>
                <a:ext cx="1728188" cy="568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25" name="图片 2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1730"/>
              <a:stretch>
                <a:fillRect/>
              </a:stretch>
            </p:blipFill>
            <p:spPr bwMode="auto">
              <a:xfrm>
                <a:off x="831851" y="136526"/>
                <a:ext cx="1654174" cy="568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4823" name="矩形 1"/>
            <p:cNvSpPr>
              <a:spLocks noChangeArrowheads="1"/>
            </p:cNvSpPr>
            <p:nvPr/>
          </p:nvSpPr>
          <p:spPr bwMode="auto">
            <a:xfrm>
              <a:off x="1010103" y="80963"/>
              <a:ext cx="234872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五、自主练习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5942578" y="2436956"/>
            <a:ext cx="281368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 b="1" dirty="0">
                <a:solidFill>
                  <a:srgbClr val="EF75B2"/>
                </a:solidFill>
              </a:rPr>
              <a:t>【</a:t>
            </a:r>
            <a:r>
              <a:rPr lang="zh-CN" altLang="en-US" sz="1400" b="1" dirty="0">
                <a:solidFill>
                  <a:srgbClr val="EF75B2"/>
                </a:solidFill>
              </a:rPr>
              <a:t>选自</a:t>
            </a:r>
            <a:r>
              <a:rPr lang="zh-CN" altLang="en-US" sz="1400" b="1">
                <a:solidFill>
                  <a:srgbClr val="EF75B2"/>
                </a:solidFill>
              </a:rPr>
              <a:t>课本</a:t>
            </a:r>
            <a:r>
              <a:rPr lang="en-US" altLang="zh-CN" sz="1400" b="1">
                <a:solidFill>
                  <a:srgbClr val="EF75B2"/>
                </a:solidFill>
              </a:rPr>
              <a:t>P81 </a:t>
            </a:r>
            <a:r>
              <a:rPr lang="zh-CN" altLang="en-US" sz="1400" b="1" dirty="0">
                <a:solidFill>
                  <a:srgbClr val="EF75B2"/>
                </a:solidFill>
              </a:rPr>
              <a:t>练习二十 第</a:t>
            </a:r>
            <a:r>
              <a:rPr lang="en-US" altLang="zh-CN" sz="1400" b="1" dirty="0">
                <a:solidFill>
                  <a:srgbClr val="EF75B2"/>
                </a:solidFill>
              </a:rPr>
              <a:t>5</a:t>
            </a:r>
            <a:r>
              <a:rPr lang="zh-CN" altLang="en-US" sz="1400" b="1" dirty="0">
                <a:solidFill>
                  <a:srgbClr val="EF75B2"/>
                </a:solidFill>
              </a:rPr>
              <a:t>题</a:t>
            </a:r>
            <a:r>
              <a:rPr lang="en-US" altLang="zh-CN" sz="1400" b="1" dirty="0">
                <a:solidFill>
                  <a:srgbClr val="EF75B2"/>
                </a:solidFill>
              </a:rPr>
              <a:t>】</a:t>
            </a:r>
            <a:endParaRPr lang="zh-CN" altLang="en-US" sz="1400" b="1" dirty="0">
              <a:solidFill>
                <a:srgbClr val="EF75B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51" name="文本框 2"/>
          <p:cNvSpPr txBox="1">
            <a:spLocks noChangeArrowheads="1"/>
          </p:cNvSpPr>
          <p:nvPr/>
        </p:nvSpPr>
        <p:spPr bwMode="auto">
          <a:xfrm>
            <a:off x="395536" y="339502"/>
            <a:ext cx="7655321" cy="194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某学校五年级学生一共有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150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人，体质健康测试优良的为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人。其中五（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1)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班有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38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人，体质健康测试优良的为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19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人。五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( 1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）班同学体质健康测试优良情况和五年级的总体情况相比怎么样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文本框 10"/>
              <p:cNvSpPr txBox="1">
                <a:spLocks noChangeArrowheads="1"/>
              </p:cNvSpPr>
              <p:nvPr/>
            </p:nvSpPr>
            <p:spPr bwMode="auto">
              <a:xfrm>
                <a:off x="755576" y="2211710"/>
                <a:ext cx="7099300" cy="2584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en-US" altLang="zh-CN" sz="26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60 ÷ 150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600" b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zh-CN" sz="26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altLang="zh-CN" sz="26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	         19 ÷ 38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altLang="zh-CN" sz="2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altLang="zh-CN" sz="26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  </a:t>
                </a:r>
                <a:endParaRPr lang="en-US" altLang="zh-CN" sz="26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zh-CN" altLang="en-US" sz="26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因为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6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zh-CN" sz="26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altLang="zh-CN" sz="26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zh-CN" altLang="en-US" sz="26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6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en-US" altLang="zh-CN" sz="2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zh-CN" altLang="en-US" sz="26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 ，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altLang="zh-CN" sz="2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altLang="zh-CN" sz="26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altLang="zh-CN" sz="2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en-US" altLang="zh-CN" sz="26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 </a:t>
                </a:r>
                <a:r>
                  <a:rPr lang="zh-CN" altLang="en-US" sz="26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，所以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6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zh-CN" sz="26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altLang="zh-CN" sz="26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sz="2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＜</m:t>
                    </m:r>
                  </m:oMath>
                </a14:m>
                <a:r>
                  <a:rPr lang="zh-CN" altLang="en-US" sz="26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altLang="zh-CN" sz="2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altLang="zh-CN" sz="26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 </a:t>
                </a:r>
                <a:r>
                  <a:rPr lang="zh-CN" altLang="en-US" sz="26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。</a:t>
                </a:r>
                <a:endParaRPr lang="en-US" altLang="zh-CN" sz="26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zh-CN" altLang="en-US" sz="26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答：五（</a:t>
                </a:r>
                <a:r>
                  <a:rPr lang="en-US" altLang="zh-CN" sz="26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1</a:t>
                </a:r>
                <a:r>
                  <a:rPr lang="zh-CN" altLang="en-US" sz="26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）班班同学体质健康测试优良情况和五年级的总体情况相比稍好一些。</a:t>
                </a:r>
                <a:endParaRPr lang="zh-CN" altLang="en-US" sz="26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14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5576" y="2211710"/>
                <a:ext cx="7099300" cy="2584554"/>
              </a:xfrm>
              <a:prstGeom prst="rect">
                <a:avLst/>
              </a:prstGeom>
              <a:blipFill rotWithShape="1">
                <a:blip r:embed="rId1"/>
                <a:stretch>
                  <a:fillRect l="-8" r="8" b="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/>
          <p:cNvSpPr txBox="1"/>
          <p:nvPr/>
        </p:nvSpPr>
        <p:spPr>
          <a:xfrm>
            <a:off x="6072118" y="2289001"/>
            <a:ext cx="281368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 b="1" dirty="0">
                <a:solidFill>
                  <a:srgbClr val="EF75B2"/>
                </a:solidFill>
              </a:rPr>
              <a:t>【</a:t>
            </a:r>
            <a:r>
              <a:rPr lang="zh-CN" altLang="en-US" sz="1400" b="1" dirty="0">
                <a:solidFill>
                  <a:srgbClr val="EF75B2"/>
                </a:solidFill>
              </a:rPr>
              <a:t>选自</a:t>
            </a:r>
            <a:r>
              <a:rPr lang="zh-CN" altLang="en-US" sz="1400" b="1">
                <a:solidFill>
                  <a:srgbClr val="EF75B2"/>
                </a:solidFill>
              </a:rPr>
              <a:t>课本</a:t>
            </a:r>
            <a:r>
              <a:rPr lang="en-US" altLang="zh-CN" sz="1400" b="1">
                <a:solidFill>
                  <a:srgbClr val="EF75B2"/>
                </a:solidFill>
              </a:rPr>
              <a:t>P82 </a:t>
            </a:r>
            <a:r>
              <a:rPr lang="zh-CN" altLang="en-US" sz="1400" b="1" dirty="0">
                <a:solidFill>
                  <a:srgbClr val="EF75B2"/>
                </a:solidFill>
              </a:rPr>
              <a:t>练习二十 第</a:t>
            </a:r>
            <a:r>
              <a:rPr lang="en-US" altLang="zh-CN" sz="1400" b="1" dirty="0">
                <a:solidFill>
                  <a:srgbClr val="EF75B2"/>
                </a:solidFill>
              </a:rPr>
              <a:t>7</a:t>
            </a:r>
            <a:r>
              <a:rPr lang="zh-CN" altLang="en-US" sz="1400" b="1" dirty="0">
                <a:solidFill>
                  <a:srgbClr val="EF75B2"/>
                </a:solidFill>
              </a:rPr>
              <a:t>题</a:t>
            </a:r>
            <a:r>
              <a:rPr lang="en-US" altLang="zh-CN" sz="1400" b="1" dirty="0">
                <a:solidFill>
                  <a:srgbClr val="EF75B2"/>
                </a:solidFill>
              </a:rPr>
              <a:t>】</a:t>
            </a:r>
            <a:endParaRPr lang="zh-CN" altLang="en-US" sz="1400" b="1" dirty="0">
              <a:solidFill>
                <a:srgbClr val="EF75B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483768" y="3363838"/>
            <a:ext cx="3378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    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3÷5 =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5" name="对象 5"/>
          <p:cNvGraphicFramePr>
            <a:graphicFrameLocks noChangeAspect="1"/>
          </p:cNvGraphicFramePr>
          <p:nvPr/>
        </p:nvGraphicFramePr>
        <p:xfrm>
          <a:off x="5004048" y="3219822"/>
          <a:ext cx="288925" cy="74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9" name="Equation" r:id="rId1" imgW="152400" imgH="393700" progId="Equation.DSMT4">
                  <p:embed/>
                </p:oleObj>
              </mc:Choice>
              <mc:Fallback>
                <p:oleObj name="Equation" r:id="rId1" imgW="152400" imgH="3937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8" y="3219822"/>
                        <a:ext cx="288925" cy="744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9" name="文本框 5"/>
          <p:cNvSpPr txBox="1">
            <a:spLocks noChangeArrowheads="1"/>
          </p:cNvSpPr>
          <p:nvPr/>
        </p:nvSpPr>
        <p:spPr bwMode="auto">
          <a:xfrm>
            <a:off x="827584" y="555526"/>
            <a:ext cx="7704856" cy="259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文文的纸飞机飞了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，小刚的飞了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，兰兰的飞了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）兰兰的纸飞机飞的距离是文文的几分之几？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）你还能提出其他数学问题并解答吗？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>
                <a:spLocks noChangeArrowheads="1"/>
              </p:cNvSpPr>
              <p:nvPr/>
            </p:nvSpPr>
            <p:spPr bwMode="auto">
              <a:xfrm>
                <a:off x="1403648" y="3939902"/>
                <a:ext cx="6984776" cy="879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答：兰兰的纸飞机飞的距离是文文的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36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3600" b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zh-CN" altLang="en-US" sz="3600" b="1" i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。</a:t>
                </a:r>
                <a:endPara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03648" y="3939902"/>
                <a:ext cx="6984776" cy="879215"/>
              </a:xfrm>
              <a:prstGeom prst="rect">
                <a:avLst/>
              </a:prstGeom>
              <a:blipFill rotWithShape="1">
                <a:blip r:embed="rId3"/>
                <a:stretch>
                  <a:fillRect l="-4" t="-41" r="1" b="1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/>
          <p:cNvSpPr txBox="1"/>
          <p:nvPr/>
        </p:nvSpPr>
        <p:spPr>
          <a:xfrm>
            <a:off x="875278" y="384001"/>
            <a:ext cx="281368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 b="1" dirty="0">
                <a:solidFill>
                  <a:srgbClr val="EF75B2"/>
                </a:solidFill>
              </a:rPr>
              <a:t>【</a:t>
            </a:r>
            <a:r>
              <a:rPr lang="zh-CN" altLang="en-US" sz="1400" b="1" dirty="0">
                <a:solidFill>
                  <a:srgbClr val="EF75B2"/>
                </a:solidFill>
              </a:rPr>
              <a:t>选自</a:t>
            </a:r>
            <a:r>
              <a:rPr lang="zh-CN" altLang="en-US" sz="1400" b="1">
                <a:solidFill>
                  <a:srgbClr val="EF75B2"/>
                </a:solidFill>
              </a:rPr>
              <a:t>课本</a:t>
            </a:r>
            <a:r>
              <a:rPr lang="en-US" altLang="zh-CN" sz="1400" b="1">
                <a:solidFill>
                  <a:srgbClr val="EF75B2"/>
                </a:solidFill>
              </a:rPr>
              <a:t>P82 </a:t>
            </a:r>
            <a:r>
              <a:rPr lang="zh-CN" altLang="en-US" sz="1400" b="1" dirty="0">
                <a:solidFill>
                  <a:srgbClr val="EF75B2"/>
                </a:solidFill>
              </a:rPr>
              <a:t>练习二十 第</a:t>
            </a:r>
            <a:r>
              <a:rPr lang="en-US" altLang="zh-CN" sz="1400" b="1" dirty="0">
                <a:solidFill>
                  <a:srgbClr val="EF75B2"/>
                </a:solidFill>
              </a:rPr>
              <a:t>9</a:t>
            </a:r>
            <a:r>
              <a:rPr lang="zh-CN" altLang="en-US" sz="1400" b="1" dirty="0">
                <a:solidFill>
                  <a:srgbClr val="EF75B2"/>
                </a:solidFill>
              </a:rPr>
              <a:t>题</a:t>
            </a:r>
            <a:r>
              <a:rPr lang="en-US" altLang="zh-CN" sz="1400" b="1" dirty="0">
                <a:solidFill>
                  <a:srgbClr val="EF75B2"/>
                </a:solidFill>
              </a:rPr>
              <a:t>】</a:t>
            </a:r>
            <a:endParaRPr lang="zh-CN" altLang="en-US" sz="1400" b="1" dirty="0">
              <a:solidFill>
                <a:srgbClr val="EF75B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611560" y="3147814"/>
            <a:ext cx="79928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）答案不唯一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	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小刚的纸飞机飞的距离是文文的几分之几？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6869" name="文本框 5"/>
          <p:cNvSpPr txBox="1">
            <a:spLocks noChangeArrowheads="1"/>
          </p:cNvSpPr>
          <p:nvPr/>
        </p:nvSpPr>
        <p:spPr bwMode="auto">
          <a:xfrm>
            <a:off x="827584" y="555526"/>
            <a:ext cx="7704856" cy="259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文文的纸飞机飞了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，小刚的飞了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，兰兰的飞了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）兰兰的纸飞机飞的距离是文文的几分之几？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）你还能提出其他数学问题并解答吗？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>
                <a:spLocks noChangeArrowheads="1"/>
              </p:cNvSpPr>
              <p:nvPr/>
            </p:nvSpPr>
            <p:spPr bwMode="auto">
              <a:xfrm>
                <a:off x="3491880" y="4011910"/>
                <a:ext cx="3024336" cy="8919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4 ÷ 5 </a:t>
                </a:r>
                <a14:m>
                  <m:oMath xmlns:m="http://schemas.openxmlformats.org/officeDocument/2006/math">
                    <m:r>
                      <a:rPr lang="en-US" altLang="zh-CN" sz="36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zh-CN" altLang="en-US" sz="36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600" b="1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zh-CN" altLang="en-US" sz="3600" b="1" i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91880" y="4011910"/>
                <a:ext cx="3024336" cy="891911"/>
              </a:xfrm>
              <a:prstGeom prst="rect">
                <a:avLst/>
              </a:prstGeom>
              <a:blipFill rotWithShape="1">
                <a:blip r:embed="rId1"/>
                <a:stretch>
                  <a:fillRect t="-69" r="16" b="3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/>
          <p:cNvSpPr txBox="1"/>
          <p:nvPr/>
        </p:nvSpPr>
        <p:spPr>
          <a:xfrm>
            <a:off x="875278" y="384001"/>
            <a:ext cx="281368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 b="1" dirty="0">
                <a:solidFill>
                  <a:srgbClr val="EF75B2"/>
                </a:solidFill>
              </a:rPr>
              <a:t>【</a:t>
            </a:r>
            <a:r>
              <a:rPr lang="zh-CN" altLang="en-US" sz="1400" b="1" dirty="0">
                <a:solidFill>
                  <a:srgbClr val="EF75B2"/>
                </a:solidFill>
              </a:rPr>
              <a:t>选自</a:t>
            </a:r>
            <a:r>
              <a:rPr lang="zh-CN" altLang="en-US" sz="1400" b="1">
                <a:solidFill>
                  <a:srgbClr val="EF75B2"/>
                </a:solidFill>
              </a:rPr>
              <a:t>课本</a:t>
            </a:r>
            <a:r>
              <a:rPr lang="en-US" altLang="zh-CN" sz="1400" b="1">
                <a:solidFill>
                  <a:srgbClr val="EF75B2"/>
                </a:solidFill>
              </a:rPr>
              <a:t>P82 </a:t>
            </a:r>
            <a:r>
              <a:rPr lang="zh-CN" altLang="en-US" sz="1400" b="1" dirty="0">
                <a:solidFill>
                  <a:srgbClr val="EF75B2"/>
                </a:solidFill>
              </a:rPr>
              <a:t>练习二十 第</a:t>
            </a:r>
            <a:r>
              <a:rPr lang="en-US" altLang="zh-CN" sz="1400" b="1" dirty="0">
                <a:solidFill>
                  <a:srgbClr val="EF75B2"/>
                </a:solidFill>
              </a:rPr>
              <a:t>9</a:t>
            </a:r>
            <a:r>
              <a:rPr lang="zh-CN" altLang="en-US" sz="1400" b="1" dirty="0">
                <a:solidFill>
                  <a:srgbClr val="EF75B2"/>
                </a:solidFill>
              </a:rPr>
              <a:t>题</a:t>
            </a:r>
            <a:r>
              <a:rPr lang="en-US" altLang="zh-CN" sz="1400" b="1" dirty="0">
                <a:solidFill>
                  <a:srgbClr val="EF75B2"/>
                </a:solidFill>
              </a:rPr>
              <a:t>】</a:t>
            </a:r>
            <a:endParaRPr lang="zh-CN" altLang="en-US" sz="1400" b="1" dirty="0">
              <a:solidFill>
                <a:srgbClr val="EF75B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组合 2"/>
          <p:cNvGrpSpPr/>
          <p:nvPr/>
        </p:nvGrpSpPr>
        <p:grpSpPr bwMode="auto">
          <a:xfrm>
            <a:off x="831850" y="80963"/>
            <a:ext cx="3382963" cy="623887"/>
            <a:chOff x="831851" y="80963"/>
            <a:chExt cx="3382362" cy="623887"/>
          </a:xfrm>
        </p:grpSpPr>
        <p:grpSp>
          <p:nvGrpSpPr>
            <p:cNvPr id="37894" name="组合 1"/>
            <p:cNvGrpSpPr/>
            <p:nvPr/>
          </p:nvGrpSpPr>
          <p:grpSpPr bwMode="auto">
            <a:xfrm>
              <a:off x="831851" y="136526"/>
              <a:ext cx="3382362" cy="568324"/>
              <a:chOff x="831851" y="136526"/>
              <a:chExt cx="3382362" cy="568324"/>
            </a:xfrm>
          </p:grpSpPr>
          <p:pic>
            <p:nvPicPr>
              <p:cNvPr id="37896" name="图片 2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2318" r="-1851"/>
              <a:stretch>
                <a:fillRect/>
              </a:stretch>
            </p:blipFill>
            <p:spPr bwMode="auto">
              <a:xfrm>
                <a:off x="2486025" y="136526"/>
                <a:ext cx="1728188" cy="568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97" name="图片 2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1730"/>
              <a:stretch>
                <a:fillRect/>
              </a:stretch>
            </p:blipFill>
            <p:spPr bwMode="auto">
              <a:xfrm>
                <a:off x="831851" y="136526"/>
                <a:ext cx="1654174" cy="568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7895" name="矩形 1"/>
            <p:cNvSpPr>
              <a:spLocks noChangeArrowheads="1"/>
            </p:cNvSpPr>
            <p:nvPr/>
          </p:nvSpPr>
          <p:spPr bwMode="auto">
            <a:xfrm>
              <a:off x="1010103" y="80963"/>
              <a:ext cx="234872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六、课堂小结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383208" flipH="1">
            <a:off x="2163896" y="60959"/>
            <a:ext cx="6234942" cy="5059681"/>
          </a:xfrm>
          <a:prstGeom prst="rect">
            <a:avLst/>
          </a:prstGeom>
        </p:spPr>
      </p:pic>
      <p:sp>
        <p:nvSpPr>
          <p:cNvPr id="37892" name="矩形 4"/>
          <p:cNvSpPr>
            <a:spLocks noChangeArrowheads="1"/>
          </p:cNvSpPr>
          <p:nvPr/>
        </p:nvSpPr>
        <p:spPr bwMode="auto">
          <a:xfrm>
            <a:off x="3700463" y="1360488"/>
            <a:ext cx="3578225" cy="2012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通过今天的整理和复习，你们有哪些新的收获？</a:t>
            </a:r>
            <a:endParaRPr lang="en-US" altLang="zh-CN" sz="3200" b="1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71830" y="1706880"/>
            <a:ext cx="7553325" cy="1210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latinLnBrk="0" hangingPunct="1">
              <a:lnSpc>
                <a:spcPct val="13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1.</a:t>
            </a:r>
            <a:r>
              <a:rPr lang="en-US" altLang="zh-CN" sz="2800" b="1" dirty="0">
                <a:latin typeface="+mn-lt"/>
                <a:ea typeface="+mn-ea"/>
              </a:rPr>
              <a:t>   </a:t>
            </a:r>
            <a:r>
              <a:rPr lang="zh-CN" altLang="en-US" sz="2800" b="1" dirty="0">
                <a:latin typeface="+mn-lt"/>
                <a:ea typeface="+mn-ea"/>
              </a:rPr>
              <a:t>4</a:t>
            </a:r>
            <a:r>
              <a:rPr lang="en-US" altLang="zh-CN" sz="2800" b="1" dirty="0">
                <a:latin typeface="+mn-lt"/>
                <a:ea typeface="+mn-ea"/>
              </a:rPr>
              <a:t>    </a:t>
            </a:r>
            <a:r>
              <a:rPr lang="zh-CN" altLang="en-US" sz="2800" b="1" dirty="0">
                <a:latin typeface="+mn-lt"/>
                <a:ea typeface="+mn-ea"/>
              </a:rPr>
              <a:t>的分数单位是（</a:t>
            </a:r>
            <a:r>
              <a:rPr lang="en-US" altLang="zh-CN" sz="2800" b="1" dirty="0">
                <a:latin typeface="+mn-lt"/>
                <a:ea typeface="+mn-ea"/>
              </a:rPr>
              <a:t>       </a:t>
            </a:r>
            <a:r>
              <a:rPr lang="zh-CN" altLang="en-US" sz="2800" b="1" dirty="0">
                <a:latin typeface="+mn-lt"/>
                <a:ea typeface="+mn-ea"/>
              </a:rPr>
              <a:t>），它有（</a:t>
            </a:r>
            <a:r>
              <a:rPr lang="en-US" altLang="zh-CN" sz="2800" b="1" dirty="0">
                <a:latin typeface="+mn-lt"/>
                <a:ea typeface="+mn-ea"/>
              </a:rPr>
              <a:t>      </a:t>
            </a:r>
            <a:r>
              <a:rPr lang="zh-CN" altLang="en-US" sz="2800" b="1" dirty="0">
                <a:latin typeface="+mn-lt"/>
                <a:ea typeface="+mn-ea"/>
              </a:rPr>
              <a:t>）个</a:t>
            </a:r>
            <a:endParaRPr lang="zh-CN" altLang="en-US" sz="2800" b="1" dirty="0">
              <a:latin typeface="+mn-lt"/>
              <a:ea typeface="+mn-ea"/>
            </a:endParaRPr>
          </a:p>
          <a:p>
            <a:pPr eaLnBrk="1" latinLnBrk="0" hangingPunct="1">
              <a:lnSpc>
                <a:spcPct val="13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 </a:t>
            </a:r>
            <a:r>
              <a:rPr lang="en-US" altLang="zh-CN" sz="2800" b="1" dirty="0">
                <a:latin typeface="+mn-lt"/>
                <a:ea typeface="+mn-ea"/>
              </a:rPr>
              <a:t>     </a:t>
            </a:r>
            <a:r>
              <a:rPr lang="zh-CN" altLang="en-US" sz="2800" b="1" dirty="0">
                <a:latin typeface="+mn-lt"/>
                <a:ea typeface="+mn-ea"/>
              </a:rPr>
              <a:t>这样的分数单位。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grpSp>
        <p:nvGrpSpPr>
          <p:cNvPr id="38927" name="组合 4"/>
          <p:cNvGrpSpPr/>
          <p:nvPr/>
        </p:nvGrpSpPr>
        <p:grpSpPr bwMode="auto">
          <a:xfrm>
            <a:off x="831850" y="133350"/>
            <a:ext cx="3019425" cy="571500"/>
            <a:chOff x="831851" y="133350"/>
            <a:chExt cx="3020065" cy="571500"/>
          </a:xfrm>
        </p:grpSpPr>
        <p:grpSp>
          <p:nvGrpSpPr>
            <p:cNvPr id="38929" name="组合 6"/>
            <p:cNvGrpSpPr/>
            <p:nvPr/>
          </p:nvGrpSpPr>
          <p:grpSpPr bwMode="auto">
            <a:xfrm>
              <a:off x="831851" y="136526"/>
              <a:ext cx="3020065" cy="568324"/>
              <a:chOff x="831851" y="136526"/>
              <a:chExt cx="3020065" cy="568324"/>
            </a:xfrm>
          </p:grpSpPr>
          <p:pic>
            <p:nvPicPr>
              <p:cNvPr id="38931" name="图片 2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2318" r="-1851"/>
              <a:stretch>
                <a:fillRect/>
              </a:stretch>
            </p:blipFill>
            <p:spPr bwMode="auto">
              <a:xfrm>
                <a:off x="2123728" y="136526"/>
                <a:ext cx="1728188" cy="568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32" name="图片 2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1730"/>
              <a:stretch>
                <a:fillRect/>
              </a:stretch>
            </p:blipFill>
            <p:spPr bwMode="auto">
              <a:xfrm>
                <a:off x="831851" y="136526"/>
                <a:ext cx="1654174" cy="568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8930" name="矩形 1"/>
            <p:cNvSpPr>
              <a:spLocks noChangeArrowheads="1"/>
            </p:cNvSpPr>
            <p:nvPr/>
          </p:nvSpPr>
          <p:spPr bwMode="auto">
            <a:xfrm>
              <a:off x="972003" y="133350"/>
              <a:ext cx="2328403" cy="521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七、作业设计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671513" y="721043"/>
            <a:ext cx="6624637" cy="337185"/>
          </a:xfrm>
          <a:prstGeom prst="rect">
            <a:avLst/>
          </a:prstGeom>
        </p:spPr>
        <p:txBody>
          <a:bodyPr>
            <a:spAutoFit/>
          </a:bodyPr>
          <a:p>
            <a:pPr>
              <a:defRPr/>
            </a:pPr>
            <a:r>
              <a:rPr lang="zh-CN" altLang="en-US" sz="1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见</a:t>
            </a:r>
            <a:r>
              <a:rPr lang="en-US" altLang="zh-CN" sz="1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“</a:t>
            </a:r>
            <a:r>
              <a:rPr lang="zh-CN" altLang="en-US" sz="1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状元成才路</a:t>
            </a:r>
            <a:r>
              <a:rPr lang="en-US" altLang="zh-CN" sz="1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”</a:t>
            </a:r>
            <a:r>
              <a:rPr lang="zh-CN" altLang="en-US" sz="1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系列丛书《创优作业</a:t>
            </a:r>
            <a:r>
              <a:rPr lang="en-US" altLang="zh-CN" sz="1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100</a:t>
            </a:r>
            <a:r>
              <a:rPr lang="zh-CN" altLang="en-US" sz="1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分》对应课时作业。</a:t>
            </a:r>
            <a:endParaRPr lang="zh-CN" altLang="en-US" sz="16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71830" y="2964815"/>
            <a:ext cx="7553325" cy="1210945"/>
          </a:xfrm>
          <a:prstGeom prst="rect">
            <a:avLst/>
          </a:prstGeom>
        </p:spPr>
        <p:txBody>
          <a:bodyPr wrap="square">
            <a:spAutoFit/>
          </a:bodyPr>
          <a:p>
            <a:pPr latinLnBrk="0">
              <a:lnSpc>
                <a:spcPct val="13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2.</a:t>
            </a:r>
            <a:r>
              <a:rPr lang="en-US" altLang="zh-CN" sz="2800" b="1" dirty="0">
                <a:latin typeface="+mn-lt"/>
                <a:ea typeface="+mn-ea"/>
              </a:rPr>
              <a:t>  </a:t>
            </a:r>
            <a:r>
              <a:rPr lang="zh-CN" altLang="en-US" sz="2800" b="1" dirty="0">
                <a:latin typeface="+mn-lt"/>
                <a:ea typeface="+mn-ea"/>
              </a:rPr>
              <a:t>把5个苹果平均分给8个小朋友，每人分得这</a:t>
            </a:r>
            <a:endParaRPr lang="zh-CN" altLang="en-US" sz="2800" b="1" dirty="0">
              <a:latin typeface="+mn-lt"/>
              <a:ea typeface="+mn-ea"/>
            </a:endParaRPr>
          </a:p>
          <a:p>
            <a:pPr latinLnBrk="0">
              <a:lnSpc>
                <a:spcPct val="13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 </a:t>
            </a:r>
            <a:r>
              <a:rPr lang="en-US" altLang="zh-CN" sz="2800" b="1" dirty="0">
                <a:latin typeface="+mn-lt"/>
                <a:ea typeface="+mn-ea"/>
              </a:rPr>
              <a:t>    </a:t>
            </a:r>
            <a:r>
              <a:rPr lang="zh-CN" altLang="en-US" sz="2800" b="1" dirty="0">
                <a:latin typeface="+mn-lt"/>
                <a:ea typeface="+mn-ea"/>
              </a:rPr>
              <a:t>些苹果的</a:t>
            </a:r>
            <a:r>
              <a:rPr lang="en-US" altLang="zh-CN" sz="2800" b="1" dirty="0">
                <a:latin typeface="+mn-lt"/>
                <a:ea typeface="+mn-ea"/>
              </a:rPr>
              <a:t>            </a:t>
            </a:r>
            <a:r>
              <a:rPr lang="zh-CN" altLang="en-US" sz="2800" b="1" dirty="0">
                <a:latin typeface="+mn-lt"/>
                <a:ea typeface="+mn-ea"/>
              </a:rPr>
              <a:t>，每人分得（</a:t>
            </a:r>
            <a:r>
              <a:rPr lang="en-US" altLang="zh-CN" sz="2800" b="1" dirty="0">
                <a:latin typeface="+mn-lt"/>
                <a:ea typeface="+mn-ea"/>
              </a:rPr>
              <a:t>       </a:t>
            </a:r>
            <a:r>
              <a:rPr lang="zh-CN" altLang="en-US" sz="2800" b="1" dirty="0">
                <a:latin typeface="+mn-lt"/>
                <a:ea typeface="+mn-ea"/>
              </a:rPr>
              <a:t>）个。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71830" y="1253490"/>
            <a:ext cx="7553325" cy="52197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zh-CN" altLang="en-US" sz="2800" b="1" dirty="0">
                <a:latin typeface="+mn-lt"/>
                <a:ea typeface="+mn-ea"/>
              </a:rPr>
              <a:t>填一填。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graphicFrame>
        <p:nvGraphicFramePr>
          <p:cNvPr id="11" name="对象 1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536700" y="1706880"/>
          <a:ext cx="266700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2" imgW="152400" imgH="393700" progId="Equation.DSMT4">
                  <p:embed/>
                </p:oleObj>
              </mc:Choice>
              <mc:Fallback>
                <p:oleObj name="" r:id="rId2" imgW="152400" imgH="3937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36700" y="1706880"/>
                        <a:ext cx="266700" cy="688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2590165" y="3495675"/>
            <a:ext cx="19583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(    )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90165" y="3899535"/>
            <a:ext cx="19583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(    )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690495" y="3899535"/>
            <a:ext cx="87884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对象 1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548505" y="1775460"/>
          <a:ext cx="266700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4" imgW="152400" imgH="393700" progId="Equation.DSMT4">
                  <p:embed/>
                </p:oleObj>
              </mc:Choice>
              <mc:Fallback>
                <p:oleObj name="" r:id="rId4" imgW="152400" imgH="3937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48505" y="1775460"/>
                        <a:ext cx="266700" cy="688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文本框 17"/>
          <p:cNvSpPr txBox="1"/>
          <p:nvPr/>
        </p:nvSpPr>
        <p:spPr>
          <a:xfrm>
            <a:off x="6732270" y="1821180"/>
            <a:ext cx="563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32 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  <a:sym typeface="+mn-ea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914650" y="3459480"/>
            <a:ext cx="411480" cy="947420"/>
            <a:chOff x="4590" y="5448"/>
            <a:chExt cx="648" cy="1492"/>
          </a:xfrm>
        </p:grpSpPr>
        <p:sp>
          <p:nvSpPr>
            <p:cNvPr id="19" name="文本框 18"/>
            <p:cNvSpPr txBox="1"/>
            <p:nvPr/>
          </p:nvSpPr>
          <p:spPr>
            <a:xfrm>
              <a:off x="4590" y="6216"/>
              <a:ext cx="648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+mn-ea"/>
                  <a:sym typeface="+mn-ea"/>
                </a:rPr>
                <a:t>8 </a:t>
              </a:r>
              <a:endParaRPr lang="en-US" altLang="zh-CN" sz="2400" b="1" dirty="0">
                <a:solidFill>
                  <a:srgbClr val="FF0000"/>
                </a:solidFill>
                <a:latin typeface="+mn-lt"/>
                <a:ea typeface="+mn-ea"/>
                <a:sym typeface="+mn-ea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590" y="5448"/>
              <a:ext cx="648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+mn-ea"/>
                  <a:sym typeface="+mn-ea"/>
                </a:rPr>
                <a:t>1 </a:t>
              </a:r>
              <a:endParaRPr lang="en-US" altLang="zh-CN" sz="2400" b="1" dirty="0">
                <a:solidFill>
                  <a:srgbClr val="FF0000"/>
                </a:solidFill>
                <a:latin typeface="+mn-lt"/>
                <a:ea typeface="+mn-ea"/>
                <a:sym typeface="+mn-ea"/>
              </a:endParaRPr>
            </a:p>
          </p:txBody>
        </p:sp>
      </p:grpSp>
      <p:graphicFrame>
        <p:nvGraphicFramePr>
          <p:cNvPr id="21" name="对象 2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75998" y="3555365"/>
          <a:ext cx="244475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" name="" r:id="rId6" imgW="139700" imgH="393700" progId="Equation.DSMT4">
                  <p:embed/>
                </p:oleObj>
              </mc:Choice>
              <mc:Fallback>
                <p:oleObj name="" r:id="rId6" imgW="139700" imgH="3937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075998" y="3555365"/>
                        <a:ext cx="244475" cy="688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73710" y="875665"/>
            <a:ext cx="7553325" cy="52197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zh-CN" altLang="en-US" sz="2800" b="1" dirty="0">
                <a:latin typeface="+mn-lt"/>
                <a:ea typeface="+mn-ea"/>
              </a:rPr>
              <a:t>3.分母是10的最简真分数的和是（</a:t>
            </a:r>
            <a:r>
              <a:rPr lang="en-US" altLang="zh-CN" sz="2800" b="1" dirty="0">
                <a:latin typeface="+mn-lt"/>
                <a:ea typeface="+mn-ea"/>
              </a:rPr>
              <a:t>        </a:t>
            </a:r>
            <a:r>
              <a:rPr lang="zh-CN" altLang="en-US" sz="2800" b="1" dirty="0">
                <a:latin typeface="+mn-lt"/>
                <a:ea typeface="+mn-ea"/>
              </a:rPr>
              <a:t>）。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73710" y="1630045"/>
            <a:ext cx="7553325" cy="52197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altLang="zh-CN" sz="2800" b="1" dirty="0">
                <a:latin typeface="+mn-lt"/>
                <a:ea typeface="+mn-ea"/>
              </a:rPr>
              <a:t>4</a:t>
            </a:r>
            <a:r>
              <a:rPr lang="zh-CN" altLang="en-US" sz="2800" b="1" dirty="0">
                <a:latin typeface="+mn-lt"/>
                <a:ea typeface="+mn-ea"/>
              </a:rPr>
              <a:t>.</a:t>
            </a:r>
            <a:r>
              <a:rPr lang="zh-CN" sz="2800" b="1" dirty="0">
                <a:latin typeface="+mn-lt"/>
                <a:ea typeface="+mn-ea"/>
              </a:rPr>
              <a:t>在横线上填写适当的分数</a:t>
            </a:r>
            <a:r>
              <a:rPr lang="zh-CN" altLang="en-US" sz="2800" b="1" dirty="0">
                <a:latin typeface="+mn-lt"/>
                <a:ea typeface="+mn-ea"/>
              </a:rPr>
              <a:t>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32155" y="2420620"/>
            <a:ext cx="3553460" cy="46037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sz="2400" b="1" dirty="0">
                <a:latin typeface="+mn-lt"/>
                <a:ea typeface="+mn-ea"/>
              </a:rPr>
              <a:t>26cm</a:t>
            </a:r>
            <a:r>
              <a:rPr lang="zh-CN" altLang="en-US" sz="2400" b="1" dirty="0">
                <a:latin typeface="+mn-lt"/>
                <a:ea typeface="+mn-ea"/>
              </a:rPr>
              <a:t>＝</a:t>
            </a:r>
            <a:r>
              <a:rPr lang="en-US" altLang="zh-CN" sz="2400" b="1" dirty="0">
                <a:latin typeface="+mn-lt"/>
                <a:ea typeface="+mn-ea"/>
              </a:rPr>
              <a:t>_____m</a:t>
            </a:r>
            <a:endParaRPr lang="en-US" altLang="zh-CN" sz="2400" b="1" dirty="0">
              <a:latin typeface="+mn-lt"/>
              <a:ea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383915" y="2419985"/>
            <a:ext cx="3553460" cy="46037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sz="2400" b="1" dirty="0">
                <a:latin typeface="+mn-lt"/>
                <a:ea typeface="+mn-ea"/>
              </a:rPr>
              <a:t>35dm</a:t>
            </a:r>
            <a:r>
              <a:rPr lang="en-US" sz="2400" b="1" baseline="30000" dirty="0">
                <a:latin typeface="+mn-lt"/>
                <a:ea typeface="+mn-ea"/>
              </a:rPr>
              <a:t>2</a:t>
            </a:r>
            <a:r>
              <a:rPr lang="zh-CN" altLang="en-US" sz="2400" b="1" dirty="0">
                <a:latin typeface="+mn-lt"/>
                <a:ea typeface="+mn-ea"/>
              </a:rPr>
              <a:t>＝</a:t>
            </a:r>
            <a:r>
              <a:rPr lang="en-US" altLang="zh-CN" sz="2400" b="1" dirty="0">
                <a:latin typeface="+mn-lt"/>
                <a:ea typeface="+mn-ea"/>
              </a:rPr>
              <a:t>_____m</a:t>
            </a:r>
            <a:r>
              <a:rPr lang="en-US" altLang="zh-CN" sz="2400" b="1" baseline="30000" dirty="0">
                <a:latin typeface="+mn-lt"/>
                <a:ea typeface="+mn-ea"/>
              </a:rPr>
              <a:t>2</a:t>
            </a:r>
            <a:endParaRPr lang="en-US" altLang="zh-CN" sz="2400" b="1" baseline="30000" dirty="0">
              <a:latin typeface="+mn-lt"/>
              <a:ea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142355" y="2427605"/>
            <a:ext cx="3553460" cy="46037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sz="2400" b="1" dirty="0">
                <a:latin typeface="+mn-lt"/>
                <a:ea typeface="+mn-ea"/>
              </a:rPr>
              <a:t>400g</a:t>
            </a:r>
            <a:r>
              <a:rPr lang="zh-CN" altLang="en-US" sz="2400" b="1" dirty="0">
                <a:latin typeface="+mn-lt"/>
                <a:ea typeface="+mn-ea"/>
              </a:rPr>
              <a:t>＝</a:t>
            </a:r>
            <a:r>
              <a:rPr lang="en-US" altLang="zh-CN" sz="2400" b="1" dirty="0">
                <a:latin typeface="+mn-lt"/>
                <a:ea typeface="+mn-ea"/>
              </a:rPr>
              <a:t>_____kg</a:t>
            </a:r>
            <a:endParaRPr lang="en-US" altLang="zh-CN" sz="2400" b="1" dirty="0">
              <a:latin typeface="+mn-lt"/>
              <a:ea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32155" y="3075940"/>
            <a:ext cx="3553460" cy="46037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sz="2400" b="1" dirty="0">
                <a:latin typeface="+mn-lt"/>
                <a:ea typeface="+mn-ea"/>
              </a:rPr>
              <a:t>150mL</a:t>
            </a:r>
            <a:r>
              <a:rPr lang="zh-CN" altLang="en-US" sz="2400" b="1" dirty="0">
                <a:latin typeface="+mn-lt"/>
                <a:ea typeface="+mn-ea"/>
              </a:rPr>
              <a:t>＝</a:t>
            </a:r>
            <a:r>
              <a:rPr lang="en-US" altLang="zh-CN" sz="2400" b="1" dirty="0">
                <a:latin typeface="+mn-lt"/>
                <a:ea typeface="+mn-ea"/>
              </a:rPr>
              <a:t>_____L</a:t>
            </a:r>
            <a:endParaRPr lang="en-US" altLang="zh-CN" sz="2400" b="1" dirty="0">
              <a:latin typeface="+mn-lt"/>
              <a:ea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383915" y="3075305"/>
            <a:ext cx="3553460" cy="46037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sz="2400" b="1" dirty="0">
                <a:latin typeface="+mn-lt"/>
                <a:ea typeface="+mn-ea"/>
              </a:rPr>
              <a:t>850cm</a:t>
            </a:r>
            <a:r>
              <a:rPr lang="en-US" sz="2400" b="1" baseline="30000" dirty="0">
                <a:latin typeface="+mn-lt"/>
                <a:ea typeface="+mn-ea"/>
              </a:rPr>
              <a:t>3</a:t>
            </a:r>
            <a:r>
              <a:rPr lang="zh-CN" altLang="en-US" sz="2400" b="1" dirty="0">
                <a:latin typeface="+mn-lt"/>
                <a:ea typeface="+mn-ea"/>
              </a:rPr>
              <a:t>＝</a:t>
            </a:r>
            <a:r>
              <a:rPr lang="en-US" altLang="zh-CN" sz="2400" b="1" dirty="0">
                <a:latin typeface="+mn-lt"/>
                <a:ea typeface="+mn-ea"/>
              </a:rPr>
              <a:t>_____dm</a:t>
            </a:r>
            <a:r>
              <a:rPr lang="en-US" altLang="zh-CN" sz="2400" b="1" baseline="30000" dirty="0">
                <a:latin typeface="+mn-lt"/>
                <a:ea typeface="+mn-ea"/>
              </a:rPr>
              <a:t>3</a:t>
            </a:r>
            <a:endParaRPr lang="en-US" altLang="zh-CN" sz="2400" b="1" baseline="30000" dirty="0">
              <a:latin typeface="+mn-lt"/>
              <a:ea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142355" y="3082925"/>
            <a:ext cx="3553460" cy="46037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sz="2400" b="1" dirty="0">
                <a:latin typeface="+mn-lt"/>
                <a:ea typeface="+mn-ea"/>
              </a:rPr>
              <a:t>15</a:t>
            </a:r>
            <a:r>
              <a:rPr lang="zh-CN" altLang="en-US" sz="2400" b="1" dirty="0">
                <a:latin typeface="+mn-lt"/>
                <a:ea typeface="+mn-ea"/>
              </a:rPr>
              <a:t>分＝</a:t>
            </a:r>
            <a:r>
              <a:rPr lang="en-US" altLang="zh-CN" sz="2400" b="1" dirty="0">
                <a:latin typeface="+mn-lt"/>
                <a:ea typeface="+mn-ea"/>
              </a:rPr>
              <a:t>_____</a:t>
            </a:r>
            <a:r>
              <a:rPr lang="zh-CN" altLang="en-US" sz="2400" b="1" dirty="0">
                <a:latin typeface="+mn-lt"/>
                <a:ea typeface="+mn-ea"/>
              </a:rPr>
              <a:t>时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000750" y="937260"/>
            <a:ext cx="411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2 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  <a:sym typeface="+mn-ea"/>
            </a:endParaRPr>
          </a:p>
        </p:txBody>
      </p:sp>
      <p:graphicFrame>
        <p:nvGraphicFramePr>
          <p:cNvPr id="14" name="对象 1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078990" y="2203450"/>
          <a:ext cx="330200" cy="601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215900" imgH="393700" progId="Equation.DSMT4">
                  <p:embed/>
                </p:oleObj>
              </mc:Choice>
              <mc:Fallback>
                <p:oleObj name="" r:id="rId1" imgW="2159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078990" y="2203450"/>
                        <a:ext cx="330200" cy="6019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819968" y="2203450"/>
          <a:ext cx="349885" cy="601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228600" imgH="393700" progId="Equation.DSMT4">
                  <p:embed/>
                </p:oleObj>
              </mc:Choice>
              <mc:Fallback>
                <p:oleObj name="" r:id="rId3" imgW="2286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19968" y="2203450"/>
                        <a:ext cx="349885" cy="6019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400291" y="2203450"/>
          <a:ext cx="233680" cy="601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" name="" r:id="rId5" imgW="152400" imgH="393700" progId="Equation.DSMT4">
                  <p:embed/>
                </p:oleObj>
              </mc:Choice>
              <mc:Fallback>
                <p:oleObj name="" r:id="rId5" imgW="1524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400291" y="2203450"/>
                        <a:ext cx="233680" cy="6019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259648" y="2875915"/>
          <a:ext cx="349885" cy="601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" name="" r:id="rId7" imgW="228600" imgH="393700" progId="Equation.DSMT4">
                  <p:embed/>
                </p:oleObj>
              </mc:Choice>
              <mc:Fallback>
                <p:oleObj name="" r:id="rId7" imgW="2286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259648" y="2875915"/>
                        <a:ext cx="349885" cy="6019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949508" y="2875915"/>
          <a:ext cx="349885" cy="601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" name="" r:id="rId9" imgW="228600" imgH="393700" progId="Equation.DSMT4">
                  <p:embed/>
                </p:oleObj>
              </mc:Choice>
              <mc:Fallback>
                <p:oleObj name="" r:id="rId9" imgW="2286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949508" y="2875915"/>
                        <a:ext cx="349885" cy="6019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440613" y="2875915"/>
          <a:ext cx="213995" cy="601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" name="" r:id="rId11" imgW="139700" imgH="393700" progId="Equation.DSMT4">
                  <p:embed/>
                </p:oleObj>
              </mc:Choice>
              <mc:Fallback>
                <p:oleObj name="" r:id="rId11" imgW="1397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440613" y="2875915"/>
                        <a:ext cx="213995" cy="6019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2849</Words>
  <Application>WPS 演示</Application>
  <PresentationFormat>全屏显示(16:9)</PresentationFormat>
  <Paragraphs>362</Paragraphs>
  <Slides>26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38</vt:i4>
      </vt:variant>
      <vt:variant>
        <vt:lpstr>幻灯片标题</vt:lpstr>
      </vt:variant>
      <vt:variant>
        <vt:i4>26</vt:i4>
      </vt:variant>
    </vt:vector>
  </HeadingPairs>
  <TitlesOfParts>
    <vt:vector size="78" baseType="lpstr">
      <vt:lpstr>Arial</vt:lpstr>
      <vt:lpstr>宋体</vt:lpstr>
      <vt:lpstr>Wingdings</vt:lpstr>
      <vt:lpstr>等线</vt:lpstr>
      <vt:lpstr>Times New Roman</vt:lpstr>
      <vt:lpstr>黑体</vt:lpstr>
      <vt:lpstr>等线 Light</vt:lpstr>
      <vt:lpstr>楷体</vt:lpstr>
      <vt:lpstr>仓耳今楷05-6763 W05</vt:lpstr>
      <vt:lpstr>楷体_GB2312</vt:lpstr>
      <vt:lpstr>微软雅黑</vt:lpstr>
      <vt:lpstr>Arial Unicode MS</vt:lpstr>
      <vt:lpstr>Cambria Math</vt:lpstr>
      <vt:lpstr>自定义设计方案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302</cp:revision>
  <dcterms:created xsi:type="dcterms:W3CDTF">2015-08-27T07:30:00Z</dcterms:created>
  <dcterms:modified xsi:type="dcterms:W3CDTF">2023-11-03T03:14:15Z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E2830412C9F248CF8C71F9BC0FA2A07B</vt:lpwstr>
  </property>
</Properties>
</file>