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8" r:id="rId4"/>
    <p:sldId id="384" r:id="rId5"/>
    <p:sldId id="378" r:id="rId6"/>
    <p:sldId id="272" r:id="rId7"/>
    <p:sldId id="258" r:id="rId8"/>
    <p:sldId id="264" r:id="rId9"/>
    <p:sldId id="281" r:id="rId10"/>
    <p:sldId id="282" r:id="rId11"/>
    <p:sldId id="283" r:id="rId12"/>
    <p:sldId id="274" r:id="rId13"/>
    <p:sldId id="273" r:id="rId14"/>
    <p:sldId id="401" r:id="rId15"/>
    <p:sldId id="263" r:id="rId16"/>
    <p:sldId id="284" r:id="rId17"/>
    <p:sldId id="285" r:id="rId18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7F72"/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9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" Type="http://schemas.openxmlformats.org/officeDocument/2006/relationships/theme" Target="theme/theme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F55E1CF-5EC5-4F96-BC81-F308839FAA4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0.wmf"/><Relationship Id="rId1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.bin"/><Relationship Id="rId8" Type="http://schemas.openxmlformats.org/officeDocument/2006/relationships/image" Target="../media/image16.wmf"/><Relationship Id="rId7" Type="http://schemas.openxmlformats.org/officeDocument/2006/relationships/oleObject" Target="../embeddings/oleObject6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4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13.wmf"/><Relationship Id="rId14" Type="http://schemas.openxmlformats.org/officeDocument/2006/relationships/vmlDrawing" Target="../drawings/vmlDrawing2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8.wmf"/><Relationship Id="rId11" Type="http://schemas.openxmlformats.org/officeDocument/2006/relationships/oleObject" Target="../embeddings/oleObject8.bin"/><Relationship Id="rId10" Type="http://schemas.openxmlformats.org/officeDocument/2006/relationships/image" Target="../media/image17.wmf"/><Relationship Id="rId1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wmf"/><Relationship Id="rId1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wmf"/><Relationship Id="rId8" Type="http://schemas.openxmlformats.org/officeDocument/2006/relationships/oleObject" Target="../embeddings/oleObject13.bin"/><Relationship Id="rId7" Type="http://schemas.openxmlformats.org/officeDocument/2006/relationships/image" Target="../media/image27.wmf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1.bin"/><Relationship Id="rId3" Type="http://schemas.openxmlformats.org/officeDocument/2006/relationships/image" Target="../media/image25.wmf"/><Relationship Id="rId2" Type="http://schemas.openxmlformats.org/officeDocument/2006/relationships/oleObject" Target="../embeddings/oleObject10.bin"/><Relationship Id="rId15" Type="http://schemas.openxmlformats.org/officeDocument/2006/relationships/vmlDrawing" Target="../drawings/vmlDrawing4.v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30.wmf"/><Relationship Id="rId12" Type="http://schemas.openxmlformats.org/officeDocument/2006/relationships/oleObject" Target="../embeddings/oleObject15.bin"/><Relationship Id="rId11" Type="http://schemas.openxmlformats.org/officeDocument/2006/relationships/image" Target="../media/image29.wmf"/><Relationship Id="rId10" Type="http://schemas.openxmlformats.org/officeDocument/2006/relationships/oleObject" Target="../embeddings/oleObject14.bin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练习二十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P81-P82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练习二十）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4"/>
          <p:cNvSpPr txBox="1">
            <a:spLocks noChangeArrowheads="1"/>
          </p:cNvSpPr>
          <p:nvPr/>
        </p:nvSpPr>
        <p:spPr bwMode="auto">
          <a:xfrm>
            <a:off x="611188" y="1492250"/>
            <a:ext cx="792162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把一根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长的木条锯成同样长的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段，每段是这根木条的      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，每段长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（    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（    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          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870200" y="2852738"/>
            <a:ext cx="36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310063" y="2878138"/>
            <a:ext cx="569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174750" y="2870200"/>
            <a:ext cx="36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900488" y="2087563"/>
            <a:ext cx="3635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3900488" y="2430463"/>
            <a:ext cx="3635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6569075" y="2657475"/>
            <a:ext cx="36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6569075" y="3070225"/>
            <a:ext cx="36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文本框 15"/>
          <p:cNvSpPr txBox="1">
            <a:spLocks noChangeArrowheads="1"/>
          </p:cNvSpPr>
          <p:nvPr/>
        </p:nvSpPr>
        <p:spPr bwMode="auto">
          <a:xfrm>
            <a:off x="3463925" y="2206625"/>
            <a:ext cx="1238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（     ）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（     ）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648075" y="2538413"/>
            <a:ext cx="8286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18"/>
          <p:cNvSpPr txBox="1">
            <a:spLocks noChangeArrowheads="1"/>
          </p:cNvSpPr>
          <p:nvPr/>
        </p:nvSpPr>
        <p:spPr bwMode="auto">
          <a:xfrm>
            <a:off x="6132513" y="2808288"/>
            <a:ext cx="12382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（     ）</a:t>
            </a:r>
            <a:endParaRPr lang="en-US" altLang="zh-CN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>
                <a:latin typeface="黑体" panose="02010609060101010101" pitchFamily="49" charset="-122"/>
                <a:ea typeface="黑体" panose="02010609060101010101" pitchFamily="49" charset="-122"/>
              </a:rPr>
              <a:t>（     ）</a:t>
            </a:r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316663" y="3140075"/>
            <a:ext cx="8286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3"/>
          <p:cNvSpPr txBox="1">
            <a:spLocks noChangeArrowheads="1"/>
          </p:cNvSpPr>
          <p:nvPr/>
        </p:nvSpPr>
        <p:spPr bwMode="auto">
          <a:xfrm>
            <a:off x="467544" y="555526"/>
            <a:ext cx="7992888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判断下面的说法是否正确，并说一说你的理由。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1" name="文本框 4"/>
          <p:cNvSpPr txBox="1">
            <a:spLocks noChangeArrowheads="1"/>
          </p:cNvSpPr>
          <p:nvPr/>
        </p:nvSpPr>
        <p:spPr bwMode="auto">
          <a:xfrm>
            <a:off x="255091" y="2112778"/>
            <a:ext cx="88884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）分数的分母越大，它的分数单位就越小。（     ）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2" name="文本框 5"/>
          <p:cNvSpPr txBox="1">
            <a:spLocks noChangeArrowheads="1"/>
          </p:cNvSpPr>
          <p:nvPr/>
        </p:nvSpPr>
        <p:spPr bwMode="auto">
          <a:xfrm>
            <a:off x="267791" y="2846320"/>
            <a:ext cx="875665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）分数都比整数小。                                        （     ）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3" name="文本框 6"/>
          <p:cNvSpPr txBox="1">
            <a:spLocks noChangeArrowheads="1"/>
          </p:cNvSpPr>
          <p:nvPr/>
        </p:nvSpPr>
        <p:spPr bwMode="auto">
          <a:xfrm>
            <a:off x="267791" y="3579862"/>
            <a:ext cx="875665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）假分数的分子都比分母小。                        （     ）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4"/>
          <p:cNvSpPr txBox="1">
            <a:spLocks noChangeArrowheads="1"/>
          </p:cNvSpPr>
          <p:nvPr/>
        </p:nvSpPr>
        <p:spPr bwMode="auto">
          <a:xfrm>
            <a:off x="7990979" y="2850554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5"/>
          <p:cNvSpPr txBox="1">
            <a:spLocks noChangeArrowheads="1"/>
          </p:cNvSpPr>
          <p:nvPr/>
        </p:nvSpPr>
        <p:spPr bwMode="auto">
          <a:xfrm>
            <a:off x="7965579" y="2092670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6"/>
          <p:cNvSpPr txBox="1">
            <a:spLocks noChangeArrowheads="1"/>
          </p:cNvSpPr>
          <p:nvPr/>
        </p:nvSpPr>
        <p:spPr bwMode="auto">
          <a:xfrm>
            <a:off x="7990979" y="3597324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83968" y="2859782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假分数比整数大或相等</a:t>
            </a:r>
            <a:endParaRPr lang="zh-CN" altLang="en-US" sz="2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95736" y="4227934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j-ea"/>
              </a:rPr>
              <a:t>假分数的分子可能大于或等于分母</a:t>
            </a:r>
            <a:endParaRPr lang="zh-CN" altLang="en-US" sz="2400" b="1" dirty="0">
              <a:solidFill>
                <a:srgbClr val="FF0000"/>
              </a:solidFill>
              <a:latin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2"/>
          <p:cNvSpPr txBox="1">
            <a:spLocks noChangeArrowheads="1"/>
          </p:cNvSpPr>
          <p:nvPr/>
        </p:nvSpPr>
        <p:spPr bwMode="auto">
          <a:xfrm>
            <a:off x="331788" y="1131590"/>
            <a:ext cx="8658225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倍（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为非零自然数），那么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的最大公因数是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     （     ）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75" name="文本框 3"/>
          <p:cNvSpPr txBox="1">
            <a:spLocks noChangeArrowheads="1"/>
          </p:cNvSpPr>
          <p:nvPr/>
        </p:nvSpPr>
        <p:spPr bwMode="auto">
          <a:xfrm>
            <a:off x="331788" y="2528888"/>
            <a:ext cx="8890000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）分子和分母的公因数只有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的分数是最简分数。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                                            （     ）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893050" y="1811338"/>
            <a:ext cx="6477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7964488" y="3095625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331788" y="1132225"/>
            <a:ext cx="8658225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倍（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为非零自然数），那么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的最大公因数是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     （     ）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893050" y="1811973"/>
            <a:ext cx="6477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964488" y="3096260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5"/>
          <p:cNvGrpSpPr/>
          <p:nvPr/>
        </p:nvGrpSpPr>
        <p:grpSpPr bwMode="auto">
          <a:xfrm>
            <a:off x="468313" y="534988"/>
            <a:ext cx="8137525" cy="3311525"/>
            <a:chOff x="755576" y="771550"/>
            <a:chExt cx="8136904" cy="3312368"/>
          </a:xfrm>
        </p:grpSpPr>
        <p:sp>
          <p:nvSpPr>
            <p:cNvPr id="10" name="矩形 1"/>
            <p:cNvSpPr>
              <a:spLocks noChangeArrowheads="1"/>
            </p:cNvSpPr>
            <p:nvPr/>
          </p:nvSpPr>
          <p:spPr bwMode="auto">
            <a:xfrm>
              <a:off x="755576" y="771550"/>
              <a:ext cx="8136904" cy="3312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3.</a:t>
              </a:r>
              <a:r>
                <a:rPr lang="zh-CN" altLang="en-US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你听过“冰山一角”的说法吗</a:t>
              </a:r>
              <a:r>
                <a:rPr lang="en-US" altLang="zh-CN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?</a:t>
              </a:r>
              <a:r>
                <a:rPr lang="zh-CN" altLang="en-US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冰山露在水面上的只是它的一小部分，大部分隐藏在水面下。假设一座冰山的体积是</a:t>
              </a:r>
              <a:r>
                <a:rPr lang="en-US" altLang="zh-CN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1000m</a:t>
              </a:r>
              <a:r>
                <a:rPr lang="en-US" altLang="zh-CN" sz="2800" b="1" baseline="30000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zh-CN" altLang="en-US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，它露在水面上的体积是</a:t>
              </a:r>
              <a:r>
                <a:rPr lang="en-US" altLang="zh-CN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100m</a:t>
              </a:r>
              <a:r>
                <a:rPr lang="en-US" altLang="zh-CN" sz="2800" b="1" baseline="30000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zh-CN" altLang="en-US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。冰山露在水面上的体积占总体积的       ，水面下的体积占总体积的</a:t>
              </a:r>
              <a:r>
                <a:rPr lang="en-US" altLang="zh-CN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 </a:t>
              </a:r>
              <a:r>
                <a:rPr lang="zh-CN" altLang="en-US" sz="28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  <a:endPara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11" name="对象 2"/>
            <p:cNvGraphicFramePr>
              <a:graphicFrameLocks noChangeAspect="1"/>
            </p:cNvGraphicFramePr>
            <p:nvPr/>
          </p:nvGraphicFramePr>
          <p:xfrm>
            <a:off x="7523043" y="2430634"/>
            <a:ext cx="636588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0" name="Equation" r:id="rId1" imgW="381000" imgH="431800" progId="Equation.DSMT4">
                    <p:embed/>
                  </p:oleObj>
                </mc:Choice>
                <mc:Fallback>
                  <p:oleObj name="Equation" r:id="rId1" imgW="381000" imgH="431800" progId="Equation.DSMT4">
                    <p:embed/>
                    <p:pic>
                      <p:nvPicPr>
                        <p:cNvPr id="0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23043" y="2430634"/>
                          <a:ext cx="636588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对象 3"/>
            <p:cNvGraphicFramePr>
              <a:graphicFrameLocks noChangeAspect="1"/>
            </p:cNvGraphicFramePr>
            <p:nvPr/>
          </p:nvGraphicFramePr>
          <p:xfrm>
            <a:off x="4786947" y="2989269"/>
            <a:ext cx="635000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1" name="Equation" r:id="rId3" imgW="381000" imgH="431800" progId="Equation.DSMT4">
                    <p:embed/>
                  </p:oleObj>
                </mc:Choice>
                <mc:Fallback>
                  <p:oleObj name="Equation" r:id="rId3" imgW="381000" imgH="4318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6947" y="2989269"/>
                          <a:ext cx="635000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7289824" y="2501900"/>
            <a:ext cx="544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7380312" y="2122488"/>
            <a:ext cx="3635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518843" y="3030538"/>
            <a:ext cx="544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4601393" y="2652713"/>
            <a:ext cx="3635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0004" y="2978398"/>
            <a:ext cx="2389068" cy="1856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77838" y="588963"/>
            <a:ext cx="7921625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在横线上填写适当的分数。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715963" y="1328738"/>
            <a:ext cx="824547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25cm= ______m            36dm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 ______m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715963" y="2176463"/>
            <a:ext cx="824547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600g= ______kg         750mL = ______L               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66763" y="3141663"/>
            <a:ext cx="8243887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0.28dm= ______dm      258cm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 ______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3" name="对象 13"/>
          <p:cNvGraphicFramePr>
            <a:graphicFrameLocks noChangeAspect="1"/>
          </p:cNvGraphicFramePr>
          <p:nvPr/>
        </p:nvGraphicFramePr>
        <p:xfrm>
          <a:off x="6484938" y="2074863"/>
          <a:ext cx="2794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4938" y="2074863"/>
                        <a:ext cx="279400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5"/>
          <p:cNvGraphicFramePr>
            <a:graphicFrameLocks noChangeAspect="1"/>
          </p:cNvGraphicFramePr>
          <p:nvPr/>
        </p:nvGraphicFramePr>
        <p:xfrm>
          <a:off x="6897688" y="3062288"/>
          <a:ext cx="565150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Equation" r:id="rId3" imgW="317500" imgH="393065" progId="Equation.DSMT4">
                  <p:embed/>
                </p:oleObj>
              </mc:Choice>
              <mc:Fallback>
                <p:oleObj name="Equation" r:id="rId3" imgW="317500" imgH="393065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7688" y="3062288"/>
                        <a:ext cx="565150" cy="70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2"/>
          <p:cNvGraphicFramePr>
            <a:graphicFrameLocks noChangeAspect="1"/>
          </p:cNvGraphicFramePr>
          <p:nvPr/>
        </p:nvGraphicFramePr>
        <p:xfrm>
          <a:off x="2498725" y="2046288"/>
          <a:ext cx="290513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8725" y="2046288"/>
                        <a:ext cx="290513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4"/>
          <p:cNvGraphicFramePr>
            <a:graphicFrameLocks noChangeAspect="1"/>
          </p:cNvGraphicFramePr>
          <p:nvPr/>
        </p:nvGraphicFramePr>
        <p:xfrm>
          <a:off x="2813050" y="3033713"/>
          <a:ext cx="439738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Equation" r:id="rId7" imgW="241300" imgH="393700" progId="Equation.DSMT4">
                  <p:embed/>
                </p:oleObj>
              </mc:Choice>
              <mc:Fallback>
                <p:oleObj name="Equation" r:id="rId7" imgW="241300" imgH="3937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3050" y="3033713"/>
                        <a:ext cx="439738" cy="715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0"/>
          <p:cNvGraphicFramePr>
            <a:graphicFrameLocks noChangeAspect="1"/>
          </p:cNvGraphicFramePr>
          <p:nvPr/>
        </p:nvGraphicFramePr>
        <p:xfrm>
          <a:off x="2527300" y="1225550"/>
          <a:ext cx="28575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Equation" r:id="rId9" imgW="152400" imgH="393700" progId="Equation.DSMT4">
                  <p:embed/>
                </p:oleObj>
              </mc:Choice>
              <mc:Fallback>
                <p:oleObj name="Equation" r:id="rId9" imgW="1524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1225550"/>
                        <a:ext cx="285750" cy="74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1"/>
          <p:cNvGraphicFramePr>
            <a:graphicFrameLocks noChangeAspect="1"/>
          </p:cNvGraphicFramePr>
          <p:nvPr/>
        </p:nvGraphicFramePr>
        <p:xfrm>
          <a:off x="6815138" y="1265238"/>
          <a:ext cx="40322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Equation" r:id="rId11" imgW="241300" imgH="393700" progId="Equation.DSMT4">
                  <p:embed/>
                </p:oleObj>
              </mc:Choice>
              <mc:Fallback>
                <p:oleObj name="Equation" r:id="rId11" imgW="241300" imgH="3937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5138" y="1265238"/>
                        <a:ext cx="403225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26877" y="2728707"/>
            <a:ext cx="80327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的因数有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其中是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的因数的有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，它们的最大公因数是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答：每组最多有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9"/>
          <p:cNvSpPr txBox="1">
            <a:spLocks noChangeArrowheads="1"/>
          </p:cNvSpPr>
          <p:nvPr/>
        </p:nvSpPr>
        <p:spPr bwMode="auto">
          <a:xfrm>
            <a:off x="691663" y="821320"/>
            <a:ext cx="791794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五、六年级学生参加学校大扫除，五年级来了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人，六年级来了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人。如果把两个年级的学生分别分成若干小组，要使两个年级每个小组的人数相同，每组最多多少人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 bwMode="auto">
          <a:xfrm>
            <a:off x="395288" y="1025938"/>
            <a:ext cx="7632700" cy="622300"/>
            <a:chOff x="556451" y="1258837"/>
            <a:chExt cx="7632700" cy="622913"/>
          </a:xfrm>
        </p:grpSpPr>
        <p:sp>
          <p:nvSpPr>
            <p:cNvPr id="10" name="Text Box 61"/>
            <p:cNvSpPr txBox="1">
              <a:spLocks noChangeArrowheads="1"/>
            </p:cNvSpPr>
            <p:nvPr/>
          </p:nvSpPr>
          <p:spPr bwMode="auto">
            <a:xfrm>
              <a:off x="556451" y="1258837"/>
              <a:ext cx="7632700" cy="622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</a:t>
              </a:r>
              <a:r>
                <a:rPr lang="en-US" altLang="zh-CN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6.</a:t>
              </a: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在     里填上“＞”“＜”或“</a:t>
              </a:r>
              <a:r>
                <a:rPr lang="en-US" altLang="zh-CN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”。</a:t>
              </a:r>
              <a:endPara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" name="Oval 87"/>
            <p:cNvSpPr>
              <a:spLocks noChangeArrowheads="1"/>
            </p:cNvSpPr>
            <p:nvPr/>
          </p:nvSpPr>
          <p:spPr bwMode="auto">
            <a:xfrm>
              <a:off x="1705642" y="1410814"/>
              <a:ext cx="358775" cy="35912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Group 6"/>
          <p:cNvGrpSpPr/>
          <p:nvPr/>
        </p:nvGrpSpPr>
        <p:grpSpPr bwMode="auto">
          <a:xfrm>
            <a:off x="1979613" y="1962563"/>
            <a:ext cx="1763712" cy="1079500"/>
            <a:chOff x="2147" y="2643"/>
            <a:chExt cx="1111" cy="680"/>
          </a:xfrm>
        </p:grpSpPr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4" name="Group 7"/>
            <p:cNvGrpSpPr/>
            <p:nvPr/>
          </p:nvGrpSpPr>
          <p:grpSpPr bwMode="auto">
            <a:xfrm>
              <a:off x="2147" y="2643"/>
              <a:ext cx="373" cy="680"/>
              <a:chOff x="1653" y="1408"/>
              <a:chExt cx="430" cy="680"/>
            </a:xfrm>
          </p:grpSpPr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1653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9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5" name="Group 10"/>
            <p:cNvGrpSpPr/>
            <p:nvPr/>
          </p:nvGrpSpPr>
          <p:grpSpPr bwMode="auto">
            <a:xfrm>
              <a:off x="2885" y="2643"/>
              <a:ext cx="373" cy="680"/>
              <a:chOff x="1737" y="1408"/>
              <a:chExt cx="430" cy="680"/>
            </a:xfrm>
          </p:grpSpPr>
          <p:sp>
            <p:nvSpPr>
              <p:cNvPr id="16" name="Rectangle 11"/>
              <p:cNvSpPr>
                <a:spLocks noChangeArrowheads="1"/>
              </p:cNvSpPr>
              <p:nvPr/>
            </p:nvSpPr>
            <p:spPr bwMode="auto">
              <a:xfrm>
                <a:off x="1737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8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7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0" name="Group 6"/>
          <p:cNvGrpSpPr/>
          <p:nvPr/>
        </p:nvGrpSpPr>
        <p:grpSpPr bwMode="auto">
          <a:xfrm>
            <a:off x="5335588" y="1962563"/>
            <a:ext cx="1657350" cy="1079500"/>
            <a:chOff x="2214" y="2643"/>
            <a:chExt cx="1044" cy="680"/>
          </a:xfrm>
        </p:grpSpPr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22" name="Group 7"/>
            <p:cNvGrpSpPr/>
            <p:nvPr/>
          </p:nvGrpSpPr>
          <p:grpSpPr bwMode="auto">
            <a:xfrm>
              <a:off x="2214" y="2643"/>
              <a:ext cx="244" cy="680"/>
              <a:chOff x="1728" y="1408"/>
              <a:chExt cx="281" cy="680"/>
            </a:xfrm>
          </p:grpSpPr>
          <p:sp>
            <p:nvSpPr>
              <p:cNvPr id="26" name="Rectangle 8"/>
              <p:cNvSpPr>
                <a:spLocks noChangeArrowheads="1"/>
              </p:cNvSpPr>
              <p:nvPr/>
            </p:nvSpPr>
            <p:spPr bwMode="auto">
              <a:xfrm>
                <a:off x="1728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7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7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23" name="Group 10"/>
            <p:cNvGrpSpPr/>
            <p:nvPr/>
          </p:nvGrpSpPr>
          <p:grpSpPr bwMode="auto">
            <a:xfrm>
              <a:off x="2885" y="2643"/>
              <a:ext cx="373" cy="680"/>
              <a:chOff x="1737" y="1408"/>
              <a:chExt cx="430" cy="680"/>
            </a:xfrm>
          </p:grpSpPr>
          <p:sp>
            <p:nvSpPr>
              <p:cNvPr id="24" name="Rectangle 11"/>
              <p:cNvSpPr>
                <a:spLocks noChangeArrowheads="1"/>
              </p:cNvSpPr>
              <p:nvPr/>
            </p:nvSpPr>
            <p:spPr bwMode="auto">
              <a:xfrm>
                <a:off x="1737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5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Group 6"/>
          <p:cNvGrpSpPr/>
          <p:nvPr/>
        </p:nvGrpSpPr>
        <p:grpSpPr bwMode="auto">
          <a:xfrm>
            <a:off x="2146300" y="3169063"/>
            <a:ext cx="1658938" cy="1079500"/>
            <a:chOff x="2213" y="2643"/>
            <a:chExt cx="1045" cy="680"/>
          </a:xfrm>
        </p:grpSpPr>
        <p:sp>
          <p:nvSpPr>
            <p:cNvPr id="29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30" name="Group 7"/>
            <p:cNvGrpSpPr/>
            <p:nvPr/>
          </p:nvGrpSpPr>
          <p:grpSpPr bwMode="auto">
            <a:xfrm>
              <a:off x="2213" y="2643"/>
              <a:ext cx="244" cy="680"/>
              <a:chOff x="1727" y="1408"/>
              <a:chExt cx="281" cy="680"/>
            </a:xfrm>
          </p:grpSpPr>
          <p:sp>
            <p:nvSpPr>
              <p:cNvPr id="34" name="Rectangle 8"/>
              <p:cNvSpPr>
                <a:spLocks noChangeArrowheads="1"/>
              </p:cNvSpPr>
              <p:nvPr/>
            </p:nvSpPr>
            <p:spPr bwMode="auto">
              <a:xfrm>
                <a:off x="1727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4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35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31" name="Group 10"/>
            <p:cNvGrpSpPr/>
            <p:nvPr/>
          </p:nvGrpSpPr>
          <p:grpSpPr bwMode="auto">
            <a:xfrm>
              <a:off x="3014" y="2643"/>
              <a:ext cx="244" cy="680"/>
              <a:chOff x="1883" y="1408"/>
              <a:chExt cx="281" cy="680"/>
            </a:xfrm>
          </p:grpSpPr>
          <p:sp>
            <p:nvSpPr>
              <p:cNvPr id="32" name="Rectangle 11"/>
              <p:cNvSpPr>
                <a:spLocks noChangeArrowheads="1"/>
              </p:cNvSpPr>
              <p:nvPr/>
            </p:nvSpPr>
            <p:spPr bwMode="auto">
              <a:xfrm>
                <a:off x="1883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7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8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33" name="Line 12"/>
              <p:cNvSpPr>
                <a:spLocks noChangeShapeType="1"/>
              </p:cNvSpPr>
              <p:nvPr/>
            </p:nvSpPr>
            <p:spPr bwMode="auto">
              <a:xfrm>
                <a:off x="1886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6" name="Group 6"/>
          <p:cNvGrpSpPr/>
          <p:nvPr/>
        </p:nvGrpSpPr>
        <p:grpSpPr bwMode="auto">
          <a:xfrm>
            <a:off x="5335588" y="3169063"/>
            <a:ext cx="1557337" cy="1079500"/>
            <a:chOff x="2215" y="2643"/>
            <a:chExt cx="981" cy="680"/>
          </a:xfrm>
        </p:grpSpPr>
        <p:sp>
          <p:nvSpPr>
            <p:cNvPr id="37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38" name="Group 7"/>
            <p:cNvGrpSpPr/>
            <p:nvPr/>
          </p:nvGrpSpPr>
          <p:grpSpPr bwMode="auto">
            <a:xfrm>
              <a:off x="2215" y="2643"/>
              <a:ext cx="244" cy="680"/>
              <a:chOff x="1729" y="1408"/>
              <a:chExt cx="281" cy="680"/>
            </a:xfrm>
          </p:grpSpPr>
          <p:sp>
            <p:nvSpPr>
              <p:cNvPr id="42" name="Rectangle 8"/>
              <p:cNvSpPr>
                <a:spLocks noChangeArrowheads="1"/>
              </p:cNvSpPr>
              <p:nvPr/>
            </p:nvSpPr>
            <p:spPr bwMode="auto">
              <a:xfrm>
                <a:off x="1729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9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3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39" name="Group 10"/>
            <p:cNvGrpSpPr/>
            <p:nvPr/>
          </p:nvGrpSpPr>
          <p:grpSpPr bwMode="auto">
            <a:xfrm>
              <a:off x="2952" y="2643"/>
              <a:ext cx="244" cy="680"/>
              <a:chOff x="1812" y="1408"/>
              <a:chExt cx="281" cy="680"/>
            </a:xfrm>
          </p:grpSpPr>
          <p:sp>
            <p:nvSpPr>
              <p:cNvPr id="40" name="Rectangle 11"/>
              <p:cNvSpPr>
                <a:spLocks noChangeArrowheads="1"/>
              </p:cNvSpPr>
              <p:nvPr/>
            </p:nvSpPr>
            <p:spPr bwMode="auto">
              <a:xfrm>
                <a:off x="1812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6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4" name="Rectangle 14"/>
          <p:cNvSpPr>
            <a:spLocks noChangeArrowheads="1"/>
          </p:cNvSpPr>
          <p:nvPr/>
        </p:nvSpPr>
        <p:spPr bwMode="auto">
          <a:xfrm rot="10800000" flipH="1" flipV="1">
            <a:off x="2581275" y="2162588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" name="Rectangle 14"/>
          <p:cNvSpPr>
            <a:spLocks noChangeArrowheads="1"/>
          </p:cNvSpPr>
          <p:nvPr/>
        </p:nvSpPr>
        <p:spPr bwMode="auto">
          <a:xfrm rot="10800000">
            <a:off x="5856288" y="2168938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6" name="Rectangle 14"/>
          <p:cNvSpPr>
            <a:spLocks noChangeArrowheads="1"/>
          </p:cNvSpPr>
          <p:nvPr/>
        </p:nvSpPr>
        <p:spPr bwMode="auto">
          <a:xfrm>
            <a:off x="2628900" y="3369088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7" name="Rectangle 14"/>
          <p:cNvSpPr>
            <a:spLocks noChangeArrowheads="1"/>
          </p:cNvSpPr>
          <p:nvPr/>
        </p:nvSpPr>
        <p:spPr bwMode="auto">
          <a:xfrm flipH="1" flipV="1">
            <a:off x="5873750" y="3377026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1084305" y="862016"/>
            <a:ext cx="7074043" cy="3242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某学校五年级学生一共有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人，体质健康测试优良的为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人。其中五（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人，体质健康测试优良的为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人。五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）班同学体质健康测试优良情况和五年级的总体情况相比怎么样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10"/>
              <p:cNvSpPr txBox="1">
                <a:spLocks noChangeArrowheads="1"/>
              </p:cNvSpPr>
              <p:nvPr/>
            </p:nvSpPr>
            <p:spPr bwMode="auto">
              <a:xfrm>
                <a:off x="986582" y="1306935"/>
                <a:ext cx="7099300" cy="2584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60 ÷ 150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6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	         19 ÷ 38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 </a:t>
                </a:r>
                <a:endParaRPr lang="en-US" altLang="zh-CN" sz="26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因为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altLang="zh-CN" sz="2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，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altLang="zh-CN" sz="2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</a:t>
                </a:r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，所以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2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altLang="zh-CN" sz="26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＜</m:t>
                    </m:r>
                  </m:oMath>
                </a14:m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 </a:t>
                </a:r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。</a:t>
                </a:r>
                <a:endParaRPr lang="en-US" altLang="zh-CN" sz="26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答：五（</a:t>
                </a:r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1</a:t>
                </a:r>
                <a:r>
                  <a:rPr lang="zh-CN" altLang="en-US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）班班同学体质健康测试优良情况和五年级的总体情况相比稍好一些。</a:t>
                </a:r>
                <a:endParaRPr lang="zh-CN" altLang="en-US" sz="26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9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6582" y="1306935"/>
                <a:ext cx="7099300" cy="2584554"/>
              </a:xfrm>
              <a:prstGeom prst="rect">
                <a:avLst/>
              </a:prstGeom>
              <a:blipFill rotWithShape="1">
                <a:blip r:embed="rId1"/>
                <a:stretch>
                  <a:fillRect l="-6" t="-4" r="6" b="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11188" y="565150"/>
            <a:ext cx="547370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一座喷泉由内外两层构成。外层每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分钟喷水一次，内层每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分钟喷水一次。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12:45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同时喷过一次水后，下次同时喷水是几时几分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en-US" altLang="zh-CN" sz="28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2"/>
          <p:cNvSpPr txBox="1">
            <a:spLocks noChangeArrowheads="1"/>
          </p:cNvSpPr>
          <p:nvPr/>
        </p:nvSpPr>
        <p:spPr bwMode="auto">
          <a:xfrm>
            <a:off x="922338" y="2535238"/>
            <a:ext cx="745490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的倍数有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，所以它们的最小公倍数是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12:45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过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13:15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答：下次同时喷水的时间是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13:15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4168" y="987574"/>
            <a:ext cx="2568781" cy="13022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483768" y="3363838"/>
            <a:ext cx="3378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   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3÷5 =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7" name="对象 5"/>
          <p:cNvGraphicFramePr>
            <a:graphicFrameLocks noChangeAspect="1"/>
          </p:cNvGraphicFramePr>
          <p:nvPr/>
        </p:nvGraphicFramePr>
        <p:xfrm>
          <a:off x="5004048" y="3219822"/>
          <a:ext cx="288925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3219822"/>
                        <a:ext cx="288925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5"/>
          <p:cNvSpPr txBox="1">
            <a:spLocks noChangeArrowheads="1"/>
          </p:cNvSpPr>
          <p:nvPr/>
        </p:nvSpPr>
        <p:spPr bwMode="auto">
          <a:xfrm>
            <a:off x="827584" y="555526"/>
            <a:ext cx="7704856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文文的纸飞机飞了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，小刚的飞了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，兰兰的飞了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）兰兰的纸飞机飞的距离是文文的几分之几？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）你还能提出其他数学问题并解答吗？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>
                <a:spLocks noChangeArrowheads="1"/>
              </p:cNvSpPr>
              <p:nvPr/>
            </p:nvSpPr>
            <p:spPr bwMode="auto">
              <a:xfrm>
                <a:off x="1403648" y="3939902"/>
                <a:ext cx="6984776" cy="879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答：兰兰的纸飞机飞的距离是文文的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3600" b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zh-CN" altLang="en-US" sz="3600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。</a:t>
                </a:r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03648" y="3939902"/>
                <a:ext cx="6984776" cy="879215"/>
              </a:xfrm>
              <a:prstGeom prst="rect">
                <a:avLst/>
              </a:prstGeom>
              <a:blipFill rotWithShape="1">
                <a:blip r:embed="rId3"/>
                <a:stretch>
                  <a:fillRect l="-4" t="-41" r="1" b="1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11560" y="3147814"/>
            <a:ext cx="79928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）答案不唯一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小刚的纸飞机飞的距离是文文的几分之几？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6869" name="文本框 5"/>
          <p:cNvSpPr txBox="1">
            <a:spLocks noChangeArrowheads="1"/>
          </p:cNvSpPr>
          <p:nvPr/>
        </p:nvSpPr>
        <p:spPr bwMode="auto">
          <a:xfrm>
            <a:off x="827584" y="555526"/>
            <a:ext cx="7704856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文文的纸飞机飞了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，小刚的飞了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，兰兰的飞了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）兰兰的纸飞机飞的距离是文文的几分之几？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）你还能提出其他数学问题并解答吗？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>
                <a:spLocks noChangeArrowheads="1"/>
              </p:cNvSpPr>
              <p:nvPr/>
            </p:nvSpPr>
            <p:spPr bwMode="auto">
              <a:xfrm>
                <a:off x="3491880" y="4011910"/>
                <a:ext cx="3024336" cy="8919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 ÷ 5 </a:t>
                </a:r>
                <a14:m>
                  <m:oMath xmlns:m="http://schemas.openxmlformats.org/officeDocument/2006/math">
                    <m:r>
                      <a:rPr lang="en-US" altLang="zh-CN" sz="36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en-US" sz="36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600" b="1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zh-CN" altLang="en-US" sz="3600" b="1" i="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91880" y="4011910"/>
                <a:ext cx="3024336" cy="891911"/>
              </a:xfrm>
              <a:prstGeom prst="rect">
                <a:avLst/>
              </a:prstGeom>
              <a:blipFill rotWithShape="1">
                <a:blip r:embed="rId1"/>
                <a:stretch>
                  <a:fillRect t="-69" r="16" b="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5"/>
          <p:cNvSpPr txBox="1">
            <a:spLocks noChangeArrowheads="1"/>
          </p:cNvSpPr>
          <p:nvPr/>
        </p:nvSpPr>
        <p:spPr bwMode="auto">
          <a:xfrm>
            <a:off x="756332" y="698030"/>
            <a:ext cx="7704856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果农准备将一批石榴进行分装。如果每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个装一盒，会剩下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个；如果每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个装一盒，也会剩下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个。这批石榴至少有多少个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822843" y="2732177"/>
            <a:ext cx="5812991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的最小公倍数是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72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72+3=75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答：这批石榴至少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/>
          <p:cNvPicPr>
            <a:picLocks noChangeAspect="1" noChangeArrowheads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1"/>
          <a:stretch>
            <a:fillRect/>
          </a:stretch>
        </p:blipFill>
        <p:spPr bwMode="auto">
          <a:xfrm>
            <a:off x="2955925" y="1175657"/>
            <a:ext cx="3055938" cy="203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600200" y="3497263"/>
            <a:ext cx="7300913" cy="12017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第一题可以填：       、      、    、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，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第二题可以填：       、      、    、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16388" name="对象 4"/>
          <p:cNvGraphicFramePr>
            <a:graphicFrameLocks noChangeAspect="1"/>
          </p:cNvGraphicFramePr>
          <p:nvPr/>
        </p:nvGraphicFramePr>
        <p:xfrm>
          <a:off x="4005263" y="3322638"/>
          <a:ext cx="290512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2" imgW="152400" imgH="393700" progId="Equation.DSMT4">
                  <p:embed/>
                </p:oleObj>
              </mc:Choice>
              <mc:Fallback>
                <p:oleObj name="Equation" r:id="rId2" imgW="1524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5263" y="3322638"/>
                        <a:ext cx="290512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对象 5"/>
          <p:cNvGraphicFramePr>
            <a:graphicFrameLocks noChangeAspect="1"/>
          </p:cNvGraphicFramePr>
          <p:nvPr/>
        </p:nvGraphicFramePr>
        <p:xfrm>
          <a:off x="4675188" y="3325813"/>
          <a:ext cx="436562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Equation" r:id="rId4" imgW="228600" imgH="393700" progId="Equation.DSMT4">
                  <p:embed/>
                </p:oleObj>
              </mc:Choice>
              <mc:Fallback>
                <p:oleObj name="Equation" r:id="rId4" imgW="2286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188" y="3325813"/>
                        <a:ext cx="436562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" name="对象 6"/>
          <p:cNvGraphicFramePr>
            <a:graphicFrameLocks noChangeAspect="1"/>
          </p:cNvGraphicFramePr>
          <p:nvPr/>
        </p:nvGraphicFramePr>
        <p:xfrm>
          <a:off x="5384800" y="3305175"/>
          <a:ext cx="436563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Equation" r:id="rId6" imgW="228600" imgH="393700" progId="Equation.DSMT4">
                  <p:embed/>
                </p:oleObj>
              </mc:Choice>
              <mc:Fallback>
                <p:oleObj name="Equation" r:id="rId6" imgW="2286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4800" y="3305175"/>
                        <a:ext cx="436563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对象 7"/>
          <p:cNvGraphicFramePr>
            <a:graphicFrameLocks noChangeAspect="1"/>
          </p:cNvGraphicFramePr>
          <p:nvPr/>
        </p:nvGraphicFramePr>
        <p:xfrm>
          <a:off x="4013200" y="4087813"/>
          <a:ext cx="292100" cy="74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quation" r:id="rId8" imgW="152400" imgH="393700" progId="Equation.DSMT4">
                  <p:embed/>
                </p:oleObj>
              </mc:Choice>
              <mc:Fallback>
                <p:oleObj name="Equation" r:id="rId8" imgW="1524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3200" y="4087813"/>
                        <a:ext cx="292100" cy="744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2" name="对象 8"/>
          <p:cNvGraphicFramePr>
            <a:graphicFrameLocks noChangeAspect="1"/>
          </p:cNvGraphicFramePr>
          <p:nvPr/>
        </p:nvGraphicFramePr>
        <p:xfrm>
          <a:off x="4652963" y="4086225"/>
          <a:ext cx="461962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Equation" r:id="rId10" imgW="241300" imgH="393700" progId="Equation.DSMT4">
                  <p:embed/>
                </p:oleObj>
              </mc:Choice>
              <mc:Fallback>
                <p:oleObj name="Equation" r:id="rId10" imgW="2413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2963" y="4086225"/>
                        <a:ext cx="461962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3" name="对象 9"/>
          <p:cNvGraphicFramePr>
            <a:graphicFrameLocks noChangeAspect="1"/>
          </p:cNvGraphicFramePr>
          <p:nvPr/>
        </p:nvGraphicFramePr>
        <p:xfrm>
          <a:off x="5348288" y="4092575"/>
          <a:ext cx="461962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Equation" r:id="rId12" imgW="241300" imgH="393700" progId="Equation.DSMT4">
                  <p:embed/>
                </p:oleObj>
              </mc:Choice>
              <mc:Fallback>
                <p:oleObj name="Equation" r:id="rId12" imgW="241300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8288" y="4092575"/>
                        <a:ext cx="461962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5"/>
          <p:cNvSpPr txBox="1">
            <a:spLocks noChangeArrowheads="1"/>
          </p:cNvSpPr>
          <p:nvPr/>
        </p:nvSpPr>
        <p:spPr bwMode="auto">
          <a:xfrm>
            <a:off x="625703" y="543651"/>
            <a:ext cx="4266930" cy="661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可以怎样填？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683" y="1261806"/>
            <a:ext cx="8167616" cy="267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1843</Words>
  <Application>WPS 演示</Application>
  <PresentationFormat>全屏显示(16:9)</PresentationFormat>
  <Paragraphs>159</Paragraphs>
  <Slides>18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15</vt:i4>
      </vt:variant>
      <vt:variant>
        <vt:lpstr>幻灯片标题</vt:lpstr>
      </vt:variant>
      <vt:variant>
        <vt:i4>18</vt:i4>
      </vt:variant>
    </vt:vector>
  </HeadingPairs>
  <TitlesOfParts>
    <vt:vector size="47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楷体_GB2312</vt:lpstr>
      <vt:lpstr>Cambria Math</vt:lpstr>
      <vt:lpstr>楷体</vt:lpstr>
      <vt:lpstr>微软雅黑</vt:lpstr>
      <vt:lpstr>Arial Unicode MS</vt:lpstr>
      <vt:lpstr>Calibri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48</cp:revision>
  <dcterms:created xsi:type="dcterms:W3CDTF">2017-10-14T09:05:00Z</dcterms:created>
  <dcterms:modified xsi:type="dcterms:W3CDTF">2023-11-03T02:17:19Z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660A6B78DA5F4612A4BBDDEA58C39CCF</vt:lpwstr>
  </property>
</Properties>
</file>