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363" r:id="rId8"/>
    <p:sldId id="261" r:id="rId9"/>
    <p:sldId id="264" r:id="rId10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948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7" Type="http://schemas.openxmlformats.org/officeDocument/2006/relationships/image" Target="../media/image25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7" Type="http://schemas.openxmlformats.org/officeDocument/2006/relationships/image" Target="../media/image32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42.wmf"/><Relationship Id="rId8" Type="http://schemas.openxmlformats.org/officeDocument/2006/relationships/image" Target="../media/image41.wmf"/><Relationship Id="rId7" Type="http://schemas.openxmlformats.org/officeDocument/2006/relationships/image" Target="../media/image40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0" Type="http://schemas.openxmlformats.org/officeDocument/2006/relationships/image" Target="../media/image43.wmf"/><Relationship Id="rId1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B206260-B5DB-408D-BE6F-921496A89190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A992FF6F-66DC-427C-8E83-9305A830A92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F5A85DE-D86D-4C9E-863D-247E9C927AD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oleObject" Target="../embeddings/oleObject4.bin"/><Relationship Id="rId7" Type="http://schemas.openxmlformats.org/officeDocument/2006/relationships/image" Target="../media/image13.wmf"/><Relationship Id="rId6" Type="http://schemas.openxmlformats.org/officeDocument/2006/relationships/oleObject" Target="../embeddings/oleObject3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3" Type="http://schemas.openxmlformats.org/officeDocument/2006/relationships/vmlDrawing" Target="../drawings/vmlDrawing1.v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emf"/><Relationship Id="rId2" Type="http://schemas.openxmlformats.org/officeDocument/2006/relationships/image" Target="../media/image17.wmf"/><Relationship Id="rId1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.bin"/><Relationship Id="rId8" Type="http://schemas.openxmlformats.org/officeDocument/2006/relationships/image" Target="../media/image22.wmf"/><Relationship Id="rId7" Type="http://schemas.openxmlformats.org/officeDocument/2006/relationships/oleObject" Target="../embeddings/oleObject9.bin"/><Relationship Id="rId6" Type="http://schemas.openxmlformats.org/officeDocument/2006/relationships/image" Target="../media/image2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20.wmf"/><Relationship Id="rId3" Type="http://schemas.openxmlformats.org/officeDocument/2006/relationships/oleObject" Target="../embeddings/oleObject7.bin"/><Relationship Id="rId2" Type="http://schemas.openxmlformats.org/officeDocument/2006/relationships/image" Target="../media/image19.wmf"/><Relationship Id="rId19" Type="http://schemas.openxmlformats.org/officeDocument/2006/relationships/vmlDrawing" Target="../drawings/vmlDrawing3.vml"/><Relationship Id="rId18" Type="http://schemas.openxmlformats.org/officeDocument/2006/relationships/slideLayout" Target="../slideLayouts/slideLayout2.xml"/><Relationship Id="rId17" Type="http://schemas.openxmlformats.org/officeDocument/2006/relationships/image" Target="../media/image25.wmf"/><Relationship Id="rId16" Type="http://schemas.openxmlformats.org/officeDocument/2006/relationships/oleObject" Target="../embeddings/oleObject15.bin"/><Relationship Id="rId15" Type="http://schemas.openxmlformats.org/officeDocument/2006/relationships/oleObject" Target="../embeddings/oleObject14.bin"/><Relationship Id="rId14" Type="http://schemas.openxmlformats.org/officeDocument/2006/relationships/oleObject" Target="../embeddings/oleObject13.bin"/><Relationship Id="rId13" Type="http://schemas.openxmlformats.org/officeDocument/2006/relationships/oleObject" Target="../embeddings/oleObject12.bin"/><Relationship Id="rId12" Type="http://schemas.openxmlformats.org/officeDocument/2006/relationships/image" Target="../media/image24.wmf"/><Relationship Id="rId11" Type="http://schemas.openxmlformats.org/officeDocument/2006/relationships/oleObject" Target="../embeddings/oleObject11.bin"/><Relationship Id="rId10" Type="http://schemas.openxmlformats.org/officeDocument/2006/relationships/image" Target="../media/image23.wmf"/><Relationship Id="rId1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.wmf"/><Relationship Id="rId3" Type="http://schemas.openxmlformats.org/officeDocument/2006/relationships/oleObject" Target="../embeddings/oleObject17.bin"/><Relationship Id="rId2" Type="http://schemas.openxmlformats.org/officeDocument/2006/relationships/image" Target="../media/image26.wmf"/><Relationship Id="rId1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.bin"/><Relationship Id="rId8" Type="http://schemas.openxmlformats.org/officeDocument/2006/relationships/image" Target="../media/image29.wmf"/><Relationship Id="rId7" Type="http://schemas.openxmlformats.org/officeDocument/2006/relationships/oleObject" Target="../embeddings/oleObject21.bin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7.wmf"/><Relationship Id="rId3" Type="http://schemas.openxmlformats.org/officeDocument/2006/relationships/oleObject" Target="../embeddings/oleObject19.bin"/><Relationship Id="rId2" Type="http://schemas.openxmlformats.org/officeDocument/2006/relationships/image" Target="../media/image26.wmf"/><Relationship Id="rId18" Type="http://schemas.openxmlformats.org/officeDocument/2006/relationships/vmlDrawing" Target="../drawings/vmlDrawing5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33.wmf"/><Relationship Id="rId15" Type="http://schemas.openxmlformats.org/officeDocument/2006/relationships/oleObject" Target="../embeddings/oleObject25.bin"/><Relationship Id="rId14" Type="http://schemas.openxmlformats.org/officeDocument/2006/relationships/image" Target="../media/image32.wmf"/><Relationship Id="rId13" Type="http://schemas.openxmlformats.org/officeDocument/2006/relationships/oleObject" Target="../embeddings/oleObject24.bin"/><Relationship Id="rId12" Type="http://schemas.openxmlformats.org/officeDocument/2006/relationships/image" Target="../media/image31.wmf"/><Relationship Id="rId11" Type="http://schemas.openxmlformats.org/officeDocument/2006/relationships/oleObject" Target="../embeddings/oleObject23.bin"/><Relationship Id="rId10" Type="http://schemas.openxmlformats.org/officeDocument/2006/relationships/image" Target="../media/image30.wmf"/><Relationship Id="rId1" Type="http://schemas.openxmlformats.org/officeDocument/2006/relationships/oleObject" Target="../embeddings/oleObject18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.bin"/><Relationship Id="rId8" Type="http://schemas.openxmlformats.org/officeDocument/2006/relationships/image" Target="../media/image37.wmf"/><Relationship Id="rId7" Type="http://schemas.openxmlformats.org/officeDocument/2006/relationships/oleObject" Target="../embeddings/oleObject29.bin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5.wmf"/><Relationship Id="rId3" Type="http://schemas.openxmlformats.org/officeDocument/2006/relationships/oleObject" Target="../embeddings/oleObject27.bin"/><Relationship Id="rId22" Type="http://schemas.openxmlformats.org/officeDocument/2006/relationships/vmlDrawing" Target="../drawings/vmlDrawing6.vml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43.wmf"/><Relationship Id="rId2" Type="http://schemas.openxmlformats.org/officeDocument/2006/relationships/image" Target="../media/image34.wmf"/><Relationship Id="rId19" Type="http://schemas.openxmlformats.org/officeDocument/2006/relationships/oleObject" Target="../embeddings/oleObject35.bin"/><Relationship Id="rId18" Type="http://schemas.openxmlformats.org/officeDocument/2006/relationships/image" Target="../media/image42.wmf"/><Relationship Id="rId17" Type="http://schemas.openxmlformats.org/officeDocument/2006/relationships/oleObject" Target="../embeddings/oleObject34.bin"/><Relationship Id="rId16" Type="http://schemas.openxmlformats.org/officeDocument/2006/relationships/image" Target="../media/image41.wmf"/><Relationship Id="rId15" Type="http://schemas.openxmlformats.org/officeDocument/2006/relationships/oleObject" Target="../embeddings/oleObject33.bin"/><Relationship Id="rId14" Type="http://schemas.openxmlformats.org/officeDocument/2006/relationships/image" Target="../media/image40.wmf"/><Relationship Id="rId13" Type="http://schemas.openxmlformats.org/officeDocument/2006/relationships/oleObject" Target="../embeddings/oleObject32.bin"/><Relationship Id="rId12" Type="http://schemas.openxmlformats.org/officeDocument/2006/relationships/image" Target="../media/image39.wmf"/><Relationship Id="rId11" Type="http://schemas.openxmlformats.org/officeDocument/2006/relationships/oleObject" Target="../embeddings/oleObject31.bin"/><Relationship Id="rId10" Type="http://schemas.openxmlformats.org/officeDocument/2006/relationships/image" Target="../media/image38.wmf"/><Relationship Id="rId1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练习十一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P48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练习十一）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586" b="1895"/>
          <a:stretch>
            <a:fillRect/>
          </a:stretch>
        </p:blipFill>
        <p:spPr bwMode="auto">
          <a:xfrm>
            <a:off x="919147" y="1511088"/>
            <a:ext cx="2952750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597837" y="74982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按要求涂色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055672" y="3409738"/>
            <a:ext cx="3313112" cy="1130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b="1">
                <a:latin typeface="+mn-lt"/>
                <a:ea typeface="+mn-ea"/>
              </a:rPr>
              <a:t>涂上红色，其余的        涂上你喜欢的颜色。</a:t>
            </a:r>
            <a:endParaRPr lang="zh-CN" altLang="en-US" sz="2400" b="1">
              <a:latin typeface="+mn-lt"/>
              <a:ea typeface="+mn-ea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903272" y="3416088"/>
          <a:ext cx="24288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2" imgW="152400" imgH="405765" progId="Equation.DSMT4">
                  <p:embed/>
                </p:oleObj>
              </mc:Choice>
              <mc:Fallback>
                <p:oleObj name="Equation" r:id="rId2" imgW="152400" imgH="405765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72" y="3416088"/>
                        <a:ext cx="242887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3589322" y="3435138"/>
          <a:ext cx="465137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4" imgW="330200" imgH="431800" progId="Equation.DSMT4">
                  <p:embed/>
                </p:oleObj>
              </mc:Choice>
              <mc:Fallback>
                <p:oleObj name="Equation" r:id="rId4" imgW="330200" imgH="4318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9322" y="3435138"/>
                        <a:ext cx="465137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678222" y="3436726"/>
            <a:ext cx="43815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5262547" y="3316076"/>
            <a:ext cx="3079750" cy="1130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涂上绿色，其余的        涂上你喜欢的颜色。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aphicFrame>
        <p:nvGraphicFramePr>
          <p:cNvPr id="10" name="对象 11"/>
          <p:cNvGraphicFramePr>
            <a:graphicFrameLocks noChangeAspect="1"/>
          </p:cNvGraphicFramePr>
          <p:nvPr/>
        </p:nvGraphicFramePr>
        <p:xfrm>
          <a:off x="5102210" y="3347826"/>
          <a:ext cx="2413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6" imgW="152400" imgH="405765" progId="Equation.DSMT4">
                  <p:embed/>
                </p:oleObj>
              </mc:Choice>
              <mc:Fallback>
                <p:oleObj name="Equation" r:id="rId6" imgW="152400" imgH="405765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2210" y="3347826"/>
                        <a:ext cx="2413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2"/>
          <p:cNvGraphicFramePr>
            <a:graphicFrameLocks noChangeAspect="1"/>
          </p:cNvGraphicFramePr>
          <p:nvPr/>
        </p:nvGraphicFramePr>
        <p:xfrm>
          <a:off x="7797785" y="3319251"/>
          <a:ext cx="465137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8" imgW="330200" imgH="431800" progId="Equation.DSMT4">
                  <p:embed/>
                </p:oleObj>
              </mc:Choice>
              <mc:Fallback>
                <p:oleObj name="Equation" r:id="rId8" imgW="330200" imgH="4318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7785" y="3319251"/>
                        <a:ext cx="465137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图片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4" b="5374"/>
          <a:stretch>
            <a:fillRect/>
          </a:stretch>
        </p:blipFill>
        <p:spPr bwMode="auto">
          <a:xfrm>
            <a:off x="5212670" y="1610604"/>
            <a:ext cx="2559081" cy="1756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7864460" y="3312901"/>
            <a:ext cx="43815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5" name="图片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4" b="5374"/>
          <a:stretch>
            <a:fillRect/>
          </a:stretch>
        </p:blipFill>
        <p:spPr bwMode="auto">
          <a:xfrm>
            <a:off x="6584919" y="1585904"/>
            <a:ext cx="2559081" cy="1756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746" y="1493598"/>
            <a:ext cx="2585688" cy="198872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11" y="1630005"/>
            <a:ext cx="3043133" cy="1688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810884" y="1776496"/>
            <a:ext cx="4381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5" name="对象 6"/>
          <p:cNvGraphicFramePr>
            <a:graphicFrameLocks noChangeAspect="1"/>
          </p:cNvGraphicFramePr>
          <p:nvPr/>
        </p:nvGraphicFramePr>
        <p:xfrm>
          <a:off x="4623111" y="2913062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1" imgW="114300" imgH="177800" progId="Equation.DSMT4">
                  <p:embed/>
                </p:oleObj>
              </mc:Choice>
              <mc:Fallback>
                <p:oleObj name="Equation" r:id="rId1" imgW="114300" imgH="1778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3111" y="2913062"/>
                        <a:ext cx="1143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426114" y="2938265"/>
            <a:ext cx="438150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935347" y="1731648"/>
            <a:ext cx="7273305" cy="168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一包饼干平均分给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人，每人分得         包。如果一包有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块，平均每人分得（     ）块。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189" y="1821260"/>
            <a:ext cx="667543" cy="872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8013" y="989013"/>
            <a:ext cx="7924800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3. </a:t>
            </a:r>
            <a:r>
              <a:rPr lang="zh-CN" altLang="en-US" sz="2800" b="1" dirty="0">
                <a:latin typeface="+mn-lt"/>
                <a:ea typeface="+mn-ea"/>
              </a:rPr>
              <a:t>读出下面的分数，并写出每一个分数的分数</a:t>
            </a:r>
            <a:r>
              <a:rPr lang="zh-CN" altLang="en-US" sz="2800" b="1">
                <a:latin typeface="+mn-lt"/>
                <a:ea typeface="+mn-ea"/>
              </a:rPr>
              <a:t>单位及分数单位的个数。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3238" y="2201863"/>
            <a:ext cx="3071812" cy="19494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分                    数：</a:t>
            </a:r>
            <a:endParaRPr lang="en-US" altLang="zh-CN" sz="2800" b="1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分    数    单    位：</a:t>
            </a:r>
            <a:endParaRPr lang="en-US" altLang="zh-CN" sz="2800" b="1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分数单位的个数：</a:t>
            </a:r>
            <a:endParaRPr lang="zh-CN" altLang="en-US" sz="2800" b="1">
              <a:latin typeface="+mn-lt"/>
              <a:ea typeface="+mn-ea"/>
            </a:endParaRPr>
          </a:p>
        </p:txBody>
      </p:sp>
      <p:graphicFrame>
        <p:nvGraphicFramePr>
          <p:cNvPr id="10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541713" y="2112963"/>
          <a:ext cx="2698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Equation" r:id="rId1" imgW="139700" imgH="406400" progId="Equation.DSMT4">
                  <p:embed/>
                </p:oleObj>
              </mc:Choice>
              <mc:Fallback>
                <p:oleObj name="Equation" r:id="rId1" imgW="139700" imgH="4064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1713" y="2112963"/>
                        <a:ext cx="269875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619625" y="2112963"/>
          <a:ext cx="2952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Equation" r:id="rId3" imgW="152400" imgH="405765" progId="Equation.DSMT4">
                  <p:embed/>
                </p:oleObj>
              </mc:Choice>
              <mc:Fallback>
                <p:oleObj name="Equation" r:id="rId3" imgW="1524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25" y="2112963"/>
                        <a:ext cx="295275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603875" y="2112963"/>
          <a:ext cx="41751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Equation" r:id="rId5" imgW="215900" imgH="405765" progId="Equation.DSMT4">
                  <p:embed/>
                </p:oleObj>
              </mc:Choice>
              <mc:Fallback>
                <p:oleObj name="Equation" r:id="rId5" imgW="2159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75" y="2112963"/>
                        <a:ext cx="417513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684963" y="2112963"/>
          <a:ext cx="4175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Equation" r:id="rId7" imgW="215900" imgH="405765" progId="Equation.DSMT4">
                  <p:embed/>
                </p:oleObj>
              </mc:Choice>
              <mc:Fallback>
                <p:oleObj name="Equation" r:id="rId7" imgW="2159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4963" y="2112963"/>
                        <a:ext cx="417512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658100" y="2112963"/>
          <a:ext cx="5651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Equation" r:id="rId9" imgW="292100" imgH="405765" progId="Equation.DSMT4">
                  <p:embed/>
                </p:oleObj>
              </mc:Choice>
              <mc:Fallback>
                <p:oleObj name="Equation" r:id="rId9" imgW="2921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8100" y="2112963"/>
                        <a:ext cx="56515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359150" y="2811463"/>
          <a:ext cx="7366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Equation" r:id="rId11" imgW="381000" imgH="431800" progId="Equation.DSMT4">
                  <p:embed/>
                </p:oleObj>
              </mc:Choice>
              <mc:Fallback>
                <p:oleObj name="Equation" r:id="rId11" imgW="381000" imgH="4318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0" y="2811463"/>
                        <a:ext cx="73660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403725" y="2811463"/>
          <a:ext cx="7366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Equation" r:id="rId13" imgW="381000" imgH="431800" progId="Equation.DSMT4">
                  <p:embed/>
                </p:oleObj>
              </mc:Choice>
              <mc:Fallback>
                <p:oleObj name="Equation" r:id="rId13" imgW="381000" imgH="4318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3725" y="2811463"/>
                        <a:ext cx="73660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446713" y="2811463"/>
          <a:ext cx="7366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Equation" r:id="rId14" imgW="381000" imgH="431800" progId="Equation.DSMT4">
                  <p:embed/>
                </p:oleObj>
              </mc:Choice>
              <mc:Fallback>
                <p:oleObj name="Equation" r:id="rId14" imgW="381000" imgH="4318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6713" y="2811463"/>
                        <a:ext cx="73660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532563" y="2811463"/>
          <a:ext cx="7366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Equation" r:id="rId15" imgW="381000" imgH="431800" progId="Equation.DSMT4">
                  <p:embed/>
                </p:oleObj>
              </mc:Choice>
              <mc:Fallback>
                <p:oleObj name="Equation" r:id="rId15" imgW="381000" imgH="4318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2563" y="2811463"/>
                        <a:ext cx="73660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500938" y="2811463"/>
          <a:ext cx="884237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Equation" r:id="rId16" imgW="457200" imgH="431800" progId="Equation.DSMT4">
                  <p:embed/>
                </p:oleObj>
              </mc:Choice>
              <mc:Fallback>
                <p:oleObj name="Equation" r:id="rId16" imgW="457200" imgH="4318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0938" y="2811463"/>
                        <a:ext cx="884237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3327400" y="3651250"/>
            <a:ext cx="1082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 )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endParaRPr lang="zh-CN" altLang="en-US"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42"/>
          <p:cNvSpPr>
            <a:spLocks noChangeArrowheads="1"/>
          </p:cNvSpPr>
          <p:nvPr/>
        </p:nvSpPr>
        <p:spPr bwMode="auto">
          <a:xfrm>
            <a:off x="4387850" y="3651250"/>
            <a:ext cx="1084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 )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endParaRPr lang="zh-CN" altLang="en-US"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矩形 43"/>
          <p:cNvSpPr>
            <a:spLocks noChangeArrowheads="1"/>
          </p:cNvSpPr>
          <p:nvPr/>
        </p:nvSpPr>
        <p:spPr bwMode="auto">
          <a:xfrm>
            <a:off x="5449888" y="3651250"/>
            <a:ext cx="1084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 )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endParaRPr lang="zh-CN" altLang="en-US"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44"/>
          <p:cNvSpPr>
            <a:spLocks noChangeArrowheads="1"/>
          </p:cNvSpPr>
          <p:nvPr/>
        </p:nvSpPr>
        <p:spPr bwMode="auto">
          <a:xfrm>
            <a:off x="6511925" y="3651250"/>
            <a:ext cx="1084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 )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endParaRPr lang="zh-CN" altLang="en-US"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矩形 45"/>
          <p:cNvSpPr>
            <a:spLocks noChangeArrowheads="1"/>
          </p:cNvSpPr>
          <p:nvPr/>
        </p:nvSpPr>
        <p:spPr bwMode="auto">
          <a:xfrm>
            <a:off x="7573963" y="3632200"/>
            <a:ext cx="1084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 )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endParaRPr lang="zh-CN" altLang="en-US"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3521075" y="2836863"/>
            <a:ext cx="438150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4564063" y="2843213"/>
            <a:ext cx="438150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3524250" y="3695700"/>
            <a:ext cx="43815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4624388" y="3687763"/>
            <a:ext cx="43815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5507038" y="2846388"/>
            <a:ext cx="5619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5646738" y="3700463"/>
            <a:ext cx="43815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6580188" y="2851150"/>
            <a:ext cx="627062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264" name="文本框 11263"/>
          <p:cNvSpPr txBox="1">
            <a:spLocks noChangeArrowheads="1"/>
          </p:cNvSpPr>
          <p:nvPr/>
        </p:nvSpPr>
        <p:spPr bwMode="auto">
          <a:xfrm>
            <a:off x="6645275" y="3714750"/>
            <a:ext cx="561975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265" name="文本框 11264"/>
          <p:cNvSpPr txBox="1">
            <a:spLocks noChangeArrowheads="1"/>
          </p:cNvSpPr>
          <p:nvPr/>
        </p:nvSpPr>
        <p:spPr bwMode="auto">
          <a:xfrm>
            <a:off x="7585075" y="2687638"/>
            <a:ext cx="7239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267" name="文本框 11266"/>
          <p:cNvSpPr txBox="1">
            <a:spLocks noChangeArrowheads="1"/>
          </p:cNvSpPr>
          <p:nvPr/>
        </p:nvSpPr>
        <p:spPr bwMode="auto">
          <a:xfrm>
            <a:off x="7772400" y="3714750"/>
            <a:ext cx="43815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11264" grpId="0"/>
      <p:bldP spid="11265" grpId="0"/>
      <p:bldP spid="112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650" y="3251200"/>
            <a:ext cx="8064500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上面两条直线中，每条直线上的最小刻度用分数表示分别是多少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r>
              <a:rPr lang="zh-CN" altLang="en-US" sz="2800" b="1" dirty="0">
                <a:latin typeface="+mn-lt"/>
                <a:ea typeface="+mn-ea"/>
              </a:rPr>
              <a:t>它们分别是哪些分数的分数单位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endParaRPr lang="en-US" altLang="zh-CN" sz="2800" b="1" dirty="0">
              <a:latin typeface="+mn-lt"/>
              <a:ea typeface="+mn-ea"/>
            </a:endParaRPr>
          </a:p>
        </p:txBody>
      </p:sp>
      <p:graphicFrame>
        <p:nvGraphicFramePr>
          <p:cNvPr id="3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917575" y="1482725"/>
          <a:ext cx="2030413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1" imgW="913765" imgH="406400" progId="Equation.DSMT4">
                  <p:embed/>
                </p:oleObj>
              </mc:Choice>
              <mc:Fallback>
                <p:oleObj name="Equation" r:id="rId1" imgW="913765" imgH="4064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1482725"/>
                        <a:ext cx="2030413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917575" y="2333625"/>
          <a:ext cx="205740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3" imgW="926465" imgH="406400" progId="Equation.DSMT4">
                  <p:embed/>
                </p:oleObj>
              </mc:Choice>
              <mc:Fallback>
                <p:oleObj name="Equation" r:id="rId3" imgW="926465" imgH="4064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2333625"/>
                        <a:ext cx="205740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组合 16"/>
          <p:cNvGrpSpPr/>
          <p:nvPr/>
        </p:nvGrpSpPr>
        <p:grpSpPr bwMode="auto">
          <a:xfrm>
            <a:off x="3851275" y="1752600"/>
            <a:ext cx="4537075" cy="434975"/>
            <a:chOff x="3851920" y="1851670"/>
            <a:chExt cx="4536504" cy="434033"/>
          </a:xfrm>
        </p:grpSpPr>
        <p:grpSp>
          <p:nvGrpSpPr>
            <p:cNvPr id="10" name="组合 11"/>
            <p:cNvGrpSpPr/>
            <p:nvPr/>
          </p:nvGrpSpPr>
          <p:grpSpPr bwMode="auto">
            <a:xfrm>
              <a:off x="3851920" y="1851670"/>
              <a:ext cx="4536504" cy="72008"/>
              <a:chOff x="3851920" y="2571750"/>
              <a:chExt cx="4536504" cy="72008"/>
            </a:xfrm>
          </p:grpSpPr>
          <p:cxnSp>
            <p:nvCxnSpPr>
              <p:cNvPr id="13" name="直接箭头连接符 12"/>
              <p:cNvCxnSpPr/>
              <p:nvPr/>
            </p:nvCxnSpPr>
            <p:spPr>
              <a:xfrm>
                <a:off x="3851920" y="2643034"/>
                <a:ext cx="4536504" cy="0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4067793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5004300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6012236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6948743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7956678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" name="矩形 14"/>
            <p:cNvSpPr>
              <a:spLocks noChangeArrowheads="1"/>
            </p:cNvSpPr>
            <p:nvPr/>
          </p:nvSpPr>
          <p:spPr bwMode="auto">
            <a:xfrm>
              <a:off x="3911491" y="1885593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0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矩形 15"/>
            <p:cNvSpPr>
              <a:spLocks noChangeArrowheads="1"/>
            </p:cNvSpPr>
            <p:nvPr/>
          </p:nvSpPr>
          <p:spPr bwMode="auto">
            <a:xfrm>
              <a:off x="7799923" y="1885593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9" name="组合 30"/>
          <p:cNvGrpSpPr/>
          <p:nvPr/>
        </p:nvGrpSpPr>
        <p:grpSpPr bwMode="auto">
          <a:xfrm>
            <a:off x="3851275" y="2582863"/>
            <a:ext cx="4537075" cy="434975"/>
            <a:chOff x="3851920" y="2713885"/>
            <a:chExt cx="4536504" cy="434033"/>
          </a:xfrm>
        </p:grpSpPr>
        <p:cxnSp>
          <p:nvCxnSpPr>
            <p:cNvPr id="20" name="直接箭头连接符 19"/>
            <p:cNvCxnSpPr/>
            <p:nvPr/>
          </p:nvCxnSpPr>
          <p:spPr>
            <a:xfrm>
              <a:off x="3851920" y="2785167"/>
              <a:ext cx="4536504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067793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4715411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6012236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7309060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7956678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矩形 19"/>
            <p:cNvSpPr>
              <a:spLocks noChangeArrowheads="1"/>
            </p:cNvSpPr>
            <p:nvPr/>
          </p:nvSpPr>
          <p:spPr bwMode="auto">
            <a:xfrm>
              <a:off x="3911491" y="2747808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0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7" name="矩形 20"/>
            <p:cNvSpPr>
              <a:spLocks noChangeArrowheads="1"/>
            </p:cNvSpPr>
            <p:nvPr/>
          </p:nvSpPr>
          <p:spPr bwMode="auto">
            <a:xfrm>
              <a:off x="7799923" y="2747808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5364618" y="2715469"/>
              <a:ext cx="0" cy="7286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6659855" y="2715469"/>
              <a:ext cx="0" cy="7286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" name="矩形 29"/>
          <p:cNvSpPr/>
          <p:nvPr/>
        </p:nvSpPr>
        <p:spPr>
          <a:xfrm>
            <a:off x="917575" y="893763"/>
            <a:ext cx="5545138" cy="5603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4.</a:t>
            </a:r>
            <a:r>
              <a:rPr lang="zh-CN" altLang="en-US" sz="2800" b="1" dirty="0">
                <a:latin typeface="+mn-lt"/>
                <a:ea typeface="+mn-ea"/>
              </a:rPr>
              <a:t>用直线上的点表示下面各分数。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917575" y="1482725"/>
          <a:ext cx="2030413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1" imgW="913765" imgH="406400" progId="Equation.DSMT4">
                  <p:embed/>
                </p:oleObj>
              </mc:Choice>
              <mc:Fallback>
                <p:oleObj name="Equation" r:id="rId1" imgW="913765" imgH="4064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1482725"/>
                        <a:ext cx="2030413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917575" y="2333625"/>
          <a:ext cx="205740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3" imgW="926465" imgH="406400" progId="Equation.DSMT4">
                  <p:embed/>
                </p:oleObj>
              </mc:Choice>
              <mc:Fallback>
                <p:oleObj name="Equation" r:id="rId3" imgW="926465" imgH="4064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2333625"/>
                        <a:ext cx="205740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16"/>
          <p:cNvGrpSpPr/>
          <p:nvPr/>
        </p:nvGrpSpPr>
        <p:grpSpPr bwMode="auto">
          <a:xfrm>
            <a:off x="3851275" y="1752600"/>
            <a:ext cx="4537075" cy="434975"/>
            <a:chOff x="3851920" y="1851670"/>
            <a:chExt cx="4536504" cy="434033"/>
          </a:xfrm>
        </p:grpSpPr>
        <p:grpSp>
          <p:nvGrpSpPr>
            <p:cNvPr id="5" name="组合 11"/>
            <p:cNvGrpSpPr/>
            <p:nvPr/>
          </p:nvGrpSpPr>
          <p:grpSpPr bwMode="auto">
            <a:xfrm>
              <a:off x="3851920" y="1851670"/>
              <a:ext cx="4536504" cy="72008"/>
              <a:chOff x="3851920" y="2571750"/>
              <a:chExt cx="4536504" cy="72008"/>
            </a:xfrm>
          </p:grpSpPr>
          <p:cxnSp>
            <p:nvCxnSpPr>
              <p:cNvPr id="8" name="直接箭头连接符 7"/>
              <p:cNvCxnSpPr/>
              <p:nvPr/>
            </p:nvCxnSpPr>
            <p:spPr>
              <a:xfrm>
                <a:off x="3851920" y="2643034"/>
                <a:ext cx="4536504" cy="0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4067793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5004300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6012236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6948743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7956678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" name="矩形 14"/>
            <p:cNvSpPr>
              <a:spLocks noChangeArrowheads="1"/>
            </p:cNvSpPr>
            <p:nvPr/>
          </p:nvSpPr>
          <p:spPr bwMode="auto">
            <a:xfrm>
              <a:off x="3911491" y="1885593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0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15"/>
            <p:cNvSpPr>
              <a:spLocks noChangeArrowheads="1"/>
            </p:cNvSpPr>
            <p:nvPr/>
          </p:nvSpPr>
          <p:spPr bwMode="auto">
            <a:xfrm>
              <a:off x="7799923" y="1885593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30"/>
          <p:cNvGrpSpPr/>
          <p:nvPr/>
        </p:nvGrpSpPr>
        <p:grpSpPr bwMode="auto">
          <a:xfrm>
            <a:off x="3851275" y="2582863"/>
            <a:ext cx="4537075" cy="434975"/>
            <a:chOff x="3851920" y="2713885"/>
            <a:chExt cx="4536504" cy="434033"/>
          </a:xfrm>
        </p:grpSpPr>
        <p:cxnSp>
          <p:nvCxnSpPr>
            <p:cNvPr id="15" name="直接箭头连接符 14"/>
            <p:cNvCxnSpPr/>
            <p:nvPr/>
          </p:nvCxnSpPr>
          <p:spPr>
            <a:xfrm>
              <a:off x="3851920" y="2785167"/>
              <a:ext cx="4536504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067793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715411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6012236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7309060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7956678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矩形 19"/>
            <p:cNvSpPr>
              <a:spLocks noChangeArrowheads="1"/>
            </p:cNvSpPr>
            <p:nvPr/>
          </p:nvSpPr>
          <p:spPr bwMode="auto">
            <a:xfrm>
              <a:off x="3911491" y="2747808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0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2" name="矩形 20"/>
            <p:cNvSpPr>
              <a:spLocks noChangeArrowheads="1"/>
            </p:cNvSpPr>
            <p:nvPr/>
          </p:nvSpPr>
          <p:spPr bwMode="auto">
            <a:xfrm>
              <a:off x="7799923" y="2747808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5364618" y="2715469"/>
              <a:ext cx="0" cy="7286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6659855" y="2715469"/>
              <a:ext cx="0" cy="7286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25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910138" y="1814513"/>
          <a:ext cx="1873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Equation" r:id="rId5" imgW="139700" imgH="406400" progId="Equation.DSMT4">
                  <p:embed/>
                </p:oleObj>
              </mc:Choice>
              <mc:Fallback>
                <p:oleObj name="Equation" r:id="rId5" imgW="139700" imgH="4064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0138" y="1814513"/>
                        <a:ext cx="18732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910263" y="1814513"/>
          <a:ext cx="2047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Equation" r:id="rId7" imgW="152400" imgH="405765" progId="Equation.DSMT4">
                  <p:embed/>
                </p:oleObj>
              </mc:Choice>
              <mc:Fallback>
                <p:oleObj name="Equation" r:id="rId7" imgW="1524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0263" y="1814513"/>
                        <a:ext cx="204787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815138" y="1814513"/>
          <a:ext cx="2047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Equation" r:id="rId9" imgW="152400" imgH="405765" progId="Equation.DSMT4">
                  <p:embed/>
                </p:oleObj>
              </mc:Choice>
              <mc:Fallback>
                <p:oleObj name="Equation" r:id="rId9" imgW="1524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5138" y="1814513"/>
                        <a:ext cx="204787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281613" y="2640013"/>
          <a:ext cx="2047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Equation" r:id="rId11" imgW="152400" imgH="405765" progId="Equation.DSMT4">
                  <p:embed/>
                </p:oleObj>
              </mc:Choice>
              <mc:Fallback>
                <p:oleObj name="Equation" r:id="rId11" imgW="1524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1613" y="2640013"/>
                        <a:ext cx="204787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577013" y="2620963"/>
          <a:ext cx="2047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Equation" r:id="rId13" imgW="152400" imgH="405765" progId="Equation.DSMT4">
                  <p:embed/>
                </p:oleObj>
              </mc:Choice>
              <mc:Fallback>
                <p:oleObj name="Equation" r:id="rId13" imgW="1524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7013" y="2620963"/>
                        <a:ext cx="204787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226300" y="2640013"/>
          <a:ext cx="1873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Equation" r:id="rId15" imgW="139700" imgH="406400" progId="Equation.DSMT4">
                  <p:embed/>
                </p:oleObj>
              </mc:Choice>
              <mc:Fallback>
                <p:oleObj name="Equation" r:id="rId15" imgW="139700" imgH="4064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6300" y="2640013"/>
                        <a:ext cx="18732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组合 30"/>
          <p:cNvGrpSpPr/>
          <p:nvPr/>
        </p:nvGrpSpPr>
        <p:grpSpPr bwMode="auto">
          <a:xfrm>
            <a:off x="395288" y="3213100"/>
            <a:ext cx="7880350" cy="682625"/>
            <a:chOff x="619125" y="2904566"/>
            <a:chExt cx="7880350" cy="683264"/>
          </a:xfrm>
        </p:grpSpPr>
        <p:sp>
          <p:nvSpPr>
            <p:cNvPr id="32" name="文本框 20"/>
            <p:cNvSpPr txBox="1">
              <a:spLocks noChangeArrowheads="1"/>
            </p:cNvSpPr>
            <p:nvPr/>
          </p:nvSpPr>
          <p:spPr bwMode="auto">
            <a:xfrm>
              <a:off x="619125" y="2954770"/>
              <a:ext cx="7880350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）最小刻度是    ，是    ，    ，    的分数单位。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33" name="组合 21"/>
            <p:cNvGrpSpPr/>
            <p:nvPr/>
          </p:nvGrpSpPr>
          <p:grpSpPr bwMode="auto">
            <a:xfrm>
              <a:off x="3403600" y="2904566"/>
              <a:ext cx="438150" cy="683264"/>
              <a:chOff x="1308100" y="2647950"/>
              <a:chExt cx="438150" cy="683264"/>
            </a:xfrm>
          </p:grpSpPr>
          <p:sp>
            <p:nvSpPr>
              <p:cNvPr id="43" name="文本框 22"/>
              <p:cNvSpPr txBox="1">
                <a:spLocks noChangeArrowheads="1"/>
              </p:cNvSpPr>
              <p:nvPr/>
            </p:nvSpPr>
            <p:spPr bwMode="auto">
              <a:xfrm>
                <a:off x="1308100" y="2647950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44" name="直接连接符 43"/>
              <p:cNvCxnSpPr/>
              <p:nvPr/>
            </p:nvCxnSpPr>
            <p:spPr>
              <a:xfrm flipV="1">
                <a:off x="1314450" y="2951447"/>
                <a:ext cx="274637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组合 24"/>
            <p:cNvGrpSpPr/>
            <p:nvPr/>
          </p:nvGrpSpPr>
          <p:grpSpPr bwMode="auto">
            <a:xfrm>
              <a:off x="4502150" y="2904566"/>
              <a:ext cx="438150" cy="683264"/>
              <a:chOff x="1308100" y="2647950"/>
              <a:chExt cx="438150" cy="683264"/>
            </a:xfrm>
          </p:grpSpPr>
          <p:sp>
            <p:nvSpPr>
              <p:cNvPr id="41" name="文本框 25"/>
              <p:cNvSpPr txBox="1">
                <a:spLocks noChangeArrowheads="1"/>
              </p:cNvSpPr>
              <p:nvPr/>
            </p:nvSpPr>
            <p:spPr bwMode="auto">
              <a:xfrm>
                <a:off x="1308100" y="2647950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42" name="直接连接符 41"/>
              <p:cNvCxnSpPr/>
              <p:nvPr/>
            </p:nvCxnSpPr>
            <p:spPr>
              <a:xfrm flipV="1">
                <a:off x="1314450" y="2951447"/>
                <a:ext cx="312737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27"/>
            <p:cNvGrpSpPr/>
            <p:nvPr/>
          </p:nvGrpSpPr>
          <p:grpSpPr bwMode="auto">
            <a:xfrm>
              <a:off x="5127625" y="2904566"/>
              <a:ext cx="438150" cy="683264"/>
              <a:chOff x="1308100" y="2647950"/>
              <a:chExt cx="438150" cy="683264"/>
            </a:xfrm>
          </p:grpSpPr>
          <p:sp>
            <p:nvSpPr>
              <p:cNvPr id="39" name="文本框 28"/>
              <p:cNvSpPr txBox="1">
                <a:spLocks noChangeArrowheads="1"/>
              </p:cNvSpPr>
              <p:nvPr/>
            </p:nvSpPr>
            <p:spPr bwMode="auto">
              <a:xfrm>
                <a:off x="1308100" y="2647950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40" name="直接连接符 39"/>
              <p:cNvCxnSpPr/>
              <p:nvPr/>
            </p:nvCxnSpPr>
            <p:spPr>
              <a:xfrm flipV="1">
                <a:off x="1314450" y="2951447"/>
                <a:ext cx="287337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组合 30"/>
            <p:cNvGrpSpPr/>
            <p:nvPr/>
          </p:nvGrpSpPr>
          <p:grpSpPr bwMode="auto">
            <a:xfrm>
              <a:off x="5861050" y="2904566"/>
              <a:ext cx="438150" cy="683264"/>
              <a:chOff x="1308100" y="2647950"/>
              <a:chExt cx="438150" cy="683264"/>
            </a:xfrm>
          </p:grpSpPr>
          <p:sp>
            <p:nvSpPr>
              <p:cNvPr id="37" name="文本框 31"/>
              <p:cNvSpPr txBox="1">
                <a:spLocks noChangeArrowheads="1"/>
              </p:cNvSpPr>
              <p:nvPr/>
            </p:nvSpPr>
            <p:spPr bwMode="auto">
              <a:xfrm>
                <a:off x="1308100" y="2647950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 flipV="1">
                <a:off x="1314450" y="2951447"/>
                <a:ext cx="27781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" name="组合 44"/>
          <p:cNvGrpSpPr/>
          <p:nvPr/>
        </p:nvGrpSpPr>
        <p:grpSpPr bwMode="auto">
          <a:xfrm>
            <a:off x="395288" y="3814763"/>
            <a:ext cx="8567737" cy="1277937"/>
            <a:chOff x="402456" y="3504748"/>
            <a:chExt cx="8568951" cy="1278677"/>
          </a:xfrm>
        </p:grpSpPr>
        <p:sp>
          <p:nvSpPr>
            <p:cNvPr id="46" name="文本框 33"/>
            <p:cNvSpPr txBox="1">
              <a:spLocks noChangeArrowheads="1"/>
            </p:cNvSpPr>
            <p:nvPr/>
          </p:nvSpPr>
          <p:spPr bwMode="auto">
            <a:xfrm>
              <a:off x="402456" y="3611620"/>
              <a:ext cx="8568951" cy="1171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）最小刻度是    ，是    ，    ，    ，    ，    的分数单位。</a:t>
              </a:r>
              <a:endPara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47" name="组合 38"/>
            <p:cNvGrpSpPr/>
            <p:nvPr/>
          </p:nvGrpSpPr>
          <p:grpSpPr bwMode="auto">
            <a:xfrm>
              <a:off x="2994025" y="3581458"/>
              <a:ext cx="438150" cy="683264"/>
              <a:chOff x="885825" y="2677814"/>
              <a:chExt cx="438150" cy="683264"/>
            </a:xfrm>
          </p:grpSpPr>
          <p:sp>
            <p:nvSpPr>
              <p:cNvPr id="63" name="文本框 39"/>
              <p:cNvSpPr txBox="1">
                <a:spLocks noChangeArrowheads="1"/>
              </p:cNvSpPr>
              <p:nvPr/>
            </p:nvSpPr>
            <p:spPr bwMode="auto">
              <a:xfrm>
                <a:off x="885825" y="2677814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64" name="直接连接符 63"/>
              <p:cNvCxnSpPr/>
              <p:nvPr/>
            </p:nvCxnSpPr>
            <p:spPr>
              <a:xfrm>
                <a:off x="891774" y="2980735"/>
                <a:ext cx="293729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组合 41"/>
            <p:cNvGrpSpPr/>
            <p:nvPr/>
          </p:nvGrpSpPr>
          <p:grpSpPr bwMode="auto">
            <a:xfrm>
              <a:off x="3969543" y="3542785"/>
              <a:ext cx="438150" cy="683264"/>
              <a:chOff x="775493" y="2647096"/>
              <a:chExt cx="438150" cy="683264"/>
            </a:xfrm>
          </p:grpSpPr>
          <p:sp>
            <p:nvSpPr>
              <p:cNvPr id="61" name="文本框 42"/>
              <p:cNvSpPr txBox="1">
                <a:spLocks noChangeArrowheads="1"/>
              </p:cNvSpPr>
              <p:nvPr/>
            </p:nvSpPr>
            <p:spPr bwMode="auto">
              <a:xfrm>
                <a:off x="775493" y="2647096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62" name="直接连接符 61"/>
              <p:cNvCxnSpPr/>
              <p:nvPr/>
            </p:nvCxnSpPr>
            <p:spPr>
              <a:xfrm flipV="1">
                <a:off x="782374" y="2945804"/>
                <a:ext cx="304843" cy="476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组合 44"/>
            <p:cNvGrpSpPr/>
            <p:nvPr/>
          </p:nvGrpSpPr>
          <p:grpSpPr bwMode="auto">
            <a:xfrm>
              <a:off x="4600553" y="3504748"/>
              <a:ext cx="438150" cy="683264"/>
              <a:chOff x="777853" y="2625232"/>
              <a:chExt cx="438150" cy="683264"/>
            </a:xfrm>
          </p:grpSpPr>
          <p:sp>
            <p:nvSpPr>
              <p:cNvPr id="59" name="文本框 45"/>
              <p:cNvSpPr txBox="1">
                <a:spLocks noChangeArrowheads="1"/>
              </p:cNvSpPr>
              <p:nvPr/>
            </p:nvSpPr>
            <p:spPr bwMode="auto">
              <a:xfrm>
                <a:off x="777853" y="2625232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60" name="直接连接符 59"/>
              <p:cNvCxnSpPr/>
              <p:nvPr/>
            </p:nvCxnSpPr>
            <p:spPr>
              <a:xfrm flipV="1">
                <a:off x="784052" y="2928619"/>
                <a:ext cx="293729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组合 47"/>
            <p:cNvGrpSpPr/>
            <p:nvPr/>
          </p:nvGrpSpPr>
          <p:grpSpPr bwMode="auto">
            <a:xfrm>
              <a:off x="5194300" y="3546386"/>
              <a:ext cx="438150" cy="683264"/>
              <a:chOff x="681038" y="2666870"/>
              <a:chExt cx="438150" cy="683264"/>
            </a:xfrm>
          </p:grpSpPr>
          <p:sp>
            <p:nvSpPr>
              <p:cNvPr id="57" name="文本框 48"/>
              <p:cNvSpPr txBox="1">
                <a:spLocks noChangeArrowheads="1"/>
              </p:cNvSpPr>
              <p:nvPr/>
            </p:nvSpPr>
            <p:spPr bwMode="auto">
              <a:xfrm>
                <a:off x="681038" y="2666870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58" name="直接连接符 57"/>
              <p:cNvCxnSpPr/>
              <p:nvPr/>
            </p:nvCxnSpPr>
            <p:spPr>
              <a:xfrm flipV="1">
                <a:off x="687299" y="2958800"/>
                <a:ext cx="293729" cy="1111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组合 50"/>
            <p:cNvGrpSpPr/>
            <p:nvPr/>
          </p:nvGrpSpPr>
          <p:grpSpPr bwMode="auto">
            <a:xfrm>
              <a:off x="5869615" y="3527466"/>
              <a:ext cx="438150" cy="683264"/>
              <a:chOff x="624515" y="2647950"/>
              <a:chExt cx="438150" cy="683264"/>
            </a:xfrm>
          </p:grpSpPr>
          <p:sp>
            <p:nvSpPr>
              <p:cNvPr id="55" name="文本框 51"/>
              <p:cNvSpPr txBox="1">
                <a:spLocks noChangeArrowheads="1"/>
              </p:cNvSpPr>
              <p:nvPr/>
            </p:nvSpPr>
            <p:spPr bwMode="auto">
              <a:xfrm>
                <a:off x="624515" y="2647950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 flipV="1">
                <a:off x="630244" y="2950857"/>
                <a:ext cx="32389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组合 53"/>
            <p:cNvGrpSpPr/>
            <p:nvPr/>
          </p:nvGrpSpPr>
          <p:grpSpPr bwMode="auto">
            <a:xfrm>
              <a:off x="6526121" y="3527466"/>
              <a:ext cx="438150" cy="683264"/>
              <a:chOff x="547596" y="2647950"/>
              <a:chExt cx="438150" cy="683264"/>
            </a:xfrm>
          </p:grpSpPr>
          <p:sp>
            <p:nvSpPr>
              <p:cNvPr id="53" name="文本框 54"/>
              <p:cNvSpPr txBox="1">
                <a:spLocks noChangeArrowheads="1"/>
              </p:cNvSpPr>
              <p:nvPr/>
            </p:nvSpPr>
            <p:spPr bwMode="auto">
              <a:xfrm>
                <a:off x="547596" y="2647950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54" name="直接连接符 53"/>
              <p:cNvCxnSpPr/>
              <p:nvPr/>
            </p:nvCxnSpPr>
            <p:spPr>
              <a:xfrm flipV="1">
                <a:off x="554137" y="2939739"/>
                <a:ext cx="317545" cy="1111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" name="矩形 64"/>
          <p:cNvSpPr/>
          <p:nvPr/>
        </p:nvSpPr>
        <p:spPr>
          <a:xfrm>
            <a:off x="917575" y="893763"/>
            <a:ext cx="5545138" cy="5603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4.</a:t>
            </a:r>
            <a:r>
              <a:rPr lang="zh-CN" altLang="en-US" sz="2800" b="1" dirty="0">
                <a:latin typeface="+mn-lt"/>
                <a:ea typeface="+mn-ea"/>
              </a:rPr>
              <a:t>用直线上的点表示下面各分数。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>
            <a:spLocks noChangeArrowheads="1"/>
          </p:cNvSpPr>
          <p:nvPr/>
        </p:nvSpPr>
        <p:spPr bwMode="auto">
          <a:xfrm>
            <a:off x="643850" y="721023"/>
            <a:ext cx="81642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从下面的分数中任选一个，在右面的框里画图表示出来。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3" name="对象 2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987675" y="1166813"/>
          <a:ext cx="338138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1" imgW="152400" imgH="405765" progId="Equation.DSMT4">
                  <p:embed/>
                </p:oleObj>
              </mc:Choice>
              <mc:Fallback>
                <p:oleObj name="Equation" r:id="rId1" imgW="152400" imgH="405765" progId="Equation.DSMT4">
                  <p:embed/>
                  <p:pic>
                    <p:nvPicPr>
                      <p:cNvPr id="0" name="对象 2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1166813"/>
                        <a:ext cx="338138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771900" y="1166813"/>
          <a:ext cx="338138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Equation" r:id="rId3" imgW="152400" imgH="405765" progId="Equation.DSMT4">
                  <p:embed/>
                </p:oleObj>
              </mc:Choice>
              <mc:Fallback>
                <p:oleObj name="Equation" r:id="rId3" imgW="152400" imgH="405765" progId="Equation.DSMT4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1900" y="1166813"/>
                        <a:ext cx="338138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554538" y="1166813"/>
          <a:ext cx="309562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Equation" r:id="rId5" imgW="139700" imgH="406400" progId="Equation.DSMT4">
                  <p:embed/>
                </p:oleObj>
              </mc:Choice>
              <mc:Fallback>
                <p:oleObj name="Equation" r:id="rId5" imgW="139700" imgH="406400" progId="Equation.DSMT4">
                  <p:embed/>
                  <p:pic>
                    <p:nvPicPr>
                      <p:cNvPr id="0" name="对象 4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4538" y="1166813"/>
                        <a:ext cx="309562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308600" y="1166813"/>
          <a:ext cx="309563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Equation" r:id="rId7" imgW="139700" imgH="406400" progId="Equation.DSMT4">
                  <p:embed/>
                </p:oleObj>
              </mc:Choice>
              <mc:Fallback>
                <p:oleObj name="Equation" r:id="rId7" imgW="139700" imgH="406400" progId="Equation.DSMT4">
                  <p:embed/>
                  <p:pic>
                    <p:nvPicPr>
                      <p:cNvPr id="0" name="对象 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8600" y="1166813"/>
                        <a:ext cx="309563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062663" y="1166813"/>
          <a:ext cx="479425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Equation" r:id="rId9" imgW="215900" imgH="405765" progId="Equation.DSMT4">
                  <p:embed/>
                </p:oleObj>
              </mc:Choice>
              <mc:Fallback>
                <p:oleObj name="Equation" r:id="rId9" imgW="215900" imgH="405765" progId="Equation.DSMT4">
                  <p:embed/>
                  <p:pic>
                    <p:nvPicPr>
                      <p:cNvPr id="0" name="对象 6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2663" y="1166813"/>
                        <a:ext cx="479425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矩形: 圆角 24"/>
          <p:cNvSpPr/>
          <p:nvPr/>
        </p:nvSpPr>
        <p:spPr>
          <a:xfrm>
            <a:off x="1044575" y="2284413"/>
            <a:ext cx="7272338" cy="2374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 bwMode="auto">
          <a:xfrm>
            <a:off x="1752600" y="2678113"/>
            <a:ext cx="727075" cy="1709737"/>
            <a:chOff x="1752736" y="2677543"/>
            <a:chExt cx="726492" cy="1710493"/>
          </a:xfrm>
        </p:grpSpPr>
        <p:sp>
          <p:nvSpPr>
            <p:cNvPr id="27" name="矩形 26"/>
            <p:cNvSpPr/>
            <p:nvPr/>
          </p:nvSpPr>
          <p:spPr>
            <a:xfrm>
              <a:off x="1765426" y="2687072"/>
              <a:ext cx="709044" cy="349404"/>
            </a:xfrm>
            <a:prstGeom prst="rect">
              <a:avLst/>
            </a:prstGeom>
            <a:solidFill>
              <a:srgbClr val="F292C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aphicFrame>
          <p:nvGraphicFramePr>
            <p:cNvPr id="28" name="对象 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1945549" y="3487924"/>
            <a:ext cx="338137" cy="900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1" name="Equation" r:id="rId11" imgW="152400" imgH="405765" progId="Equation.DSMT4">
                    <p:embed/>
                  </p:oleObj>
                </mc:Choice>
                <mc:Fallback>
                  <p:oleObj name="Equation" r:id="rId11" imgW="152400" imgH="405765" progId="Equation.DSMT4">
                    <p:embed/>
                    <p:pic>
                      <p:nvPicPr>
                        <p:cNvPr id="0" name="对象 2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5549" y="3487924"/>
                          <a:ext cx="338137" cy="900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" name="矩形 28"/>
            <p:cNvSpPr/>
            <p:nvPr/>
          </p:nvSpPr>
          <p:spPr>
            <a:xfrm>
              <a:off x="1759081" y="2677543"/>
              <a:ext cx="720147" cy="71945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1752736" y="3041241"/>
              <a:ext cx="723320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 bwMode="auto">
          <a:xfrm>
            <a:off x="3052763" y="2678113"/>
            <a:ext cx="722312" cy="1709737"/>
            <a:chOff x="3051969" y="2677543"/>
            <a:chExt cx="723106" cy="1710493"/>
          </a:xfrm>
        </p:grpSpPr>
        <p:sp>
          <p:nvSpPr>
            <p:cNvPr id="32" name="矩形 31"/>
            <p:cNvSpPr/>
            <p:nvPr/>
          </p:nvSpPr>
          <p:spPr>
            <a:xfrm>
              <a:off x="3059915" y="2683896"/>
              <a:ext cx="707215" cy="230289"/>
            </a:xfrm>
            <a:prstGeom prst="rect">
              <a:avLst/>
            </a:prstGeom>
            <a:solidFill>
              <a:srgbClr val="F292C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051969" y="2677543"/>
              <a:ext cx="719928" cy="71945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3055147" y="2914185"/>
              <a:ext cx="719928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055147" y="3161944"/>
              <a:ext cx="719928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6" name="对象 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3247299" y="3487924"/>
            <a:ext cx="338137" cy="900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2" name="Equation" r:id="rId13" imgW="152400" imgH="405765" progId="Equation.DSMT4">
                    <p:embed/>
                  </p:oleObj>
                </mc:Choice>
                <mc:Fallback>
                  <p:oleObj name="Equation" r:id="rId13" imgW="152400" imgH="405765" progId="Equation.DSMT4">
                    <p:embed/>
                    <p:pic>
                      <p:nvPicPr>
                        <p:cNvPr id="0" name="对象 2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7299" y="3487924"/>
                          <a:ext cx="338137" cy="900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" name="组合 36"/>
          <p:cNvGrpSpPr/>
          <p:nvPr/>
        </p:nvGrpSpPr>
        <p:grpSpPr bwMode="auto">
          <a:xfrm>
            <a:off x="4365625" y="2678113"/>
            <a:ext cx="723900" cy="1709737"/>
            <a:chOff x="4365724" y="2677543"/>
            <a:chExt cx="723801" cy="1710307"/>
          </a:xfrm>
        </p:grpSpPr>
        <p:sp>
          <p:nvSpPr>
            <p:cNvPr id="38" name="矩形 37"/>
            <p:cNvSpPr/>
            <p:nvPr/>
          </p:nvSpPr>
          <p:spPr>
            <a:xfrm>
              <a:off x="4370486" y="2683895"/>
              <a:ext cx="350789" cy="352542"/>
            </a:xfrm>
            <a:prstGeom prst="rect">
              <a:avLst/>
            </a:prstGeom>
            <a:solidFill>
              <a:srgbClr val="F292C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4365724" y="2677543"/>
              <a:ext cx="720626" cy="71937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4719689" y="2685483"/>
              <a:ext cx="0" cy="708261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4365724" y="3038025"/>
              <a:ext cx="723801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2" name="对象 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564063" y="3487738"/>
            <a:ext cx="309562" cy="900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3" name="Equation" r:id="rId15" imgW="139700" imgH="406400" progId="Equation.DSMT4">
                    <p:embed/>
                  </p:oleObj>
                </mc:Choice>
                <mc:Fallback>
                  <p:oleObj name="Equation" r:id="rId15" imgW="139700" imgH="406400" progId="Equation.DSMT4">
                    <p:embed/>
                    <p:pic>
                      <p:nvPicPr>
                        <p:cNvPr id="0" name="对象 2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64063" y="3487738"/>
                          <a:ext cx="309562" cy="900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3" name="组合 42"/>
          <p:cNvGrpSpPr/>
          <p:nvPr/>
        </p:nvGrpSpPr>
        <p:grpSpPr bwMode="auto">
          <a:xfrm>
            <a:off x="5702300" y="2678113"/>
            <a:ext cx="733425" cy="1714500"/>
            <a:chOff x="5702399" y="2677543"/>
            <a:chExt cx="733326" cy="1715070"/>
          </a:xfrm>
        </p:grpSpPr>
        <p:sp>
          <p:nvSpPr>
            <p:cNvPr id="44" name="矩形 43"/>
            <p:cNvSpPr/>
            <p:nvPr/>
          </p:nvSpPr>
          <p:spPr>
            <a:xfrm>
              <a:off x="5716685" y="2683895"/>
              <a:ext cx="350790" cy="239792"/>
            </a:xfrm>
            <a:prstGeom prst="rect">
              <a:avLst/>
            </a:prstGeom>
            <a:solidFill>
              <a:srgbClr val="F292C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5708748" y="2677543"/>
              <a:ext cx="720628" cy="7193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5711923" y="2920511"/>
              <a:ext cx="723802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5702399" y="3161891"/>
              <a:ext cx="723802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6069062" y="2685483"/>
              <a:ext cx="0" cy="70826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9" name="对象 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959475" y="3492500"/>
            <a:ext cx="309563" cy="900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4" name="Equation" r:id="rId17" imgW="139700" imgH="406400" progId="Equation.DSMT4">
                    <p:embed/>
                  </p:oleObj>
                </mc:Choice>
                <mc:Fallback>
                  <p:oleObj name="Equation" r:id="rId17" imgW="139700" imgH="406400" progId="Equation.DSMT4">
                    <p:embed/>
                    <p:pic>
                      <p:nvPicPr>
                        <p:cNvPr id="0" name="对象 2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59475" y="3492500"/>
                          <a:ext cx="309563" cy="900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0" name="组合 49"/>
          <p:cNvGrpSpPr/>
          <p:nvPr/>
        </p:nvGrpSpPr>
        <p:grpSpPr bwMode="auto">
          <a:xfrm>
            <a:off x="7239000" y="2678113"/>
            <a:ext cx="723900" cy="1708150"/>
            <a:chOff x="7239099" y="2677543"/>
            <a:chExt cx="723801" cy="1708720"/>
          </a:xfrm>
        </p:grpSpPr>
        <p:sp>
          <p:nvSpPr>
            <p:cNvPr id="51" name="矩形 50"/>
            <p:cNvSpPr/>
            <p:nvPr/>
          </p:nvSpPr>
          <p:spPr>
            <a:xfrm>
              <a:off x="7245448" y="2683895"/>
              <a:ext cx="241267" cy="176271"/>
            </a:xfrm>
            <a:prstGeom prst="rect">
              <a:avLst/>
            </a:prstGeom>
            <a:solidFill>
              <a:srgbClr val="F292C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7242274" y="2677543"/>
              <a:ext cx="719040" cy="71937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7239099" y="2863342"/>
              <a:ext cx="723801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7239099" y="3050729"/>
              <a:ext cx="723801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7239099" y="3234941"/>
              <a:ext cx="723801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7477191" y="2685483"/>
              <a:ext cx="0" cy="708261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7723221" y="2685483"/>
              <a:ext cx="0" cy="708261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8" name="对象 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7407275" y="3486150"/>
            <a:ext cx="477838" cy="900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5" name="Equation" r:id="rId19" imgW="215900" imgH="405765" progId="Equation.DSMT4">
                    <p:embed/>
                  </p:oleObj>
                </mc:Choice>
                <mc:Fallback>
                  <p:oleObj name="Equation" r:id="rId19" imgW="215900" imgH="405765" progId="Equation.DSMT4">
                    <p:embed/>
                    <p:pic>
                      <p:nvPicPr>
                        <p:cNvPr id="0" name="对象 2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07275" y="3486150"/>
                          <a:ext cx="477838" cy="900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7"/>
          <p:cNvSpPr>
            <a:spLocks noChangeArrowheads="1"/>
          </p:cNvSpPr>
          <p:nvPr/>
        </p:nvSpPr>
        <p:spPr bwMode="auto">
          <a:xfrm>
            <a:off x="835025" y="1419225"/>
            <a:ext cx="7408863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和同桌说一说在生活中见过的分数，并说出它的单位“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”和分数单位。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521</Words>
  <Application>WPS 演示</Application>
  <PresentationFormat>全屏显示(16:9)</PresentationFormat>
  <Paragraphs>124</Paragraphs>
  <Slides>10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35</vt:i4>
      </vt:variant>
      <vt:variant>
        <vt:lpstr>幻灯片标题</vt:lpstr>
      </vt:variant>
      <vt:variant>
        <vt:i4>10</vt:i4>
      </vt:variant>
    </vt:vector>
  </HeadingPairs>
  <TitlesOfParts>
    <vt:vector size="55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58</cp:revision>
  <dcterms:created xsi:type="dcterms:W3CDTF">2017-10-14T09:05:00Z</dcterms:created>
  <dcterms:modified xsi:type="dcterms:W3CDTF">2023-11-02T08:51:38Z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363065373345473499D5908AA26A18AE</vt:lpwstr>
  </property>
  <property fmtid="{D5CDD505-2E9C-101B-9397-08002B2CF9AE}" pid="3" name="KSOProductBuildVer">
    <vt:lpwstr>2052-11.8.2.11734</vt:lpwstr>
  </property>
</Properties>
</file>