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3"/>
    <p:sldId id="393" r:id="rId4"/>
    <p:sldId id="394" r:id="rId5"/>
    <p:sldId id="395" r:id="rId6"/>
    <p:sldId id="396" r:id="rId7"/>
    <p:sldId id="399" r:id="rId8"/>
    <p:sldId id="402" r:id="rId9"/>
    <p:sldId id="403" r:id="rId11"/>
    <p:sldId id="404" r:id="rId12"/>
    <p:sldId id="409" r:id="rId13"/>
    <p:sldId id="400" r:id="rId14"/>
    <p:sldId id="401" r:id="rId15"/>
    <p:sldId id="406" r:id="rId16"/>
    <p:sldId id="411" r:id="rId17"/>
    <p:sldId id="412" r:id="rId18"/>
    <p:sldId id="413" r:id="rId19"/>
    <p:sldId id="407" r:id="rId20"/>
    <p:sldId id="410" r:id="rId21"/>
    <p:sldId id="397" r:id="rId22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BB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27" autoAdjust="0"/>
    <p:restoredTop sz="94660"/>
  </p:normalViewPr>
  <p:slideViewPr>
    <p:cSldViewPr snapToGrid="0">
      <p:cViewPr varScale="1">
        <p:scale>
          <a:sx n="149" d="100"/>
          <a:sy n="149" d="100"/>
        </p:scale>
        <p:origin x="600" y="114"/>
      </p:cViewPr>
      <p:guideLst>
        <p:guide orient="horz" pos="159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D960358-41FA-40E9-BAAF-99436955DA70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二级</a:t>
            </a:r>
            <a:endParaRPr lang="zh-CN" altLang="en-US" noProof="0"/>
          </a:p>
          <a:p>
            <a:pPr lvl="2"/>
            <a:r>
              <a:rPr lang="zh-CN" altLang="en-US" noProof="0"/>
              <a:t>三级</a:t>
            </a:r>
            <a:endParaRPr lang="zh-CN" altLang="en-US" noProof="0"/>
          </a:p>
          <a:p>
            <a:pPr lvl="3"/>
            <a:r>
              <a:rPr lang="zh-CN" altLang="en-US" noProof="0"/>
              <a:t>四级</a:t>
            </a:r>
            <a:endParaRPr lang="zh-CN" altLang="en-US" noProof="0"/>
          </a:p>
          <a:p>
            <a:pPr lvl="4"/>
            <a:r>
              <a:rPr lang="zh-CN" altLang="en-US" noProof="0"/>
              <a:t>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6264C6B6-550E-4C37-BD47-88E65958B849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536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AFE598A5-426B-4561-91D5-0B4FCA5522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522288"/>
            <a:ext cx="7834313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23155">
            <a:off x="1484313" y="268288"/>
            <a:ext cx="8731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8"/>
          <p:cNvGrpSpPr/>
          <p:nvPr userDrawn="1"/>
        </p:nvGrpSpPr>
        <p:grpSpPr bwMode="auto">
          <a:xfrm>
            <a:off x="2593975" y="2595563"/>
            <a:ext cx="4416425" cy="633412"/>
            <a:chOff x="2369962" y="1638521"/>
            <a:chExt cx="4416679" cy="632280"/>
          </a:xfrm>
        </p:grpSpPr>
        <p:sp>
          <p:nvSpPr>
            <p:cNvPr id="8" name="任意多边形 23"/>
            <p:cNvSpPr/>
            <p:nvPr/>
          </p:nvSpPr>
          <p:spPr>
            <a:xfrm rot="180856">
              <a:off x="2369962" y="2010916"/>
              <a:ext cx="3891187" cy="204422"/>
            </a:xfrm>
            <a:custGeom>
              <a:avLst/>
              <a:gdLst>
                <a:gd name="connsiteX0" fmla="*/ 0 w 2937934"/>
                <a:gd name="connsiteY0" fmla="*/ 23946 h 178330"/>
                <a:gd name="connsiteX1" fmla="*/ 1938867 w 2937934"/>
                <a:gd name="connsiteY1" fmla="*/ 100146 h 178330"/>
                <a:gd name="connsiteX2" fmla="*/ 1540934 w 2937934"/>
                <a:gd name="connsiteY2" fmla="*/ 176346 h 178330"/>
                <a:gd name="connsiteX3" fmla="*/ 1828800 w 2937934"/>
                <a:gd name="connsiteY3" fmla="*/ 15479 h 178330"/>
                <a:gd name="connsiteX4" fmla="*/ 2937934 w 2937934"/>
                <a:gd name="connsiteY4" fmla="*/ 15479 h 178330"/>
                <a:gd name="connsiteX0-1" fmla="*/ 0 w 2890398"/>
                <a:gd name="connsiteY0-2" fmla="*/ 136052 h 178330"/>
                <a:gd name="connsiteX1-3" fmla="*/ 1891331 w 2890398"/>
                <a:gd name="connsiteY1-4" fmla="*/ 100146 h 178330"/>
                <a:gd name="connsiteX2-5" fmla="*/ 1493398 w 2890398"/>
                <a:gd name="connsiteY2-6" fmla="*/ 176346 h 178330"/>
                <a:gd name="connsiteX3-7" fmla="*/ 1781264 w 2890398"/>
                <a:gd name="connsiteY3-8" fmla="*/ 15479 h 178330"/>
                <a:gd name="connsiteX4-9" fmla="*/ 2890398 w 2890398"/>
                <a:gd name="connsiteY4-10" fmla="*/ 15479 h 178330"/>
                <a:gd name="connsiteX0-11" fmla="*/ 0 w 2890398"/>
                <a:gd name="connsiteY0-12" fmla="*/ 123281 h 163928"/>
                <a:gd name="connsiteX1-13" fmla="*/ 1891331 w 2890398"/>
                <a:gd name="connsiteY1-14" fmla="*/ 87375 h 163928"/>
                <a:gd name="connsiteX2-15" fmla="*/ 1493398 w 2890398"/>
                <a:gd name="connsiteY2-16" fmla="*/ 163575 h 163928"/>
                <a:gd name="connsiteX3-17" fmla="*/ 1866828 w 2890398"/>
                <a:gd name="connsiteY3-18" fmla="*/ 55464 h 163928"/>
                <a:gd name="connsiteX4-19" fmla="*/ 2890398 w 2890398"/>
                <a:gd name="connsiteY4-20" fmla="*/ 2708 h 163928"/>
                <a:gd name="connsiteX0-21" fmla="*/ 0 w 2890398"/>
                <a:gd name="connsiteY0-22" fmla="*/ 123281 h 163928"/>
                <a:gd name="connsiteX1-23" fmla="*/ 1891331 w 2890398"/>
                <a:gd name="connsiteY1-24" fmla="*/ 87375 h 163928"/>
                <a:gd name="connsiteX2-25" fmla="*/ 1303254 w 2890398"/>
                <a:gd name="connsiteY2-26" fmla="*/ 163575 h 163928"/>
                <a:gd name="connsiteX3-27" fmla="*/ 1866828 w 2890398"/>
                <a:gd name="connsiteY3-28" fmla="*/ 55464 h 163928"/>
                <a:gd name="connsiteX4-29" fmla="*/ 2890398 w 2890398"/>
                <a:gd name="connsiteY4-30" fmla="*/ 2708 h 163928"/>
                <a:gd name="connsiteX0-31" fmla="*/ 0 w 2890398"/>
                <a:gd name="connsiteY0-32" fmla="*/ 125909 h 167248"/>
                <a:gd name="connsiteX1-33" fmla="*/ 1891331 w 2890398"/>
                <a:gd name="connsiteY1-34" fmla="*/ 90003 h 167248"/>
                <a:gd name="connsiteX2-35" fmla="*/ 1303254 w 2890398"/>
                <a:gd name="connsiteY2-36" fmla="*/ 166203 h 167248"/>
                <a:gd name="connsiteX3-37" fmla="*/ 1657670 w 2890398"/>
                <a:gd name="connsiteY3-38" fmla="*/ 31714 h 167248"/>
                <a:gd name="connsiteX4-39" fmla="*/ 2890398 w 2890398"/>
                <a:gd name="connsiteY4-40" fmla="*/ 5336 h 167248"/>
                <a:gd name="connsiteX0-41" fmla="*/ 0 w 2890398"/>
                <a:gd name="connsiteY0-42" fmla="*/ 125909 h 141745"/>
                <a:gd name="connsiteX1-43" fmla="*/ 1891331 w 2890398"/>
                <a:gd name="connsiteY1-44" fmla="*/ 90003 h 141745"/>
                <a:gd name="connsiteX2-45" fmla="*/ 1386789 w 2890398"/>
                <a:gd name="connsiteY2-46" fmla="*/ 140061 h 141745"/>
                <a:gd name="connsiteX3-47" fmla="*/ 1657670 w 2890398"/>
                <a:gd name="connsiteY3-48" fmla="*/ 31714 h 141745"/>
                <a:gd name="connsiteX4-49" fmla="*/ 2890398 w 2890398"/>
                <a:gd name="connsiteY4-50" fmla="*/ 5336 h 141745"/>
                <a:gd name="connsiteX0-51" fmla="*/ 0 w 2890398"/>
                <a:gd name="connsiteY0-52" fmla="*/ 125909 h 140157"/>
                <a:gd name="connsiteX1-53" fmla="*/ 1813496 w 2890398"/>
                <a:gd name="connsiteY1-54" fmla="*/ 49755 h 140157"/>
                <a:gd name="connsiteX2-55" fmla="*/ 1386789 w 2890398"/>
                <a:gd name="connsiteY2-56" fmla="*/ 140061 h 140157"/>
                <a:gd name="connsiteX3-57" fmla="*/ 1657670 w 2890398"/>
                <a:gd name="connsiteY3-58" fmla="*/ 31714 h 140157"/>
                <a:gd name="connsiteX4-59" fmla="*/ 2890398 w 2890398"/>
                <a:gd name="connsiteY4-60" fmla="*/ 5336 h 140157"/>
                <a:gd name="connsiteX0-61" fmla="*/ 0 w 2890398"/>
                <a:gd name="connsiteY0-62" fmla="*/ 125909 h 140157"/>
                <a:gd name="connsiteX1-63" fmla="*/ 1813496 w 2890398"/>
                <a:gd name="connsiteY1-64" fmla="*/ 49755 h 140157"/>
                <a:gd name="connsiteX2-65" fmla="*/ 1386789 w 2890398"/>
                <a:gd name="connsiteY2-66" fmla="*/ 140061 h 140157"/>
                <a:gd name="connsiteX3-67" fmla="*/ 1657670 w 2890398"/>
                <a:gd name="connsiteY3-68" fmla="*/ 31714 h 140157"/>
                <a:gd name="connsiteX4-69" fmla="*/ 2890398 w 2890398"/>
                <a:gd name="connsiteY4-70" fmla="*/ 5336 h 140157"/>
                <a:gd name="connsiteX0-71" fmla="*/ 0 w 2890398"/>
                <a:gd name="connsiteY0-72" fmla="*/ 125909 h 140157"/>
                <a:gd name="connsiteX1-73" fmla="*/ 1813496 w 2890398"/>
                <a:gd name="connsiteY1-74" fmla="*/ 49755 h 140157"/>
                <a:gd name="connsiteX2-75" fmla="*/ 1386789 w 2890398"/>
                <a:gd name="connsiteY2-76" fmla="*/ 140061 h 140157"/>
                <a:gd name="connsiteX3-77" fmla="*/ 1657670 w 2890398"/>
                <a:gd name="connsiteY3-78" fmla="*/ 31714 h 140157"/>
                <a:gd name="connsiteX4-79" fmla="*/ 2890398 w 2890398"/>
                <a:gd name="connsiteY4-80" fmla="*/ 5336 h 140157"/>
                <a:gd name="connsiteX0-81" fmla="*/ 0 w 2890398"/>
                <a:gd name="connsiteY0-82" fmla="*/ 125909 h 142044"/>
                <a:gd name="connsiteX1-83" fmla="*/ 1813496 w 2890398"/>
                <a:gd name="connsiteY1-84" fmla="*/ 49755 h 142044"/>
                <a:gd name="connsiteX2-85" fmla="*/ 1386789 w 2890398"/>
                <a:gd name="connsiteY2-86" fmla="*/ 140061 h 142044"/>
                <a:gd name="connsiteX3-87" fmla="*/ 1657670 w 2890398"/>
                <a:gd name="connsiteY3-88" fmla="*/ 31714 h 142044"/>
                <a:gd name="connsiteX4-89" fmla="*/ 2890398 w 2890398"/>
                <a:gd name="connsiteY4-90" fmla="*/ 5336 h 14204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890398" h="142044">
                  <a:moveTo>
                    <a:pt x="0" y="125909"/>
                  </a:moveTo>
                  <a:cubicBezTo>
                    <a:pt x="604499" y="100524"/>
                    <a:pt x="1045890" y="30267"/>
                    <a:pt x="1813496" y="49755"/>
                  </a:cubicBezTo>
                  <a:cubicBezTo>
                    <a:pt x="2070318" y="75155"/>
                    <a:pt x="1732772" y="122935"/>
                    <a:pt x="1386789" y="140061"/>
                  </a:cubicBezTo>
                  <a:cubicBezTo>
                    <a:pt x="1040806" y="157187"/>
                    <a:pt x="1424837" y="58525"/>
                    <a:pt x="1657670" y="31714"/>
                  </a:cubicBezTo>
                  <a:cubicBezTo>
                    <a:pt x="1890503" y="4903"/>
                    <a:pt x="2452247" y="-8070"/>
                    <a:pt x="2890398" y="5336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9" name="图片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55024">
              <a:off x="6260073" y="1638521"/>
              <a:ext cx="526568" cy="632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89B37883-3CCF-4B11-9788-C801275E8A2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3"/>
          <p:cNvSpPr>
            <a:spLocks noChangeArrowheads="1"/>
          </p:cNvSpPr>
          <p:nvPr/>
        </p:nvSpPr>
        <p:spPr bwMode="auto">
          <a:xfrm>
            <a:off x="2012950" y="1219200"/>
            <a:ext cx="5118100" cy="1108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zh-CN" altLang="en-US" sz="6600" b="1" dirty="0">
                <a:latin typeface="+mj-ea"/>
                <a:ea typeface="+mj-ea"/>
                <a:cs typeface="Times New Roman" panose="02020603050405020304" pitchFamily="18" charset="0"/>
              </a:rPr>
              <a:t>练习十七</a:t>
            </a:r>
            <a:endParaRPr lang="zh-CN" altLang="en-US" sz="6600" b="1" dirty="0"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195" name="副标题 6"/>
          <p:cNvSpPr txBox="1">
            <a:spLocks noChangeArrowheads="1"/>
          </p:cNvSpPr>
          <p:nvPr/>
        </p:nvSpPr>
        <p:spPr bwMode="auto">
          <a:xfrm>
            <a:off x="2538413" y="2571750"/>
            <a:ext cx="40671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（选自教材</a:t>
            </a: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P71-P72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练习十七）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12713" y="598488"/>
            <a:ext cx="8907462" cy="10795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/>
          <a:p>
            <a:pPr indent="828040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j-lt"/>
                <a:ea typeface="+mj-ea"/>
              </a:rPr>
              <a:t>1.</a:t>
            </a:r>
            <a:r>
              <a:rPr lang="zh-CN" altLang="en-US" sz="2800" b="1" dirty="0">
                <a:latin typeface="+mj-lt"/>
                <a:ea typeface="+mj-ea"/>
              </a:rPr>
              <a:t>按照从小到大的顺序，在</a:t>
            </a:r>
            <a:r>
              <a:rPr lang="en-US" altLang="zh-CN" sz="2800" b="1" dirty="0">
                <a:latin typeface="+mj-lt"/>
                <a:ea typeface="+mj-ea"/>
              </a:rPr>
              <a:t>100</a:t>
            </a:r>
            <a:r>
              <a:rPr lang="zh-CN" altLang="en-US" sz="2800" b="1" dirty="0">
                <a:latin typeface="+mj-lt"/>
                <a:ea typeface="+mj-ea"/>
              </a:rPr>
              <a:t>以内的数中找出</a:t>
            </a:r>
            <a:r>
              <a:rPr lang="en-US" altLang="zh-CN" sz="2800" b="1" dirty="0">
                <a:latin typeface="+mj-lt"/>
                <a:ea typeface="+mj-ea"/>
              </a:rPr>
              <a:t>6</a:t>
            </a:r>
            <a:r>
              <a:rPr lang="zh-CN" altLang="en-US" sz="2800" b="1" dirty="0">
                <a:latin typeface="+mj-lt"/>
                <a:ea typeface="+mj-ea"/>
              </a:rPr>
              <a:t>的倍数和</a:t>
            </a:r>
            <a:r>
              <a:rPr lang="en-US" altLang="zh-CN" sz="2800" b="1" dirty="0">
                <a:latin typeface="+mj-lt"/>
                <a:ea typeface="+mj-ea"/>
              </a:rPr>
              <a:t>10</a:t>
            </a:r>
            <a:r>
              <a:rPr lang="zh-CN" altLang="en-US" sz="2800" b="1" dirty="0">
                <a:latin typeface="+mj-lt"/>
                <a:ea typeface="+mj-ea"/>
              </a:rPr>
              <a:t>的倍数，再找出它们的公倍数和最小公倍数。</a:t>
            </a:r>
            <a:endParaRPr lang="en-US" altLang="zh-CN" sz="2800" b="1" dirty="0">
              <a:latin typeface="+mj-lt"/>
              <a:ea typeface="+mj-ea"/>
            </a:endParaRPr>
          </a:p>
        </p:txBody>
      </p:sp>
      <p:sp>
        <p:nvSpPr>
          <p:cNvPr id="3" name="TextBox 9"/>
          <p:cNvSpPr txBox="1">
            <a:spLocks noChangeArrowheads="1"/>
          </p:cNvSpPr>
          <p:nvPr/>
        </p:nvSpPr>
        <p:spPr bwMode="auto">
          <a:xfrm>
            <a:off x="941388" y="1997075"/>
            <a:ext cx="7261225" cy="10763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6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的倍数：</a:t>
            </a: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6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，</a:t>
            </a: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12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，</a:t>
            </a: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18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，</a:t>
            </a: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24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，</a:t>
            </a: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30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，</a:t>
            </a: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36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，</a:t>
            </a: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42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，</a:t>
            </a: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48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，</a:t>
            </a:r>
            <a:endParaRPr lang="en-US" altLang="zh-CN" sz="2800" dirty="0">
              <a:solidFill>
                <a:srgbClr val="FF0000"/>
              </a:solidFill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                 54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，</a:t>
            </a: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60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，</a:t>
            </a: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66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，</a:t>
            </a: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72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，</a:t>
            </a: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78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，</a:t>
            </a: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84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，</a:t>
            </a: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90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，</a:t>
            </a: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96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。</a:t>
            </a:r>
            <a:endParaRPr lang="en-US" altLang="zh-CN" sz="28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941388" y="3136900"/>
            <a:ext cx="7261225" cy="10763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10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的倍数：</a:t>
            </a: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10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，</a:t>
            </a:r>
            <a:r>
              <a:rPr lang="en-US" altLang="zh-CN" sz="2800" dirty="0">
                <a:solidFill>
                  <a:srgbClr val="FF0000"/>
                </a:solidFill>
              </a:rPr>
              <a:t>20</a:t>
            </a:r>
            <a:r>
              <a:rPr lang="zh-CN" altLang="en-US" sz="2800" dirty="0">
                <a:solidFill>
                  <a:srgbClr val="FF0000"/>
                </a:solidFill>
              </a:rPr>
              <a:t>，</a:t>
            </a:r>
            <a:r>
              <a:rPr lang="en-US" altLang="zh-CN" sz="2800" dirty="0">
                <a:solidFill>
                  <a:srgbClr val="FF0000"/>
                </a:solidFill>
              </a:rPr>
              <a:t>30</a:t>
            </a:r>
            <a:r>
              <a:rPr lang="zh-CN" altLang="en-US" sz="2800" dirty="0">
                <a:solidFill>
                  <a:srgbClr val="FF0000"/>
                </a:solidFill>
              </a:rPr>
              <a:t>，</a:t>
            </a:r>
            <a:r>
              <a:rPr lang="en-US" altLang="zh-CN" sz="2800" dirty="0">
                <a:solidFill>
                  <a:srgbClr val="FF0000"/>
                </a:solidFill>
              </a:rPr>
              <a:t>40</a:t>
            </a:r>
            <a:r>
              <a:rPr lang="zh-CN" altLang="en-US" sz="2800" dirty="0">
                <a:solidFill>
                  <a:srgbClr val="FF0000"/>
                </a:solidFill>
              </a:rPr>
              <a:t>，</a:t>
            </a:r>
            <a:r>
              <a:rPr lang="en-US" altLang="zh-CN" sz="2800" dirty="0">
                <a:solidFill>
                  <a:srgbClr val="FF0000"/>
                </a:solidFill>
              </a:rPr>
              <a:t>50</a:t>
            </a:r>
            <a:r>
              <a:rPr lang="zh-CN" altLang="en-US" sz="2800" dirty="0">
                <a:solidFill>
                  <a:srgbClr val="FF0000"/>
                </a:solidFill>
              </a:rPr>
              <a:t>，</a:t>
            </a:r>
            <a:r>
              <a:rPr lang="en-US" altLang="zh-CN" sz="2800" dirty="0">
                <a:solidFill>
                  <a:srgbClr val="FF0000"/>
                </a:solidFill>
              </a:rPr>
              <a:t>60</a:t>
            </a:r>
            <a:r>
              <a:rPr lang="zh-CN" altLang="en-US" sz="2800" dirty="0">
                <a:solidFill>
                  <a:srgbClr val="FF0000"/>
                </a:solidFill>
              </a:rPr>
              <a:t>，</a:t>
            </a:r>
            <a:r>
              <a:rPr lang="en-US" altLang="zh-CN" sz="2800" dirty="0">
                <a:solidFill>
                  <a:srgbClr val="FF0000"/>
                </a:solidFill>
              </a:rPr>
              <a:t> </a:t>
            </a: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70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，</a:t>
            </a:r>
            <a:endParaRPr lang="en-US" altLang="zh-CN" sz="2800" dirty="0">
              <a:solidFill>
                <a:srgbClr val="FF0000"/>
              </a:solidFill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                    80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，</a:t>
            </a: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90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。</a:t>
            </a:r>
            <a:endParaRPr lang="zh-CN" altLang="en-US" sz="28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941388" y="4276725"/>
            <a:ext cx="5727700" cy="558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6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和</a:t>
            </a: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10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的公倍数是</a:t>
            </a: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30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，</a:t>
            </a: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60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，</a:t>
            </a: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90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；</a:t>
            </a:r>
            <a:endParaRPr lang="zh-CN" altLang="en-US" sz="28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621088" y="4252913"/>
            <a:ext cx="550862" cy="70485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cxnSp>
        <p:nvCxnSpPr>
          <p:cNvPr id="7" name="直接箭头连接符 6"/>
          <p:cNvCxnSpPr>
            <a:stCxn id="6" idx="7"/>
            <a:endCxn id="8" idx="1"/>
          </p:cNvCxnSpPr>
          <p:nvPr/>
        </p:nvCxnSpPr>
        <p:spPr>
          <a:xfrm flipV="1">
            <a:off x="4090988" y="4067175"/>
            <a:ext cx="1317625" cy="288925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5408613" y="3775075"/>
            <a:ext cx="2244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B05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最小公倍数</a:t>
            </a:r>
            <a:endParaRPr lang="zh-CN" altLang="en-US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 animBg="1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41288" y="635000"/>
            <a:ext cx="7480300" cy="62889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/>
          <a:p>
            <a:pPr indent="828040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+mj-ea"/>
              </a:rPr>
              <a:t>2.</a:t>
            </a:r>
            <a:r>
              <a:rPr lang="zh-CN" altLang="en-US" sz="3200" b="1" dirty="0">
                <a:latin typeface="+mj-lt"/>
                <a:ea typeface="+mj-ea"/>
              </a:rPr>
              <a:t>找出下列每组数的最小公倍数。</a:t>
            </a:r>
            <a:endParaRPr lang="en-US" altLang="zh-CN" sz="3200" b="1" dirty="0">
              <a:latin typeface="+mj-lt"/>
              <a:ea typeface="+mj-ea"/>
            </a:endParaRPr>
          </a:p>
        </p:txBody>
      </p:sp>
      <p:sp>
        <p:nvSpPr>
          <p:cNvPr id="3" name="标题 5"/>
          <p:cNvSpPr txBox="1">
            <a:spLocks noChangeArrowheads="1"/>
          </p:cNvSpPr>
          <p:nvPr/>
        </p:nvSpPr>
        <p:spPr bwMode="auto">
          <a:xfrm>
            <a:off x="2168525" y="1541463"/>
            <a:ext cx="5535613" cy="241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     	6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	    6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endParaRPr lang="en-US" altLang="zh-CN" sz="3200" b="1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	    1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		    4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endParaRPr lang="en-US" altLang="zh-CN" sz="3200" b="1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395538" y="2376488"/>
            <a:ext cx="5953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40</a:t>
            </a:r>
            <a:endParaRPr lang="zh-CN" altLang="en-US" b="1"/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4241800" y="2376488"/>
            <a:ext cx="595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30</a:t>
            </a:r>
            <a:endParaRPr lang="zh-CN" altLang="en-US" b="1"/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986463" y="2376488"/>
            <a:ext cx="5953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</a:t>
            </a:r>
            <a:endParaRPr lang="zh-CN" altLang="en-US" b="1"/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2395538" y="3378200"/>
            <a:ext cx="5953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60</a:t>
            </a:r>
            <a:endParaRPr lang="zh-CN" altLang="en-US" b="1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4252913" y="3378200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endParaRPr lang="zh-CN" altLang="en-US" b="1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986463" y="3378200"/>
            <a:ext cx="5953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</a:t>
            </a:r>
            <a:endParaRPr lang="zh-CN" altLang="en-US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30263" y="725488"/>
            <a:ext cx="6924675" cy="20621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+mj-ea"/>
              </a:rPr>
              <a:t>3.</a:t>
            </a:r>
            <a:r>
              <a:rPr lang="zh-CN" altLang="en-US" sz="3200" b="1" dirty="0">
                <a:latin typeface="+mj-lt"/>
                <a:ea typeface="+mj-ea"/>
              </a:rPr>
              <a:t>下面每组数的公倍数中有没有</a:t>
            </a:r>
            <a:r>
              <a:rPr lang="en-US" altLang="zh-CN" sz="3200" b="1" dirty="0">
                <a:latin typeface="+mj-lt"/>
                <a:ea typeface="+mj-ea"/>
              </a:rPr>
              <a:t>36</a:t>
            </a:r>
            <a:r>
              <a:rPr lang="zh-CN" altLang="en-US" sz="3200" b="1" dirty="0">
                <a:latin typeface="+mj-lt"/>
                <a:ea typeface="+mj-ea"/>
              </a:rPr>
              <a:t>？有没有</a:t>
            </a:r>
            <a:r>
              <a:rPr lang="en-US" altLang="zh-CN" sz="3200" b="1" dirty="0">
                <a:latin typeface="+mj-lt"/>
                <a:ea typeface="+mj-ea"/>
              </a:rPr>
              <a:t>48</a:t>
            </a:r>
            <a:r>
              <a:rPr lang="zh-CN" altLang="en-US" sz="3200" b="1" dirty="0">
                <a:latin typeface="+mj-lt"/>
                <a:ea typeface="+mj-ea"/>
              </a:rPr>
              <a:t>？有没有</a:t>
            </a:r>
            <a:r>
              <a:rPr lang="en-US" altLang="zh-CN" sz="3200" b="1" dirty="0">
                <a:latin typeface="+mj-lt"/>
                <a:ea typeface="+mj-ea"/>
              </a:rPr>
              <a:t>84</a:t>
            </a:r>
            <a:r>
              <a:rPr lang="zh-CN" altLang="en-US" sz="3200" b="1" dirty="0">
                <a:latin typeface="+mj-lt"/>
                <a:ea typeface="+mj-ea"/>
              </a:rPr>
              <a:t>？</a:t>
            </a:r>
            <a:endParaRPr lang="en-US" altLang="zh-CN" sz="3200" b="1" dirty="0">
              <a:latin typeface="+mj-lt"/>
              <a:ea typeface="+mj-ea"/>
            </a:endParaRPr>
          </a:p>
          <a:p>
            <a:pPr eaLnBrk="1" hangingPunct="1">
              <a:buFont typeface="Arial" panose="020B0604020202020204" pitchFamily="34" charset="0"/>
              <a:buNone/>
              <a:defRPr/>
            </a:pPr>
            <a:endParaRPr lang="en-US" altLang="zh-CN" sz="3200" b="1" dirty="0">
              <a:latin typeface="+mj-lt"/>
              <a:ea typeface="+mj-ea"/>
            </a:endParaRP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+mj-ea"/>
              </a:rPr>
              <a:t>6</a:t>
            </a:r>
            <a:r>
              <a:rPr lang="zh-CN" altLang="en-US" sz="3200" b="1" dirty="0">
                <a:latin typeface="+mj-lt"/>
                <a:ea typeface="+mj-ea"/>
              </a:rPr>
              <a:t>和</a:t>
            </a:r>
            <a:r>
              <a:rPr lang="en-US" altLang="zh-CN" sz="3200" b="1" dirty="0">
                <a:latin typeface="+mj-lt"/>
                <a:ea typeface="+mj-ea"/>
              </a:rPr>
              <a:t>18       21</a:t>
            </a:r>
            <a:r>
              <a:rPr lang="zh-CN" altLang="en-US" sz="3200" b="1" dirty="0">
                <a:latin typeface="+mj-lt"/>
                <a:ea typeface="+mj-ea"/>
              </a:rPr>
              <a:t>和</a:t>
            </a:r>
            <a:r>
              <a:rPr lang="en-US" altLang="zh-CN" sz="3200" b="1" dirty="0">
                <a:latin typeface="+mj-lt"/>
                <a:ea typeface="+mj-ea"/>
              </a:rPr>
              <a:t>14         12</a:t>
            </a:r>
            <a:r>
              <a:rPr lang="zh-CN" altLang="en-US" sz="3200" b="1" dirty="0">
                <a:latin typeface="+mj-lt"/>
                <a:ea typeface="+mj-ea"/>
              </a:rPr>
              <a:t>和</a:t>
            </a:r>
            <a:r>
              <a:rPr lang="en-US" altLang="zh-CN" sz="3200" b="1" dirty="0">
                <a:latin typeface="+mj-lt"/>
                <a:ea typeface="+mj-ea"/>
              </a:rPr>
              <a:t>8       9</a:t>
            </a:r>
            <a:r>
              <a:rPr lang="zh-CN" altLang="en-US" sz="3200" b="1" dirty="0">
                <a:latin typeface="+mj-lt"/>
                <a:ea typeface="+mj-ea"/>
              </a:rPr>
              <a:t>和</a:t>
            </a:r>
            <a:r>
              <a:rPr lang="en-US" altLang="zh-CN" sz="3200" b="1" dirty="0">
                <a:latin typeface="+mj-lt"/>
                <a:ea typeface="+mj-ea"/>
              </a:rPr>
              <a:t>24</a:t>
            </a:r>
            <a:endParaRPr lang="zh-CN" altLang="en-US" sz="3200" b="1" dirty="0">
              <a:latin typeface="+mj-lt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23950" y="2876550"/>
            <a:ext cx="73977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36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028950" y="2862263"/>
            <a:ext cx="73977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84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32375" y="2876550"/>
            <a:ext cx="73977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48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75388" y="2776538"/>
            <a:ext cx="2435225" cy="10779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公倍数中无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36,48,84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08000" y="746125"/>
            <a:ext cx="7853363" cy="3692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+mj-ea"/>
              </a:rPr>
              <a:t>4.</a:t>
            </a:r>
            <a:r>
              <a:rPr lang="zh-CN" altLang="en-US" sz="3200" b="1" dirty="0">
                <a:latin typeface="+mj-lt"/>
                <a:ea typeface="+mj-ea"/>
              </a:rPr>
              <a:t>判断下面的说法</a:t>
            </a:r>
            <a:r>
              <a:rPr lang="zh-CN" altLang="en-US" sz="3200" b="1">
                <a:latin typeface="+mj-lt"/>
                <a:ea typeface="+mj-ea"/>
              </a:rPr>
              <a:t>是否正确，并</a:t>
            </a:r>
            <a:r>
              <a:rPr lang="zh-CN" altLang="en-US" sz="3200" b="1" dirty="0">
                <a:latin typeface="+mj-lt"/>
                <a:ea typeface="+mj-ea"/>
              </a:rPr>
              <a:t>说一说你的理由。</a:t>
            </a:r>
            <a:endParaRPr lang="en-US" altLang="zh-CN" sz="3200" b="1" dirty="0">
              <a:latin typeface="+mj-lt"/>
              <a:ea typeface="+mj-ea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j-lt"/>
                <a:ea typeface="+mj-ea"/>
              </a:rPr>
              <a:t>（</a:t>
            </a:r>
            <a:r>
              <a:rPr lang="en-US" altLang="zh-CN" sz="3200" b="1" dirty="0">
                <a:latin typeface="+mj-lt"/>
                <a:ea typeface="+mj-ea"/>
              </a:rPr>
              <a:t>1</a:t>
            </a:r>
            <a:r>
              <a:rPr lang="zh-CN" altLang="en-US" sz="3200" b="1" dirty="0">
                <a:latin typeface="+mj-lt"/>
                <a:ea typeface="+mj-ea"/>
              </a:rPr>
              <a:t>）两个数的最小公倍数一定比这两个数都大。</a:t>
            </a:r>
            <a:endParaRPr lang="en-US" altLang="zh-CN" sz="3200" b="1" dirty="0">
              <a:latin typeface="+mj-lt"/>
              <a:ea typeface="+mj-ea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j-lt"/>
                <a:ea typeface="+mj-ea"/>
              </a:rPr>
              <a:t>（</a:t>
            </a:r>
            <a:r>
              <a:rPr lang="en-US" altLang="zh-CN" sz="3200" b="1" dirty="0">
                <a:latin typeface="+mj-lt"/>
                <a:ea typeface="+mj-ea"/>
              </a:rPr>
              <a:t>2</a:t>
            </a:r>
            <a:r>
              <a:rPr lang="zh-CN" altLang="en-US" sz="3200" b="1" dirty="0">
                <a:latin typeface="+mj-lt"/>
                <a:ea typeface="+mj-ea"/>
              </a:rPr>
              <a:t>）两个数的积一定是这两个数的公倍数。</a:t>
            </a:r>
            <a:endParaRPr lang="zh-CN" altLang="en-US" sz="3200" b="1" dirty="0">
              <a:latin typeface="+mj-lt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71650" y="2912217"/>
            <a:ext cx="977900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4400" b="1" dirty="0">
                <a:solidFill>
                  <a:srgbClr val="FF0000"/>
                </a:solidFill>
                <a:latin typeface="+mj-lt"/>
                <a:ea typeface="+mj-ea"/>
              </a:rPr>
              <a:t>×</a:t>
            </a:r>
            <a:endParaRPr lang="zh-CN" altLang="en-US" sz="4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270875" y="3588492"/>
            <a:ext cx="97790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4400" b="1" dirty="0">
                <a:solidFill>
                  <a:srgbClr val="FF0000"/>
                </a:solidFill>
                <a:latin typeface="+mj-lt"/>
                <a:ea typeface="+mj-ea"/>
              </a:rPr>
              <a:t>√</a:t>
            </a:r>
            <a:endParaRPr lang="zh-CN" altLang="en-US" sz="4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630238" y="690563"/>
            <a:ext cx="7951787" cy="180816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828040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+mj-lt"/>
                <a:ea typeface="+mj-ea"/>
              </a:rPr>
              <a:t>5.</a:t>
            </a:r>
            <a:r>
              <a:rPr lang="zh-CN" altLang="en-US" sz="3200" b="1" dirty="0">
                <a:solidFill>
                  <a:prstClr val="black"/>
                </a:solidFill>
                <a:latin typeface="+mj-lt"/>
                <a:ea typeface="+mj-ea"/>
              </a:rPr>
              <a:t>每只蝴蝶只能落在自己编号的倍数的花朵上。哪朵花上两只蝴蝶都能停留，就将这朵花涂上颜色。</a:t>
            </a:r>
            <a:endParaRPr lang="zh-CN" altLang="en-US" sz="3200" b="1" dirty="0">
              <a:solidFill>
                <a:prstClr val="black"/>
              </a:solidFill>
              <a:latin typeface="+mj-lt"/>
              <a:ea typeface="+mj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488" y="2579365"/>
            <a:ext cx="7557025" cy="148104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489" y="2579365"/>
            <a:ext cx="7557023" cy="1481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3"/>
          <p:cNvSpPr>
            <a:spLocks noChangeArrowheads="1"/>
          </p:cNvSpPr>
          <p:nvPr/>
        </p:nvSpPr>
        <p:spPr bwMode="auto">
          <a:xfrm>
            <a:off x="552450" y="658813"/>
            <a:ext cx="8280400" cy="2401684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/>
          <a:p>
            <a:pPr indent="828040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+mj-ea"/>
              </a:rPr>
              <a:t>6. </a:t>
            </a:r>
            <a:r>
              <a:rPr lang="zh-CN" altLang="en-US" sz="3200" b="1" dirty="0">
                <a:latin typeface="+mj-lt"/>
                <a:ea typeface="+mj-ea"/>
              </a:rPr>
              <a:t>李阿姨家的月季每</a:t>
            </a:r>
            <a:r>
              <a:rPr lang="en-US" altLang="zh-CN" sz="3200" b="1" dirty="0">
                <a:latin typeface="+mj-lt"/>
                <a:ea typeface="+mj-ea"/>
              </a:rPr>
              <a:t>4</a:t>
            </a:r>
            <a:r>
              <a:rPr lang="zh-CN" altLang="en-US" sz="3200" b="1" dirty="0">
                <a:latin typeface="+mj-lt"/>
                <a:ea typeface="+mj-ea"/>
              </a:rPr>
              <a:t>天浇一次水，君子兰每</a:t>
            </a:r>
            <a:r>
              <a:rPr lang="en-US" altLang="zh-CN" sz="3200" b="1" dirty="0">
                <a:latin typeface="+mj-lt"/>
                <a:ea typeface="+mj-ea"/>
              </a:rPr>
              <a:t>6</a:t>
            </a:r>
            <a:r>
              <a:rPr lang="zh-CN" altLang="en-US" sz="3200" b="1" dirty="0">
                <a:latin typeface="+mj-lt"/>
                <a:ea typeface="+mj-ea"/>
              </a:rPr>
              <a:t>天浇一次水。李阿姨</a:t>
            </a:r>
            <a:r>
              <a:rPr lang="en-US" altLang="zh-CN" sz="3200" b="1" dirty="0">
                <a:latin typeface="+mj-lt"/>
                <a:ea typeface="+mj-ea"/>
              </a:rPr>
              <a:t>5</a:t>
            </a:r>
            <a:r>
              <a:rPr lang="zh-CN" altLang="en-US" sz="3200" b="1" dirty="0">
                <a:latin typeface="+mj-lt"/>
                <a:ea typeface="+mj-ea"/>
              </a:rPr>
              <a:t>月</a:t>
            </a:r>
            <a:r>
              <a:rPr lang="en-US" altLang="zh-CN" sz="3200" b="1" dirty="0">
                <a:latin typeface="+mj-lt"/>
                <a:ea typeface="+mj-ea"/>
              </a:rPr>
              <a:t>1</a:t>
            </a:r>
            <a:r>
              <a:rPr lang="zh-CN" altLang="en-US" sz="3200" b="1" dirty="0">
                <a:latin typeface="+mj-lt"/>
                <a:ea typeface="+mj-ea"/>
              </a:rPr>
              <a:t>日给月季和君子兰同时浇了水</a:t>
            </a:r>
            <a:r>
              <a:rPr lang="en-US" altLang="zh-CN" sz="3200" b="1" dirty="0">
                <a:latin typeface="+mj-lt"/>
                <a:ea typeface="+mj-ea"/>
              </a:rPr>
              <a:t>,</a:t>
            </a:r>
            <a:r>
              <a:rPr lang="zh-CN" altLang="en-US" sz="3200" b="1" dirty="0">
                <a:latin typeface="+mj-lt"/>
                <a:ea typeface="+mj-ea"/>
              </a:rPr>
              <a:t>下一次再给这两种花同时浇水应是</a:t>
            </a:r>
            <a:r>
              <a:rPr lang="en-US" altLang="zh-CN" sz="3200" b="1" dirty="0">
                <a:latin typeface="+mj-lt"/>
                <a:ea typeface="+mj-ea"/>
              </a:rPr>
              <a:t>5</a:t>
            </a:r>
            <a:r>
              <a:rPr lang="zh-CN" altLang="en-US" sz="3200" b="1" dirty="0">
                <a:latin typeface="+mj-lt"/>
                <a:ea typeface="+mj-ea"/>
              </a:rPr>
              <a:t>月几日</a:t>
            </a:r>
            <a:r>
              <a:rPr lang="en-US" altLang="zh-CN" sz="3200" b="1" dirty="0">
                <a:latin typeface="+mj-lt"/>
                <a:ea typeface="+mj-ea"/>
              </a:rPr>
              <a:t>?</a:t>
            </a:r>
            <a:endParaRPr lang="en-US" altLang="zh-CN" sz="3200" b="1" dirty="0">
              <a:latin typeface="+mj-lt"/>
              <a:ea typeface="+mj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219822"/>
            <a:ext cx="5418181" cy="142453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46937" y="793256"/>
            <a:ext cx="8137525" cy="194950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和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6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j-ea"/>
              </a:rPr>
              <a:t>的最小公倍数是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12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j-ea"/>
              </a:rPr>
              <a:t>；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+mj-ea"/>
            </a:endParaRP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1+12=13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j-ea"/>
              </a:rPr>
              <a:t>（日）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j-ea"/>
              </a:rPr>
              <a:t>答：下一次再给这两种花同时浇水应该是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j-ea"/>
              </a:rPr>
              <a:t>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13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j-ea"/>
              </a:rPr>
              <a:t>日。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219822"/>
            <a:ext cx="5418181" cy="14245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15444" y="831601"/>
            <a:ext cx="7194550" cy="147617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2703830"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3111500"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3519805"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3927475"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4384675"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4841875"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5299075"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5756275"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indent="828040" eaLnBrk="1" hangingPunct="1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chemeClr val="tx1"/>
                </a:solidFill>
                <a:latin typeface="+mj-lt"/>
                <a:ea typeface="+mj-ea"/>
              </a:rPr>
              <a:t>7.</a:t>
            </a:r>
            <a:r>
              <a:rPr lang="zh-CN" altLang="en-US" sz="3200" b="1" dirty="0">
                <a:solidFill>
                  <a:schemeClr val="tx1"/>
                </a:solidFill>
                <a:latin typeface="+mj-lt"/>
                <a:ea typeface="+mj-ea"/>
              </a:rPr>
              <a:t>在括号里写出每组分数的两个分母的最小公倍数。</a:t>
            </a:r>
            <a:endParaRPr lang="zh-CN" altLang="en-US" sz="3200" b="1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/>
              <p:cNvSpPr txBox="1"/>
              <p:nvPr/>
            </p:nvSpPr>
            <p:spPr>
              <a:xfrm>
                <a:off x="1419101" y="2481942"/>
                <a:ext cx="2844139" cy="70904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zh-CN" altLang="en-US" sz="32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3200" b="1" i="1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zh-CN" altLang="en-US" sz="3200" b="1" i="0"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</m:oMath>
                </a14:m>
                <a:r>
                  <a:rPr lang="zh-CN" altLang="en-US" sz="3200" b="1" dirty="0"/>
                  <a:t> 和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1" i="1" smtClean="0"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en-US" altLang="zh-CN" sz="32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zh-CN" altLang="en-US" sz="3200" b="1" dirty="0"/>
                  <a:t> （      ）</a:t>
                </a:r>
                <a:endParaRPr lang="zh-CN" altLang="en-US" sz="3200" b="1" dirty="0"/>
              </a:p>
            </p:txBody>
          </p:sp>
        </mc:Choice>
        <mc:Fallback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9101" y="2481942"/>
                <a:ext cx="2844139" cy="709040"/>
              </a:xfrm>
              <a:prstGeom prst="rect">
                <a:avLst/>
              </a:prstGeom>
              <a:blipFill rotWithShape="1">
                <a:blip r:embed="rId1"/>
                <a:stretch>
                  <a:fillRect l="-18" t="-51" r="17" b="-813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/>
            </p:nvSpPr>
            <p:spPr>
              <a:xfrm>
                <a:off x="5147953" y="2481942"/>
                <a:ext cx="2844139" cy="7114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zh-CN" altLang="en-US" sz="32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altLang="zh-CN" sz="3200" b="1" i="1" smtClean="0"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zh-CN" altLang="en-US" sz="3200" b="1" dirty="0"/>
                  <a:t> 和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altLang="zh-CN" sz="32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zh-CN" altLang="en-US" sz="3200" b="1" dirty="0"/>
                  <a:t> （      ）</a:t>
                </a:r>
                <a:endParaRPr lang="zh-CN" altLang="en-US" sz="3200" b="1" dirty="0"/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7953" y="2481942"/>
                <a:ext cx="2844139" cy="711477"/>
              </a:xfrm>
              <a:prstGeom prst="rect">
                <a:avLst/>
              </a:prstGeom>
              <a:blipFill rotWithShape="1">
                <a:blip r:embed="rId2"/>
                <a:stretch>
                  <a:fillRect t="-51" r="22" b="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/>
              <p:cNvSpPr txBox="1"/>
              <p:nvPr/>
            </p:nvSpPr>
            <p:spPr>
              <a:xfrm>
                <a:off x="1419101" y="3681350"/>
                <a:ext cx="2844139" cy="74238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zh-CN" altLang="en-US" sz="32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1" i="1" smtClean="0"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en-US" altLang="zh-CN" sz="3200" b="1" i="1" smtClean="0">
                            <a:latin typeface="Cambria Math" panose="02040503050406030204" pitchFamily="18" charset="0"/>
                          </a:rPr>
                          <m:t>𝟗</m:t>
                        </m:r>
                      </m:den>
                    </m:f>
                  </m:oMath>
                </a14:m>
                <a:r>
                  <a:rPr lang="zh-CN" altLang="en-US" sz="3200" b="1" dirty="0"/>
                  <a:t> 和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altLang="zh-CN" sz="32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zh-CN" altLang="en-US" sz="3200" b="1" dirty="0"/>
                  <a:t> （      ）</a:t>
                </a:r>
                <a:endParaRPr lang="zh-CN" altLang="en-US" sz="3200" b="1" dirty="0"/>
              </a:p>
            </p:txBody>
          </p:sp>
        </mc:Choice>
        <mc:Fallback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9101" y="3681350"/>
                <a:ext cx="2844139" cy="742383"/>
              </a:xfrm>
              <a:prstGeom prst="rect">
                <a:avLst/>
              </a:prstGeom>
              <a:blipFill rotWithShape="1">
                <a:blip r:embed="rId3"/>
                <a:stretch>
                  <a:fillRect l="-18" t="-34" r="17" b="4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/>
          <p:cNvSpPr txBox="1"/>
          <p:nvPr/>
        </p:nvSpPr>
        <p:spPr>
          <a:xfrm>
            <a:off x="3099460" y="2550310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12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685808" y="2550310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24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968832" y="3773469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18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27063" y="834840"/>
            <a:ext cx="7716837" cy="295350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+mj-ea"/>
              </a:rPr>
              <a:t>8.</a:t>
            </a:r>
            <a:r>
              <a:rPr lang="zh-CN" altLang="en-US" sz="3200" b="1" dirty="0">
                <a:latin typeface="+mj-lt"/>
                <a:ea typeface="+mj-ea"/>
              </a:rPr>
              <a:t>下面每组数有没有公因数</a:t>
            </a:r>
            <a:r>
              <a:rPr lang="en-US" altLang="zh-CN" sz="3200" b="1" dirty="0">
                <a:latin typeface="+mj-lt"/>
                <a:ea typeface="+mj-ea"/>
              </a:rPr>
              <a:t>2</a:t>
            </a:r>
            <a:r>
              <a:rPr lang="zh-CN" altLang="en-US" sz="3200" b="1" dirty="0">
                <a:latin typeface="+mj-lt"/>
                <a:ea typeface="+mj-ea"/>
              </a:rPr>
              <a:t>？有没有公因数</a:t>
            </a:r>
            <a:r>
              <a:rPr lang="en-US" altLang="zh-CN" sz="3200" b="1" dirty="0">
                <a:latin typeface="+mj-lt"/>
                <a:ea typeface="+mj-ea"/>
              </a:rPr>
              <a:t>3</a:t>
            </a:r>
            <a:r>
              <a:rPr lang="zh-CN" altLang="en-US" sz="3200" b="1" dirty="0">
                <a:latin typeface="+mj-lt"/>
                <a:ea typeface="+mj-ea"/>
              </a:rPr>
              <a:t>？有没有公因数</a:t>
            </a:r>
            <a:r>
              <a:rPr lang="en-US" altLang="zh-CN" sz="3200" b="1" dirty="0">
                <a:latin typeface="+mj-lt"/>
                <a:ea typeface="+mj-ea"/>
              </a:rPr>
              <a:t>5</a:t>
            </a:r>
            <a:r>
              <a:rPr lang="zh-CN" altLang="en-US" sz="3200" b="1" dirty="0">
                <a:latin typeface="+mj-lt"/>
                <a:ea typeface="+mj-ea"/>
              </a:rPr>
              <a:t>？</a:t>
            </a:r>
            <a:endParaRPr lang="en-US" altLang="zh-CN" sz="3200" b="1" dirty="0">
              <a:latin typeface="+mj-lt"/>
              <a:ea typeface="+mj-ea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endParaRPr lang="en-US" altLang="zh-CN" sz="3200" b="1" dirty="0">
              <a:latin typeface="+mj-lt"/>
              <a:ea typeface="+mj-ea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+mj-ea"/>
              </a:rPr>
              <a:t>      6</a:t>
            </a:r>
            <a:r>
              <a:rPr lang="zh-CN" altLang="en-US" sz="3200" b="1" dirty="0">
                <a:latin typeface="+mj-lt"/>
                <a:ea typeface="+mj-ea"/>
              </a:rPr>
              <a:t>和</a:t>
            </a:r>
            <a:r>
              <a:rPr lang="en-US" altLang="zh-CN" sz="3200" b="1" dirty="0">
                <a:latin typeface="+mj-lt"/>
                <a:ea typeface="+mj-ea"/>
              </a:rPr>
              <a:t>9     10</a:t>
            </a:r>
            <a:r>
              <a:rPr lang="zh-CN" altLang="en-US" sz="3200" b="1" dirty="0">
                <a:latin typeface="+mj-lt"/>
                <a:ea typeface="+mj-ea"/>
              </a:rPr>
              <a:t>和</a:t>
            </a:r>
            <a:r>
              <a:rPr lang="en-US" altLang="zh-CN" sz="3200" b="1" dirty="0">
                <a:latin typeface="+mj-lt"/>
                <a:ea typeface="+mj-ea"/>
              </a:rPr>
              <a:t>18      15</a:t>
            </a:r>
            <a:r>
              <a:rPr lang="zh-CN" altLang="en-US" sz="3200" b="1" dirty="0">
                <a:latin typeface="+mj-lt"/>
                <a:ea typeface="+mj-ea"/>
              </a:rPr>
              <a:t>和</a:t>
            </a:r>
            <a:r>
              <a:rPr lang="en-US" altLang="zh-CN" sz="3200" b="1" dirty="0">
                <a:latin typeface="+mj-lt"/>
                <a:ea typeface="+mj-ea"/>
              </a:rPr>
              <a:t>30       20</a:t>
            </a:r>
            <a:r>
              <a:rPr lang="zh-CN" altLang="en-US" sz="3200" b="1" dirty="0">
                <a:latin typeface="+mj-lt"/>
                <a:ea typeface="+mj-ea"/>
              </a:rPr>
              <a:t>和</a:t>
            </a:r>
            <a:r>
              <a:rPr lang="en-US" altLang="zh-CN" sz="3200" b="1" dirty="0">
                <a:latin typeface="+mj-lt"/>
                <a:ea typeface="+mj-ea"/>
              </a:rPr>
              <a:t>8</a:t>
            </a:r>
            <a:endParaRPr lang="zh-CN" altLang="en-US" sz="3200" b="1" dirty="0">
              <a:latin typeface="+mj-lt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14475" y="3847028"/>
            <a:ext cx="40163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073400" y="3847028"/>
            <a:ext cx="40005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03725" y="3847028"/>
            <a:ext cx="126682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807200" y="3847028"/>
            <a:ext cx="40005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448871" y="731281"/>
            <a:ext cx="7191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9. </a:t>
            </a:r>
            <a:endParaRPr lang="en-US" altLang="zh-CN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91" y="1983647"/>
            <a:ext cx="3212452" cy="2347163"/>
          </a:xfrm>
          <a:prstGeom prst="rect">
            <a:avLst/>
          </a:prstGeom>
        </p:spPr>
      </p:pic>
      <p:grpSp>
        <p:nvGrpSpPr>
          <p:cNvPr id="27" name="组合 6"/>
          <p:cNvGrpSpPr/>
          <p:nvPr/>
        </p:nvGrpSpPr>
        <p:grpSpPr bwMode="auto">
          <a:xfrm>
            <a:off x="4459744" y="864116"/>
            <a:ext cx="3069213" cy="844550"/>
            <a:chOff x="3252789" y="334963"/>
            <a:chExt cx="3069173" cy="844176"/>
          </a:xfrm>
        </p:grpSpPr>
        <p:sp>
          <p:nvSpPr>
            <p:cNvPr id="28" name="圆角矩形 13"/>
            <p:cNvSpPr/>
            <p:nvPr/>
          </p:nvSpPr>
          <p:spPr>
            <a:xfrm>
              <a:off x="3252789" y="334963"/>
              <a:ext cx="2938548" cy="844176"/>
            </a:xfrm>
            <a:prstGeom prst="roundRect">
              <a:avLst/>
            </a:prstGeom>
            <a:solidFill>
              <a:srgbClr val="F8C0D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29" name="Rectangle 10"/>
            <p:cNvSpPr>
              <a:spLocks noChangeArrowheads="1"/>
            </p:cNvSpPr>
            <p:nvPr/>
          </p:nvSpPr>
          <p:spPr bwMode="auto">
            <a:xfrm>
              <a:off x="3324226" y="339725"/>
              <a:ext cx="2997736" cy="797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 </a:t>
              </a:r>
              <a:r>
                <a:rPr lang="zh-CN" altLang="en-US" sz="2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路</a:t>
              </a:r>
              <a:r>
                <a:rPr lang="en-US" altLang="zh-CN" sz="2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: </a:t>
              </a:r>
              <a:r>
                <a:rPr lang="zh-CN" altLang="en-US" sz="2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每 </a:t>
              </a:r>
              <a:r>
                <a:rPr lang="en-US" altLang="zh-CN" sz="2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6 </a:t>
              </a:r>
              <a:r>
                <a:rPr lang="zh-CN" altLang="en-US" sz="2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分钟发一次车</a:t>
              </a:r>
              <a:endPara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5 </a:t>
              </a:r>
              <a:r>
                <a:rPr lang="zh-CN" altLang="en-US" sz="2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路</a:t>
              </a:r>
              <a:r>
                <a:rPr lang="en-US" altLang="zh-CN" sz="2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: </a:t>
              </a:r>
              <a:r>
                <a:rPr lang="zh-CN" altLang="en-US" sz="2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每 </a:t>
              </a:r>
              <a:r>
                <a:rPr lang="en-US" altLang="zh-CN" sz="2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8 </a:t>
              </a:r>
              <a:r>
                <a:rPr lang="zh-CN" altLang="en-US" sz="2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分钟发一次车</a:t>
              </a:r>
              <a:endPara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33" name="Rectangle 2"/>
          <p:cNvSpPr>
            <a:spLocks noChangeArrowheads="1"/>
          </p:cNvSpPr>
          <p:nvPr/>
        </p:nvSpPr>
        <p:spPr bwMode="auto">
          <a:xfrm>
            <a:off x="4008933" y="1842566"/>
            <a:ext cx="4493799" cy="2598020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>
            <a:spAutoFit/>
          </a:bodyPr>
          <a:lstStyle/>
          <a:p>
            <a:pPr indent="828040"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j-lt"/>
                <a:ea typeface="+mj-ea"/>
              </a:rPr>
              <a:t>3</a:t>
            </a:r>
            <a:r>
              <a:rPr lang="zh-CN" altLang="en-US" sz="2800" b="1" dirty="0">
                <a:latin typeface="+mj-lt"/>
                <a:ea typeface="+mj-ea"/>
              </a:rPr>
              <a:t>路和</a:t>
            </a:r>
            <a:r>
              <a:rPr lang="en-US" altLang="zh-CN" sz="2800" b="1" dirty="0">
                <a:latin typeface="+mj-lt"/>
                <a:ea typeface="+mj-ea"/>
              </a:rPr>
              <a:t>5</a:t>
            </a:r>
            <a:r>
              <a:rPr lang="zh-CN" altLang="en-US" sz="2800" b="1" dirty="0">
                <a:latin typeface="+mj-lt"/>
                <a:ea typeface="+mj-ea"/>
              </a:rPr>
              <a:t>路公共汽车的起点站相同。这两路公共汽车同时发车后，过多少分钟两路车第二次同时发车</a:t>
            </a:r>
            <a:r>
              <a:rPr lang="en-US" altLang="zh-CN" sz="2800" b="1" dirty="0">
                <a:latin typeface="+mj-lt"/>
                <a:ea typeface="+mj-ea"/>
              </a:rPr>
              <a:t>?</a:t>
            </a:r>
            <a:endParaRPr lang="en-US" altLang="zh-CN" sz="2800" b="1" dirty="0"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1441122" y="1344819"/>
            <a:ext cx="6149037" cy="2217737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>
            <a:spAutoFit/>
          </a:bodyPr>
          <a:lstStyle/>
          <a:p>
            <a:pPr indent="828040"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3300"/>
                </a:solidFill>
                <a:latin typeface="+mj-lt"/>
                <a:ea typeface="+mj-ea"/>
              </a:rPr>
              <a:t>6 </a:t>
            </a:r>
            <a:r>
              <a:rPr lang="zh-CN" altLang="en-US" sz="3200" b="1" dirty="0">
                <a:solidFill>
                  <a:srgbClr val="FF3300"/>
                </a:solidFill>
                <a:latin typeface="+mj-lt"/>
                <a:ea typeface="+mj-ea"/>
              </a:rPr>
              <a:t>和 </a:t>
            </a:r>
            <a:r>
              <a:rPr lang="en-US" altLang="zh-CN" sz="3200" b="1" dirty="0">
                <a:solidFill>
                  <a:srgbClr val="FF3300"/>
                </a:solidFill>
                <a:latin typeface="+mj-lt"/>
                <a:ea typeface="+mj-ea"/>
              </a:rPr>
              <a:t>8 </a:t>
            </a:r>
            <a:r>
              <a:rPr lang="zh-CN" altLang="en-US" sz="3200" b="1" dirty="0">
                <a:solidFill>
                  <a:srgbClr val="FF3300"/>
                </a:solidFill>
                <a:latin typeface="+mj-lt"/>
                <a:ea typeface="+mj-ea"/>
              </a:rPr>
              <a:t>的最小公倍数是 </a:t>
            </a:r>
            <a:r>
              <a:rPr lang="en-US" altLang="zh-CN" sz="3200" b="1" dirty="0">
                <a:solidFill>
                  <a:srgbClr val="FF3300"/>
                </a:solidFill>
                <a:latin typeface="+mj-lt"/>
                <a:ea typeface="+mj-ea"/>
              </a:rPr>
              <a:t>24</a:t>
            </a:r>
            <a:r>
              <a:rPr lang="zh-CN" altLang="en-US" sz="3200" b="1" dirty="0">
                <a:solidFill>
                  <a:srgbClr val="FF3300"/>
                </a:solidFill>
                <a:latin typeface="+mj-lt"/>
                <a:ea typeface="+mj-ea"/>
              </a:rPr>
              <a:t>，</a:t>
            </a:r>
            <a:endParaRPr lang="zh-CN" altLang="en-US" sz="3200" b="1" dirty="0">
              <a:solidFill>
                <a:srgbClr val="FF3300"/>
              </a:solidFill>
              <a:latin typeface="+mj-lt"/>
              <a:ea typeface="+mj-ea"/>
            </a:endParaRPr>
          </a:p>
          <a:p>
            <a:pPr indent="828040"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3300"/>
                </a:solidFill>
                <a:latin typeface="+mj-lt"/>
                <a:ea typeface="+mj-ea"/>
              </a:rPr>
              <a:t>所以至少过 </a:t>
            </a:r>
            <a:r>
              <a:rPr lang="en-US" altLang="zh-CN" sz="3200" b="1" dirty="0">
                <a:solidFill>
                  <a:srgbClr val="FF3300"/>
                </a:solidFill>
                <a:latin typeface="+mj-lt"/>
                <a:ea typeface="+mj-ea"/>
              </a:rPr>
              <a:t>24 </a:t>
            </a:r>
            <a:r>
              <a:rPr lang="zh-CN" altLang="en-US" sz="3200" b="1" dirty="0">
                <a:solidFill>
                  <a:srgbClr val="FF3300"/>
                </a:solidFill>
                <a:latin typeface="+mj-lt"/>
                <a:ea typeface="+mj-ea"/>
              </a:rPr>
              <a:t>分钟两路车才第二次同时发车。</a:t>
            </a:r>
            <a:endParaRPr lang="zh-CN" altLang="en-US" sz="3200" b="1" dirty="0">
              <a:solidFill>
                <a:srgbClr val="FF330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19"/>
          <p:cNvSpPr>
            <a:spLocks noChangeArrowheads="1"/>
          </p:cNvSpPr>
          <p:nvPr/>
        </p:nvSpPr>
        <p:spPr bwMode="auto">
          <a:xfrm>
            <a:off x="335210" y="577232"/>
            <a:ext cx="7232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10. </a:t>
            </a:r>
            <a:endParaRPr lang="zh-CN" altLang="en-US" sz="2800" dirty="0"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9" name="图片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47664" y="483518"/>
            <a:ext cx="6171389" cy="2429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1560" y="2859782"/>
            <a:ext cx="7920880" cy="1809750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>
            <a:spAutoFit/>
          </a:bodyPr>
          <a:lstStyle/>
          <a:p>
            <a:pPr indent="828040" algn="just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j-lt"/>
                <a:ea typeface="+mj-ea"/>
              </a:rPr>
              <a:t>爸爸、妈妈带着小红和弟弟一起跑步。爸爸每跑一圈用时</a:t>
            </a:r>
            <a:r>
              <a:rPr lang="en-US" altLang="zh-CN" sz="3200" b="1" dirty="0">
                <a:latin typeface="+mj-lt"/>
                <a:ea typeface="+mj-ea"/>
              </a:rPr>
              <a:t>3</a:t>
            </a:r>
            <a:r>
              <a:rPr lang="zh-CN" altLang="en-US" sz="3200" b="1" dirty="0">
                <a:latin typeface="+mj-lt"/>
                <a:ea typeface="+mj-ea"/>
              </a:rPr>
              <a:t>分钟，妈妈每跑一圈用时</a:t>
            </a:r>
            <a:r>
              <a:rPr lang="en-US" altLang="zh-CN" sz="3200" b="1" dirty="0">
                <a:latin typeface="+mj-lt"/>
                <a:ea typeface="+mj-ea"/>
              </a:rPr>
              <a:t>4</a:t>
            </a:r>
            <a:r>
              <a:rPr lang="zh-CN" altLang="en-US" sz="3200" b="1" dirty="0">
                <a:latin typeface="+mj-lt"/>
                <a:ea typeface="+mj-ea"/>
              </a:rPr>
              <a:t>分钟，小红每跑一圈用时</a:t>
            </a:r>
            <a:r>
              <a:rPr lang="en-US" altLang="zh-CN" sz="3200" b="1" dirty="0">
                <a:latin typeface="+mj-lt"/>
                <a:ea typeface="+mj-ea"/>
              </a:rPr>
              <a:t>6</a:t>
            </a:r>
            <a:r>
              <a:rPr lang="zh-CN" altLang="en-US" sz="3200" b="1" dirty="0">
                <a:latin typeface="+mj-lt"/>
                <a:ea typeface="+mj-ea"/>
              </a:rPr>
              <a:t>分钟。</a:t>
            </a:r>
            <a:endParaRPr lang="en-US" altLang="zh-CN" sz="3200" b="1" dirty="0">
              <a:latin typeface="+mj-lt"/>
              <a:ea typeface="+mj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897573" y="1371600"/>
            <a:ext cx="7514908" cy="2217018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j-lt"/>
                <a:ea typeface="+mj-ea"/>
              </a:rPr>
              <a:t>（</a:t>
            </a:r>
            <a:r>
              <a:rPr lang="en-US" altLang="zh-CN" sz="3200" b="1" dirty="0">
                <a:latin typeface="+mj-lt"/>
                <a:ea typeface="+mj-ea"/>
              </a:rPr>
              <a:t>1</a:t>
            </a:r>
            <a:r>
              <a:rPr lang="zh-CN" altLang="en-US" sz="3200" b="1" dirty="0">
                <a:latin typeface="+mj-lt"/>
                <a:ea typeface="+mj-ea"/>
              </a:rPr>
              <a:t>）如果爸爸、妈妈在起点同时起跑，至少多少分钟后两人在起点再次相遇</a:t>
            </a:r>
            <a:r>
              <a:rPr lang="en-US" altLang="zh-CN" sz="3200" b="1" dirty="0">
                <a:latin typeface="+mj-lt"/>
                <a:ea typeface="+mj-ea"/>
              </a:rPr>
              <a:t>?</a:t>
            </a:r>
            <a:r>
              <a:rPr lang="zh-CN" altLang="en-US" sz="3200" b="1" dirty="0">
                <a:latin typeface="+mj-lt"/>
                <a:ea typeface="+mj-ea"/>
              </a:rPr>
              <a:t>此时爸爸、妈妈分别跑了多少圈</a:t>
            </a:r>
            <a:r>
              <a:rPr lang="en-US" altLang="zh-CN" sz="3200" b="1" dirty="0">
                <a:latin typeface="+mj-lt"/>
                <a:ea typeface="+mj-ea"/>
              </a:rPr>
              <a:t>?</a:t>
            </a:r>
            <a:endParaRPr lang="zh-CN" altLang="en-US" sz="3200" b="1" noProof="1">
              <a:latin typeface="+mj-ea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1259632" y="339667"/>
            <a:ext cx="6413149" cy="1410970"/>
            <a:chOff x="2423615" y="540090"/>
            <a:chExt cx="6415493" cy="1411498"/>
          </a:xfrm>
        </p:grpSpPr>
        <p:sp>
          <p:nvSpPr>
            <p:cNvPr id="3" name="AutoShape 27"/>
            <p:cNvSpPr>
              <a:spLocks noChangeArrowheads="1"/>
            </p:cNvSpPr>
            <p:nvPr/>
          </p:nvSpPr>
          <p:spPr bwMode="auto">
            <a:xfrm>
              <a:off x="2423615" y="845633"/>
              <a:ext cx="4911932" cy="695585"/>
            </a:xfrm>
            <a:prstGeom prst="wedgeRoundRectCallout">
              <a:avLst>
                <a:gd name="adj1" fmla="val 59067"/>
                <a:gd name="adj2" fmla="val -8196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/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3200" b="1" dirty="0">
                  <a:latin typeface="+mj-lt"/>
                  <a:ea typeface="+mj-ea"/>
                </a:rPr>
                <a:t>这道题我们要怎么解答？</a:t>
              </a:r>
              <a:endParaRPr lang="zh-CN" altLang="en-US" sz="3200" b="1" dirty="0">
                <a:latin typeface="+mj-lt"/>
                <a:ea typeface="+mj-ea"/>
              </a:endParaRPr>
            </a:p>
          </p:txBody>
        </p:sp>
        <p:pic>
          <p:nvPicPr>
            <p:cNvPr id="4" name="Picture 34" descr="E:\潘菲\模板\笔记素材图\状元笔记的娃娃（8.22日更新\夏状半.png夏状半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flipH="1">
              <a:off x="7754577" y="540090"/>
              <a:ext cx="1084531" cy="1411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组合 4"/>
          <p:cNvGrpSpPr/>
          <p:nvPr/>
        </p:nvGrpSpPr>
        <p:grpSpPr bwMode="auto">
          <a:xfrm>
            <a:off x="467768" y="1851670"/>
            <a:ext cx="7416600" cy="2736056"/>
            <a:chOff x="323088" y="1884846"/>
            <a:chExt cx="7415720" cy="2737273"/>
          </a:xfrm>
        </p:grpSpPr>
        <p:sp>
          <p:nvSpPr>
            <p:cNvPr id="6" name="AutoShape 27"/>
            <p:cNvSpPr>
              <a:spLocks noChangeArrowheads="1"/>
            </p:cNvSpPr>
            <p:nvPr/>
          </p:nvSpPr>
          <p:spPr bwMode="auto">
            <a:xfrm>
              <a:off x="2067642" y="1884846"/>
              <a:ext cx="5671166" cy="2737273"/>
            </a:xfrm>
            <a:prstGeom prst="wedgeRoundRectCallout">
              <a:avLst>
                <a:gd name="adj1" fmla="val -59276"/>
                <a:gd name="adj2" fmla="val 16305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3200" b="1" dirty="0">
                  <a:latin typeface="+mj-lt"/>
                  <a:ea typeface="+mj-ea"/>
                </a:rPr>
                <a:t>求多少分钟后两人在起点再次相遇，就是求</a:t>
              </a:r>
              <a:r>
                <a:rPr lang="en-US" altLang="zh-CN" sz="3200" b="1" dirty="0">
                  <a:latin typeface="+mj-lt"/>
                  <a:ea typeface="+mj-ea"/>
                </a:rPr>
                <a:t>3</a:t>
              </a:r>
              <a:r>
                <a:rPr lang="zh-CN" altLang="en-US" sz="3200" b="1" dirty="0">
                  <a:latin typeface="+mj-lt"/>
                  <a:ea typeface="+mj-ea"/>
                </a:rPr>
                <a:t>和</a:t>
              </a:r>
              <a:r>
                <a:rPr lang="en-US" altLang="zh-CN" sz="3200" b="1" dirty="0">
                  <a:latin typeface="+mj-lt"/>
                  <a:ea typeface="+mj-ea"/>
                </a:rPr>
                <a:t>4</a:t>
              </a:r>
              <a:r>
                <a:rPr lang="zh-CN" altLang="en-US" sz="3200" b="1" dirty="0">
                  <a:latin typeface="+mj-lt"/>
                  <a:ea typeface="+mj-ea"/>
                </a:rPr>
                <a:t>的</a:t>
              </a:r>
              <a:r>
                <a:rPr lang="zh-CN" altLang="en-US" sz="3200" b="1" dirty="0">
                  <a:solidFill>
                    <a:srgbClr val="FF0000"/>
                  </a:solidFill>
                  <a:latin typeface="+mj-lt"/>
                  <a:ea typeface="+mj-ea"/>
                </a:rPr>
                <a:t>最小公倍数</a:t>
              </a:r>
              <a:r>
                <a:rPr lang="zh-CN" altLang="en-US" sz="3200" b="1" dirty="0">
                  <a:latin typeface="+mj-lt"/>
                  <a:ea typeface="+mj-ea"/>
                </a:rPr>
                <a:t>，</a:t>
              </a:r>
              <a:r>
                <a:rPr lang="en-US" altLang="zh-CN" sz="3200" b="1" dirty="0">
                  <a:latin typeface="+mj-lt"/>
                  <a:ea typeface="+mj-ea"/>
                </a:rPr>
                <a:t>3</a:t>
              </a:r>
              <a:r>
                <a:rPr lang="zh-CN" altLang="en-US" sz="3200" b="1" dirty="0">
                  <a:latin typeface="+mj-lt"/>
                  <a:ea typeface="+mj-ea"/>
                </a:rPr>
                <a:t>和</a:t>
              </a:r>
              <a:r>
                <a:rPr lang="en-US" altLang="zh-CN" sz="3200" b="1" dirty="0">
                  <a:latin typeface="+mj-lt"/>
                  <a:ea typeface="+mj-ea"/>
                </a:rPr>
                <a:t>4</a:t>
              </a:r>
              <a:r>
                <a:rPr lang="zh-CN" altLang="en-US" sz="3200" b="1" dirty="0">
                  <a:latin typeface="+mj-lt"/>
                  <a:ea typeface="+mj-ea"/>
                </a:rPr>
                <a:t>的最小公倍数是</a:t>
              </a:r>
              <a:r>
                <a:rPr lang="en-US" altLang="zh-CN" sz="3200" b="1" dirty="0">
                  <a:latin typeface="+mj-lt"/>
                  <a:ea typeface="+mj-ea"/>
                </a:rPr>
                <a:t>12</a:t>
              </a:r>
              <a:r>
                <a:rPr lang="zh-CN" altLang="en-US" sz="3200" b="1" dirty="0">
                  <a:latin typeface="+mj-lt"/>
                  <a:ea typeface="+mj-ea"/>
                </a:rPr>
                <a:t>，即至少</a:t>
              </a: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+mj-ea"/>
                </a:rPr>
                <a:t>12</a:t>
              </a:r>
              <a:r>
                <a:rPr lang="zh-CN" altLang="en-US" sz="3200" b="1" dirty="0">
                  <a:solidFill>
                    <a:srgbClr val="FF0000"/>
                  </a:solidFill>
                  <a:latin typeface="+mj-lt"/>
                  <a:ea typeface="+mj-ea"/>
                </a:rPr>
                <a:t>分钟</a:t>
              </a:r>
              <a:r>
                <a:rPr lang="zh-CN" altLang="en-US" sz="3200" b="1" dirty="0">
                  <a:latin typeface="+mj-lt"/>
                  <a:ea typeface="+mj-ea"/>
                </a:rPr>
                <a:t>后两人在起点相遇。</a:t>
              </a:r>
              <a:endParaRPr lang="zh-CN" altLang="en-US" sz="3200" b="1" dirty="0">
                <a:latin typeface="+mj-lt"/>
                <a:ea typeface="+mj-ea"/>
              </a:endParaRPr>
            </a:p>
          </p:txBody>
        </p:sp>
        <p:pic>
          <p:nvPicPr>
            <p:cNvPr id="7" name="Picture 27" descr="E:\潘菲\模板\笔记素材图\状元笔记的娃娃（8.22日更新\夏路半2.png夏路半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23088" y="2677038"/>
              <a:ext cx="1112388" cy="1329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971677" y="610983"/>
            <a:ext cx="7632573" cy="1329146"/>
            <a:chOff x="395748" y="1852911"/>
            <a:chExt cx="7633002" cy="1328371"/>
          </a:xfrm>
        </p:grpSpPr>
        <p:sp>
          <p:nvSpPr>
            <p:cNvPr id="3" name="AutoShape 27"/>
            <p:cNvSpPr>
              <a:spLocks noChangeArrowheads="1"/>
            </p:cNvSpPr>
            <p:nvPr/>
          </p:nvSpPr>
          <p:spPr bwMode="auto">
            <a:xfrm>
              <a:off x="2067353" y="1884848"/>
              <a:ext cx="5961397" cy="1193104"/>
            </a:xfrm>
            <a:prstGeom prst="wedgeRoundRectCallout">
              <a:avLst>
                <a:gd name="adj1" fmla="val -59276"/>
                <a:gd name="adj2" fmla="val 16305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3200" b="1" dirty="0">
                  <a:latin typeface="+mj-lt"/>
                  <a:ea typeface="+mj-ea"/>
                </a:rPr>
                <a:t>求</a:t>
              </a:r>
              <a:r>
                <a:rPr lang="zh-CN" altLang="en-US" sz="3200" b="1">
                  <a:latin typeface="+mj-lt"/>
                  <a:ea typeface="+mj-ea"/>
                </a:rPr>
                <a:t>多少分钟后两人</a:t>
              </a:r>
              <a:r>
                <a:rPr lang="zh-CN" altLang="en-US" sz="3200" b="1" dirty="0">
                  <a:latin typeface="+mj-lt"/>
                  <a:ea typeface="+mj-ea"/>
                </a:rPr>
                <a:t>在起点相遇，就是</a:t>
              </a:r>
              <a:r>
                <a:rPr lang="zh-CN" altLang="en-US" sz="3200" b="1">
                  <a:latin typeface="+mj-lt"/>
                  <a:ea typeface="+mj-ea"/>
                </a:rPr>
                <a:t>求</a:t>
              </a:r>
              <a:r>
                <a:rPr lang="en-US" altLang="zh-CN" sz="3200" b="1">
                  <a:latin typeface="+mj-lt"/>
                  <a:ea typeface="+mj-ea"/>
                </a:rPr>
                <a:t>3</a:t>
              </a:r>
              <a:r>
                <a:rPr lang="zh-CN" altLang="en-US" sz="3200" b="1">
                  <a:latin typeface="+mj-lt"/>
                  <a:ea typeface="+mj-ea"/>
                </a:rPr>
                <a:t>和</a:t>
              </a:r>
              <a:r>
                <a:rPr lang="en-US" altLang="zh-CN" sz="3200" b="1">
                  <a:latin typeface="+mj-lt"/>
                  <a:ea typeface="+mj-ea"/>
                </a:rPr>
                <a:t>4</a:t>
              </a:r>
              <a:r>
                <a:rPr lang="zh-CN" altLang="en-US" sz="3200" b="1">
                  <a:latin typeface="+mj-lt"/>
                  <a:ea typeface="+mj-ea"/>
                </a:rPr>
                <a:t>的</a:t>
              </a:r>
              <a:r>
                <a:rPr lang="zh-CN" altLang="en-US" sz="3200" b="1" dirty="0">
                  <a:latin typeface="+mj-lt"/>
                  <a:ea typeface="+mj-ea"/>
                </a:rPr>
                <a:t>最小公倍数。</a:t>
              </a:r>
              <a:endParaRPr lang="zh-CN" altLang="en-US" sz="3200" b="1" dirty="0">
                <a:latin typeface="+mj-lt"/>
                <a:ea typeface="+mj-ea"/>
              </a:endParaRPr>
            </a:p>
          </p:txBody>
        </p:sp>
        <p:pic>
          <p:nvPicPr>
            <p:cNvPr id="4" name="Picture 27" descr="E:\潘菲\模板\笔记素材图\状元笔记的娃娃（8.22日更新\夏路半2.png夏路半2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395748" y="1852911"/>
              <a:ext cx="1112583" cy="1328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549275" y="1838325"/>
            <a:ext cx="8140700" cy="558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latin typeface="+mj-lt"/>
                <a:ea typeface="+mj-ea"/>
              </a:rPr>
              <a:t>3</a:t>
            </a:r>
            <a:r>
              <a:rPr lang="zh-CN" altLang="en-US" sz="2800" dirty="0">
                <a:latin typeface="+mj-lt"/>
                <a:ea typeface="+mj-ea"/>
              </a:rPr>
              <a:t>的倍数有：</a:t>
            </a:r>
            <a:r>
              <a:rPr lang="en-US" altLang="zh-CN" sz="2800" dirty="0">
                <a:latin typeface="+mj-lt"/>
                <a:ea typeface="+mj-ea"/>
              </a:rPr>
              <a:t>3</a:t>
            </a:r>
            <a:r>
              <a:rPr lang="zh-CN" altLang="en-US" sz="2800" dirty="0">
                <a:latin typeface="+mj-lt"/>
                <a:ea typeface="+mj-ea"/>
              </a:rPr>
              <a:t>，</a:t>
            </a:r>
            <a:r>
              <a:rPr lang="en-US" altLang="zh-CN" sz="2800" dirty="0">
                <a:latin typeface="+mj-lt"/>
                <a:ea typeface="+mj-ea"/>
              </a:rPr>
              <a:t>6</a:t>
            </a:r>
            <a:r>
              <a:rPr lang="zh-CN" altLang="en-US" sz="2800" dirty="0">
                <a:latin typeface="+mj-lt"/>
                <a:ea typeface="+mj-ea"/>
              </a:rPr>
              <a:t>，</a:t>
            </a:r>
            <a:r>
              <a:rPr lang="en-US" altLang="zh-CN" sz="2800" dirty="0">
                <a:latin typeface="+mj-lt"/>
                <a:ea typeface="+mj-ea"/>
              </a:rPr>
              <a:t>9</a:t>
            </a:r>
            <a:r>
              <a:rPr lang="zh-CN" altLang="en-US" sz="2800" dirty="0">
                <a:latin typeface="+mj-lt"/>
                <a:ea typeface="+mj-ea"/>
              </a:rPr>
              <a:t>，</a:t>
            </a:r>
            <a:r>
              <a:rPr lang="en-US" altLang="zh-CN" sz="2800" dirty="0">
                <a:latin typeface="+mj-lt"/>
                <a:ea typeface="+mj-ea"/>
              </a:rPr>
              <a:t>12</a:t>
            </a:r>
            <a:r>
              <a:rPr lang="zh-CN" altLang="en-US" sz="2800" dirty="0">
                <a:latin typeface="+mj-lt"/>
                <a:ea typeface="+mj-ea"/>
              </a:rPr>
              <a:t>，</a:t>
            </a:r>
            <a:r>
              <a:rPr lang="en-US" altLang="zh-CN" sz="2800" dirty="0">
                <a:latin typeface="+mj-lt"/>
                <a:ea typeface="+mj-ea"/>
              </a:rPr>
              <a:t>15</a:t>
            </a:r>
            <a:r>
              <a:rPr lang="zh-CN" altLang="en-US" sz="2800" dirty="0">
                <a:latin typeface="+mj-lt"/>
                <a:ea typeface="+mj-ea"/>
              </a:rPr>
              <a:t>，</a:t>
            </a:r>
            <a:r>
              <a:rPr lang="en-US" altLang="zh-CN" sz="2800" dirty="0">
                <a:latin typeface="+mj-lt"/>
                <a:ea typeface="+mj-ea"/>
              </a:rPr>
              <a:t>18</a:t>
            </a:r>
            <a:r>
              <a:rPr lang="zh-CN" altLang="en-US" sz="2800" dirty="0">
                <a:latin typeface="+mj-lt"/>
                <a:ea typeface="+mj-ea"/>
              </a:rPr>
              <a:t>，</a:t>
            </a:r>
            <a:r>
              <a:rPr lang="en-US" altLang="zh-CN" sz="2800" dirty="0">
                <a:latin typeface="+mj-lt"/>
                <a:ea typeface="+mj-ea"/>
              </a:rPr>
              <a:t>21</a:t>
            </a:r>
            <a:r>
              <a:rPr lang="zh-CN" altLang="en-US" sz="2800" dirty="0">
                <a:latin typeface="+mj-lt"/>
                <a:ea typeface="+mj-ea"/>
              </a:rPr>
              <a:t>，</a:t>
            </a:r>
            <a:r>
              <a:rPr lang="en-US" altLang="zh-CN" sz="2800" dirty="0">
                <a:latin typeface="+mj-lt"/>
                <a:ea typeface="+mj-ea"/>
              </a:rPr>
              <a:t>24</a:t>
            </a:r>
            <a:r>
              <a:rPr lang="zh-CN" altLang="en-US" sz="2800" dirty="0">
                <a:latin typeface="+mj-lt"/>
                <a:ea typeface="+mj-ea"/>
              </a:rPr>
              <a:t>，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549275" y="2347913"/>
            <a:ext cx="8140700" cy="558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latin typeface="+mj-lt"/>
                <a:ea typeface="+mj-ea"/>
              </a:rPr>
              <a:t>4</a:t>
            </a:r>
            <a:r>
              <a:rPr lang="zh-CN" altLang="en-US" sz="2800" dirty="0">
                <a:latin typeface="+mj-lt"/>
                <a:ea typeface="+mj-ea"/>
              </a:rPr>
              <a:t>的倍数有：</a:t>
            </a:r>
            <a:r>
              <a:rPr lang="en-US" altLang="zh-CN" sz="2800" dirty="0">
                <a:latin typeface="+mj-lt"/>
                <a:ea typeface="+mj-ea"/>
              </a:rPr>
              <a:t>4</a:t>
            </a:r>
            <a:r>
              <a:rPr lang="zh-CN" altLang="en-US" sz="2800" dirty="0">
                <a:latin typeface="+mj-lt"/>
                <a:ea typeface="+mj-ea"/>
              </a:rPr>
              <a:t>，</a:t>
            </a:r>
            <a:r>
              <a:rPr lang="en-US" altLang="zh-CN" sz="2800" dirty="0">
                <a:latin typeface="+mj-lt"/>
                <a:ea typeface="+mj-ea"/>
              </a:rPr>
              <a:t>8</a:t>
            </a:r>
            <a:r>
              <a:rPr lang="zh-CN" altLang="en-US" sz="2800" dirty="0">
                <a:latin typeface="+mj-lt"/>
                <a:ea typeface="+mj-ea"/>
              </a:rPr>
              <a:t>，</a:t>
            </a:r>
            <a:r>
              <a:rPr lang="en-US" altLang="zh-CN" sz="2800" dirty="0">
                <a:latin typeface="+mj-lt"/>
                <a:ea typeface="+mj-ea"/>
              </a:rPr>
              <a:t>12</a:t>
            </a:r>
            <a:r>
              <a:rPr lang="zh-CN" altLang="en-US" sz="2800" dirty="0">
                <a:latin typeface="+mj-lt"/>
                <a:ea typeface="+mj-ea"/>
              </a:rPr>
              <a:t>，</a:t>
            </a:r>
            <a:r>
              <a:rPr lang="en-US" altLang="zh-CN" sz="2800" dirty="0">
                <a:latin typeface="+mj-lt"/>
                <a:ea typeface="+mj-ea"/>
              </a:rPr>
              <a:t>16</a:t>
            </a:r>
            <a:r>
              <a:rPr lang="zh-CN" altLang="en-US" sz="2800" dirty="0">
                <a:latin typeface="+mj-lt"/>
                <a:ea typeface="+mj-ea"/>
              </a:rPr>
              <a:t>，</a:t>
            </a:r>
            <a:r>
              <a:rPr lang="en-US" altLang="zh-CN" sz="2800" dirty="0">
                <a:latin typeface="+mj-lt"/>
                <a:ea typeface="+mj-ea"/>
              </a:rPr>
              <a:t>20</a:t>
            </a:r>
            <a:r>
              <a:rPr lang="zh-CN" altLang="en-US" sz="2800" dirty="0">
                <a:latin typeface="+mj-lt"/>
                <a:ea typeface="+mj-ea"/>
              </a:rPr>
              <a:t>，</a:t>
            </a:r>
            <a:r>
              <a:rPr lang="en-US" altLang="zh-CN" sz="2800" dirty="0">
                <a:latin typeface="+mj-lt"/>
                <a:ea typeface="+mj-ea"/>
              </a:rPr>
              <a:t>24</a:t>
            </a:r>
            <a:r>
              <a:rPr lang="zh-CN" altLang="en-US" sz="2800" dirty="0">
                <a:latin typeface="+mj-lt"/>
                <a:ea typeface="+mj-ea"/>
              </a:rPr>
              <a:t>，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12"/>
          <p:cNvSpPr txBox="1">
            <a:spLocks noChangeArrowheads="1"/>
          </p:cNvSpPr>
          <p:nvPr/>
        </p:nvSpPr>
        <p:spPr bwMode="auto">
          <a:xfrm>
            <a:off x="549275" y="2776334"/>
            <a:ext cx="8140700" cy="10763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r>
              <a:rPr lang="zh-CN" altLang="en-US" sz="2800">
                <a:solidFill>
                  <a:srgbClr val="FF0000"/>
                </a:solidFill>
                <a:latin typeface="+mj-lt"/>
                <a:ea typeface="+mj-ea"/>
              </a:rPr>
              <a:t>、</a:t>
            </a:r>
            <a:r>
              <a:rPr lang="en-US" altLang="zh-CN" sz="2800">
                <a:solidFill>
                  <a:srgbClr val="FF0000"/>
                </a:solidFill>
                <a:latin typeface="+mj-lt"/>
                <a:ea typeface="+mj-ea"/>
              </a:rPr>
              <a:t>4</a:t>
            </a:r>
            <a:r>
              <a:rPr lang="zh-CN" altLang="en-US" sz="2800">
                <a:solidFill>
                  <a:srgbClr val="FF0000"/>
                </a:solidFill>
                <a:latin typeface="+mj-lt"/>
                <a:ea typeface="+mj-ea"/>
              </a:rPr>
              <a:t>的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公倍数有</a:t>
            </a: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12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，</a:t>
            </a: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24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，</a:t>
            </a:r>
            <a:r>
              <a:rPr lang="en-US" altLang="zh-CN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endParaRPr lang="en-US" altLang="zh-CN" sz="28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r>
              <a:rPr lang="zh-CN" altLang="en-US" sz="2800">
                <a:solidFill>
                  <a:srgbClr val="FF0000"/>
                </a:solidFill>
                <a:latin typeface="+mj-lt"/>
                <a:ea typeface="+mj-ea"/>
              </a:rPr>
              <a:t>、</a:t>
            </a:r>
            <a:r>
              <a:rPr lang="en-US" altLang="zh-CN" sz="2800">
                <a:solidFill>
                  <a:srgbClr val="FF0000"/>
                </a:solidFill>
                <a:latin typeface="+mj-lt"/>
                <a:ea typeface="+mj-ea"/>
              </a:rPr>
              <a:t>4</a:t>
            </a:r>
            <a:r>
              <a:rPr lang="zh-CN" altLang="en-US" sz="2800">
                <a:solidFill>
                  <a:srgbClr val="FF0000"/>
                </a:solidFill>
                <a:latin typeface="+mj-lt"/>
                <a:ea typeface="+mj-ea"/>
              </a:rPr>
              <a:t>的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最小公倍数为</a:t>
            </a: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12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。</a:t>
            </a:r>
            <a:endParaRPr lang="zh-CN" altLang="en-US" sz="28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9" name="组合 8"/>
          <p:cNvGrpSpPr/>
          <p:nvPr/>
        </p:nvGrpSpPr>
        <p:grpSpPr bwMode="auto">
          <a:xfrm>
            <a:off x="653339" y="2875525"/>
            <a:ext cx="7081714" cy="1497883"/>
            <a:chOff x="1091130" y="955284"/>
            <a:chExt cx="7082412" cy="1496940"/>
          </a:xfrm>
        </p:grpSpPr>
        <p:sp>
          <p:nvSpPr>
            <p:cNvPr id="10" name="AutoShape 27"/>
            <p:cNvSpPr>
              <a:spLocks noChangeArrowheads="1"/>
            </p:cNvSpPr>
            <p:nvPr/>
          </p:nvSpPr>
          <p:spPr bwMode="auto">
            <a:xfrm>
              <a:off x="1091130" y="1064036"/>
              <a:ext cx="5529808" cy="1388188"/>
            </a:xfrm>
            <a:prstGeom prst="wedgeRoundRectCallout">
              <a:avLst>
                <a:gd name="adj1" fmla="val 59067"/>
                <a:gd name="adj2" fmla="val -8196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/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3200" b="1">
                  <a:latin typeface="+mj-lt"/>
                  <a:ea typeface="+mj-ea"/>
                </a:rPr>
                <a:t>也就是两人</a:t>
              </a:r>
              <a:r>
                <a:rPr lang="zh-CN" altLang="en-US" sz="3200" b="1" dirty="0">
                  <a:latin typeface="+mj-lt"/>
                  <a:ea typeface="+mj-ea"/>
                </a:rPr>
                <a:t>同时起跑，至少</a:t>
              </a:r>
              <a:r>
                <a:rPr lang="en-US" altLang="zh-CN" sz="3200" b="1" dirty="0">
                  <a:solidFill>
                    <a:srgbClr val="FF3300"/>
                  </a:solidFill>
                  <a:latin typeface="+mj-lt"/>
                  <a:ea typeface="+mj-ea"/>
                </a:rPr>
                <a:t>12</a:t>
              </a:r>
              <a:r>
                <a:rPr lang="zh-CN" altLang="en-US" sz="3200" b="1">
                  <a:solidFill>
                    <a:srgbClr val="FF3300"/>
                  </a:solidFill>
                  <a:latin typeface="+mj-lt"/>
                  <a:ea typeface="+mj-ea"/>
                </a:rPr>
                <a:t>分钟</a:t>
              </a:r>
              <a:r>
                <a:rPr lang="zh-CN" altLang="en-US" sz="3200" b="1">
                  <a:latin typeface="+mj-lt"/>
                  <a:ea typeface="+mj-ea"/>
                </a:rPr>
                <a:t>后两人</a:t>
              </a:r>
              <a:r>
                <a:rPr lang="zh-CN" altLang="en-US" sz="3200" b="1" dirty="0">
                  <a:latin typeface="+mj-lt"/>
                  <a:ea typeface="+mj-ea"/>
                </a:rPr>
                <a:t>在起点相遇。</a:t>
              </a:r>
              <a:endParaRPr lang="zh-CN" altLang="en-US" sz="3200" b="1" dirty="0">
                <a:latin typeface="+mj-lt"/>
                <a:ea typeface="+mj-ea"/>
              </a:endParaRPr>
            </a:p>
          </p:txBody>
        </p:sp>
        <p:pic>
          <p:nvPicPr>
            <p:cNvPr id="11" name="Picture 34" descr="E:\潘菲\模板\笔记素材图\状元笔记的娃娃（8.22日更新\夏状半.png夏状半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flipH="1">
              <a:off x="7088220" y="955284"/>
              <a:ext cx="1085322" cy="1412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84213" y="838200"/>
            <a:ext cx="6481762" cy="58737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j-lt"/>
                <a:ea typeface="+mj-ea"/>
              </a:rPr>
              <a:t>（</a:t>
            </a:r>
            <a:r>
              <a:rPr lang="en-US" altLang="zh-CN" sz="3200" b="1" dirty="0">
                <a:latin typeface="+mj-lt"/>
                <a:ea typeface="+mj-ea"/>
              </a:rPr>
              <a:t>2</a:t>
            </a:r>
            <a:r>
              <a:rPr lang="zh-CN" altLang="en-US" sz="3200" b="1" dirty="0">
                <a:latin typeface="+mj-lt"/>
                <a:ea typeface="+mj-ea"/>
              </a:rPr>
              <a:t>）</a:t>
            </a:r>
            <a:r>
              <a:rPr lang="zh-CN" altLang="en-US" sz="3200" b="1" noProof="1">
                <a:latin typeface="+mj-ea"/>
                <a:ea typeface="黑体" panose="02010609060101010101" pitchFamily="49" charset="-122"/>
              </a:rPr>
              <a:t>你还能提出什么问题吗？</a:t>
            </a:r>
            <a:endParaRPr lang="zh-CN" altLang="en-US" sz="3200" b="1" noProof="1">
              <a:latin typeface="+mj-ea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00113" y="1630363"/>
            <a:ext cx="7632700" cy="1454244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j-ea"/>
                <a:ea typeface="黑体" panose="02010609060101010101" pitchFamily="49" charset="-122"/>
              </a:rPr>
              <a:t>    </a:t>
            </a:r>
            <a:r>
              <a:rPr lang="zh-CN" altLang="en-US" sz="3200" b="1" dirty="0">
                <a:solidFill>
                  <a:srgbClr val="FF0000"/>
                </a:solidFill>
                <a:latin typeface="+mj-ea"/>
                <a:ea typeface="黑体" panose="02010609060101010101" pitchFamily="49" charset="-122"/>
              </a:rPr>
              <a:t>三人同时起跑，至少多少分钟后三人在起点相遇？</a:t>
            </a:r>
            <a:endParaRPr lang="zh-CN" altLang="en-US" sz="3200" b="1" dirty="0">
              <a:solidFill>
                <a:srgbClr val="FF0000"/>
              </a:solidFill>
              <a:latin typeface="+mj-ea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52488" y="915988"/>
            <a:ext cx="7615237" cy="1076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j-lt"/>
                <a:ea typeface="+mj-ea"/>
              </a:rPr>
              <a:t>11.</a:t>
            </a:r>
            <a:r>
              <a:rPr lang="zh-CN" altLang="en-US" sz="3200" b="1" baseline="30000" dirty="0">
                <a:latin typeface="+mj-lt"/>
                <a:ea typeface="+mj-ea"/>
              </a:rPr>
              <a:t>*</a:t>
            </a:r>
            <a:r>
              <a:rPr lang="zh-CN" altLang="en-US" sz="3200" b="1" dirty="0">
                <a:latin typeface="+mj-lt"/>
                <a:ea typeface="+mj-ea"/>
              </a:rPr>
              <a:t>  </a:t>
            </a:r>
            <a:r>
              <a:rPr lang="en-US" altLang="zh-CN" sz="3200" b="1" dirty="0">
                <a:latin typeface="+mj-lt"/>
                <a:ea typeface="+mj-ea"/>
              </a:rPr>
              <a:t>36</a:t>
            </a:r>
            <a:r>
              <a:rPr lang="zh-CN" altLang="en-US" sz="3200" b="1" dirty="0">
                <a:latin typeface="+mj-lt"/>
                <a:ea typeface="+mj-ea"/>
              </a:rPr>
              <a:t>可能是哪两个数的最小公倍数？你能找出几组？</a:t>
            </a:r>
            <a:endParaRPr lang="zh-CN" altLang="en-US" sz="3200" b="1" dirty="0">
              <a:latin typeface="+mj-lt"/>
              <a:ea typeface="+mj-ea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925513" y="2166938"/>
            <a:ext cx="7767637" cy="172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如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3,36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4,36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6,36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9,36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；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。共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组。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0268" y="1554433"/>
            <a:ext cx="7203463" cy="203463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1354</Words>
  <Application>WPS 演示</Application>
  <PresentationFormat>全屏显示(16:9)</PresentationFormat>
  <Paragraphs>127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4" baseType="lpstr">
      <vt:lpstr>Arial</vt:lpstr>
      <vt:lpstr>宋体</vt:lpstr>
      <vt:lpstr>Wingdings</vt:lpstr>
      <vt:lpstr>Times New Roman</vt:lpstr>
      <vt:lpstr>黑体</vt:lpstr>
      <vt:lpstr>等线 Light</vt:lpstr>
      <vt:lpstr>楷体_GB2312</vt:lpstr>
      <vt:lpstr>Cambria Math</vt:lpstr>
      <vt:lpstr>微软雅黑</vt:lpstr>
      <vt:lpstr>Arial Unicode MS</vt:lpstr>
      <vt:lpstr>等线</vt:lpstr>
      <vt:lpstr>楷体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nk</cp:lastModifiedBy>
  <cp:revision>65</cp:revision>
  <dcterms:created xsi:type="dcterms:W3CDTF">2017-10-14T09:05:00Z</dcterms:created>
  <dcterms:modified xsi:type="dcterms:W3CDTF">2023-11-03T01:21:35Z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A7B652EFCD754BAC9422218CA3F063C0</vt:lpwstr>
  </property>
</Properties>
</file>