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3"/>
    <p:sldId id="257" r:id="rId4"/>
    <p:sldId id="363" r:id="rId5"/>
    <p:sldId id="258" r:id="rId6"/>
    <p:sldId id="259" r:id="rId7"/>
    <p:sldId id="260" r:id="rId8"/>
    <p:sldId id="261" r:id="rId9"/>
    <p:sldId id="264" r:id="rId10"/>
    <p:sldId id="262" r:id="rId11"/>
    <p:sldId id="263" r:id="rId12"/>
    <p:sldId id="265" r:id="rId13"/>
    <p:sldId id="364" r:id="rId14"/>
    <p:sldId id="267" r:id="rId15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BB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613" autoAdjust="0"/>
    <p:restoredTop sz="94660"/>
  </p:normalViewPr>
  <p:slideViewPr>
    <p:cSldViewPr snapToGrid="0">
      <p:cViewPr varScale="1">
        <p:scale>
          <a:sx n="99" d="100"/>
          <a:sy n="99" d="100"/>
        </p:scale>
        <p:origin x="90" y="9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notesMaster" Target="notesMasters/notesMaster1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4.vml.rels><?xml version="1.0" encoding="UTF-8" standalone="yes"?>
<Relationships xmlns="http://schemas.openxmlformats.org/package/2006/relationships"><Relationship Id="rId4" Type="http://schemas.openxmlformats.org/officeDocument/2006/relationships/image" Target="../media/image30.wmf"/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99E8293-C689-4CB9-BABC-D3DC78FFD21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二级</a:t>
            </a:r>
            <a:endParaRPr lang="zh-CN" altLang="en-US" noProof="0"/>
          </a:p>
          <a:p>
            <a:pPr lvl="2"/>
            <a:r>
              <a:rPr lang="zh-CN" altLang="en-US" noProof="0"/>
              <a:t>三级</a:t>
            </a:r>
            <a:endParaRPr lang="zh-CN" altLang="en-US" noProof="0"/>
          </a:p>
          <a:p>
            <a:pPr lvl="3"/>
            <a:r>
              <a:rPr lang="zh-CN" altLang="en-US" noProof="0"/>
              <a:t>四级</a:t>
            </a:r>
            <a:endParaRPr lang="zh-CN" altLang="en-US" noProof="0"/>
          </a:p>
          <a:p>
            <a:pPr lvl="4"/>
            <a:r>
              <a:rPr lang="zh-CN" altLang="en-US" noProof="0"/>
              <a:t>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smtClean="0"/>
            </a:lvl1pPr>
          </a:lstStyle>
          <a:p>
            <a:pPr>
              <a:defRPr/>
            </a:pPr>
            <a:fld id="{E23C5715-E83A-400E-97CF-53358C1A5C5D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bg>
      <p:bgPr>
        <a:solidFill>
          <a:srgbClr val="55B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522288"/>
            <a:ext cx="7834313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23155">
            <a:off x="1484313" y="268288"/>
            <a:ext cx="8731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8"/>
          <p:cNvGrpSpPr/>
          <p:nvPr userDrawn="1"/>
        </p:nvGrpSpPr>
        <p:grpSpPr bwMode="auto">
          <a:xfrm>
            <a:off x="2593975" y="2595563"/>
            <a:ext cx="4416425" cy="633412"/>
            <a:chOff x="2369962" y="1638521"/>
            <a:chExt cx="4416679" cy="632280"/>
          </a:xfrm>
        </p:grpSpPr>
        <p:sp>
          <p:nvSpPr>
            <p:cNvPr id="8" name="任意多边形 23"/>
            <p:cNvSpPr/>
            <p:nvPr/>
          </p:nvSpPr>
          <p:spPr>
            <a:xfrm rot="180856">
              <a:off x="2369962" y="2010916"/>
              <a:ext cx="3891187" cy="204422"/>
            </a:xfrm>
            <a:custGeom>
              <a:avLst/>
              <a:gdLst>
                <a:gd name="connsiteX0" fmla="*/ 0 w 2937934"/>
                <a:gd name="connsiteY0" fmla="*/ 23946 h 178330"/>
                <a:gd name="connsiteX1" fmla="*/ 1938867 w 2937934"/>
                <a:gd name="connsiteY1" fmla="*/ 100146 h 178330"/>
                <a:gd name="connsiteX2" fmla="*/ 1540934 w 2937934"/>
                <a:gd name="connsiteY2" fmla="*/ 176346 h 178330"/>
                <a:gd name="connsiteX3" fmla="*/ 1828800 w 2937934"/>
                <a:gd name="connsiteY3" fmla="*/ 15479 h 178330"/>
                <a:gd name="connsiteX4" fmla="*/ 2937934 w 2937934"/>
                <a:gd name="connsiteY4" fmla="*/ 15479 h 178330"/>
                <a:gd name="connsiteX0-1" fmla="*/ 0 w 2890398"/>
                <a:gd name="connsiteY0-2" fmla="*/ 136052 h 178330"/>
                <a:gd name="connsiteX1-3" fmla="*/ 1891331 w 2890398"/>
                <a:gd name="connsiteY1-4" fmla="*/ 100146 h 178330"/>
                <a:gd name="connsiteX2-5" fmla="*/ 1493398 w 2890398"/>
                <a:gd name="connsiteY2-6" fmla="*/ 176346 h 178330"/>
                <a:gd name="connsiteX3-7" fmla="*/ 1781264 w 2890398"/>
                <a:gd name="connsiteY3-8" fmla="*/ 15479 h 178330"/>
                <a:gd name="connsiteX4-9" fmla="*/ 2890398 w 2890398"/>
                <a:gd name="connsiteY4-10" fmla="*/ 15479 h 178330"/>
                <a:gd name="connsiteX0-11" fmla="*/ 0 w 2890398"/>
                <a:gd name="connsiteY0-12" fmla="*/ 123281 h 163928"/>
                <a:gd name="connsiteX1-13" fmla="*/ 1891331 w 2890398"/>
                <a:gd name="connsiteY1-14" fmla="*/ 87375 h 163928"/>
                <a:gd name="connsiteX2-15" fmla="*/ 1493398 w 2890398"/>
                <a:gd name="connsiteY2-16" fmla="*/ 163575 h 163928"/>
                <a:gd name="connsiteX3-17" fmla="*/ 1866828 w 2890398"/>
                <a:gd name="connsiteY3-18" fmla="*/ 55464 h 163928"/>
                <a:gd name="connsiteX4-19" fmla="*/ 2890398 w 2890398"/>
                <a:gd name="connsiteY4-20" fmla="*/ 2708 h 163928"/>
                <a:gd name="connsiteX0-21" fmla="*/ 0 w 2890398"/>
                <a:gd name="connsiteY0-22" fmla="*/ 123281 h 163928"/>
                <a:gd name="connsiteX1-23" fmla="*/ 1891331 w 2890398"/>
                <a:gd name="connsiteY1-24" fmla="*/ 87375 h 163928"/>
                <a:gd name="connsiteX2-25" fmla="*/ 1303254 w 2890398"/>
                <a:gd name="connsiteY2-26" fmla="*/ 163575 h 163928"/>
                <a:gd name="connsiteX3-27" fmla="*/ 1866828 w 2890398"/>
                <a:gd name="connsiteY3-28" fmla="*/ 55464 h 163928"/>
                <a:gd name="connsiteX4-29" fmla="*/ 2890398 w 2890398"/>
                <a:gd name="connsiteY4-30" fmla="*/ 2708 h 163928"/>
                <a:gd name="connsiteX0-31" fmla="*/ 0 w 2890398"/>
                <a:gd name="connsiteY0-32" fmla="*/ 125909 h 167248"/>
                <a:gd name="connsiteX1-33" fmla="*/ 1891331 w 2890398"/>
                <a:gd name="connsiteY1-34" fmla="*/ 90003 h 167248"/>
                <a:gd name="connsiteX2-35" fmla="*/ 1303254 w 2890398"/>
                <a:gd name="connsiteY2-36" fmla="*/ 166203 h 167248"/>
                <a:gd name="connsiteX3-37" fmla="*/ 1657670 w 2890398"/>
                <a:gd name="connsiteY3-38" fmla="*/ 31714 h 167248"/>
                <a:gd name="connsiteX4-39" fmla="*/ 2890398 w 2890398"/>
                <a:gd name="connsiteY4-40" fmla="*/ 5336 h 167248"/>
                <a:gd name="connsiteX0-41" fmla="*/ 0 w 2890398"/>
                <a:gd name="connsiteY0-42" fmla="*/ 125909 h 141745"/>
                <a:gd name="connsiteX1-43" fmla="*/ 1891331 w 2890398"/>
                <a:gd name="connsiteY1-44" fmla="*/ 90003 h 141745"/>
                <a:gd name="connsiteX2-45" fmla="*/ 1386789 w 2890398"/>
                <a:gd name="connsiteY2-46" fmla="*/ 140061 h 141745"/>
                <a:gd name="connsiteX3-47" fmla="*/ 1657670 w 2890398"/>
                <a:gd name="connsiteY3-48" fmla="*/ 31714 h 141745"/>
                <a:gd name="connsiteX4-49" fmla="*/ 2890398 w 2890398"/>
                <a:gd name="connsiteY4-50" fmla="*/ 5336 h 141745"/>
                <a:gd name="connsiteX0-51" fmla="*/ 0 w 2890398"/>
                <a:gd name="connsiteY0-52" fmla="*/ 125909 h 140157"/>
                <a:gd name="connsiteX1-53" fmla="*/ 1813496 w 2890398"/>
                <a:gd name="connsiteY1-54" fmla="*/ 49755 h 140157"/>
                <a:gd name="connsiteX2-55" fmla="*/ 1386789 w 2890398"/>
                <a:gd name="connsiteY2-56" fmla="*/ 140061 h 140157"/>
                <a:gd name="connsiteX3-57" fmla="*/ 1657670 w 2890398"/>
                <a:gd name="connsiteY3-58" fmla="*/ 31714 h 140157"/>
                <a:gd name="connsiteX4-59" fmla="*/ 2890398 w 2890398"/>
                <a:gd name="connsiteY4-60" fmla="*/ 5336 h 140157"/>
                <a:gd name="connsiteX0-61" fmla="*/ 0 w 2890398"/>
                <a:gd name="connsiteY0-62" fmla="*/ 125909 h 140157"/>
                <a:gd name="connsiteX1-63" fmla="*/ 1813496 w 2890398"/>
                <a:gd name="connsiteY1-64" fmla="*/ 49755 h 140157"/>
                <a:gd name="connsiteX2-65" fmla="*/ 1386789 w 2890398"/>
                <a:gd name="connsiteY2-66" fmla="*/ 140061 h 140157"/>
                <a:gd name="connsiteX3-67" fmla="*/ 1657670 w 2890398"/>
                <a:gd name="connsiteY3-68" fmla="*/ 31714 h 140157"/>
                <a:gd name="connsiteX4-69" fmla="*/ 2890398 w 2890398"/>
                <a:gd name="connsiteY4-70" fmla="*/ 5336 h 140157"/>
                <a:gd name="connsiteX0-71" fmla="*/ 0 w 2890398"/>
                <a:gd name="connsiteY0-72" fmla="*/ 125909 h 140157"/>
                <a:gd name="connsiteX1-73" fmla="*/ 1813496 w 2890398"/>
                <a:gd name="connsiteY1-74" fmla="*/ 49755 h 140157"/>
                <a:gd name="connsiteX2-75" fmla="*/ 1386789 w 2890398"/>
                <a:gd name="connsiteY2-76" fmla="*/ 140061 h 140157"/>
                <a:gd name="connsiteX3-77" fmla="*/ 1657670 w 2890398"/>
                <a:gd name="connsiteY3-78" fmla="*/ 31714 h 140157"/>
                <a:gd name="connsiteX4-79" fmla="*/ 2890398 w 2890398"/>
                <a:gd name="connsiteY4-80" fmla="*/ 5336 h 140157"/>
                <a:gd name="connsiteX0-81" fmla="*/ 0 w 2890398"/>
                <a:gd name="connsiteY0-82" fmla="*/ 125909 h 142044"/>
                <a:gd name="connsiteX1-83" fmla="*/ 1813496 w 2890398"/>
                <a:gd name="connsiteY1-84" fmla="*/ 49755 h 142044"/>
                <a:gd name="connsiteX2-85" fmla="*/ 1386789 w 2890398"/>
                <a:gd name="connsiteY2-86" fmla="*/ 140061 h 142044"/>
                <a:gd name="connsiteX3-87" fmla="*/ 1657670 w 2890398"/>
                <a:gd name="connsiteY3-88" fmla="*/ 31714 h 142044"/>
                <a:gd name="connsiteX4-89" fmla="*/ 2890398 w 2890398"/>
                <a:gd name="connsiteY4-90" fmla="*/ 5336 h 14204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890398" h="142044">
                  <a:moveTo>
                    <a:pt x="0" y="125909"/>
                  </a:moveTo>
                  <a:cubicBezTo>
                    <a:pt x="604499" y="100524"/>
                    <a:pt x="1045890" y="30267"/>
                    <a:pt x="1813496" y="49755"/>
                  </a:cubicBezTo>
                  <a:cubicBezTo>
                    <a:pt x="2070318" y="75155"/>
                    <a:pt x="1732772" y="122935"/>
                    <a:pt x="1386789" y="140061"/>
                  </a:cubicBezTo>
                  <a:cubicBezTo>
                    <a:pt x="1040806" y="157187"/>
                    <a:pt x="1424837" y="58525"/>
                    <a:pt x="1657670" y="31714"/>
                  </a:cubicBezTo>
                  <a:cubicBezTo>
                    <a:pt x="1890503" y="4903"/>
                    <a:pt x="2452247" y="-8070"/>
                    <a:pt x="2890398" y="5336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9" name="图片 1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555024">
              <a:off x="6260073" y="1638521"/>
              <a:ext cx="526568" cy="632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和内容">
    <p:bg>
      <p:bgPr>
        <a:solidFill>
          <a:srgbClr val="55B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2F3F3F4A-9742-4975-B24C-1E6F858FF2A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1.v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2.bin"/><Relationship Id="rId3" Type="http://schemas.openxmlformats.org/officeDocument/2006/relationships/image" Target="../media/image11.wmf"/><Relationship Id="rId2" Type="http://schemas.openxmlformats.org/officeDocument/2006/relationships/oleObject" Target="../embeddings/oleObject1.bin"/><Relationship Id="rId1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7.bin"/><Relationship Id="rId8" Type="http://schemas.openxmlformats.org/officeDocument/2006/relationships/image" Target="../media/image16.wmf"/><Relationship Id="rId7" Type="http://schemas.openxmlformats.org/officeDocument/2006/relationships/oleObject" Target="../embeddings/oleObject6.bin"/><Relationship Id="rId6" Type="http://schemas.openxmlformats.org/officeDocument/2006/relationships/image" Target="../media/image15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4.wmf"/><Relationship Id="rId3" Type="http://schemas.openxmlformats.org/officeDocument/2006/relationships/oleObject" Target="../embeddings/oleObject4.bin"/><Relationship Id="rId2" Type="http://schemas.openxmlformats.org/officeDocument/2006/relationships/image" Target="../media/image13.wmf"/><Relationship Id="rId14" Type="http://schemas.openxmlformats.org/officeDocument/2006/relationships/vmlDrawing" Target="../drawings/vmlDrawing2.vml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18.wmf"/><Relationship Id="rId11" Type="http://schemas.openxmlformats.org/officeDocument/2006/relationships/oleObject" Target="../embeddings/oleObject8.bin"/><Relationship Id="rId10" Type="http://schemas.openxmlformats.org/officeDocument/2006/relationships/image" Target="../media/image17.wmf"/><Relationship Id="rId1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3.v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10.bin"/><Relationship Id="rId3" Type="http://schemas.openxmlformats.org/officeDocument/2006/relationships/image" Target="../media/image20.wmf"/><Relationship Id="rId2" Type="http://schemas.openxmlformats.org/officeDocument/2006/relationships/oleObject" Target="../embeddings/oleObject9.bin"/><Relationship Id="rId1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30.wmf"/><Relationship Id="rId7" Type="http://schemas.openxmlformats.org/officeDocument/2006/relationships/oleObject" Target="../embeddings/oleObject14.bin"/><Relationship Id="rId6" Type="http://schemas.openxmlformats.org/officeDocument/2006/relationships/image" Target="../media/image29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28.wmf"/><Relationship Id="rId3" Type="http://schemas.openxmlformats.org/officeDocument/2006/relationships/oleObject" Target="../embeddings/oleObject12.bin"/><Relationship Id="rId2" Type="http://schemas.openxmlformats.org/officeDocument/2006/relationships/image" Target="../media/image27.wmf"/><Relationship Id="rId10" Type="http://schemas.openxmlformats.org/officeDocument/2006/relationships/vmlDrawing" Target="../drawings/vmlDrawing4.vml"/><Relationship Id="rId1" Type="http://schemas.openxmlformats.org/officeDocument/2006/relationships/oleObject" Target="../embeddings/oleObject11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3"/>
          <p:cNvSpPr>
            <a:spLocks noChangeArrowheads="1"/>
          </p:cNvSpPr>
          <p:nvPr/>
        </p:nvSpPr>
        <p:spPr bwMode="auto">
          <a:xfrm>
            <a:off x="2012950" y="1219200"/>
            <a:ext cx="5118100" cy="11080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zh-CN" altLang="en-US" sz="6600" b="1" dirty="0">
                <a:latin typeface="+mj-ea"/>
                <a:ea typeface="+mj-ea"/>
                <a:cs typeface="Times New Roman" panose="02020603050405020304" pitchFamily="18" charset="0"/>
              </a:rPr>
              <a:t>练习十三</a:t>
            </a:r>
            <a:endParaRPr lang="zh-CN" altLang="en-US" sz="6600" b="1" dirty="0"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195" name="副标题 6"/>
          <p:cNvSpPr txBox="1">
            <a:spLocks noChangeArrowheads="1"/>
          </p:cNvSpPr>
          <p:nvPr/>
        </p:nvSpPr>
        <p:spPr bwMode="auto">
          <a:xfrm>
            <a:off x="2538413" y="2571750"/>
            <a:ext cx="40671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（选自教材</a:t>
            </a:r>
            <a:r>
              <a: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P55-P56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练习十三）</a:t>
            </a:r>
            <a:endParaRPr lang="zh-CN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41363" y="649288"/>
            <a:ext cx="7862887" cy="100171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1.</a:t>
            </a:r>
            <a:r>
              <a:rPr lang="zh-CN" altLang="en-US" sz="2800" b="1" dirty="0">
                <a:latin typeface="+mn-lt"/>
                <a:ea typeface="+mn-ea"/>
              </a:rPr>
              <a:t>把一个图形看作单位“</a:t>
            </a:r>
            <a:r>
              <a:rPr lang="en-US" altLang="zh-CN" sz="2800" b="1" dirty="0">
                <a:latin typeface="+mn-lt"/>
                <a:ea typeface="+mn-ea"/>
              </a:rPr>
              <a:t>1</a:t>
            </a:r>
            <a:r>
              <a:rPr lang="zh-CN" altLang="en-US" sz="2800" b="1" dirty="0">
                <a:latin typeface="+mn-lt"/>
                <a:ea typeface="+mn-ea"/>
              </a:rPr>
              <a:t>”，用</a:t>
            </a:r>
            <a:r>
              <a:rPr lang="zh-CN" altLang="en-US" sz="2800" b="1">
                <a:latin typeface="+mn-lt"/>
                <a:ea typeface="+mn-ea"/>
              </a:rPr>
              <a:t>分数表示各图</a:t>
            </a:r>
            <a:r>
              <a:rPr lang="zh-CN" altLang="en-US" sz="2800" b="1" dirty="0">
                <a:latin typeface="+mn-lt"/>
                <a:ea typeface="+mn-ea"/>
              </a:rPr>
              <a:t>中的涂色部分，再读一读。</a:t>
            </a:r>
            <a:endParaRPr lang="zh-CN" altLang="en-US" sz="2800" b="1" dirty="0">
              <a:latin typeface="+mn-lt"/>
              <a:ea typeface="+mn-ea"/>
            </a:endParaRPr>
          </a:p>
        </p:txBody>
      </p:sp>
      <p:pic>
        <p:nvPicPr>
          <p:cNvPr id="4" name="图片 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041" y="1756501"/>
            <a:ext cx="7685530" cy="1697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1047144" y="3776904"/>
            <a:ext cx="273050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8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</a:rPr>
              <a:t>读作：四分之七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4708656" y="3776904"/>
            <a:ext cx="352742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80000"/>
              </a:lnSpc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</a:rPr>
              <a:t>读作：六分之二十三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</a:endParaRPr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2376390" y="2836265"/>
          <a:ext cx="261239" cy="6972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Equation" r:id="rId2" imgW="152400" imgH="405765" progId="Equation.DSMT4">
                  <p:embed/>
                </p:oleObj>
              </mc:Choice>
              <mc:Fallback>
                <p:oleObj name="Equation" r:id="rId2" imgW="152400" imgH="405765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6390" y="2836265"/>
                        <a:ext cx="261239" cy="6972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/>
        </p:nvGraphicFramePr>
        <p:xfrm>
          <a:off x="6472369" y="2816802"/>
          <a:ext cx="391859" cy="6972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Equation" r:id="rId4" imgW="228600" imgH="406400" progId="Equation.DSMT4">
                  <p:embed/>
                </p:oleObj>
              </mc:Choice>
              <mc:Fallback>
                <p:oleObj name="Equation" r:id="rId4" imgW="228600" imgH="406400" progId="Equation.DSMT4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2369" y="2816802"/>
                        <a:ext cx="391859" cy="6972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 bwMode="auto">
          <a:xfrm>
            <a:off x="544512" y="751681"/>
            <a:ext cx="8172450" cy="3327415"/>
            <a:chOff x="971600" y="1131590"/>
            <a:chExt cx="8172978" cy="3327756"/>
          </a:xfrm>
        </p:grpSpPr>
        <p:sp>
          <p:nvSpPr>
            <p:cNvPr id="3" name="矩形 2"/>
            <p:cNvSpPr/>
            <p:nvPr/>
          </p:nvSpPr>
          <p:spPr>
            <a:xfrm>
              <a:off x="971600" y="1131590"/>
              <a:ext cx="8172978" cy="32425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en-US" altLang="zh-CN" sz="2800" b="1" dirty="0">
                  <a:latin typeface="+mn-lt"/>
                  <a:ea typeface="+mn-ea"/>
                </a:rPr>
                <a:t>2.</a:t>
              </a:r>
              <a:r>
                <a:rPr lang="zh-CN" altLang="en-US" sz="2800" b="1" dirty="0">
                  <a:latin typeface="+mn-lt"/>
                  <a:ea typeface="+mn-ea"/>
                </a:rPr>
                <a:t>判断下面的说法是否正确，并说一说你的理由。</a:t>
              </a:r>
              <a:endParaRPr lang="en-US" altLang="zh-CN" sz="2800" b="1" dirty="0">
                <a:latin typeface="+mn-lt"/>
                <a:ea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en-US" altLang="zh-CN" sz="2800" b="1" dirty="0">
                  <a:latin typeface="+mn-lt"/>
                  <a:ea typeface="+mn-ea"/>
                </a:rPr>
                <a:t>(1)</a:t>
              </a:r>
              <a:r>
                <a:rPr lang="zh-CN" altLang="en-US" sz="2800" b="1" dirty="0">
                  <a:latin typeface="+mn-lt"/>
                  <a:ea typeface="+mn-ea"/>
                </a:rPr>
                <a:t>我吃了一个西瓜的   。    </a:t>
              </a:r>
              <a:endParaRPr lang="zh-CN" altLang="en-US" sz="2800" b="1" dirty="0">
                <a:latin typeface="+mn-lt"/>
                <a:ea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en-US" altLang="zh-CN" sz="2800" b="1" dirty="0">
                  <a:latin typeface="+mn-lt"/>
                  <a:ea typeface="+mn-ea"/>
                </a:rPr>
                <a:t>(2)</a:t>
              </a:r>
              <a:r>
                <a:rPr lang="zh-CN" altLang="en-US" sz="2800" b="1" dirty="0">
                  <a:latin typeface="+mn-lt"/>
                  <a:ea typeface="+mn-ea"/>
                </a:rPr>
                <a:t>爷爷把一块菜地的   种了西红柿， 种了茄子，    </a:t>
              </a:r>
              <a:endParaRPr lang="en-US" altLang="zh-CN" sz="2800" b="1" dirty="0">
                <a:latin typeface="+mn-lt"/>
                <a:ea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en-US" altLang="zh-CN" sz="2800" b="1" dirty="0">
                  <a:latin typeface="+mn-lt"/>
                  <a:ea typeface="+mn-ea"/>
                </a:rPr>
                <a:t>         </a:t>
              </a:r>
              <a:r>
                <a:rPr lang="zh-CN" altLang="en-US" sz="2800" b="1" dirty="0">
                  <a:latin typeface="+mn-lt"/>
                  <a:ea typeface="+mn-ea"/>
                </a:rPr>
                <a:t>种了辣椒。</a:t>
              </a:r>
              <a:endParaRPr lang="zh-CN" altLang="en-US" sz="2800" b="1" dirty="0">
                <a:latin typeface="+mn-lt"/>
                <a:ea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en-US" altLang="zh-CN" sz="2800" b="1" dirty="0">
                  <a:latin typeface="+mn-lt"/>
                  <a:ea typeface="+mn-ea"/>
                </a:rPr>
                <a:t>(3)</a:t>
              </a:r>
              <a:r>
                <a:rPr lang="zh-CN" altLang="en-US" sz="2800" b="1" dirty="0">
                  <a:latin typeface="+mn-lt"/>
                  <a:ea typeface="+mn-ea"/>
                </a:rPr>
                <a:t>一块巧克力，我吃了    ，表哥吃了    。</a:t>
              </a:r>
              <a:endParaRPr lang="zh-CN" altLang="en-US" sz="2800" b="1" dirty="0">
                <a:latin typeface="+mn-lt"/>
                <a:ea typeface="+mn-ea"/>
              </a:endParaRPr>
            </a:p>
          </p:txBody>
        </p:sp>
        <p:graphicFrame>
          <p:nvGraphicFramePr>
            <p:cNvPr id="4" name="对象 9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4331697" y="1770324"/>
            <a:ext cx="249172" cy="72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2" name="Equation" r:id="rId1" imgW="139700" imgH="406400" progId="Equation.DSMT4">
                    <p:embed/>
                  </p:oleObj>
                </mc:Choice>
                <mc:Fallback>
                  <p:oleObj name="Equation" r:id="rId1" imgW="139700" imgH="406400" progId="Equation.DSMT4">
                    <p:embed/>
                    <p:pic>
                      <p:nvPicPr>
                        <p:cNvPr id="0" name="对象 9">
                          <a:hlinkClick r:id="" action="ppaction://ole?verb=1"/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31697" y="1770324"/>
                          <a:ext cx="249172" cy="720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" name="对象 10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4320551" y="2464645"/>
            <a:ext cx="271463" cy="7191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3" name="Equation" r:id="rId3" imgW="152400" imgH="405765" progId="Equation.DSMT4">
                    <p:embed/>
                  </p:oleObj>
                </mc:Choice>
                <mc:Fallback>
                  <p:oleObj name="Equation" r:id="rId3" imgW="152400" imgH="405765" progId="Equation.DSMT4">
                    <p:embed/>
                    <p:pic>
                      <p:nvPicPr>
                        <p:cNvPr id="0" name="对象 10">
                          <a:hlinkClick r:id="" action="ppaction://ole?verb=1"/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20551" y="2464645"/>
                          <a:ext cx="271463" cy="7191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" name="对象 11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6602405" y="2436386"/>
            <a:ext cx="271463" cy="7191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4" name="Equation" r:id="rId5" imgW="152400" imgH="405765" progId="Equation.DSMT4">
                    <p:embed/>
                  </p:oleObj>
                </mc:Choice>
                <mc:Fallback>
                  <p:oleObj name="Equation" r:id="rId5" imgW="152400" imgH="405765" progId="Equation.DSMT4">
                    <p:embed/>
                    <p:pic>
                      <p:nvPicPr>
                        <p:cNvPr id="0" name="对象 11">
                          <a:hlinkClick r:id="" action="ppaction://ole?verb=1"/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02405" y="2436386"/>
                          <a:ext cx="271463" cy="7191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" name="对象 12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1543563" y="3056297"/>
            <a:ext cx="249237" cy="7191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5" name="Equation" r:id="rId7" imgW="139700" imgH="406400" progId="Equation.DSMT4">
                    <p:embed/>
                  </p:oleObj>
                </mc:Choice>
                <mc:Fallback>
                  <p:oleObj name="Equation" r:id="rId7" imgW="139700" imgH="406400" progId="Equation.DSMT4">
                    <p:embed/>
                    <p:pic>
                      <p:nvPicPr>
                        <p:cNvPr id="0" name="对象 12">
                          <a:hlinkClick r:id="" action="ppaction://ole?verb=1"/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43563" y="3056297"/>
                          <a:ext cx="249237" cy="7191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" name="对象 13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4762370" y="3697021"/>
            <a:ext cx="249238" cy="7191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6" name="Equation" r:id="rId9" imgW="139700" imgH="406400" progId="Equation.DSMT4">
                    <p:embed/>
                  </p:oleObj>
                </mc:Choice>
                <mc:Fallback>
                  <p:oleObj name="Equation" r:id="rId9" imgW="139700" imgH="406400" progId="Equation.DSMT4">
                    <p:embed/>
                    <p:pic>
                      <p:nvPicPr>
                        <p:cNvPr id="0" name="对象 13">
                          <a:hlinkClick r:id="" action="ppaction://ole?verb=1"/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62370" y="3697021"/>
                          <a:ext cx="249238" cy="7191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" name="对象 14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6873867" y="3740208"/>
            <a:ext cx="249238" cy="7191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7" name="Equation" r:id="rId11" imgW="139700" imgH="406400" progId="Equation.DSMT4">
                    <p:embed/>
                  </p:oleObj>
                </mc:Choice>
                <mc:Fallback>
                  <p:oleObj name="Equation" r:id="rId11" imgW="139700" imgH="406400" progId="Equation.DSMT4">
                    <p:embed/>
                    <p:pic>
                      <p:nvPicPr>
                        <p:cNvPr id="0" name="对象 14">
                          <a:hlinkClick r:id="" action="ppaction://ole?verb=1"/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73867" y="3740208"/>
                          <a:ext cx="249238" cy="7191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 bwMode="auto">
          <a:xfrm>
            <a:off x="958850" y="1568072"/>
            <a:ext cx="7226300" cy="685800"/>
            <a:chOff x="622300" y="2997591"/>
            <a:chExt cx="7226300" cy="683264"/>
          </a:xfrm>
        </p:grpSpPr>
        <p:sp>
          <p:nvSpPr>
            <p:cNvPr id="10247" name="文本框 2"/>
            <p:cNvSpPr txBox="1">
              <a:spLocks noChangeArrowheads="1"/>
            </p:cNvSpPr>
            <p:nvPr/>
          </p:nvSpPr>
          <p:spPr bwMode="auto">
            <a:xfrm>
              <a:off x="622300" y="3175000"/>
              <a:ext cx="7226300" cy="4370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zh-CN" altLang="en-US" sz="2800" b="1" dirty="0">
                  <a:solidFill>
                    <a:srgbClr val="FF0000"/>
                  </a:solidFill>
                  <a:latin typeface="+mn-lt"/>
                </a:rPr>
                <a:t>（</a:t>
              </a:r>
              <a:r>
                <a:rPr lang="en-US" altLang="zh-CN" sz="2800" b="1" dirty="0">
                  <a:solidFill>
                    <a:srgbClr val="FF0000"/>
                  </a:solidFill>
                  <a:latin typeface="+mn-lt"/>
                </a:rPr>
                <a:t>1</a:t>
              </a:r>
              <a:r>
                <a:rPr lang="zh-CN" altLang="en-US" sz="2800" b="1" dirty="0">
                  <a:solidFill>
                    <a:srgbClr val="FF0000"/>
                  </a:solidFill>
                  <a:latin typeface="+mn-lt"/>
                </a:rPr>
                <a:t>）不对，一个西瓜最大是</a:t>
              </a:r>
              <a:r>
                <a:rPr lang="en-US" altLang="zh-CN" sz="2800" b="1" dirty="0">
                  <a:solidFill>
                    <a:srgbClr val="FF0000"/>
                  </a:solidFill>
                  <a:latin typeface="+mn-lt"/>
                </a:rPr>
                <a:t>1</a:t>
              </a:r>
              <a:r>
                <a:rPr lang="zh-CN" altLang="en-US" sz="2800" b="1" dirty="0">
                  <a:solidFill>
                    <a:srgbClr val="FF0000"/>
                  </a:solidFill>
                  <a:latin typeface="+mn-lt"/>
                </a:rPr>
                <a:t>，  大于</a:t>
              </a:r>
              <a:r>
                <a:rPr lang="en-US" altLang="zh-CN" sz="2800" b="1" dirty="0">
                  <a:solidFill>
                    <a:srgbClr val="FF0000"/>
                  </a:solidFill>
                  <a:latin typeface="+mn-lt"/>
                </a:rPr>
                <a:t>1</a:t>
              </a:r>
              <a:r>
                <a:rPr lang="zh-CN" altLang="en-US" sz="2800" b="1" dirty="0">
                  <a:solidFill>
                    <a:srgbClr val="FF0000"/>
                  </a:solidFill>
                  <a:latin typeface="+mn-lt"/>
                </a:rPr>
                <a:t>。</a:t>
              </a:r>
              <a:endParaRPr lang="zh-CN" altLang="en-US" sz="2800" b="1" dirty="0">
                <a:solidFill>
                  <a:srgbClr val="FF0000"/>
                </a:solidFill>
                <a:latin typeface="+mn-lt"/>
              </a:endParaRPr>
            </a:p>
          </p:txBody>
        </p:sp>
        <p:grpSp>
          <p:nvGrpSpPr>
            <p:cNvPr id="10248" name="组合 4"/>
            <p:cNvGrpSpPr/>
            <p:nvPr/>
          </p:nvGrpSpPr>
          <p:grpSpPr bwMode="auto">
            <a:xfrm>
              <a:off x="5577172" y="2997591"/>
              <a:ext cx="565150" cy="683264"/>
              <a:chOff x="2452972" y="2720652"/>
              <a:chExt cx="565150" cy="683264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2452972" y="2720652"/>
                <a:ext cx="565150" cy="6832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80000"/>
                  </a:lnSpc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n-lt"/>
                  </a:rPr>
                  <a:t>5</a:t>
                </a:r>
                <a:endParaRPr lang="en-US" altLang="zh-CN" sz="2400" b="1" dirty="0">
                  <a:solidFill>
                    <a:srgbClr val="FF0000"/>
                  </a:solidFill>
                  <a:latin typeface="+mn-lt"/>
                </a:endParaRPr>
              </a:p>
              <a:p>
                <a:pPr>
                  <a:lnSpc>
                    <a:spcPct val="80000"/>
                  </a:lnSpc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n-lt"/>
                  </a:rPr>
                  <a:t>4</a:t>
                </a:r>
                <a:endParaRPr lang="zh-CN" altLang="en-US" sz="2400" b="1" dirty="0">
                  <a:solidFill>
                    <a:srgbClr val="FF0000"/>
                  </a:solidFill>
                  <a:latin typeface="+mn-lt"/>
                </a:endParaRPr>
              </a:p>
            </p:txBody>
          </p:sp>
          <p:cxnSp>
            <p:nvCxnSpPr>
              <p:cNvPr id="7" name="直接连接符 6"/>
              <p:cNvCxnSpPr/>
              <p:nvPr/>
            </p:nvCxnSpPr>
            <p:spPr>
              <a:xfrm>
                <a:off x="2475296" y="3043504"/>
                <a:ext cx="3048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076" name="文本框 9"/>
          <p:cNvSpPr txBox="1">
            <a:spLocks noChangeArrowheads="1"/>
          </p:cNvSpPr>
          <p:nvPr/>
        </p:nvSpPr>
        <p:spPr bwMode="auto">
          <a:xfrm>
            <a:off x="958850" y="2381373"/>
            <a:ext cx="757555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80000"/>
              </a:lnSpc>
            </a:pPr>
            <a:r>
              <a:rPr lang="zh-CN" altLang="en-US" sz="2800" b="1">
                <a:solidFill>
                  <a:srgbClr val="FF0000"/>
                </a:solidFill>
                <a:latin typeface="+mn-lt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+mn-lt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+mn-lt"/>
              </a:rPr>
              <a:t>）不对，把菜地分了</a:t>
            </a:r>
            <a:r>
              <a:rPr lang="en-US" altLang="zh-CN" sz="2800" b="1">
                <a:solidFill>
                  <a:srgbClr val="FF0000"/>
                </a:solidFill>
                <a:latin typeface="+mn-lt"/>
              </a:rPr>
              <a:t>5</a:t>
            </a:r>
            <a:r>
              <a:rPr lang="zh-CN" altLang="en-US" sz="2800" b="1">
                <a:solidFill>
                  <a:srgbClr val="FF0000"/>
                </a:solidFill>
                <a:latin typeface="+mn-lt"/>
              </a:rPr>
              <a:t>份，可爷爷种了</a:t>
            </a:r>
            <a:r>
              <a:rPr lang="en-US" altLang="zh-CN" sz="2800" b="1">
                <a:solidFill>
                  <a:srgbClr val="FF0000"/>
                </a:solidFill>
                <a:latin typeface="+mn-lt"/>
              </a:rPr>
              <a:t>6</a:t>
            </a:r>
            <a:r>
              <a:rPr lang="zh-CN" altLang="en-US" sz="2800" b="1">
                <a:solidFill>
                  <a:srgbClr val="FF0000"/>
                </a:solidFill>
                <a:latin typeface="+mn-lt"/>
              </a:rPr>
              <a:t>份。</a:t>
            </a:r>
            <a:endParaRPr lang="zh-CN" altLang="en-US" sz="2800" b="1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078" name="文本框 16"/>
          <p:cNvSpPr txBox="1">
            <a:spLocks noChangeArrowheads="1"/>
          </p:cNvSpPr>
          <p:nvPr/>
        </p:nvSpPr>
        <p:spPr bwMode="auto">
          <a:xfrm>
            <a:off x="958850" y="2965573"/>
            <a:ext cx="195580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80000"/>
              </a:lnSpc>
            </a:pPr>
            <a:r>
              <a:rPr lang="zh-CN" altLang="en-US" sz="2800" b="1">
                <a:solidFill>
                  <a:srgbClr val="FF0000"/>
                </a:solidFill>
                <a:latin typeface="+mn-lt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+mn-lt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+mn-lt"/>
              </a:rPr>
              <a:t>）对。</a:t>
            </a:r>
            <a:endParaRPr lang="zh-CN" altLang="en-US" sz="2800" b="1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  <p:bldP spid="307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11"/>
          <a:stretch>
            <a:fillRect/>
          </a:stretch>
        </p:blipFill>
        <p:spPr bwMode="auto">
          <a:xfrm>
            <a:off x="6588125" y="1699419"/>
            <a:ext cx="2071687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684213" y="1355725"/>
            <a:ext cx="5903912" cy="19494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(1) 3</a:t>
            </a:r>
            <a:r>
              <a:rPr lang="zh-CN" altLang="en-US" sz="2800" b="1" dirty="0">
                <a:latin typeface="+mn-lt"/>
                <a:ea typeface="+mn-ea"/>
              </a:rPr>
              <a:t>个人平均分，每人分        杯，也就是</a:t>
            </a:r>
            <a:r>
              <a:rPr lang="en-US" altLang="zh-CN" sz="2800" b="1" dirty="0">
                <a:latin typeface="+mn-lt"/>
                <a:ea typeface="+mn-ea"/>
              </a:rPr>
              <a:t>____</a:t>
            </a:r>
            <a:r>
              <a:rPr lang="zh-CN" altLang="en-US" sz="2800" b="1" dirty="0">
                <a:latin typeface="+mn-lt"/>
                <a:ea typeface="+mn-ea"/>
              </a:rPr>
              <a:t>杯。</a:t>
            </a:r>
            <a:endParaRPr lang="zh-CN" altLang="en-US" sz="2800" b="1" dirty="0">
              <a:latin typeface="+mn-lt"/>
              <a:ea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(2) 2</a:t>
            </a:r>
            <a:r>
              <a:rPr lang="zh-CN" altLang="en-US" sz="2800" b="1" dirty="0">
                <a:latin typeface="+mn-lt"/>
                <a:ea typeface="+mn-ea"/>
              </a:rPr>
              <a:t>个人平均分，每人分</a:t>
            </a:r>
            <a:r>
              <a:rPr lang="en-US" altLang="zh-CN" sz="2800" b="1" dirty="0">
                <a:latin typeface="+mn-lt"/>
                <a:ea typeface="+mn-ea"/>
              </a:rPr>
              <a:t>______</a:t>
            </a:r>
            <a:r>
              <a:rPr lang="zh-CN" altLang="en-US" sz="2800" b="1" dirty="0">
                <a:latin typeface="+mn-lt"/>
                <a:ea typeface="+mn-ea"/>
              </a:rPr>
              <a:t>杯。</a:t>
            </a:r>
            <a:endParaRPr lang="zh-CN" altLang="en-US" sz="2800" b="1" dirty="0">
              <a:latin typeface="+mn-lt"/>
              <a:ea typeface="+mn-ea"/>
            </a:endParaRPr>
          </a:p>
        </p:txBody>
      </p:sp>
      <p:graphicFrame>
        <p:nvGraphicFramePr>
          <p:cNvPr id="8" name="对象 3"/>
          <p:cNvGraphicFramePr>
            <a:graphicFrameLocks noChangeAspect="1"/>
          </p:cNvGraphicFramePr>
          <p:nvPr/>
        </p:nvGraphicFramePr>
        <p:xfrm>
          <a:off x="4712494" y="1276350"/>
          <a:ext cx="647700" cy="846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Equation" r:id="rId2" imgW="330200" imgH="431800" progId="Equation.DSMT4">
                  <p:embed/>
                </p:oleObj>
              </mc:Choice>
              <mc:Fallback>
                <p:oleObj name="Equation" r:id="rId2" imgW="330200" imgH="4318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2494" y="1276350"/>
                        <a:ext cx="647700" cy="846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4855369" y="1292225"/>
            <a:ext cx="363538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4855369" y="1730375"/>
            <a:ext cx="363538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618046" y="2199414"/>
            <a:ext cx="363537" cy="43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15" name="对象 14"/>
          <p:cNvGraphicFramePr>
            <a:graphicFrameLocks noChangeAspect="1"/>
          </p:cNvGraphicFramePr>
          <p:nvPr/>
        </p:nvGraphicFramePr>
        <p:xfrm>
          <a:off x="5037138" y="2411413"/>
          <a:ext cx="298450" cy="795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Equation" r:id="rId4" imgW="152400" imgH="405765" progId="Equation.DSMT4">
                  <p:embed/>
                </p:oleObj>
              </mc:Choice>
              <mc:Fallback>
                <p:oleObj name="Equation" r:id="rId4" imgW="152400" imgH="405765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7138" y="2411413"/>
                        <a:ext cx="298450" cy="795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矩形 15"/>
          <p:cNvSpPr/>
          <p:nvPr/>
        </p:nvSpPr>
        <p:spPr>
          <a:xfrm>
            <a:off x="673795" y="637316"/>
            <a:ext cx="2448272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3. </a:t>
            </a:r>
            <a:r>
              <a:rPr lang="zh-CN" altLang="en-US" sz="2800" b="1" dirty="0">
                <a:latin typeface="+mn-lt"/>
                <a:ea typeface="+mn-ea"/>
              </a:rPr>
              <a:t>有</a:t>
            </a:r>
            <a:r>
              <a:rPr lang="en-US" altLang="zh-CN" sz="2800" b="1" dirty="0">
                <a:latin typeface="+mn-lt"/>
                <a:ea typeface="+mn-ea"/>
              </a:rPr>
              <a:t>3</a:t>
            </a:r>
            <a:r>
              <a:rPr lang="zh-CN" altLang="en-US" sz="2800" b="1" dirty="0">
                <a:latin typeface="+mn-lt"/>
                <a:ea typeface="+mn-ea"/>
              </a:rPr>
              <a:t>杯水。</a:t>
            </a:r>
            <a:endParaRPr lang="zh-CN" altLang="en-US" sz="2800" b="1" dirty="0"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 bwMode="auto">
          <a:xfrm>
            <a:off x="2162969" y="2571750"/>
            <a:ext cx="4818062" cy="781050"/>
            <a:chOff x="2603499" y="3724107"/>
            <a:chExt cx="4818095" cy="780668"/>
          </a:xfrm>
        </p:grpSpPr>
        <p:sp>
          <p:nvSpPr>
            <p:cNvPr id="4" name="文本框 2"/>
            <p:cNvSpPr txBox="1">
              <a:spLocks noChangeArrowheads="1"/>
            </p:cNvSpPr>
            <p:nvPr/>
          </p:nvSpPr>
          <p:spPr bwMode="auto">
            <a:xfrm>
              <a:off x="2603499" y="3892300"/>
              <a:ext cx="4818095" cy="436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10÷3=    </a:t>
              </a: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（天）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= 3    </a:t>
              </a: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（天）</a:t>
              </a:r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7" name="组合 3"/>
            <p:cNvGrpSpPr/>
            <p:nvPr/>
          </p:nvGrpSpPr>
          <p:grpSpPr bwMode="auto">
            <a:xfrm>
              <a:off x="3762375" y="3769439"/>
              <a:ext cx="530225" cy="683264"/>
              <a:chOff x="2476500" y="2768600"/>
              <a:chExt cx="530225" cy="683264"/>
            </a:xfrm>
          </p:grpSpPr>
          <p:sp>
            <p:nvSpPr>
              <p:cNvPr id="16" name="文本框 4"/>
              <p:cNvSpPr txBox="1">
                <a:spLocks noChangeArrowheads="1"/>
              </p:cNvSpPr>
              <p:nvPr/>
            </p:nvSpPr>
            <p:spPr bwMode="auto">
              <a:xfrm>
                <a:off x="2476507" y="2769283"/>
                <a:ext cx="530229" cy="682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10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3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17" name="直接连接符 16"/>
              <p:cNvCxnSpPr/>
              <p:nvPr/>
            </p:nvCxnSpPr>
            <p:spPr>
              <a:xfrm>
                <a:off x="2590808" y="3073935"/>
                <a:ext cx="304802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组合 6"/>
            <p:cNvGrpSpPr/>
            <p:nvPr/>
          </p:nvGrpSpPr>
          <p:grpSpPr bwMode="auto">
            <a:xfrm>
              <a:off x="5601925" y="3724107"/>
              <a:ext cx="530225" cy="780668"/>
              <a:chOff x="2569800" y="2723268"/>
              <a:chExt cx="530225" cy="780668"/>
            </a:xfrm>
          </p:grpSpPr>
          <p:sp>
            <p:nvSpPr>
              <p:cNvPr id="14" name="文本框 7"/>
              <p:cNvSpPr txBox="1">
                <a:spLocks noChangeArrowheads="1"/>
              </p:cNvSpPr>
              <p:nvPr/>
            </p:nvSpPr>
            <p:spPr bwMode="auto">
              <a:xfrm>
                <a:off x="2570182" y="2723268"/>
                <a:ext cx="530229" cy="7806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3</a:t>
                </a:r>
                <a:endPara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15" name="直接连接符 14"/>
              <p:cNvCxnSpPr/>
              <p:nvPr/>
            </p:nvCxnSpPr>
            <p:spPr>
              <a:xfrm>
                <a:off x="2678133" y="3072347"/>
                <a:ext cx="304802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8" name="组合 13"/>
          <p:cNvGrpSpPr/>
          <p:nvPr/>
        </p:nvGrpSpPr>
        <p:grpSpPr bwMode="auto">
          <a:xfrm>
            <a:off x="2162969" y="3553473"/>
            <a:ext cx="4457700" cy="781050"/>
            <a:chOff x="2603500" y="4336007"/>
            <a:chExt cx="4457700" cy="782484"/>
          </a:xfrm>
        </p:grpSpPr>
        <p:sp>
          <p:nvSpPr>
            <p:cNvPr id="19" name="文本框 10"/>
            <p:cNvSpPr txBox="1">
              <a:spLocks noChangeArrowheads="1"/>
            </p:cNvSpPr>
            <p:nvPr/>
          </p:nvSpPr>
          <p:spPr bwMode="auto">
            <a:xfrm>
              <a:off x="2603500" y="4510953"/>
              <a:ext cx="4457700" cy="4403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zh-CN" altLang="en-US" sz="28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答：这板药能吃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3     </a:t>
              </a: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天。</a:t>
              </a:r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0" name="文本框 11"/>
            <p:cNvSpPr txBox="1">
              <a:spLocks noChangeArrowheads="1"/>
            </p:cNvSpPr>
            <p:nvPr/>
          </p:nvSpPr>
          <p:spPr bwMode="auto">
            <a:xfrm>
              <a:off x="5330825" y="4336007"/>
              <a:ext cx="530225" cy="7824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 algn="ctr">
                <a:lnSpc>
                  <a:spcPct val="80000"/>
                </a:lnSpc>
              </a:pP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5456237" y="4689079"/>
              <a:ext cx="3048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矩形 25"/>
          <p:cNvSpPr>
            <a:spLocks noChangeArrowheads="1"/>
          </p:cNvSpPr>
          <p:nvPr/>
        </p:nvSpPr>
        <p:spPr bwMode="auto">
          <a:xfrm>
            <a:off x="899592" y="785642"/>
            <a:ext cx="7885434" cy="1303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4.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一板药共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粒，每天早、中、晚各吃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粒。这板药能吃多少天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?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（用带分数表示。）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97" b="-229"/>
          <a:stretch>
            <a:fillRect/>
          </a:stretch>
        </p:blipFill>
        <p:spPr bwMode="auto">
          <a:xfrm>
            <a:off x="660122" y="2340837"/>
            <a:ext cx="7762875" cy="202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组合 14"/>
          <p:cNvGrpSpPr/>
          <p:nvPr/>
        </p:nvGrpSpPr>
        <p:grpSpPr bwMode="auto">
          <a:xfrm>
            <a:off x="3414926" y="2397857"/>
            <a:ext cx="530225" cy="584200"/>
            <a:chOff x="3438525" y="1529023"/>
            <a:chExt cx="530225" cy="583964"/>
          </a:xfrm>
        </p:grpSpPr>
        <p:sp>
          <p:nvSpPr>
            <p:cNvPr id="18" name="文本框 2"/>
            <p:cNvSpPr txBox="1">
              <a:spLocks noChangeArrowheads="1"/>
            </p:cNvSpPr>
            <p:nvPr/>
          </p:nvSpPr>
          <p:spPr bwMode="auto">
            <a:xfrm>
              <a:off x="3438525" y="1529023"/>
              <a:ext cx="530225" cy="5839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8</a:t>
              </a:r>
              <a:endParaRPr lang="en-US" altLang="zh-CN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 algn="ctr">
                <a:lnSpc>
                  <a:spcPct val="80000"/>
                </a:lnSpc>
              </a:pPr>
              <a:r>
                <a:rPr lang="en-US" altLang="zh-CN" sz="2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5</a:t>
              </a:r>
              <a:endPara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3552825" y="1787680"/>
              <a:ext cx="3048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/>
          <p:cNvGrpSpPr/>
          <p:nvPr/>
        </p:nvGrpSpPr>
        <p:grpSpPr bwMode="auto">
          <a:xfrm>
            <a:off x="4778891" y="2481936"/>
            <a:ext cx="530225" cy="584200"/>
            <a:chOff x="3438525" y="1541975"/>
            <a:chExt cx="530225" cy="583964"/>
          </a:xfrm>
        </p:grpSpPr>
        <p:sp>
          <p:nvSpPr>
            <p:cNvPr id="26" name="文本框 6"/>
            <p:cNvSpPr txBox="1">
              <a:spLocks noChangeArrowheads="1"/>
            </p:cNvSpPr>
            <p:nvPr/>
          </p:nvSpPr>
          <p:spPr bwMode="auto">
            <a:xfrm>
              <a:off x="3438525" y="1541975"/>
              <a:ext cx="530225" cy="5839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12</a:t>
              </a:r>
              <a:endParaRPr lang="en-US" altLang="zh-CN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 algn="ctr">
                <a:lnSpc>
                  <a:spcPct val="80000"/>
                </a:lnSpc>
              </a:pPr>
              <a:r>
                <a:rPr lang="en-US" altLang="zh-CN" sz="2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5</a:t>
              </a:r>
              <a:endPara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3552825" y="1800632"/>
              <a:ext cx="3048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 bwMode="auto">
          <a:xfrm>
            <a:off x="5811318" y="2459879"/>
            <a:ext cx="530225" cy="584200"/>
            <a:chOff x="3438525" y="1541975"/>
            <a:chExt cx="530225" cy="583964"/>
          </a:xfrm>
        </p:grpSpPr>
        <p:sp>
          <p:nvSpPr>
            <p:cNvPr id="31" name="文本框 9"/>
            <p:cNvSpPr txBox="1">
              <a:spLocks noChangeArrowheads="1"/>
            </p:cNvSpPr>
            <p:nvPr/>
          </p:nvSpPr>
          <p:spPr bwMode="auto">
            <a:xfrm>
              <a:off x="3438525" y="1541975"/>
              <a:ext cx="530225" cy="5839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15</a:t>
              </a:r>
              <a:endPara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 algn="ctr">
                <a:lnSpc>
                  <a:spcPct val="80000"/>
                </a:lnSpc>
              </a:pPr>
              <a:r>
                <a:rPr lang="en-US" altLang="zh-CN" sz="2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5</a:t>
              </a:r>
              <a:endPara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13312" name="直接连接符 13311"/>
            <p:cNvCxnSpPr/>
            <p:nvPr/>
          </p:nvCxnSpPr>
          <p:spPr>
            <a:xfrm>
              <a:off x="3552825" y="1800632"/>
              <a:ext cx="3048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13" name="组合 13312"/>
          <p:cNvGrpSpPr/>
          <p:nvPr/>
        </p:nvGrpSpPr>
        <p:grpSpPr bwMode="auto">
          <a:xfrm>
            <a:off x="6808906" y="2459879"/>
            <a:ext cx="530225" cy="584200"/>
            <a:chOff x="3438525" y="1541975"/>
            <a:chExt cx="530225" cy="583964"/>
          </a:xfrm>
        </p:grpSpPr>
        <p:sp>
          <p:nvSpPr>
            <p:cNvPr id="13315" name="文本框 12"/>
            <p:cNvSpPr txBox="1">
              <a:spLocks noChangeArrowheads="1"/>
            </p:cNvSpPr>
            <p:nvPr/>
          </p:nvSpPr>
          <p:spPr bwMode="auto">
            <a:xfrm>
              <a:off x="3438525" y="1541975"/>
              <a:ext cx="530225" cy="5839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18</a:t>
              </a:r>
              <a:endParaRPr lang="en-US" altLang="zh-CN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 algn="ctr">
                <a:lnSpc>
                  <a:spcPct val="80000"/>
                </a:lnSpc>
              </a:pPr>
              <a:r>
                <a:rPr lang="en-US" altLang="zh-CN" sz="2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5</a:t>
              </a:r>
              <a:endPara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13316" name="直接连接符 13315"/>
            <p:cNvCxnSpPr/>
            <p:nvPr/>
          </p:nvCxnSpPr>
          <p:spPr>
            <a:xfrm>
              <a:off x="3552825" y="1806980"/>
              <a:ext cx="3048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17" name="组合 13316"/>
          <p:cNvGrpSpPr/>
          <p:nvPr/>
        </p:nvGrpSpPr>
        <p:grpSpPr bwMode="auto">
          <a:xfrm>
            <a:off x="2779560" y="3721994"/>
            <a:ext cx="579438" cy="584200"/>
            <a:chOff x="2861080" y="2614747"/>
            <a:chExt cx="579810" cy="583964"/>
          </a:xfrm>
        </p:grpSpPr>
        <p:grpSp>
          <p:nvGrpSpPr>
            <p:cNvPr id="13318" name="组合 14"/>
            <p:cNvGrpSpPr/>
            <p:nvPr/>
          </p:nvGrpSpPr>
          <p:grpSpPr bwMode="auto">
            <a:xfrm>
              <a:off x="2910665" y="2614747"/>
              <a:ext cx="530225" cy="583964"/>
              <a:chOff x="3399615" y="1522547"/>
              <a:chExt cx="530225" cy="583964"/>
            </a:xfrm>
          </p:grpSpPr>
          <p:sp>
            <p:nvSpPr>
              <p:cNvPr id="13320" name="文本框 15"/>
              <p:cNvSpPr txBox="1">
                <a:spLocks noChangeArrowheads="1"/>
              </p:cNvSpPr>
              <p:nvPr/>
            </p:nvSpPr>
            <p:spPr bwMode="auto">
              <a:xfrm>
                <a:off x="3399275" y="1522547"/>
                <a:ext cx="530565" cy="5839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</a:t>
                </a:r>
                <a:endParaRPr lang="en-US" altLang="zh-CN" sz="2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5</a:t>
                </a:r>
                <a:endParaRPr lang="zh-CN" alt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13321" name="直接连接符 13320"/>
              <p:cNvCxnSpPr/>
              <p:nvPr/>
            </p:nvCxnSpPr>
            <p:spPr>
              <a:xfrm>
                <a:off x="3553361" y="1781204"/>
                <a:ext cx="217628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319" name="文本框 17"/>
            <p:cNvSpPr txBox="1">
              <a:spLocks noChangeArrowheads="1"/>
            </p:cNvSpPr>
            <p:nvPr/>
          </p:nvSpPr>
          <p:spPr bwMode="auto">
            <a:xfrm>
              <a:off x="2861080" y="2723750"/>
              <a:ext cx="285750" cy="3380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3324" name="组合 13323"/>
          <p:cNvGrpSpPr/>
          <p:nvPr/>
        </p:nvGrpSpPr>
        <p:grpSpPr bwMode="auto">
          <a:xfrm>
            <a:off x="5481844" y="3715062"/>
            <a:ext cx="587375" cy="584200"/>
            <a:chOff x="2867565" y="2608271"/>
            <a:chExt cx="586295" cy="583964"/>
          </a:xfrm>
        </p:grpSpPr>
        <p:grpSp>
          <p:nvGrpSpPr>
            <p:cNvPr id="13325" name="组合 20"/>
            <p:cNvGrpSpPr/>
            <p:nvPr/>
          </p:nvGrpSpPr>
          <p:grpSpPr bwMode="auto">
            <a:xfrm>
              <a:off x="2923635" y="2608271"/>
              <a:ext cx="530225" cy="583964"/>
              <a:chOff x="3412585" y="1516071"/>
              <a:chExt cx="530225" cy="583964"/>
            </a:xfrm>
          </p:grpSpPr>
          <p:sp>
            <p:nvSpPr>
              <p:cNvPr id="13329" name="文本框 22"/>
              <p:cNvSpPr txBox="1">
                <a:spLocks noChangeArrowheads="1"/>
              </p:cNvSpPr>
              <p:nvPr/>
            </p:nvSpPr>
            <p:spPr bwMode="auto">
              <a:xfrm>
                <a:off x="3411976" y="1516071"/>
                <a:ext cx="530834" cy="5839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4</a:t>
                </a:r>
                <a:endParaRPr lang="en-US" altLang="zh-CN" sz="2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5</a:t>
                </a:r>
                <a:endParaRPr lang="zh-CN" alt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13332" name="直接连接符 13331"/>
              <p:cNvCxnSpPr/>
              <p:nvPr/>
            </p:nvCxnSpPr>
            <p:spPr>
              <a:xfrm>
                <a:off x="3584695" y="1774728"/>
                <a:ext cx="180642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328" name="文本框 21"/>
            <p:cNvSpPr txBox="1">
              <a:spLocks noChangeArrowheads="1"/>
            </p:cNvSpPr>
            <p:nvPr/>
          </p:nvSpPr>
          <p:spPr bwMode="auto">
            <a:xfrm>
              <a:off x="2867565" y="2723750"/>
              <a:ext cx="285750" cy="3380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endPara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3333" name="组合 13332"/>
          <p:cNvGrpSpPr/>
          <p:nvPr/>
        </p:nvGrpSpPr>
        <p:grpSpPr bwMode="auto">
          <a:xfrm>
            <a:off x="6822637" y="3707598"/>
            <a:ext cx="592137" cy="584200"/>
            <a:chOff x="2880535" y="2608271"/>
            <a:chExt cx="592780" cy="583964"/>
          </a:xfrm>
        </p:grpSpPr>
        <p:grpSp>
          <p:nvGrpSpPr>
            <p:cNvPr id="13334" name="组合 25"/>
            <p:cNvGrpSpPr/>
            <p:nvPr/>
          </p:nvGrpSpPr>
          <p:grpSpPr bwMode="auto">
            <a:xfrm>
              <a:off x="2943090" y="2608271"/>
              <a:ext cx="530225" cy="583964"/>
              <a:chOff x="3432040" y="1516071"/>
              <a:chExt cx="530225" cy="583964"/>
            </a:xfrm>
          </p:grpSpPr>
          <p:sp>
            <p:nvSpPr>
              <p:cNvPr id="13336" name="文本框 27"/>
              <p:cNvSpPr txBox="1">
                <a:spLocks noChangeArrowheads="1"/>
              </p:cNvSpPr>
              <p:nvPr/>
            </p:nvSpPr>
            <p:spPr bwMode="auto">
              <a:xfrm>
                <a:off x="3431464" y="1516071"/>
                <a:ext cx="530801" cy="5839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0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3</a:t>
                </a:r>
                <a:endParaRPr lang="en-US" altLang="zh-CN" sz="2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0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5</a:t>
                </a:r>
                <a:endParaRPr lang="zh-CN" altLang="en-US" sz="2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13337" name="直接连接符 13336"/>
              <p:cNvCxnSpPr/>
              <p:nvPr/>
            </p:nvCxnSpPr>
            <p:spPr>
              <a:xfrm>
                <a:off x="3604690" y="1774728"/>
                <a:ext cx="179582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335" name="文本框 26"/>
            <p:cNvSpPr txBox="1">
              <a:spLocks noChangeArrowheads="1"/>
            </p:cNvSpPr>
            <p:nvPr/>
          </p:nvSpPr>
          <p:spPr bwMode="auto">
            <a:xfrm>
              <a:off x="2880535" y="2723750"/>
              <a:ext cx="285750" cy="3380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endPara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sp>
        <p:nvSpPr>
          <p:cNvPr id="13338" name="矩形 13337"/>
          <p:cNvSpPr/>
          <p:nvPr/>
        </p:nvSpPr>
        <p:spPr>
          <a:xfrm>
            <a:off x="660122" y="821817"/>
            <a:ext cx="7354888" cy="130317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5.</a:t>
            </a:r>
            <a:r>
              <a:rPr lang="zh-CN" altLang="en-US" sz="2800" b="1" dirty="0">
                <a:latin typeface="+mn-lt"/>
                <a:ea typeface="+mn-ea"/>
              </a:rPr>
              <a:t>在直线上面的     里填上适当的假分数，直线下面的     里填上适当的带分数。</a:t>
            </a:r>
            <a:endParaRPr lang="zh-CN" altLang="en-US" sz="2800" b="1" dirty="0">
              <a:latin typeface="+mn-lt"/>
              <a:ea typeface="+mn-ea"/>
            </a:endParaRPr>
          </a:p>
        </p:txBody>
      </p:sp>
      <p:pic>
        <p:nvPicPr>
          <p:cNvPr id="13339" name="图片 133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3204091" y="978878"/>
            <a:ext cx="363404" cy="445327"/>
          </a:xfrm>
          <a:prstGeom prst="rect">
            <a:avLst/>
          </a:prstGeom>
        </p:spPr>
      </p:pic>
      <p:pic>
        <p:nvPicPr>
          <p:cNvPr id="13340" name="图片 133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876231" y="1641644"/>
            <a:ext cx="363404" cy="4453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5497" y="2047540"/>
            <a:ext cx="3736503" cy="165276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073" y="2081648"/>
            <a:ext cx="3002706" cy="1745873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 bwMode="auto">
          <a:xfrm>
            <a:off x="2423849" y="3077993"/>
            <a:ext cx="638175" cy="684213"/>
            <a:chOff x="2841625" y="2562939"/>
            <a:chExt cx="638175" cy="683264"/>
          </a:xfrm>
        </p:grpSpPr>
        <p:grpSp>
          <p:nvGrpSpPr>
            <p:cNvPr id="11" name="组合 5"/>
            <p:cNvGrpSpPr/>
            <p:nvPr/>
          </p:nvGrpSpPr>
          <p:grpSpPr bwMode="auto">
            <a:xfrm>
              <a:off x="2949575" y="2562939"/>
              <a:ext cx="530225" cy="683264"/>
              <a:chOff x="3438525" y="1470739"/>
              <a:chExt cx="530225" cy="683264"/>
            </a:xfrm>
          </p:grpSpPr>
          <p:sp>
            <p:nvSpPr>
              <p:cNvPr id="15" name="文本框 7"/>
              <p:cNvSpPr txBox="1">
                <a:spLocks noChangeArrowheads="1"/>
              </p:cNvSpPr>
              <p:nvPr/>
            </p:nvSpPr>
            <p:spPr bwMode="auto">
              <a:xfrm>
                <a:off x="3438525" y="1470739"/>
                <a:ext cx="530225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2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16" name="直接连接符 15"/>
              <p:cNvCxnSpPr/>
              <p:nvPr/>
            </p:nvCxnSpPr>
            <p:spPr>
              <a:xfrm>
                <a:off x="3552825" y="1775116"/>
                <a:ext cx="3048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文本框 6"/>
            <p:cNvSpPr txBox="1">
              <a:spLocks noChangeArrowheads="1"/>
            </p:cNvSpPr>
            <p:nvPr/>
          </p:nvSpPr>
          <p:spPr bwMode="auto">
            <a:xfrm>
              <a:off x="2841625" y="2704322"/>
              <a:ext cx="285750" cy="387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endPara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 bwMode="auto">
          <a:xfrm>
            <a:off x="6410961" y="3219572"/>
            <a:ext cx="638175" cy="684213"/>
            <a:chOff x="2841625" y="2562939"/>
            <a:chExt cx="638175" cy="683264"/>
          </a:xfrm>
        </p:grpSpPr>
        <p:grpSp>
          <p:nvGrpSpPr>
            <p:cNvPr id="18" name="组合 10"/>
            <p:cNvGrpSpPr/>
            <p:nvPr/>
          </p:nvGrpSpPr>
          <p:grpSpPr bwMode="auto">
            <a:xfrm>
              <a:off x="2949575" y="2562939"/>
              <a:ext cx="530225" cy="683264"/>
              <a:chOff x="3438525" y="1470739"/>
              <a:chExt cx="530225" cy="683264"/>
            </a:xfrm>
          </p:grpSpPr>
          <p:sp>
            <p:nvSpPr>
              <p:cNvPr id="20" name="文本框 12"/>
              <p:cNvSpPr txBox="1">
                <a:spLocks noChangeArrowheads="1"/>
              </p:cNvSpPr>
              <p:nvPr/>
            </p:nvSpPr>
            <p:spPr bwMode="auto">
              <a:xfrm>
                <a:off x="3438525" y="1470739"/>
                <a:ext cx="530225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3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21" name="直接连接符 20"/>
              <p:cNvCxnSpPr/>
              <p:nvPr/>
            </p:nvCxnSpPr>
            <p:spPr>
              <a:xfrm>
                <a:off x="3552825" y="1775116"/>
                <a:ext cx="3048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文本框 11"/>
            <p:cNvSpPr txBox="1">
              <a:spLocks noChangeArrowheads="1"/>
            </p:cNvSpPr>
            <p:nvPr/>
          </p:nvSpPr>
          <p:spPr bwMode="auto">
            <a:xfrm>
              <a:off x="2841625" y="2704322"/>
              <a:ext cx="285750" cy="387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666855" y="637081"/>
            <a:ext cx="7724564" cy="1152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6.</a:t>
            </a:r>
            <a:r>
              <a:rPr lang="zh-CN" altLang="en-US" sz="2800" b="1" dirty="0">
                <a:latin typeface="+mn-lt"/>
                <a:ea typeface="+mn-ea"/>
              </a:rPr>
              <a:t>把一个图形看作单位“</a:t>
            </a:r>
            <a:r>
              <a:rPr lang="en-US" altLang="zh-CN" sz="2800" b="1" dirty="0">
                <a:latin typeface="+mn-lt"/>
                <a:ea typeface="+mn-ea"/>
              </a:rPr>
              <a:t>1</a:t>
            </a:r>
            <a:r>
              <a:rPr lang="zh-CN" altLang="en-US" sz="2800" b="1" dirty="0">
                <a:latin typeface="+mn-lt"/>
                <a:ea typeface="+mn-ea"/>
              </a:rPr>
              <a:t>”，</a:t>
            </a:r>
            <a:r>
              <a:rPr lang="zh-CN" altLang="en-US" sz="2800" b="1">
                <a:latin typeface="+mn-lt"/>
                <a:ea typeface="+mn-ea"/>
              </a:rPr>
              <a:t>用分数表示各</a:t>
            </a:r>
            <a:r>
              <a:rPr lang="zh-CN" altLang="en-US" sz="2800" b="1" dirty="0">
                <a:latin typeface="+mn-lt"/>
                <a:ea typeface="+mn-ea"/>
              </a:rPr>
              <a:t>图中的涂色部分。</a:t>
            </a:r>
            <a:endParaRPr lang="zh-CN" altLang="en-US" sz="2800" b="1" dirty="0"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>
            <a:spLocks noChangeArrowheads="1"/>
          </p:cNvSpPr>
          <p:nvPr/>
        </p:nvSpPr>
        <p:spPr bwMode="auto">
          <a:xfrm>
            <a:off x="761161" y="669953"/>
            <a:ext cx="7621677" cy="1303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7. 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熊的冬眠时间约是睡鼠的几分之几？睡鼠的冬眠时间约是熊的几分之几？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32814" y="2122565"/>
            <a:ext cx="4806281" cy="1635007"/>
          </a:xfrm>
          <a:prstGeom prst="rect">
            <a:avLst/>
          </a:prstGeom>
        </p:spPr>
      </p:pic>
      <p:grpSp>
        <p:nvGrpSpPr>
          <p:cNvPr id="16" name="组合 13"/>
          <p:cNvGrpSpPr/>
          <p:nvPr/>
        </p:nvGrpSpPr>
        <p:grpSpPr bwMode="auto">
          <a:xfrm>
            <a:off x="4932040" y="3934345"/>
            <a:ext cx="2736850" cy="684212"/>
            <a:chOff x="2373348" y="3533643"/>
            <a:chExt cx="2736850" cy="683264"/>
          </a:xfrm>
        </p:grpSpPr>
        <p:sp>
          <p:nvSpPr>
            <p:cNvPr id="18" name="文本框 7"/>
            <p:cNvSpPr txBox="1">
              <a:spLocks noChangeArrowheads="1"/>
            </p:cNvSpPr>
            <p:nvPr/>
          </p:nvSpPr>
          <p:spPr bwMode="auto">
            <a:xfrm>
              <a:off x="2373348" y="3619500"/>
              <a:ext cx="2736850" cy="4370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7÷5=</a:t>
              </a:r>
              <a:endPara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19" name="组合 9"/>
            <p:cNvGrpSpPr/>
            <p:nvPr/>
          </p:nvGrpSpPr>
          <p:grpSpPr bwMode="auto">
            <a:xfrm>
              <a:off x="3324115" y="3533643"/>
              <a:ext cx="530225" cy="683264"/>
              <a:chOff x="2638315" y="1507993"/>
              <a:chExt cx="530225" cy="683264"/>
            </a:xfrm>
          </p:grpSpPr>
          <p:sp>
            <p:nvSpPr>
              <p:cNvPr id="20" name="文本框 11"/>
              <p:cNvSpPr txBox="1">
                <a:spLocks noChangeArrowheads="1"/>
              </p:cNvSpPr>
              <p:nvPr/>
            </p:nvSpPr>
            <p:spPr bwMode="auto">
              <a:xfrm>
                <a:off x="2638315" y="1507993"/>
                <a:ext cx="530225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7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5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21" name="直接连接符 20"/>
              <p:cNvCxnSpPr/>
              <p:nvPr/>
            </p:nvCxnSpPr>
            <p:spPr>
              <a:xfrm>
                <a:off x="2752651" y="1812371"/>
                <a:ext cx="3048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组合 14"/>
          <p:cNvGrpSpPr/>
          <p:nvPr/>
        </p:nvGrpSpPr>
        <p:grpSpPr bwMode="auto">
          <a:xfrm>
            <a:off x="2843808" y="3935161"/>
            <a:ext cx="2736850" cy="684213"/>
            <a:chOff x="2338242" y="3497204"/>
            <a:chExt cx="2736850" cy="683264"/>
          </a:xfrm>
        </p:grpSpPr>
        <p:sp>
          <p:nvSpPr>
            <p:cNvPr id="23" name="文本框 15"/>
            <p:cNvSpPr txBox="1">
              <a:spLocks noChangeArrowheads="1"/>
            </p:cNvSpPr>
            <p:nvPr/>
          </p:nvSpPr>
          <p:spPr bwMode="auto">
            <a:xfrm>
              <a:off x="2338242" y="3619500"/>
              <a:ext cx="2736850" cy="4370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5÷7=</a:t>
              </a:r>
              <a:endPara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24" name="组合 16"/>
            <p:cNvGrpSpPr/>
            <p:nvPr/>
          </p:nvGrpSpPr>
          <p:grpSpPr bwMode="auto">
            <a:xfrm>
              <a:off x="3328987" y="3497204"/>
              <a:ext cx="530225" cy="683264"/>
              <a:chOff x="2643187" y="1471554"/>
              <a:chExt cx="530225" cy="683264"/>
            </a:xfrm>
          </p:grpSpPr>
          <p:sp>
            <p:nvSpPr>
              <p:cNvPr id="25" name="文本框 17"/>
              <p:cNvSpPr txBox="1">
                <a:spLocks noChangeArrowheads="1"/>
              </p:cNvSpPr>
              <p:nvPr/>
            </p:nvSpPr>
            <p:spPr bwMode="auto">
              <a:xfrm>
                <a:off x="2643187" y="1471554"/>
                <a:ext cx="530225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5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7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26" name="直接连接符 25"/>
              <p:cNvCxnSpPr/>
              <p:nvPr/>
            </p:nvCxnSpPr>
            <p:spPr>
              <a:xfrm>
                <a:off x="2757342" y="1775931"/>
                <a:ext cx="3048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7" name="组合 26"/>
          <p:cNvGrpSpPr/>
          <p:nvPr/>
        </p:nvGrpSpPr>
        <p:grpSpPr>
          <a:xfrm>
            <a:off x="5652120" y="1203598"/>
            <a:ext cx="530225" cy="684213"/>
            <a:chOff x="5274639" y="4087561"/>
            <a:chExt cx="530225" cy="684213"/>
          </a:xfrm>
        </p:grpSpPr>
        <p:sp>
          <p:nvSpPr>
            <p:cNvPr id="28" name="文本框 17"/>
            <p:cNvSpPr txBox="1">
              <a:spLocks noChangeArrowheads="1"/>
            </p:cNvSpPr>
            <p:nvPr/>
          </p:nvSpPr>
          <p:spPr bwMode="auto">
            <a:xfrm>
              <a:off x="5274639" y="4087561"/>
              <a:ext cx="530225" cy="684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5</a:t>
              </a:r>
              <a:endPara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 algn="ctr">
                <a:lnSpc>
                  <a:spcPct val="8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7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 bwMode="auto">
            <a:xfrm>
              <a:off x="5388794" y="4392361"/>
              <a:ext cx="3048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4499992" y="1923678"/>
            <a:ext cx="530225" cy="684212"/>
            <a:chOff x="2594577" y="4086745"/>
            <a:chExt cx="530225" cy="684212"/>
          </a:xfrm>
        </p:grpSpPr>
        <p:sp>
          <p:nvSpPr>
            <p:cNvPr id="31" name="文本框 11"/>
            <p:cNvSpPr txBox="1">
              <a:spLocks noChangeArrowheads="1"/>
            </p:cNvSpPr>
            <p:nvPr/>
          </p:nvSpPr>
          <p:spPr bwMode="auto">
            <a:xfrm>
              <a:off x="2594577" y="4086745"/>
              <a:ext cx="530225" cy="684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7</a:t>
              </a:r>
              <a:endPara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 algn="ctr">
                <a:lnSpc>
                  <a:spcPct val="8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5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32" name="直接连接符 31"/>
            <p:cNvCxnSpPr/>
            <p:nvPr/>
          </p:nvCxnSpPr>
          <p:spPr bwMode="auto">
            <a:xfrm>
              <a:off x="2708913" y="4391545"/>
              <a:ext cx="3048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9" name="组合 8"/>
          <p:cNvGrpSpPr/>
          <p:nvPr/>
        </p:nvGrpSpPr>
        <p:grpSpPr bwMode="auto">
          <a:xfrm>
            <a:off x="1084263" y="2493292"/>
            <a:ext cx="3619500" cy="684213"/>
            <a:chOff x="2235200" y="3496389"/>
            <a:chExt cx="3619500" cy="683264"/>
          </a:xfrm>
        </p:grpSpPr>
        <p:sp>
          <p:nvSpPr>
            <p:cNvPr id="16405" name="文本框 9"/>
            <p:cNvSpPr txBox="1">
              <a:spLocks noChangeArrowheads="1"/>
            </p:cNvSpPr>
            <p:nvPr/>
          </p:nvSpPr>
          <p:spPr bwMode="auto">
            <a:xfrm>
              <a:off x="2235200" y="3619500"/>
              <a:ext cx="2736850" cy="4370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（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1</a:t>
              </a: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）</a:t>
              </a:r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16406" name="组合 10"/>
            <p:cNvGrpSpPr/>
            <p:nvPr/>
          </p:nvGrpSpPr>
          <p:grpSpPr bwMode="auto">
            <a:xfrm>
              <a:off x="3038475" y="3496389"/>
              <a:ext cx="2816225" cy="683264"/>
              <a:chOff x="2352675" y="1470739"/>
              <a:chExt cx="2816225" cy="683264"/>
            </a:xfrm>
          </p:grpSpPr>
          <p:sp>
            <p:nvSpPr>
              <p:cNvPr id="12" name="文本框 11"/>
              <p:cNvSpPr txBox="1"/>
              <p:nvPr/>
            </p:nvSpPr>
            <p:spPr>
              <a:xfrm>
                <a:off x="2352675" y="1470739"/>
                <a:ext cx="530225" cy="68326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lnSpc>
                    <a:spcPct val="80000"/>
                  </a:lnSpc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1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lnSpc>
                    <a:spcPct val="80000"/>
                  </a:lnSpc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7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13" name="直接连接符 12"/>
              <p:cNvCxnSpPr/>
              <p:nvPr/>
            </p:nvCxnSpPr>
            <p:spPr>
              <a:xfrm>
                <a:off x="2466975" y="1775116"/>
                <a:ext cx="3048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文本框 13"/>
              <p:cNvSpPr txBox="1"/>
              <p:nvPr/>
            </p:nvSpPr>
            <p:spPr>
              <a:xfrm>
                <a:off x="2797175" y="1470739"/>
                <a:ext cx="530225" cy="68326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lnSpc>
                    <a:spcPct val="80000"/>
                  </a:lnSpc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2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lnSpc>
                    <a:spcPct val="80000"/>
                  </a:lnSpc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7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15" name="直接连接符 14"/>
              <p:cNvCxnSpPr/>
              <p:nvPr/>
            </p:nvCxnSpPr>
            <p:spPr>
              <a:xfrm>
                <a:off x="2911475" y="1775116"/>
                <a:ext cx="3048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文本框 15"/>
              <p:cNvSpPr txBox="1"/>
              <p:nvPr/>
            </p:nvSpPr>
            <p:spPr>
              <a:xfrm>
                <a:off x="3260725" y="1470739"/>
                <a:ext cx="530225" cy="68326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lnSpc>
                    <a:spcPct val="80000"/>
                  </a:lnSpc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3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lnSpc>
                    <a:spcPct val="80000"/>
                  </a:lnSpc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7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17" name="直接连接符 16"/>
              <p:cNvCxnSpPr/>
              <p:nvPr/>
            </p:nvCxnSpPr>
            <p:spPr>
              <a:xfrm>
                <a:off x="3375025" y="1775116"/>
                <a:ext cx="3048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文本框 17"/>
              <p:cNvSpPr txBox="1"/>
              <p:nvPr/>
            </p:nvSpPr>
            <p:spPr>
              <a:xfrm>
                <a:off x="3717925" y="1470739"/>
                <a:ext cx="530225" cy="68326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lnSpc>
                    <a:spcPct val="80000"/>
                  </a:lnSpc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4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lnSpc>
                    <a:spcPct val="80000"/>
                  </a:lnSpc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7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19" name="直接连接符 18"/>
              <p:cNvCxnSpPr/>
              <p:nvPr/>
            </p:nvCxnSpPr>
            <p:spPr>
              <a:xfrm>
                <a:off x="3832225" y="1775116"/>
                <a:ext cx="3048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文本框 19"/>
              <p:cNvSpPr txBox="1"/>
              <p:nvPr/>
            </p:nvSpPr>
            <p:spPr>
              <a:xfrm>
                <a:off x="4181475" y="1470739"/>
                <a:ext cx="530225" cy="68326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lnSpc>
                    <a:spcPct val="80000"/>
                  </a:lnSpc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5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lnSpc>
                    <a:spcPct val="80000"/>
                  </a:lnSpc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7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21" name="直接连接符 20"/>
              <p:cNvCxnSpPr/>
              <p:nvPr/>
            </p:nvCxnSpPr>
            <p:spPr>
              <a:xfrm>
                <a:off x="4295775" y="1775116"/>
                <a:ext cx="3048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文本框 21"/>
              <p:cNvSpPr txBox="1"/>
              <p:nvPr/>
            </p:nvSpPr>
            <p:spPr>
              <a:xfrm>
                <a:off x="4638675" y="1470739"/>
                <a:ext cx="530225" cy="68326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lnSpc>
                    <a:spcPct val="80000"/>
                  </a:lnSpc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6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lnSpc>
                    <a:spcPct val="80000"/>
                  </a:lnSpc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7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23" name="直接连接符 22"/>
              <p:cNvCxnSpPr/>
              <p:nvPr/>
            </p:nvCxnSpPr>
            <p:spPr>
              <a:xfrm>
                <a:off x="4752975" y="1775116"/>
                <a:ext cx="3048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220" name="组合 23"/>
          <p:cNvGrpSpPr/>
          <p:nvPr/>
        </p:nvGrpSpPr>
        <p:grpSpPr bwMode="auto">
          <a:xfrm>
            <a:off x="1084263" y="3496592"/>
            <a:ext cx="4083050" cy="684213"/>
            <a:chOff x="2235200" y="3496389"/>
            <a:chExt cx="4083050" cy="683264"/>
          </a:xfrm>
        </p:grpSpPr>
        <p:sp>
          <p:nvSpPr>
            <p:cNvPr id="16389" name="文本框 24"/>
            <p:cNvSpPr txBox="1">
              <a:spLocks noChangeArrowheads="1"/>
            </p:cNvSpPr>
            <p:nvPr/>
          </p:nvSpPr>
          <p:spPr bwMode="auto">
            <a:xfrm>
              <a:off x="2235200" y="3619500"/>
              <a:ext cx="2736850" cy="4370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（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2</a:t>
              </a: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）</a:t>
              </a:r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16390" name="组合 25"/>
            <p:cNvGrpSpPr/>
            <p:nvPr/>
          </p:nvGrpSpPr>
          <p:grpSpPr bwMode="auto">
            <a:xfrm>
              <a:off x="3038475" y="3496389"/>
              <a:ext cx="3279775" cy="683264"/>
              <a:chOff x="2352675" y="1470739"/>
              <a:chExt cx="3279775" cy="683264"/>
            </a:xfrm>
          </p:grpSpPr>
          <p:sp>
            <p:nvSpPr>
              <p:cNvPr id="27" name="文本框 26"/>
              <p:cNvSpPr txBox="1"/>
              <p:nvPr/>
            </p:nvSpPr>
            <p:spPr>
              <a:xfrm>
                <a:off x="2352675" y="1470739"/>
                <a:ext cx="530225" cy="68326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lnSpc>
                    <a:spcPct val="80000"/>
                  </a:lnSpc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7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lnSpc>
                    <a:spcPct val="80000"/>
                  </a:lnSpc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1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28" name="直接连接符 27"/>
              <p:cNvCxnSpPr/>
              <p:nvPr/>
            </p:nvCxnSpPr>
            <p:spPr>
              <a:xfrm>
                <a:off x="2466975" y="1775116"/>
                <a:ext cx="3048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文本框 28"/>
              <p:cNvSpPr txBox="1"/>
              <p:nvPr/>
            </p:nvSpPr>
            <p:spPr>
              <a:xfrm>
                <a:off x="2797175" y="1470739"/>
                <a:ext cx="530225" cy="68326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lnSpc>
                    <a:spcPct val="80000"/>
                  </a:lnSpc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7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lnSpc>
                    <a:spcPct val="80000"/>
                  </a:lnSpc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2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30" name="直接连接符 29"/>
              <p:cNvCxnSpPr/>
              <p:nvPr/>
            </p:nvCxnSpPr>
            <p:spPr>
              <a:xfrm>
                <a:off x="2911475" y="1775116"/>
                <a:ext cx="3048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文本框 30"/>
              <p:cNvSpPr txBox="1"/>
              <p:nvPr/>
            </p:nvSpPr>
            <p:spPr>
              <a:xfrm>
                <a:off x="3260725" y="1470739"/>
                <a:ext cx="530225" cy="68326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lnSpc>
                    <a:spcPct val="80000"/>
                  </a:lnSpc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7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lnSpc>
                    <a:spcPct val="80000"/>
                  </a:lnSpc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3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32" name="直接连接符 31"/>
              <p:cNvCxnSpPr/>
              <p:nvPr/>
            </p:nvCxnSpPr>
            <p:spPr>
              <a:xfrm>
                <a:off x="3375025" y="1775116"/>
                <a:ext cx="3048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文本框 32"/>
              <p:cNvSpPr txBox="1"/>
              <p:nvPr/>
            </p:nvSpPr>
            <p:spPr>
              <a:xfrm>
                <a:off x="3717925" y="1470739"/>
                <a:ext cx="530225" cy="68326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lnSpc>
                    <a:spcPct val="80000"/>
                  </a:lnSpc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7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lnSpc>
                    <a:spcPct val="80000"/>
                  </a:lnSpc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4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34" name="直接连接符 33"/>
              <p:cNvCxnSpPr/>
              <p:nvPr/>
            </p:nvCxnSpPr>
            <p:spPr>
              <a:xfrm>
                <a:off x="3832225" y="1775116"/>
                <a:ext cx="3048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文本框 34"/>
              <p:cNvSpPr txBox="1"/>
              <p:nvPr/>
            </p:nvSpPr>
            <p:spPr>
              <a:xfrm>
                <a:off x="4181475" y="1470739"/>
                <a:ext cx="530225" cy="68326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lnSpc>
                    <a:spcPct val="80000"/>
                  </a:lnSpc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7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lnSpc>
                    <a:spcPct val="80000"/>
                  </a:lnSpc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5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36" name="直接连接符 35"/>
              <p:cNvCxnSpPr/>
              <p:nvPr/>
            </p:nvCxnSpPr>
            <p:spPr>
              <a:xfrm>
                <a:off x="4295775" y="1775116"/>
                <a:ext cx="3048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文本框 36"/>
              <p:cNvSpPr txBox="1"/>
              <p:nvPr/>
            </p:nvSpPr>
            <p:spPr>
              <a:xfrm>
                <a:off x="4638675" y="1470739"/>
                <a:ext cx="530225" cy="68326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lnSpc>
                    <a:spcPct val="80000"/>
                  </a:lnSpc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7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lnSpc>
                    <a:spcPct val="80000"/>
                  </a:lnSpc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6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38" name="直接连接符 37"/>
              <p:cNvCxnSpPr/>
              <p:nvPr/>
            </p:nvCxnSpPr>
            <p:spPr>
              <a:xfrm>
                <a:off x="4752975" y="1775116"/>
                <a:ext cx="3048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文本框 39"/>
              <p:cNvSpPr txBox="1"/>
              <p:nvPr/>
            </p:nvSpPr>
            <p:spPr>
              <a:xfrm>
                <a:off x="5102225" y="1470739"/>
                <a:ext cx="530225" cy="68326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lnSpc>
                    <a:spcPct val="80000"/>
                  </a:lnSpc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7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lnSpc>
                    <a:spcPct val="80000"/>
                  </a:lnSpc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7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41" name="直接连接符 40"/>
              <p:cNvCxnSpPr/>
              <p:nvPr/>
            </p:nvCxnSpPr>
            <p:spPr>
              <a:xfrm>
                <a:off x="5216525" y="1775116"/>
                <a:ext cx="3048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矩形 1"/>
          <p:cNvSpPr/>
          <p:nvPr/>
        </p:nvSpPr>
        <p:spPr>
          <a:xfrm>
            <a:off x="1084263" y="810419"/>
            <a:ext cx="6121400" cy="13033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3200" b="1" dirty="0">
                <a:latin typeface="+mn-lt"/>
                <a:ea typeface="+mn-ea"/>
              </a:rPr>
              <a:t>8.(1)</a:t>
            </a:r>
            <a:r>
              <a:rPr lang="zh-CN" altLang="en-US" sz="3200" b="1" dirty="0">
                <a:latin typeface="+mn-lt"/>
                <a:ea typeface="+mn-ea"/>
              </a:rPr>
              <a:t>写出分母是</a:t>
            </a:r>
            <a:r>
              <a:rPr lang="en-US" altLang="zh-CN" sz="3200" b="1" dirty="0">
                <a:latin typeface="+mn-lt"/>
                <a:ea typeface="+mn-ea"/>
              </a:rPr>
              <a:t>7</a:t>
            </a:r>
            <a:r>
              <a:rPr lang="zh-CN" altLang="en-US" sz="3200" b="1" dirty="0">
                <a:latin typeface="+mn-lt"/>
                <a:ea typeface="+mn-ea"/>
              </a:rPr>
              <a:t>的所有真分数。</a:t>
            </a:r>
            <a:endParaRPr lang="zh-CN" altLang="en-US" sz="3200" b="1" dirty="0">
              <a:latin typeface="+mn-lt"/>
              <a:ea typeface="+mn-ea"/>
            </a:endParaRPr>
          </a:p>
          <a:p>
            <a:pPr>
              <a:lnSpc>
                <a:spcPct val="130000"/>
              </a:lnSpc>
              <a:defRPr/>
            </a:pPr>
            <a:r>
              <a:rPr lang="en-US" altLang="zh-CN" sz="3200" b="1" dirty="0">
                <a:latin typeface="+mn-lt"/>
                <a:ea typeface="+mn-ea"/>
              </a:rPr>
              <a:t>   (2)</a:t>
            </a:r>
            <a:r>
              <a:rPr lang="zh-CN" altLang="en-US" sz="3200" b="1" dirty="0">
                <a:latin typeface="+mn-lt"/>
                <a:ea typeface="+mn-ea"/>
              </a:rPr>
              <a:t>写出分子是</a:t>
            </a:r>
            <a:r>
              <a:rPr lang="en-US" altLang="zh-CN" sz="3200" b="1" dirty="0">
                <a:latin typeface="+mn-lt"/>
                <a:ea typeface="+mn-ea"/>
              </a:rPr>
              <a:t>7</a:t>
            </a:r>
            <a:r>
              <a:rPr lang="zh-CN" altLang="en-US" sz="3200" b="1" dirty="0">
                <a:latin typeface="+mn-lt"/>
                <a:ea typeface="+mn-ea"/>
              </a:rPr>
              <a:t>的所有假分数。</a:t>
            </a:r>
            <a:endParaRPr lang="zh-CN" altLang="en-US" sz="3200" b="1" dirty="0"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21"/>
          <p:cNvGraphicFramePr>
            <a:graphicFrameLocks noChangeAspect="1"/>
          </p:cNvGraphicFramePr>
          <p:nvPr/>
        </p:nvGraphicFramePr>
        <p:xfrm>
          <a:off x="1325075" y="2038350"/>
          <a:ext cx="1271587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" name="Equation" r:id="rId1" imgW="494665" imgH="405765" progId="Equation.DSMT4">
                  <p:embed/>
                </p:oleObj>
              </mc:Choice>
              <mc:Fallback>
                <p:oleObj name="Equation" r:id="rId1" imgW="494665" imgH="405765" progId="Equation.DSMT4">
                  <p:embed/>
                  <p:pic>
                    <p:nvPicPr>
                      <p:cNvPr id="0" name="对象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5075" y="2038350"/>
                        <a:ext cx="1271587" cy="1042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594950" y="2373313"/>
            <a:ext cx="444500" cy="4445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＜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212862" y="2387600"/>
            <a:ext cx="444500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8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＜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3544400" y="2359025"/>
            <a:ext cx="444500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8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＞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6670187" y="2381250"/>
            <a:ext cx="444500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8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28162" y="1168400"/>
            <a:ext cx="5832475" cy="5937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9.</a:t>
            </a:r>
            <a:r>
              <a:rPr lang="zh-CN" altLang="en-US" sz="2800" b="1" dirty="0">
                <a:latin typeface="+mn-lt"/>
                <a:ea typeface="+mn-ea"/>
              </a:rPr>
              <a:t>在○里填上“＞”“＜”“＝”。</a:t>
            </a:r>
            <a:endParaRPr lang="zh-CN" altLang="en-US" sz="2800" b="1" dirty="0">
              <a:latin typeface="+mn-lt"/>
              <a:ea typeface="+mn-ea"/>
            </a:endParaRPr>
          </a:p>
        </p:txBody>
      </p:sp>
      <p:graphicFrame>
        <p:nvGraphicFramePr>
          <p:cNvPr id="8" name="对象 22"/>
          <p:cNvGraphicFramePr>
            <a:graphicFrameLocks noChangeAspect="1"/>
          </p:cNvGraphicFramePr>
          <p:nvPr/>
        </p:nvGraphicFramePr>
        <p:xfrm>
          <a:off x="2796687" y="2038350"/>
          <a:ext cx="1762125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" name="Equation" r:id="rId3" imgW="685800" imgH="406400" progId="Equation.DSMT4">
                  <p:embed/>
                </p:oleObj>
              </mc:Choice>
              <mc:Fallback>
                <p:oleObj name="Equation" r:id="rId3" imgW="685800" imgH="406400" progId="Equation.DSMT4">
                  <p:embed/>
                  <p:pic>
                    <p:nvPicPr>
                      <p:cNvPr id="0" name="对象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6687" y="2038350"/>
                        <a:ext cx="1762125" cy="1042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23"/>
          <p:cNvGraphicFramePr>
            <a:graphicFrameLocks noChangeAspect="1"/>
          </p:cNvGraphicFramePr>
          <p:nvPr/>
        </p:nvGraphicFramePr>
        <p:xfrm>
          <a:off x="4758837" y="2038350"/>
          <a:ext cx="1208088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" name="Equation" r:id="rId5" imgW="469900" imgH="406400" progId="Equation.DSMT4">
                  <p:embed/>
                </p:oleObj>
              </mc:Choice>
              <mc:Fallback>
                <p:oleObj name="Equation" r:id="rId5" imgW="469900" imgH="406400" progId="Equation.DSMT4">
                  <p:embed/>
                  <p:pic>
                    <p:nvPicPr>
                      <p:cNvPr id="0" name="对象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8837" y="2038350"/>
                        <a:ext cx="1208088" cy="1042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24"/>
          <p:cNvGraphicFramePr>
            <a:graphicFrameLocks noChangeAspect="1"/>
          </p:cNvGraphicFramePr>
          <p:nvPr/>
        </p:nvGraphicFramePr>
        <p:xfrm>
          <a:off x="6166950" y="2038350"/>
          <a:ext cx="1535112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" name="Equation" r:id="rId7" imgW="596900" imgH="406400" progId="Equation.DSMT4">
                  <p:embed/>
                </p:oleObj>
              </mc:Choice>
              <mc:Fallback>
                <p:oleObj name="Equation" r:id="rId7" imgW="596900" imgH="406400" progId="Equation.DSMT4">
                  <p:embed/>
                  <p:pic>
                    <p:nvPicPr>
                      <p:cNvPr id="0" name="对象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66950" y="2038350"/>
                        <a:ext cx="1535112" cy="1042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5637" y="777382"/>
            <a:ext cx="8312727" cy="3588734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 bwMode="auto">
          <a:xfrm>
            <a:off x="1695333" y="1859210"/>
            <a:ext cx="2036898" cy="2382553"/>
            <a:chOff x="1695333" y="1859330"/>
            <a:chExt cx="2036898" cy="2383154"/>
          </a:xfrm>
        </p:grpSpPr>
        <p:sp>
          <p:nvSpPr>
            <p:cNvPr id="5" name="矩形 4"/>
            <p:cNvSpPr/>
            <p:nvPr/>
          </p:nvSpPr>
          <p:spPr>
            <a:xfrm>
              <a:off x="1695333" y="1859330"/>
              <a:ext cx="330200" cy="531947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2258898" y="2461767"/>
              <a:ext cx="330200" cy="531947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7" name="矩形 6"/>
            <p:cNvSpPr/>
            <p:nvPr/>
          </p:nvSpPr>
          <p:spPr>
            <a:xfrm>
              <a:off x="2828447" y="3083085"/>
              <a:ext cx="330200" cy="531947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3408381" y="3710537"/>
              <a:ext cx="323850" cy="531947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 bwMode="auto">
          <a:xfrm>
            <a:off x="1001482" y="1779320"/>
            <a:ext cx="2287360" cy="2520365"/>
            <a:chOff x="1054100" y="1427759"/>
            <a:chExt cx="2287360" cy="2521001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1066800" y="1427759"/>
              <a:ext cx="0" cy="2521001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1066800" y="1444372"/>
              <a:ext cx="557443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1639885" y="1427759"/>
              <a:ext cx="0" cy="630655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1624243" y="2058414"/>
              <a:ext cx="583243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2197730" y="2039616"/>
              <a:ext cx="0" cy="634375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2207486" y="2673991"/>
              <a:ext cx="565150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2772636" y="2673991"/>
              <a:ext cx="0" cy="623388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2754543" y="3297380"/>
              <a:ext cx="565150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flipH="1">
              <a:off x="3338743" y="3302997"/>
              <a:ext cx="2717" cy="627561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1054100" y="3942408"/>
              <a:ext cx="2279653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/>
        </p:nvGrpSpPr>
        <p:grpSpPr bwMode="auto">
          <a:xfrm>
            <a:off x="1587499" y="1771650"/>
            <a:ext cx="5105401" cy="2532380"/>
            <a:chOff x="2325727" y="1365250"/>
            <a:chExt cx="4367174" cy="2586596"/>
          </a:xfrm>
        </p:grpSpPr>
        <p:cxnSp>
          <p:nvCxnSpPr>
            <p:cNvPr id="21" name="直接连接符 20"/>
            <p:cNvCxnSpPr/>
            <p:nvPr/>
          </p:nvCxnSpPr>
          <p:spPr>
            <a:xfrm>
              <a:off x="3798972" y="3945494"/>
              <a:ext cx="2874879" cy="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6686551" y="1365250"/>
              <a:ext cx="0" cy="2586596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H="1">
              <a:off x="2349627" y="1371736"/>
              <a:ext cx="4343274" cy="17512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2343652" y="1374979"/>
              <a:ext cx="4889" cy="63238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2325727" y="2011899"/>
              <a:ext cx="503529" cy="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2825323" y="2007659"/>
              <a:ext cx="0" cy="64784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2828713" y="2641685"/>
              <a:ext cx="482345" cy="3892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3316690" y="2641229"/>
              <a:ext cx="0" cy="660542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flipV="1">
              <a:off x="3295848" y="3288334"/>
              <a:ext cx="513306" cy="5189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 flipH="1">
              <a:off x="3791500" y="3288127"/>
              <a:ext cx="1587" cy="657367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72" y="825280"/>
            <a:ext cx="8215656" cy="34929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622</Words>
  <Application>WPS 演示</Application>
  <PresentationFormat>全屏显示(16:9)</PresentationFormat>
  <Paragraphs>166</Paragraphs>
  <Slides>15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14</vt:i4>
      </vt:variant>
      <vt:variant>
        <vt:lpstr>幻灯片标题</vt:lpstr>
      </vt:variant>
      <vt:variant>
        <vt:i4>15</vt:i4>
      </vt:variant>
    </vt:vector>
  </HeadingPairs>
  <TitlesOfParts>
    <vt:vector size="39" baseType="lpstr">
      <vt:lpstr>Arial</vt:lpstr>
      <vt:lpstr>宋体</vt:lpstr>
      <vt:lpstr>Wingdings</vt:lpstr>
      <vt:lpstr>Times New Roman</vt:lpstr>
      <vt:lpstr>黑体</vt:lpstr>
      <vt:lpstr>等线 Light</vt:lpstr>
      <vt:lpstr>等线</vt:lpstr>
      <vt:lpstr>微软雅黑</vt:lpstr>
      <vt:lpstr>Arial Unicode MS</vt:lpstr>
      <vt:lpstr>自定义设计方案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nk</cp:lastModifiedBy>
  <cp:revision>57</cp:revision>
  <dcterms:created xsi:type="dcterms:W3CDTF">2017-10-14T09:05:00Z</dcterms:created>
  <dcterms:modified xsi:type="dcterms:W3CDTF">2023-11-02T09:59:13Z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0F1EECF2EC7E48D6BE2324B2F45C016A</vt:lpwstr>
  </property>
</Properties>
</file>