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365" r:id="rId10"/>
    <p:sldId id="265" r:id="rId11"/>
    <p:sldId id="262" r:id="rId12"/>
    <p:sldId id="263" r:id="rId13"/>
    <p:sldId id="363" r:id="rId14"/>
    <p:sldId id="266" r:id="rId15"/>
    <p:sldId id="364" r:id="rId16"/>
    <p:sldId id="267" r:id="rId17"/>
    <p:sldId id="268" r:id="rId18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9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" Type="http://schemas.openxmlformats.org/officeDocument/2006/relationships/theme" Target="theme/theme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.wmf"/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18E7398-8511-4C0D-A844-EA41AA7EAA4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wmf"/><Relationship Id="rId1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.bin"/><Relationship Id="rId8" Type="http://schemas.openxmlformats.org/officeDocument/2006/relationships/image" Target="../media/image19.wmf"/><Relationship Id="rId7" Type="http://schemas.openxmlformats.org/officeDocument/2006/relationships/oleObject" Target="../embeddings/oleObject7.bin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6.wmf"/><Relationship Id="rId11" Type="http://schemas.openxmlformats.org/officeDocument/2006/relationships/vmlDrawing" Target="../drawings/vmlDrawing3.vml"/><Relationship Id="rId10" Type="http://schemas.openxmlformats.org/officeDocument/2006/relationships/slideLayout" Target="../slideLayouts/slideLayout2.xml"/><Relationship Id="rId1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练习十二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P51-P52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练习十二）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55576" y="915566"/>
            <a:ext cx="7920682" cy="115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 </a:t>
            </a:r>
            <a:r>
              <a:rPr lang="en-US" altLang="zh-CN" sz="2800" b="1">
                <a:latin typeface="+mn-lt"/>
                <a:ea typeface="+mn-ea"/>
              </a:rPr>
              <a:t>1kg</a:t>
            </a:r>
            <a:r>
              <a:rPr lang="zh-CN" altLang="en-US" sz="2800" b="1" dirty="0">
                <a:latin typeface="+mn-lt"/>
                <a:ea typeface="+mn-ea"/>
              </a:rPr>
              <a:t>葡萄干平均装在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个袋子里，每袋装多少千克？平均装在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个袋子里呢？（用分数表示。）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907242" y="2169173"/>
            <a:ext cx="2438400" cy="954087"/>
            <a:chOff x="2989152" y="1601488"/>
            <a:chExt cx="2438081" cy="954107"/>
          </a:xfrm>
        </p:grpSpPr>
        <p:sp>
          <p:nvSpPr>
            <p:cNvPr id="4" name="文本框 5"/>
            <p:cNvSpPr txBox="1">
              <a:spLocks noChangeArrowheads="1"/>
            </p:cNvSpPr>
            <p:nvPr/>
          </p:nvSpPr>
          <p:spPr bwMode="auto">
            <a:xfrm>
              <a:off x="2989152" y="1804692"/>
              <a:ext cx="2438081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1÷2 =   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5" name="组合 10"/>
            <p:cNvGrpSpPr/>
            <p:nvPr/>
          </p:nvGrpSpPr>
          <p:grpSpPr bwMode="auto">
            <a:xfrm>
              <a:off x="4061255" y="1601488"/>
              <a:ext cx="361950" cy="954107"/>
              <a:chOff x="3896155" y="1562417"/>
              <a:chExt cx="361950" cy="954107"/>
            </a:xfrm>
          </p:grpSpPr>
          <p:sp>
            <p:nvSpPr>
              <p:cNvPr id="6" name="文本框 6"/>
              <p:cNvSpPr txBox="1">
                <a:spLocks noChangeArrowheads="1"/>
              </p:cNvSpPr>
              <p:nvPr/>
            </p:nvSpPr>
            <p:spPr bwMode="auto">
              <a:xfrm>
                <a:off x="3895941" y="1562417"/>
                <a:ext cx="36189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2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3895474" y="2035502"/>
                <a:ext cx="3365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 bwMode="auto">
          <a:xfrm>
            <a:off x="3558383" y="2156472"/>
            <a:ext cx="2459038" cy="954087"/>
            <a:chOff x="2972667" y="2725438"/>
            <a:chExt cx="2458206" cy="954107"/>
          </a:xfrm>
        </p:grpSpPr>
        <p:sp>
          <p:nvSpPr>
            <p:cNvPr id="9" name="文本框 11"/>
            <p:cNvSpPr txBox="1">
              <a:spLocks noChangeArrowheads="1"/>
            </p:cNvSpPr>
            <p:nvPr/>
          </p:nvSpPr>
          <p:spPr bwMode="auto">
            <a:xfrm>
              <a:off x="2972667" y="2927848"/>
              <a:ext cx="2458206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1÷3 =   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）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0" name="组合 12"/>
            <p:cNvGrpSpPr/>
            <p:nvPr/>
          </p:nvGrpSpPr>
          <p:grpSpPr bwMode="auto">
            <a:xfrm>
              <a:off x="4061255" y="2725438"/>
              <a:ext cx="361950" cy="954107"/>
              <a:chOff x="3896155" y="1562417"/>
              <a:chExt cx="361950" cy="954107"/>
            </a:xfrm>
          </p:grpSpPr>
          <p:sp>
            <p:nvSpPr>
              <p:cNvPr id="11" name="文本框 13"/>
              <p:cNvSpPr txBox="1">
                <a:spLocks noChangeArrowheads="1"/>
              </p:cNvSpPr>
              <p:nvPr/>
            </p:nvSpPr>
            <p:spPr bwMode="auto">
              <a:xfrm>
                <a:off x="3895962" y="1562417"/>
                <a:ext cx="361904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3896224" y="2035502"/>
                <a:ext cx="33643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/>
        </p:nvGrpSpPr>
        <p:grpSpPr bwMode="auto">
          <a:xfrm>
            <a:off x="913608" y="3185605"/>
            <a:ext cx="5103813" cy="1322387"/>
            <a:chOff x="1628227" y="3437371"/>
            <a:chExt cx="5104013" cy="1322314"/>
          </a:xfrm>
        </p:grpSpPr>
        <p:sp>
          <p:nvSpPr>
            <p:cNvPr id="14" name="文本框 17"/>
            <p:cNvSpPr txBox="1">
              <a:spLocks noChangeArrowheads="1"/>
            </p:cNvSpPr>
            <p:nvPr/>
          </p:nvSpPr>
          <p:spPr bwMode="auto">
            <a:xfrm>
              <a:off x="1628227" y="3479800"/>
              <a:ext cx="5104013" cy="1165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答：装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个袋子，每袋重   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，装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个袋子，每袋重    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kg</a:t>
              </a:r>
              <a:r>
                <a:rPr lang="zh-CN" altLang="en-US" sz="2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。</a:t>
              </a:r>
              <a:endPara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aphicFrame>
          <p:nvGraphicFramePr>
            <p:cNvPr id="15" name="对象 28"/>
            <p:cNvGraphicFramePr>
              <a:graphicFrameLocks noChangeAspect="1"/>
            </p:cNvGraphicFramePr>
            <p:nvPr/>
          </p:nvGraphicFramePr>
          <p:xfrm>
            <a:off x="5508104" y="3437371"/>
            <a:ext cx="292100" cy="779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8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104" y="3437371"/>
                          <a:ext cx="292100" cy="779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29"/>
            <p:cNvGraphicFramePr>
              <a:graphicFrameLocks noChangeAspect="1"/>
            </p:cNvGraphicFramePr>
            <p:nvPr/>
          </p:nvGraphicFramePr>
          <p:xfrm>
            <a:off x="4788024" y="3980222"/>
            <a:ext cx="292100" cy="779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3" imgW="152400" imgH="405765" progId="Equation.DSMT4">
                    <p:embed/>
                  </p:oleObj>
                </mc:Choice>
                <mc:Fallback>
                  <p:oleObj name="Equation" r:id="rId3" imgW="152400" imgH="405765" progId="Equation.DSMT4">
                    <p:embed/>
                    <p:pic>
                      <p:nvPicPr>
                        <p:cNvPr id="0" name="对象 2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8024" y="3980222"/>
                          <a:ext cx="292100" cy="7794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2003797" y="1919883"/>
            <a:ext cx="2495550" cy="954087"/>
            <a:chOff x="3008682" y="1601488"/>
            <a:chExt cx="2494452" cy="954107"/>
          </a:xfrm>
        </p:grpSpPr>
        <p:sp>
          <p:nvSpPr>
            <p:cNvPr id="5" name="文本框 3"/>
            <p:cNvSpPr txBox="1">
              <a:spLocks noChangeArrowheads="1"/>
            </p:cNvSpPr>
            <p:nvPr/>
          </p:nvSpPr>
          <p:spPr bwMode="auto">
            <a:xfrm>
              <a:off x="3008682" y="1800293"/>
              <a:ext cx="2494452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3÷4 =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m²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0" name="组合 4"/>
            <p:cNvGrpSpPr/>
            <p:nvPr/>
          </p:nvGrpSpPr>
          <p:grpSpPr bwMode="auto">
            <a:xfrm>
              <a:off x="4061255" y="1601488"/>
              <a:ext cx="361950" cy="954107"/>
              <a:chOff x="3896155" y="1562417"/>
              <a:chExt cx="361950" cy="954107"/>
            </a:xfrm>
          </p:grpSpPr>
          <p:sp>
            <p:nvSpPr>
              <p:cNvPr id="15" name="文本框 5"/>
              <p:cNvSpPr txBox="1">
                <a:spLocks noChangeArrowheads="1"/>
              </p:cNvSpPr>
              <p:nvPr/>
            </p:nvSpPr>
            <p:spPr bwMode="auto">
              <a:xfrm>
                <a:off x="3895941" y="1562417"/>
                <a:ext cx="36189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4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3895632" y="2035502"/>
                <a:ext cx="33640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组合 20"/>
          <p:cNvGrpSpPr/>
          <p:nvPr/>
        </p:nvGrpSpPr>
        <p:grpSpPr bwMode="auto">
          <a:xfrm>
            <a:off x="5124822" y="1916708"/>
            <a:ext cx="2493963" cy="954087"/>
            <a:chOff x="3040988" y="1601488"/>
            <a:chExt cx="2494452" cy="954107"/>
          </a:xfrm>
        </p:grpSpPr>
        <p:sp>
          <p:nvSpPr>
            <p:cNvPr id="22" name="文本框 8"/>
            <p:cNvSpPr txBox="1">
              <a:spLocks noChangeArrowheads="1"/>
            </p:cNvSpPr>
            <p:nvPr/>
          </p:nvSpPr>
          <p:spPr bwMode="auto">
            <a:xfrm>
              <a:off x="3040988" y="1803492"/>
              <a:ext cx="2494452" cy="522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3÷5 =   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（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m²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）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23" name="组合 9"/>
            <p:cNvGrpSpPr/>
            <p:nvPr/>
          </p:nvGrpSpPr>
          <p:grpSpPr bwMode="auto">
            <a:xfrm>
              <a:off x="4061255" y="1601488"/>
              <a:ext cx="361950" cy="954107"/>
              <a:chOff x="3896155" y="1562417"/>
              <a:chExt cx="361950" cy="954107"/>
            </a:xfrm>
          </p:grpSpPr>
          <p:sp>
            <p:nvSpPr>
              <p:cNvPr id="24" name="文本框 10"/>
              <p:cNvSpPr txBox="1">
                <a:spLocks noChangeArrowheads="1"/>
              </p:cNvSpPr>
              <p:nvPr/>
            </p:nvSpPr>
            <p:spPr bwMode="auto">
              <a:xfrm>
                <a:off x="3895941" y="1562417"/>
                <a:ext cx="36189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3896851" y="2035502"/>
                <a:ext cx="33661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组合 25"/>
          <p:cNvGrpSpPr/>
          <p:nvPr/>
        </p:nvGrpSpPr>
        <p:grpSpPr bwMode="auto">
          <a:xfrm>
            <a:off x="1246560" y="2921595"/>
            <a:ext cx="6842125" cy="1635125"/>
            <a:chOff x="595005" y="3678232"/>
            <a:chExt cx="6841021" cy="1634670"/>
          </a:xfrm>
        </p:grpSpPr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595005" y="3679001"/>
              <a:ext cx="6841021" cy="1480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答：种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4</a:t>
              </a: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种花，每种花平均占地    平方米，种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5</a:t>
              </a:r>
              <a:r>
                <a:rPr lang="zh-CN" altLang="en-US" sz="2800" b="1">
                  <a:solidFill>
                    <a:srgbClr val="FF0000"/>
                  </a:solidFill>
                  <a:latin typeface="Arial" panose="020B0604020202020204" pitchFamily="34" charset="0"/>
                </a:rPr>
                <a:t>种花，每种花平均占地    平方米。</a:t>
              </a:r>
              <a:endParaRPr lang="zh-CN" altLang="en-US" sz="2800" b="1">
                <a:solidFill>
                  <a:srgbClr val="FF000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28" name="组合 14"/>
            <p:cNvGrpSpPr/>
            <p:nvPr/>
          </p:nvGrpSpPr>
          <p:grpSpPr bwMode="auto">
            <a:xfrm>
              <a:off x="5527742" y="3678232"/>
              <a:ext cx="361964" cy="953614"/>
              <a:chOff x="5527742" y="3773482"/>
              <a:chExt cx="361964" cy="953614"/>
            </a:xfrm>
          </p:grpSpPr>
          <p:sp>
            <p:nvSpPr>
              <p:cNvPr id="9216" name="文本框 18"/>
              <p:cNvSpPr txBox="1">
                <a:spLocks noChangeArrowheads="1"/>
              </p:cNvSpPr>
              <p:nvPr/>
            </p:nvSpPr>
            <p:spPr bwMode="auto">
              <a:xfrm>
                <a:off x="5527742" y="3773482"/>
                <a:ext cx="361964" cy="9536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4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9217" name="直接连接符 9216"/>
              <p:cNvCxnSpPr/>
              <p:nvPr/>
            </p:nvCxnSpPr>
            <p:spPr>
              <a:xfrm>
                <a:off x="5534508" y="4268644"/>
                <a:ext cx="3364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15"/>
            <p:cNvGrpSpPr/>
            <p:nvPr/>
          </p:nvGrpSpPr>
          <p:grpSpPr bwMode="auto">
            <a:xfrm>
              <a:off x="4807634" y="4359289"/>
              <a:ext cx="361964" cy="953613"/>
              <a:chOff x="1188134" y="4454539"/>
              <a:chExt cx="361964" cy="953613"/>
            </a:xfrm>
          </p:grpSpPr>
          <p:sp>
            <p:nvSpPr>
              <p:cNvPr id="30" name="文本框 16"/>
              <p:cNvSpPr txBox="1">
                <a:spLocks noChangeArrowheads="1"/>
              </p:cNvSpPr>
              <p:nvPr/>
            </p:nvSpPr>
            <p:spPr bwMode="auto">
              <a:xfrm>
                <a:off x="1188134" y="4454539"/>
                <a:ext cx="361964" cy="9536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5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1194399" y="4930448"/>
                <a:ext cx="33649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219" name="矩形 9218"/>
          <p:cNvSpPr/>
          <p:nvPr/>
        </p:nvSpPr>
        <p:spPr>
          <a:xfrm>
            <a:off x="611560" y="843558"/>
            <a:ext cx="8135937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一个</a:t>
            </a:r>
            <a:r>
              <a:rPr lang="en-US" altLang="zh-CN" sz="2800" b="1" dirty="0">
                <a:latin typeface="+mn-lt"/>
                <a:ea typeface="+mn-ea"/>
              </a:rPr>
              <a:t>3m</a:t>
            </a:r>
            <a:r>
              <a:rPr lang="en-US" altLang="zh-CN" sz="2800" b="1" baseline="30000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的花坛，种</a:t>
            </a:r>
            <a:r>
              <a:rPr lang="en-US" altLang="zh-CN" sz="2800" b="1" dirty="0">
                <a:latin typeface="+mn-lt"/>
                <a:ea typeface="+mn-ea"/>
              </a:rPr>
              <a:t>4</a:t>
            </a:r>
            <a:r>
              <a:rPr lang="zh-CN" altLang="en-US" sz="2800" b="1" dirty="0">
                <a:latin typeface="+mn-lt"/>
                <a:ea typeface="+mn-ea"/>
              </a:rPr>
              <a:t>种花，每种花平均占地多少平方米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r>
              <a:rPr lang="zh-CN" altLang="en-US" sz="2800" b="1" dirty="0">
                <a:latin typeface="+mn-lt"/>
                <a:ea typeface="+mn-ea"/>
              </a:rPr>
              <a:t>种</a:t>
            </a:r>
            <a:r>
              <a:rPr lang="en-US" altLang="zh-CN" sz="2800" b="1" dirty="0">
                <a:latin typeface="+mn-lt"/>
                <a:ea typeface="+mn-ea"/>
              </a:rPr>
              <a:t>5</a:t>
            </a:r>
            <a:r>
              <a:rPr lang="zh-CN" altLang="en-US" sz="2800" b="1" dirty="0">
                <a:latin typeface="+mn-lt"/>
                <a:ea typeface="+mn-ea"/>
              </a:rPr>
              <a:t>种呢</a:t>
            </a:r>
            <a:r>
              <a:rPr lang="en-US" altLang="zh-CN" sz="2800" b="1" dirty="0">
                <a:latin typeface="+mn-lt"/>
                <a:ea typeface="+mn-ea"/>
              </a:rPr>
              <a:t>? </a:t>
            </a:r>
            <a:r>
              <a:rPr lang="zh-CN" altLang="en-US" sz="2800" b="1" dirty="0">
                <a:latin typeface="+mn-lt"/>
                <a:ea typeface="+mn-ea"/>
              </a:rPr>
              <a:t>（用分数表示。）</a:t>
            </a:r>
            <a:endParaRPr lang="en-US" altLang="zh-CN" sz="28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 bwMode="auto">
          <a:xfrm>
            <a:off x="1861195" y="1915570"/>
            <a:ext cx="727075" cy="830263"/>
            <a:chOff x="1870504" y="1500941"/>
            <a:chExt cx="726645" cy="831014"/>
          </a:xfrm>
        </p:grpSpPr>
        <p:sp>
          <p:nvSpPr>
            <p:cNvPr id="4" name="文本框 3"/>
            <p:cNvSpPr txBox="1"/>
            <p:nvPr/>
          </p:nvSpPr>
          <p:spPr>
            <a:xfrm>
              <a:off x="1870504" y="1500941"/>
              <a:ext cx="726645" cy="831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24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978390" y="1923598"/>
              <a:ext cx="4981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 bwMode="auto">
          <a:xfrm>
            <a:off x="4017613" y="1957090"/>
            <a:ext cx="727075" cy="830263"/>
            <a:chOff x="1870504" y="1488241"/>
            <a:chExt cx="726645" cy="831014"/>
          </a:xfrm>
        </p:grpSpPr>
        <p:sp>
          <p:nvSpPr>
            <p:cNvPr id="9" name="文本框 8"/>
            <p:cNvSpPr txBox="1"/>
            <p:nvPr/>
          </p:nvSpPr>
          <p:spPr>
            <a:xfrm>
              <a:off x="1870504" y="1488241"/>
              <a:ext cx="726645" cy="831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16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49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1978390" y="1910898"/>
              <a:ext cx="4981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 bwMode="auto">
          <a:xfrm>
            <a:off x="5810493" y="1964233"/>
            <a:ext cx="727075" cy="830263"/>
            <a:chOff x="1870504" y="1488241"/>
            <a:chExt cx="726645" cy="831014"/>
          </a:xfrm>
        </p:grpSpPr>
        <p:sp>
          <p:nvSpPr>
            <p:cNvPr id="12" name="文本框 11"/>
            <p:cNvSpPr txBox="1"/>
            <p:nvPr/>
          </p:nvSpPr>
          <p:spPr>
            <a:xfrm>
              <a:off x="1870504" y="1488241"/>
              <a:ext cx="726645" cy="831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9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1978390" y="1904542"/>
              <a:ext cx="4981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 bwMode="auto">
          <a:xfrm>
            <a:off x="7855741" y="1957089"/>
            <a:ext cx="725488" cy="830263"/>
            <a:chOff x="1870504" y="1494591"/>
            <a:chExt cx="726645" cy="831014"/>
          </a:xfrm>
        </p:grpSpPr>
        <p:sp>
          <p:nvSpPr>
            <p:cNvPr id="15" name="文本框 14"/>
            <p:cNvSpPr txBox="1"/>
            <p:nvPr/>
          </p:nvSpPr>
          <p:spPr>
            <a:xfrm>
              <a:off x="1870504" y="1494591"/>
              <a:ext cx="726645" cy="83101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12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1978626" y="1923604"/>
              <a:ext cx="49768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62852" y="1080478"/>
            <a:ext cx="51843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3. </a:t>
            </a:r>
            <a:r>
              <a:rPr lang="zh-CN" altLang="en-US" sz="2800" b="1" dirty="0">
                <a:latin typeface="+mj-lt"/>
              </a:rPr>
              <a:t>用分数表示下面各题的商。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462852" y="2049462"/>
            <a:ext cx="274478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24÷25 =    </a:t>
            </a:r>
            <a:endParaRPr lang="en-US" altLang="zh-CN" sz="2800" b="1" dirty="0">
              <a:latin typeface="+mj-lt"/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2588270" y="2095429"/>
            <a:ext cx="274478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16÷49 =    </a:t>
            </a:r>
            <a:endParaRPr lang="en-US" altLang="zh-CN" sz="2800" b="1" dirty="0">
              <a:latin typeface="+mj-lt"/>
            </a:endParaRPr>
          </a:p>
        </p:txBody>
      </p:sp>
      <p:sp>
        <p:nvSpPr>
          <p:cNvPr id="22" name="文本框 21"/>
          <p:cNvSpPr txBox="1"/>
          <p:nvPr/>
        </p:nvSpPr>
        <p:spPr bwMode="auto">
          <a:xfrm>
            <a:off x="4770637" y="2103347"/>
            <a:ext cx="2744787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2÷9 =    </a:t>
            </a:r>
            <a:endParaRPr lang="en-US" altLang="zh-CN" sz="2800" b="1" dirty="0">
              <a:latin typeface="+mj-lt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6487291" y="2095429"/>
            <a:ext cx="1947671" cy="522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</a:rPr>
              <a:t>11÷12 =    </a:t>
            </a:r>
            <a:endParaRPr lang="en-US" altLang="zh-CN" sz="28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98628" y="614547"/>
            <a:ext cx="48899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j-lt"/>
              </a:rPr>
              <a:t>4</a:t>
            </a:r>
            <a:r>
              <a:rPr lang="en-US" altLang="zh-CN" sz="2400" b="1">
                <a:latin typeface="+mj-lt"/>
              </a:rPr>
              <a:t>. </a:t>
            </a:r>
            <a:r>
              <a:rPr lang="zh-CN" altLang="en-US" sz="2400" b="1">
                <a:latin typeface="+mj-lt"/>
              </a:rPr>
              <a:t>在括号里填上适当的数。</a:t>
            </a:r>
            <a:r>
              <a:rPr lang="en-US" altLang="zh-CN" sz="2400" b="1">
                <a:latin typeface="+mj-lt"/>
              </a:rPr>
              <a:t> </a:t>
            </a:r>
            <a:endParaRPr lang="zh-CN" altLang="en-US" sz="2400" b="1" dirty="0">
              <a:latin typeface="+mj-lt"/>
            </a:endParaRPr>
          </a:p>
        </p:txBody>
      </p:sp>
      <p:grpSp>
        <p:nvGrpSpPr>
          <p:cNvPr id="3" name="组合 32"/>
          <p:cNvGrpSpPr/>
          <p:nvPr/>
        </p:nvGrpSpPr>
        <p:grpSpPr bwMode="auto">
          <a:xfrm>
            <a:off x="4955486" y="1854548"/>
            <a:ext cx="2554175" cy="831850"/>
            <a:chOff x="1062891" y="695106"/>
            <a:chExt cx="2553436" cy="830997"/>
          </a:xfrm>
        </p:grpSpPr>
        <p:sp>
          <p:nvSpPr>
            <p:cNvPr id="16" name="文本框 33"/>
            <p:cNvSpPr txBox="1">
              <a:spLocks noChangeArrowheads="1"/>
            </p:cNvSpPr>
            <p:nvPr/>
          </p:nvSpPr>
          <p:spPr bwMode="auto">
            <a:xfrm>
              <a:off x="1062891" y="861368"/>
              <a:ext cx="124265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7 dm = </a:t>
              </a:r>
              <a:endPara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7" name="组合 34"/>
            <p:cNvGrpSpPr/>
            <p:nvPr/>
          </p:nvGrpSpPr>
          <p:grpSpPr bwMode="auto">
            <a:xfrm>
              <a:off x="1915019" y="695106"/>
              <a:ext cx="1701308" cy="830997"/>
              <a:chOff x="484679" y="1766242"/>
              <a:chExt cx="1701308" cy="830997"/>
            </a:xfrm>
          </p:grpSpPr>
          <p:sp>
            <p:nvSpPr>
              <p:cNvPr id="19" name="文本框 35"/>
              <p:cNvSpPr txBox="1">
                <a:spLocks noChangeArrowheads="1"/>
              </p:cNvSpPr>
              <p:nvPr/>
            </p:nvSpPr>
            <p:spPr bwMode="auto">
              <a:xfrm>
                <a:off x="484679" y="1766242"/>
                <a:ext cx="135057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0" name="直接连接符 19"/>
              <p:cNvCxnSpPr/>
              <p:nvPr/>
            </p:nvCxnSpPr>
            <p:spPr>
              <a:xfrm>
                <a:off x="735432" y="2162710"/>
                <a:ext cx="7443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文本框 37"/>
              <p:cNvSpPr txBox="1">
                <a:spLocks noChangeArrowheads="1"/>
              </p:cNvSpPr>
              <p:nvPr/>
            </p:nvSpPr>
            <p:spPr bwMode="auto">
              <a:xfrm>
                <a:off x="1540062" y="1937516"/>
                <a:ext cx="645925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m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2480461" y="1172642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6163461" y="1155179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728111" y="1933923"/>
            <a:ext cx="9112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6161873" y="1905348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2786848" y="2615729"/>
            <a:ext cx="7207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56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6066623" y="2603029"/>
            <a:ext cx="898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2437259" y="3351372"/>
            <a:ext cx="8985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6161873" y="3337538"/>
            <a:ext cx="56197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2774148" y="4056860"/>
            <a:ext cx="73025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8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1" name="组合 16"/>
          <p:cNvGrpSpPr/>
          <p:nvPr/>
        </p:nvGrpSpPr>
        <p:grpSpPr bwMode="auto">
          <a:xfrm>
            <a:off x="1254911" y="1120254"/>
            <a:ext cx="2570162" cy="830263"/>
            <a:chOff x="1046165" y="695106"/>
            <a:chExt cx="2570162" cy="830997"/>
          </a:xfrm>
        </p:grpSpPr>
        <p:sp>
          <p:nvSpPr>
            <p:cNvPr id="53" name="文本框 13"/>
            <p:cNvSpPr txBox="1">
              <a:spLocks noChangeArrowheads="1"/>
            </p:cNvSpPr>
            <p:nvPr/>
          </p:nvSpPr>
          <p:spPr bwMode="auto">
            <a:xfrm>
              <a:off x="1046165" y="873063"/>
              <a:ext cx="1087437" cy="462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9 cm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57" name="组合 15"/>
            <p:cNvGrpSpPr/>
            <p:nvPr/>
          </p:nvGrpSpPr>
          <p:grpSpPr bwMode="auto">
            <a:xfrm>
              <a:off x="1914531" y="695106"/>
              <a:ext cx="1701796" cy="830997"/>
              <a:chOff x="484191" y="1766242"/>
              <a:chExt cx="1701796" cy="830997"/>
            </a:xfrm>
          </p:grpSpPr>
          <p:sp>
            <p:nvSpPr>
              <p:cNvPr id="59" name="文本框 14"/>
              <p:cNvSpPr txBox="1">
                <a:spLocks noChangeArrowheads="1"/>
              </p:cNvSpPr>
              <p:nvPr/>
            </p:nvSpPr>
            <p:spPr bwMode="auto">
              <a:xfrm>
                <a:off x="484187" y="1766242"/>
                <a:ext cx="135096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3" name="直接连接符 62"/>
              <p:cNvCxnSpPr/>
              <p:nvPr/>
            </p:nvCxnSpPr>
            <p:spPr>
              <a:xfrm>
                <a:off x="735012" y="2161879"/>
                <a:ext cx="74453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64" name="文本框 17"/>
              <p:cNvSpPr txBox="1">
                <a:spLocks noChangeArrowheads="1"/>
              </p:cNvSpPr>
              <p:nvPr/>
            </p:nvSpPr>
            <p:spPr bwMode="auto">
              <a:xfrm>
                <a:off x="1539875" y="1937844"/>
                <a:ext cx="646112" cy="460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dm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1265" name="组合 20"/>
          <p:cNvGrpSpPr/>
          <p:nvPr/>
        </p:nvGrpSpPr>
        <p:grpSpPr bwMode="auto">
          <a:xfrm>
            <a:off x="4783923" y="1107554"/>
            <a:ext cx="2725738" cy="830263"/>
            <a:chOff x="891378" y="695106"/>
            <a:chExt cx="2724949" cy="830997"/>
          </a:xfrm>
        </p:grpSpPr>
        <p:sp>
          <p:nvSpPr>
            <p:cNvPr id="11274" name="文本框 21"/>
            <p:cNvSpPr txBox="1">
              <a:spLocks noChangeArrowheads="1"/>
            </p:cNvSpPr>
            <p:nvPr/>
          </p:nvSpPr>
          <p:spPr bwMode="auto">
            <a:xfrm>
              <a:off x="891378" y="873063"/>
              <a:ext cx="1242653" cy="462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30 cm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1275" name="组合 22"/>
            <p:cNvGrpSpPr/>
            <p:nvPr/>
          </p:nvGrpSpPr>
          <p:grpSpPr bwMode="auto">
            <a:xfrm>
              <a:off x="1914531" y="695106"/>
              <a:ext cx="1701796" cy="830997"/>
              <a:chOff x="484191" y="1766242"/>
              <a:chExt cx="1701796" cy="830997"/>
            </a:xfrm>
          </p:grpSpPr>
          <p:sp>
            <p:nvSpPr>
              <p:cNvPr id="11276" name="文本框 23"/>
              <p:cNvSpPr txBox="1">
                <a:spLocks noChangeArrowheads="1"/>
              </p:cNvSpPr>
              <p:nvPr/>
            </p:nvSpPr>
            <p:spPr bwMode="auto">
              <a:xfrm>
                <a:off x="484679" y="1766242"/>
                <a:ext cx="135057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277" name="直接连接符 11276"/>
              <p:cNvCxnSpPr/>
              <p:nvPr/>
            </p:nvCxnSpPr>
            <p:spPr>
              <a:xfrm>
                <a:off x="735432" y="2161879"/>
                <a:ext cx="7443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78" name="文本框 25"/>
              <p:cNvSpPr txBox="1">
                <a:spLocks noChangeArrowheads="1"/>
              </p:cNvSpPr>
              <p:nvPr/>
            </p:nvSpPr>
            <p:spPr bwMode="auto">
              <a:xfrm>
                <a:off x="1540062" y="1937844"/>
                <a:ext cx="645925" cy="4607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dm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1279" name="组合 26"/>
          <p:cNvGrpSpPr/>
          <p:nvPr/>
        </p:nvGrpSpPr>
        <p:grpSpPr bwMode="auto">
          <a:xfrm>
            <a:off x="1248561" y="1867248"/>
            <a:ext cx="2963862" cy="831850"/>
            <a:chOff x="1046164" y="695106"/>
            <a:chExt cx="2963863" cy="830997"/>
          </a:xfrm>
        </p:grpSpPr>
        <p:sp>
          <p:nvSpPr>
            <p:cNvPr id="11280" name="文本框 27"/>
            <p:cNvSpPr txBox="1">
              <a:spLocks noChangeArrowheads="1"/>
            </p:cNvSpPr>
            <p:nvPr/>
          </p:nvSpPr>
          <p:spPr bwMode="auto">
            <a:xfrm>
              <a:off x="1046164" y="872724"/>
              <a:ext cx="172561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133 dm³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1281" name="组合 28"/>
            <p:cNvGrpSpPr/>
            <p:nvPr/>
          </p:nvGrpSpPr>
          <p:grpSpPr bwMode="auto">
            <a:xfrm>
              <a:off x="2276481" y="695106"/>
              <a:ext cx="1733546" cy="830997"/>
              <a:chOff x="846141" y="1766242"/>
              <a:chExt cx="1733546" cy="830997"/>
            </a:xfrm>
          </p:grpSpPr>
          <p:sp>
            <p:nvSpPr>
              <p:cNvPr id="11282" name="文本框 29"/>
              <p:cNvSpPr txBox="1">
                <a:spLocks noChangeArrowheads="1"/>
              </p:cNvSpPr>
              <p:nvPr/>
            </p:nvSpPr>
            <p:spPr bwMode="auto">
              <a:xfrm>
                <a:off x="846136" y="1766242"/>
                <a:ext cx="1411289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283" name="直接连接符 11282"/>
              <p:cNvCxnSpPr/>
              <p:nvPr/>
            </p:nvCxnSpPr>
            <p:spPr>
              <a:xfrm>
                <a:off x="1141411" y="2169054"/>
                <a:ext cx="804863" cy="634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85" name="文本框 31"/>
              <p:cNvSpPr txBox="1">
                <a:spLocks noChangeArrowheads="1"/>
              </p:cNvSpPr>
              <p:nvPr/>
            </p:nvSpPr>
            <p:spPr bwMode="auto">
              <a:xfrm>
                <a:off x="1933575" y="1937516"/>
                <a:ext cx="646112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en-US" altLang="zh-CN" sz="24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1287" name="组合 38"/>
          <p:cNvGrpSpPr/>
          <p:nvPr/>
        </p:nvGrpSpPr>
        <p:grpSpPr bwMode="auto">
          <a:xfrm>
            <a:off x="1248561" y="2553816"/>
            <a:ext cx="3036887" cy="831850"/>
            <a:chOff x="1046164" y="695106"/>
            <a:chExt cx="3037676" cy="830997"/>
          </a:xfrm>
        </p:grpSpPr>
        <p:sp>
          <p:nvSpPr>
            <p:cNvPr id="11288" name="文本框 39"/>
            <p:cNvSpPr txBox="1">
              <a:spLocks noChangeArrowheads="1"/>
            </p:cNvSpPr>
            <p:nvPr/>
          </p:nvSpPr>
          <p:spPr bwMode="auto">
            <a:xfrm>
              <a:off x="1046164" y="872724"/>
              <a:ext cx="172447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56 cm²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1289" name="组合 40"/>
            <p:cNvGrpSpPr/>
            <p:nvPr/>
          </p:nvGrpSpPr>
          <p:grpSpPr bwMode="auto">
            <a:xfrm>
              <a:off x="2308231" y="695106"/>
              <a:ext cx="1775609" cy="830997"/>
              <a:chOff x="877891" y="1766242"/>
              <a:chExt cx="1775609" cy="830997"/>
            </a:xfrm>
          </p:grpSpPr>
          <p:sp>
            <p:nvSpPr>
              <p:cNvPr id="11290" name="文本框 41"/>
              <p:cNvSpPr txBox="1">
                <a:spLocks noChangeArrowheads="1"/>
              </p:cNvSpPr>
              <p:nvPr/>
            </p:nvSpPr>
            <p:spPr bwMode="auto">
              <a:xfrm>
                <a:off x="878214" y="1766242"/>
                <a:ext cx="135131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292" name="直接连接符 11291"/>
              <p:cNvCxnSpPr/>
              <p:nvPr/>
            </p:nvCxnSpPr>
            <p:spPr>
              <a:xfrm>
                <a:off x="1129104" y="2162710"/>
                <a:ext cx="74473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93" name="文本框 43"/>
              <p:cNvSpPr txBox="1">
                <a:spLocks noChangeArrowheads="1"/>
              </p:cNvSpPr>
              <p:nvPr/>
            </p:nvSpPr>
            <p:spPr bwMode="auto">
              <a:xfrm>
                <a:off x="1934176" y="1937516"/>
                <a:ext cx="719324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dm²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1294" name="组合 44"/>
          <p:cNvGrpSpPr/>
          <p:nvPr/>
        </p:nvGrpSpPr>
        <p:grpSpPr bwMode="auto">
          <a:xfrm>
            <a:off x="4783923" y="2541116"/>
            <a:ext cx="2871788" cy="831850"/>
            <a:chOff x="891378" y="695106"/>
            <a:chExt cx="2870999" cy="830997"/>
          </a:xfrm>
        </p:grpSpPr>
        <p:sp>
          <p:nvSpPr>
            <p:cNvPr id="11295" name="文本框 45"/>
            <p:cNvSpPr txBox="1">
              <a:spLocks noChangeArrowheads="1"/>
            </p:cNvSpPr>
            <p:nvPr/>
          </p:nvSpPr>
          <p:spPr bwMode="auto">
            <a:xfrm>
              <a:off x="891378" y="872724"/>
              <a:ext cx="1371224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53 mL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65" name="组合 46"/>
            <p:cNvGrpSpPr/>
            <p:nvPr/>
          </p:nvGrpSpPr>
          <p:grpSpPr bwMode="auto">
            <a:xfrm>
              <a:off x="1914531" y="695106"/>
              <a:ext cx="1847846" cy="830997"/>
              <a:chOff x="484191" y="1766242"/>
              <a:chExt cx="1847846" cy="830997"/>
            </a:xfrm>
          </p:grpSpPr>
          <p:sp>
            <p:nvSpPr>
              <p:cNvPr id="69" name="文本框 47"/>
              <p:cNvSpPr txBox="1">
                <a:spLocks noChangeArrowheads="1"/>
              </p:cNvSpPr>
              <p:nvPr/>
            </p:nvSpPr>
            <p:spPr bwMode="auto">
              <a:xfrm>
                <a:off x="484694" y="1766242"/>
                <a:ext cx="1464861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741799" y="2162710"/>
                <a:ext cx="8951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文本框 49"/>
              <p:cNvSpPr txBox="1">
                <a:spLocks noChangeArrowheads="1"/>
              </p:cNvSpPr>
              <p:nvPr/>
            </p:nvSpPr>
            <p:spPr bwMode="auto">
              <a:xfrm>
                <a:off x="1686102" y="1937516"/>
                <a:ext cx="645935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L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72" name="组合 50"/>
          <p:cNvGrpSpPr/>
          <p:nvPr/>
        </p:nvGrpSpPr>
        <p:grpSpPr bwMode="auto">
          <a:xfrm>
            <a:off x="1241078" y="3297397"/>
            <a:ext cx="2631281" cy="831850"/>
            <a:chOff x="1375570" y="695106"/>
            <a:chExt cx="2631280" cy="830997"/>
          </a:xfrm>
        </p:grpSpPr>
        <p:sp>
          <p:nvSpPr>
            <p:cNvPr id="73" name="文本框 51"/>
            <p:cNvSpPr txBox="1">
              <a:spLocks noChangeArrowheads="1"/>
            </p:cNvSpPr>
            <p:nvPr/>
          </p:nvSpPr>
          <p:spPr bwMode="auto">
            <a:xfrm>
              <a:off x="1375570" y="882239"/>
              <a:ext cx="1725611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23 kg = </a:t>
              </a:r>
              <a:endPara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74" name="组合 52"/>
            <p:cNvGrpSpPr/>
            <p:nvPr/>
          </p:nvGrpSpPr>
          <p:grpSpPr bwMode="auto">
            <a:xfrm>
              <a:off x="2308231" y="695106"/>
              <a:ext cx="1698619" cy="830997"/>
              <a:chOff x="877891" y="1766242"/>
              <a:chExt cx="1698619" cy="830997"/>
            </a:xfrm>
          </p:grpSpPr>
          <p:sp>
            <p:nvSpPr>
              <p:cNvPr id="75" name="文本框 53"/>
              <p:cNvSpPr txBox="1">
                <a:spLocks noChangeArrowheads="1"/>
              </p:cNvSpPr>
              <p:nvPr/>
            </p:nvSpPr>
            <p:spPr bwMode="auto">
              <a:xfrm>
                <a:off x="877886" y="1766242"/>
                <a:ext cx="1512887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>
                <a:off x="1135061" y="2169054"/>
                <a:ext cx="87471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文本框 55"/>
              <p:cNvSpPr txBox="1">
                <a:spLocks noChangeArrowheads="1"/>
              </p:cNvSpPr>
              <p:nvPr/>
            </p:nvSpPr>
            <p:spPr bwMode="auto">
              <a:xfrm>
                <a:off x="2003423" y="1937516"/>
                <a:ext cx="573087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en-US" altLang="zh-CN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t  </a:t>
                </a:r>
                <a:endPara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78" name="组合 56"/>
          <p:cNvGrpSpPr/>
          <p:nvPr/>
        </p:nvGrpSpPr>
        <p:grpSpPr bwMode="auto">
          <a:xfrm>
            <a:off x="4783923" y="3296263"/>
            <a:ext cx="2725738" cy="831850"/>
            <a:chOff x="891378" y="695106"/>
            <a:chExt cx="2724949" cy="830997"/>
          </a:xfrm>
        </p:grpSpPr>
        <p:sp>
          <p:nvSpPr>
            <p:cNvPr id="79" name="文本框 57"/>
            <p:cNvSpPr txBox="1">
              <a:spLocks noChangeArrowheads="1"/>
            </p:cNvSpPr>
            <p:nvPr/>
          </p:nvSpPr>
          <p:spPr bwMode="auto">
            <a:xfrm>
              <a:off x="891378" y="872724"/>
              <a:ext cx="1371203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13 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秒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= </a:t>
              </a:r>
              <a:endPara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80" name="组合 58"/>
            <p:cNvGrpSpPr/>
            <p:nvPr/>
          </p:nvGrpSpPr>
          <p:grpSpPr bwMode="auto">
            <a:xfrm>
              <a:off x="1914531" y="695106"/>
              <a:ext cx="1701796" cy="830997"/>
              <a:chOff x="484191" y="1766242"/>
              <a:chExt cx="1701796" cy="830997"/>
            </a:xfrm>
          </p:grpSpPr>
          <p:sp>
            <p:nvSpPr>
              <p:cNvPr id="81" name="文本框 59"/>
              <p:cNvSpPr txBox="1">
                <a:spLocks noChangeArrowheads="1"/>
              </p:cNvSpPr>
              <p:nvPr/>
            </p:nvSpPr>
            <p:spPr bwMode="auto">
              <a:xfrm>
                <a:off x="484679" y="1766242"/>
                <a:ext cx="1350573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82" name="直接连接符 81"/>
              <p:cNvCxnSpPr/>
              <p:nvPr/>
            </p:nvCxnSpPr>
            <p:spPr>
              <a:xfrm>
                <a:off x="735432" y="2162710"/>
                <a:ext cx="74432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文本框 61"/>
              <p:cNvSpPr txBox="1">
                <a:spLocks noChangeArrowheads="1"/>
              </p:cNvSpPr>
              <p:nvPr/>
            </p:nvSpPr>
            <p:spPr bwMode="auto">
              <a:xfrm>
                <a:off x="1540062" y="1937516"/>
                <a:ext cx="645925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分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84" name="组合 62"/>
          <p:cNvGrpSpPr/>
          <p:nvPr/>
        </p:nvGrpSpPr>
        <p:grpSpPr bwMode="auto">
          <a:xfrm>
            <a:off x="1248561" y="4009235"/>
            <a:ext cx="3875087" cy="831850"/>
            <a:chOff x="1046165" y="695106"/>
            <a:chExt cx="3875091" cy="830997"/>
          </a:xfrm>
        </p:grpSpPr>
        <p:sp>
          <p:nvSpPr>
            <p:cNvPr id="85" name="文本框 63"/>
            <p:cNvSpPr txBox="1">
              <a:spLocks noChangeArrowheads="1"/>
            </p:cNvSpPr>
            <p:nvPr/>
          </p:nvSpPr>
          <p:spPr bwMode="auto">
            <a:xfrm>
              <a:off x="1046165" y="872724"/>
              <a:ext cx="1512889" cy="463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48 </a:t>
              </a:r>
              <a:r>
                <a: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公顷</a:t>
              </a:r>
              <a:r>
                <a:rPr lang="en-US" altLang="zh-CN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= </a:t>
              </a:r>
              <a:endPara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86" name="组合 64"/>
            <p:cNvGrpSpPr/>
            <p:nvPr/>
          </p:nvGrpSpPr>
          <p:grpSpPr bwMode="auto">
            <a:xfrm>
              <a:off x="2308231" y="695106"/>
              <a:ext cx="2613025" cy="830997"/>
              <a:chOff x="877891" y="1766242"/>
              <a:chExt cx="2613025" cy="830997"/>
            </a:xfrm>
          </p:grpSpPr>
          <p:sp>
            <p:nvSpPr>
              <p:cNvPr id="87" name="文本框 65"/>
              <p:cNvSpPr txBox="1">
                <a:spLocks noChangeArrowheads="1"/>
              </p:cNvSpPr>
              <p:nvPr/>
            </p:nvSpPr>
            <p:spPr bwMode="auto">
              <a:xfrm>
                <a:off x="877888" y="1766242"/>
                <a:ext cx="1350965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）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88" name="直接连接符 87"/>
              <p:cNvCxnSpPr/>
              <p:nvPr/>
            </p:nvCxnSpPr>
            <p:spPr>
              <a:xfrm>
                <a:off x="1128713" y="2162710"/>
                <a:ext cx="744539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文本框 67"/>
              <p:cNvSpPr txBox="1">
                <a:spLocks noChangeArrowheads="1"/>
              </p:cNvSpPr>
              <p:nvPr/>
            </p:nvSpPr>
            <p:spPr bwMode="auto">
              <a:xfrm>
                <a:off x="1933577" y="1937516"/>
                <a:ext cx="1557339" cy="461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平方千米</a:t>
                </a:r>
                <a:r>
                  <a:rPr lang="en-US" altLang="zh-CN" sz="24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 </a:t>
                </a:r>
                <a:endPara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9" grpId="0"/>
      <p:bldP spid="33" grpId="0"/>
      <p:bldP spid="35" grpId="0"/>
      <p:bldP spid="39" grpId="0"/>
      <p:bldP spid="41" grpId="0"/>
      <p:bldP spid="45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3326458" y="2464355"/>
            <a:ext cx="3319463" cy="952500"/>
            <a:chOff x="2853130" y="1588517"/>
            <a:chExt cx="2690420" cy="953658"/>
          </a:xfrm>
        </p:grpSpPr>
        <p:sp>
          <p:nvSpPr>
            <p:cNvPr id="4" name="文本框 3"/>
            <p:cNvSpPr txBox="1"/>
            <p:nvPr/>
          </p:nvSpPr>
          <p:spPr>
            <a:xfrm>
              <a:off x="2853130" y="1804679"/>
              <a:ext cx="2690420" cy="5245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1÷81 =    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2298" name="组合 4"/>
            <p:cNvGrpSpPr/>
            <p:nvPr/>
          </p:nvGrpSpPr>
          <p:grpSpPr bwMode="auto">
            <a:xfrm>
              <a:off x="3914630" y="1588517"/>
              <a:ext cx="456766" cy="953658"/>
              <a:chOff x="3749530" y="1549446"/>
              <a:chExt cx="456766" cy="95365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749530" y="1549446"/>
                <a:ext cx="456766" cy="95365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81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3802283" y="2034222"/>
                <a:ext cx="33582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 bwMode="auto">
          <a:xfrm>
            <a:off x="1802458" y="3148567"/>
            <a:ext cx="5135563" cy="954088"/>
            <a:chOff x="1653702" y="4108773"/>
            <a:chExt cx="5136204" cy="954107"/>
          </a:xfrm>
        </p:grpSpPr>
        <p:sp>
          <p:nvSpPr>
            <p:cNvPr id="12293" name="文本框 7"/>
            <p:cNvSpPr txBox="1">
              <a:spLocks noChangeArrowheads="1"/>
            </p:cNvSpPr>
            <p:nvPr/>
          </p:nvSpPr>
          <p:spPr bwMode="auto">
            <a:xfrm>
              <a:off x="1653702" y="4332053"/>
              <a:ext cx="513620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</a:rPr>
                <a:t>答：月球的质量是地球质量的      </a:t>
              </a:r>
              <a:r>
                <a:rPr lang="en-US" altLang="zh-CN" sz="2400" b="1" dirty="0">
                  <a:solidFill>
                    <a:srgbClr val="FF0000"/>
                  </a:solidFill>
                </a:rPr>
                <a:t>.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2294" name="组合 10"/>
            <p:cNvGrpSpPr/>
            <p:nvPr/>
          </p:nvGrpSpPr>
          <p:grpSpPr bwMode="auto">
            <a:xfrm>
              <a:off x="5700408" y="4108773"/>
              <a:ext cx="564544" cy="954107"/>
              <a:chOff x="6789906" y="3849368"/>
              <a:chExt cx="564544" cy="954107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6790243" y="3849368"/>
                <a:ext cx="563632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81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6855338" y="4335153"/>
                <a:ext cx="41438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97356" y="899078"/>
            <a:ext cx="6907213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个月球和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个地球的质量相等。月球质量是地球质量的几分之几？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1287463" y="2717555"/>
            <a:ext cx="2744787" cy="954088"/>
            <a:chOff x="2853130" y="1588518"/>
            <a:chExt cx="2690420" cy="954107"/>
          </a:xfrm>
        </p:grpSpPr>
        <p:sp>
          <p:nvSpPr>
            <p:cNvPr id="10" name="文本框 9"/>
            <p:cNvSpPr txBox="1"/>
            <p:nvPr/>
          </p:nvSpPr>
          <p:spPr>
            <a:xfrm>
              <a:off x="2853130" y="1804422"/>
              <a:ext cx="2690420" cy="5222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1÷5 =    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3323" name="组合 10"/>
            <p:cNvGrpSpPr/>
            <p:nvPr/>
          </p:nvGrpSpPr>
          <p:grpSpPr bwMode="auto">
            <a:xfrm>
              <a:off x="3977937" y="1588518"/>
              <a:ext cx="457393" cy="954107"/>
              <a:chOff x="3812837" y="1549447"/>
              <a:chExt cx="457393" cy="954107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3813058" y="1549447"/>
                <a:ext cx="457480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3870632" y="2035232"/>
                <a:ext cx="33610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组合 13"/>
          <p:cNvGrpSpPr/>
          <p:nvPr/>
        </p:nvGrpSpPr>
        <p:grpSpPr bwMode="auto">
          <a:xfrm>
            <a:off x="1058848" y="3671643"/>
            <a:ext cx="7442098" cy="955674"/>
            <a:chOff x="1590242" y="4307841"/>
            <a:chExt cx="11014728" cy="954856"/>
          </a:xfrm>
        </p:grpSpPr>
        <p:sp>
          <p:nvSpPr>
            <p:cNvPr id="13318" name="文本框 14"/>
            <p:cNvSpPr txBox="1">
              <a:spLocks noChangeArrowheads="1"/>
            </p:cNvSpPr>
            <p:nvPr/>
          </p:nvSpPr>
          <p:spPr bwMode="auto">
            <a:xfrm>
              <a:off x="1590242" y="4475971"/>
              <a:ext cx="11014728" cy="574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</a:rPr>
                <a:t>答：桌子的宽度是这颗纺锤树最粗部分直径</a:t>
              </a:r>
              <a:r>
                <a:rPr lang="zh-CN" altLang="en-US" sz="2400" b="1">
                  <a:solidFill>
                    <a:srgbClr val="FF0000"/>
                  </a:solidFill>
                </a:rPr>
                <a:t>的     </a:t>
              </a:r>
              <a:r>
                <a:rPr lang="zh-CN" altLang="en-US" sz="2400" b="1" dirty="0">
                  <a:solidFill>
                    <a:srgbClr val="FF0000"/>
                  </a:solidFill>
                </a:rPr>
                <a:t>。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3319" name="组合 15"/>
            <p:cNvGrpSpPr/>
            <p:nvPr/>
          </p:nvGrpSpPr>
          <p:grpSpPr bwMode="auto">
            <a:xfrm>
              <a:off x="10623920" y="4307841"/>
              <a:ext cx="960983" cy="954856"/>
              <a:chOff x="11713418" y="4048436"/>
              <a:chExt cx="960983" cy="954856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1713418" y="4048436"/>
                <a:ext cx="960983" cy="95485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11985972" y="4525864"/>
                <a:ext cx="44877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451848" y="696855"/>
            <a:ext cx="8240303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一棵纺锤树最粗部分的直径为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，一张桌子的宽为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 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。桌子的宽度是这棵纺锤树最粗部分直径的几分之几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304" y="2166067"/>
            <a:ext cx="1166519" cy="1244740"/>
          </a:xfrm>
          <a:prstGeom prst="rect">
            <a:avLst/>
          </a:prstGeom>
        </p:spPr>
      </p:pic>
      <p:grpSp>
        <p:nvGrpSpPr>
          <p:cNvPr id="7" name="组合 3"/>
          <p:cNvGrpSpPr/>
          <p:nvPr/>
        </p:nvGrpSpPr>
        <p:grpSpPr bwMode="auto">
          <a:xfrm>
            <a:off x="3796902" y="2270318"/>
            <a:ext cx="3470275" cy="1037494"/>
            <a:chOff x="1252697" y="2846188"/>
            <a:chExt cx="3471081" cy="1038948"/>
          </a:xfrm>
        </p:grpSpPr>
        <p:sp>
          <p:nvSpPr>
            <p:cNvPr id="11" name="对话气泡: 圆角矩形 10"/>
            <p:cNvSpPr/>
            <p:nvPr/>
          </p:nvSpPr>
          <p:spPr>
            <a:xfrm>
              <a:off x="1252697" y="2846188"/>
              <a:ext cx="3471081" cy="1038948"/>
            </a:xfrm>
            <a:prstGeom prst="wedgeRoundRectCallout">
              <a:avLst>
                <a:gd name="adj1" fmla="val 58669"/>
                <a:gd name="adj2" fmla="val -1695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矩形 5"/>
            <p:cNvSpPr>
              <a:spLocks noChangeArrowheads="1"/>
            </p:cNvSpPr>
            <p:nvPr/>
          </p:nvSpPr>
          <p:spPr bwMode="auto">
            <a:xfrm>
              <a:off x="1252697" y="2896204"/>
              <a:ext cx="3471081" cy="937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纺锤树的根系发达，树干里可以贮存很多水分。</a:t>
              </a:r>
              <a:endPara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 bwMode="auto">
          <a:xfrm>
            <a:off x="4763770" y="4163695"/>
            <a:ext cx="3084830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50+25 = 75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（头）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   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018655" y="3942080"/>
            <a:ext cx="1896745" cy="829310"/>
            <a:chOff x="11053" y="6208"/>
            <a:chExt cx="2987" cy="1306"/>
          </a:xfrm>
        </p:grpSpPr>
        <p:sp>
          <p:nvSpPr>
            <p:cNvPr id="11" name="文本框 10"/>
            <p:cNvSpPr txBox="1"/>
            <p:nvPr/>
          </p:nvSpPr>
          <p:spPr bwMode="auto">
            <a:xfrm>
              <a:off x="11053" y="6526"/>
              <a:ext cx="2986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16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</a:rPr>
                <a:t>÷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75</a:t>
              </a: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 =   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2906" y="6208"/>
              <a:ext cx="1134" cy="1306"/>
              <a:chOff x="9345" y="6702"/>
              <a:chExt cx="1134" cy="1306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9345" y="6702"/>
                <a:ext cx="1134" cy="1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p>
                <a:pPr algn="ctr" latinLnBrk="0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25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 latinLnBrk="0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9569" y="7355"/>
                <a:ext cx="7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451848" y="636565"/>
            <a:ext cx="8240303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某农场有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头大牛和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头小牛，还有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只羊。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）大牛的头数是小牛的多少倍？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）小牛的头数是大牛的几分之几？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）你还能提出其他数学问题并解答吗？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451848" y="3385631"/>
            <a:ext cx="34754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50÷25 = 2   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424180" y="4157980"/>
            <a:ext cx="4792345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）羊的只数是牛的几分之几？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   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658870" y="3211195"/>
            <a:ext cx="3114040" cy="953770"/>
            <a:chOff x="5762" y="5090"/>
            <a:chExt cx="4904" cy="1502"/>
          </a:xfrm>
        </p:grpSpPr>
        <p:sp>
          <p:nvSpPr>
            <p:cNvPr id="7" name="文本框 6"/>
            <p:cNvSpPr txBox="1"/>
            <p:nvPr/>
          </p:nvSpPr>
          <p:spPr>
            <a:xfrm>
              <a:off x="5762" y="5430"/>
              <a:ext cx="4322" cy="8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2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）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25÷50 =    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9532" y="5090"/>
              <a:ext cx="1134" cy="15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25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50</a:t>
              </a:r>
              <a:endParaRPr lang="zh-CN" altLang="en-US" sz="28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9704" y="5855"/>
              <a:ext cx="72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 bwMode="auto">
          <a:xfrm>
            <a:off x="1017905" y="4561840"/>
            <a:ext cx="2503170" cy="4603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（提问不唯一）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   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 bwMode="auto">
          <a:xfrm>
            <a:off x="3028950" y="2260600"/>
            <a:ext cx="3319463" cy="954088"/>
            <a:chOff x="2853130" y="1588518"/>
            <a:chExt cx="2690420" cy="954107"/>
          </a:xfrm>
        </p:grpSpPr>
        <p:sp>
          <p:nvSpPr>
            <p:cNvPr id="4" name="文本框 3"/>
            <p:cNvSpPr txBox="1"/>
            <p:nvPr/>
          </p:nvSpPr>
          <p:spPr>
            <a:xfrm>
              <a:off x="2853130" y="1804422"/>
              <a:ext cx="2690420" cy="5222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5÷6 =    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m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）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4346" name="组合 4"/>
            <p:cNvGrpSpPr/>
            <p:nvPr/>
          </p:nvGrpSpPr>
          <p:grpSpPr bwMode="auto">
            <a:xfrm>
              <a:off x="3761774" y="1588518"/>
              <a:ext cx="457393" cy="954107"/>
              <a:chOff x="3596674" y="1549447"/>
              <a:chExt cx="457393" cy="954107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596416" y="1549447"/>
                <a:ext cx="458054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6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3649170" y="2035232"/>
                <a:ext cx="337107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 bwMode="auto">
          <a:xfrm>
            <a:off x="2459038" y="3033713"/>
            <a:ext cx="4757737" cy="954087"/>
            <a:chOff x="1101265" y="4180207"/>
            <a:chExt cx="7137348" cy="954107"/>
          </a:xfrm>
        </p:grpSpPr>
        <p:sp>
          <p:nvSpPr>
            <p:cNvPr id="14341" name="文本框 8"/>
            <p:cNvSpPr txBox="1">
              <a:spLocks noChangeArrowheads="1"/>
            </p:cNvSpPr>
            <p:nvPr/>
          </p:nvSpPr>
          <p:spPr bwMode="auto">
            <a:xfrm>
              <a:off x="1101265" y="4281926"/>
              <a:ext cx="7137348" cy="669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srgbClr val="FF0000"/>
                  </a:solidFill>
                </a:rPr>
                <a:t>答：平均每人分      米。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  <p:grpSp>
          <p:nvGrpSpPr>
            <p:cNvPr id="14342" name="组合 9"/>
            <p:cNvGrpSpPr/>
            <p:nvPr/>
          </p:nvGrpSpPr>
          <p:grpSpPr bwMode="auto">
            <a:xfrm>
              <a:off x="5089887" y="4180207"/>
              <a:ext cx="564544" cy="954107"/>
              <a:chOff x="6179385" y="3920802"/>
              <a:chExt cx="564544" cy="954107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6179771" y="3920802"/>
                <a:ext cx="564415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6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2" name="直接连接符 11"/>
              <p:cNvCxnSpPr>
                <a:stCxn id="11" idx="1"/>
                <a:endCxn id="11" idx="3"/>
              </p:cNvCxnSpPr>
              <p:nvPr/>
            </p:nvCxnSpPr>
            <p:spPr>
              <a:xfrm>
                <a:off x="6179771" y="4398649"/>
                <a:ext cx="56441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682625" y="820781"/>
            <a:ext cx="8089586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dirty="0"/>
              <a:t>8. </a:t>
            </a:r>
            <a:r>
              <a:rPr lang="zh-CN" altLang="en-US" dirty="0"/>
              <a:t>老师买了</a:t>
            </a:r>
            <a:r>
              <a:rPr lang="en-US" altLang="zh-CN" dirty="0"/>
              <a:t>5m</a:t>
            </a:r>
            <a:r>
              <a:rPr lang="zh-CN" altLang="en-US" dirty="0"/>
              <a:t>的红绸带，平均分给表演节目的</a:t>
            </a:r>
            <a:r>
              <a:rPr lang="en-US" altLang="zh-CN" dirty="0"/>
              <a:t>6</a:t>
            </a:r>
            <a:r>
              <a:rPr lang="zh-CN" altLang="en-US" dirty="0"/>
              <a:t>名女生。每人分得几米？（用分数表示）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2911475" y="2349398"/>
            <a:ext cx="3321050" cy="954087"/>
            <a:chOff x="2853130" y="1588518"/>
            <a:chExt cx="2690420" cy="954107"/>
          </a:xfrm>
        </p:grpSpPr>
        <p:sp>
          <p:nvSpPr>
            <p:cNvPr id="5" name="文本框 4"/>
            <p:cNvSpPr txBox="1"/>
            <p:nvPr/>
          </p:nvSpPr>
          <p:spPr>
            <a:xfrm>
              <a:off x="2853130" y="1804423"/>
              <a:ext cx="2690420" cy="5222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1÷15 =    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km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</a:rPr>
                <a:t>）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</p:txBody>
        </p:sp>
        <p:grpSp>
          <p:nvGrpSpPr>
            <p:cNvPr id="15370" name="组合 5"/>
            <p:cNvGrpSpPr/>
            <p:nvPr/>
          </p:nvGrpSpPr>
          <p:grpSpPr bwMode="auto">
            <a:xfrm>
              <a:off x="3887870" y="1588518"/>
              <a:ext cx="457393" cy="954107"/>
              <a:chOff x="3722770" y="1549447"/>
              <a:chExt cx="457393" cy="954107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3723302" y="1549447"/>
                <a:ext cx="456548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15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3776030" y="2035232"/>
                <a:ext cx="33566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组合 8"/>
          <p:cNvGrpSpPr/>
          <p:nvPr/>
        </p:nvGrpSpPr>
        <p:grpSpPr bwMode="auto">
          <a:xfrm>
            <a:off x="2065338" y="3452710"/>
            <a:ext cx="5072380" cy="954088"/>
            <a:chOff x="996556" y="4180207"/>
            <a:chExt cx="7607663" cy="954107"/>
          </a:xfrm>
        </p:grpSpPr>
        <p:sp>
          <p:nvSpPr>
            <p:cNvPr id="15365" name="文本框 9"/>
            <p:cNvSpPr txBox="1">
              <a:spLocks noChangeArrowheads="1"/>
            </p:cNvSpPr>
            <p:nvPr/>
          </p:nvSpPr>
          <p:spPr bwMode="auto">
            <a:xfrm>
              <a:off x="996556" y="4288159"/>
              <a:ext cx="7607663" cy="73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800" b="1">
                  <a:solidFill>
                    <a:srgbClr val="FF0000"/>
                  </a:solidFill>
                </a:rPr>
                <a:t>答：平均每分钟走</a:t>
              </a:r>
              <a:r>
                <a:rPr lang="en-US" altLang="zh-CN" sz="2800" b="1">
                  <a:solidFill>
                    <a:srgbClr val="FF0000"/>
                  </a:solidFill>
                </a:rPr>
                <a:t>      </a:t>
              </a:r>
              <a:r>
                <a:rPr lang="zh-CN" altLang="en-US" sz="2800" b="1">
                  <a:solidFill>
                    <a:srgbClr val="FF0000"/>
                  </a:solidFill>
                </a:rPr>
                <a:t>千米。</a:t>
              </a:r>
              <a:endParaRPr lang="zh-CN" altLang="en-US" sz="2800" b="1">
                <a:solidFill>
                  <a:srgbClr val="FF0000"/>
                </a:solidFill>
              </a:endParaRPr>
            </a:p>
          </p:txBody>
        </p:sp>
        <p:grpSp>
          <p:nvGrpSpPr>
            <p:cNvPr id="15366" name="组合 10"/>
            <p:cNvGrpSpPr/>
            <p:nvPr/>
          </p:nvGrpSpPr>
          <p:grpSpPr bwMode="auto">
            <a:xfrm>
              <a:off x="5401180" y="4180207"/>
              <a:ext cx="892624" cy="954107"/>
              <a:chOff x="6490678" y="3920802"/>
              <a:chExt cx="892624" cy="954107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6490841" y="3920802"/>
                <a:ext cx="892861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15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6597984" y="4398650"/>
                <a:ext cx="71667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832644" y="736702"/>
            <a:ext cx="790416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小明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分钟走了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1km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的路，平均每分钟走多少千米？（用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分数表示。）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764381" y="623855"/>
            <a:ext cx="790416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日是世界读书日。这一天，标价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元一本的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快乐数学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售价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539749" y="2119968"/>
            <a:ext cx="8353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）这本书的售价是标价的几分之几？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1" name="对象 1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979502" y="2726798"/>
          <a:ext cx="1701800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1" imgW="711200" imgH="406400" progId="Equation.DSMT4">
                  <p:embed/>
                </p:oleObj>
              </mc:Choice>
              <mc:Fallback>
                <p:oleObj name="Equation" r:id="rId1" imgW="711200" imgH="406400" progId="Equation.DSMT4">
                  <p:embed/>
                  <p:pic>
                    <p:nvPicPr>
                      <p:cNvPr id="0" name="对象 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9502" y="2726798"/>
                        <a:ext cx="1701800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 bwMode="auto">
          <a:xfrm>
            <a:off x="1547664" y="3701523"/>
            <a:ext cx="5135563" cy="954088"/>
            <a:chOff x="1653702" y="4191815"/>
            <a:chExt cx="5136204" cy="954107"/>
          </a:xfrm>
        </p:grpSpPr>
        <p:sp>
          <p:nvSpPr>
            <p:cNvPr id="15" name="文本框 7"/>
            <p:cNvSpPr txBox="1">
              <a:spLocks noChangeArrowheads="1"/>
            </p:cNvSpPr>
            <p:nvPr/>
          </p:nvSpPr>
          <p:spPr bwMode="auto">
            <a:xfrm>
              <a:off x="1653702" y="4332053"/>
              <a:ext cx="5136204" cy="574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0000"/>
                  </a:solidFill>
                </a:rPr>
                <a:t>答：这本书的售价是标价的        。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6" name="组合 10"/>
            <p:cNvGrpSpPr/>
            <p:nvPr/>
          </p:nvGrpSpPr>
          <p:grpSpPr bwMode="auto">
            <a:xfrm>
              <a:off x="5470602" y="4191815"/>
              <a:ext cx="563632" cy="954107"/>
              <a:chOff x="6560100" y="3932410"/>
              <a:chExt cx="563632" cy="954107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6560100" y="3932410"/>
                <a:ext cx="563632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9</a:t>
                </a:r>
                <a:endParaRPr lang="en-US" altLang="zh-CN" sz="28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</a:rPr>
                  <a:t>11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6625197" y="4418192"/>
                <a:ext cx="41438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624681" y="2020285"/>
            <a:ext cx="78946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）你还能提出其他数学问题并解答吗？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2"/>
          <p:cNvSpPr>
            <a:spLocks noChangeArrowheads="1"/>
          </p:cNvSpPr>
          <p:nvPr/>
        </p:nvSpPr>
        <p:spPr bwMode="auto">
          <a:xfrm>
            <a:off x="764381" y="623855"/>
            <a:ext cx="790416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日是世界读书日。这一天，标价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元一本的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快乐数学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售价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55649" y="2571750"/>
            <a:ext cx="8041842" cy="2399749"/>
            <a:chOff x="755649" y="2571750"/>
            <a:chExt cx="8041842" cy="2399749"/>
          </a:xfrm>
        </p:grpSpPr>
        <p:grpSp>
          <p:nvGrpSpPr>
            <p:cNvPr id="2" name="组合 1"/>
            <p:cNvGrpSpPr/>
            <p:nvPr/>
          </p:nvGrpSpPr>
          <p:grpSpPr bwMode="auto">
            <a:xfrm>
              <a:off x="755649" y="2571750"/>
              <a:ext cx="8041842" cy="1604963"/>
              <a:chOff x="2678588" y="1791262"/>
              <a:chExt cx="5753131" cy="1605882"/>
            </a:xfrm>
          </p:grpSpPr>
          <p:sp>
            <p:nvSpPr>
              <p:cNvPr id="3" name="文本框 9"/>
              <p:cNvSpPr txBox="1">
                <a:spLocks noChangeArrowheads="1"/>
              </p:cNvSpPr>
              <p:nvPr/>
            </p:nvSpPr>
            <p:spPr bwMode="auto">
              <a:xfrm>
                <a:off x="2678588" y="1791262"/>
                <a:ext cx="5753131" cy="14770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lnSpc>
                    <a:spcPct val="150000"/>
                  </a:lnSpc>
                  <a:defRPr/>
                </a:pPr>
                <a:r>
                  <a:rPr lang="zh-CN" altLang="en-US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问题：优惠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的价格占原来标价的几分之几？                </a:t>
                </a:r>
                <a:endPara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endParaRP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US" altLang="zh-CN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                      11</a:t>
                </a:r>
                <a:r>
                  <a:rPr lang="en-US" altLang="zh-CN" sz="3200" b="1">
                    <a:solidFill>
                      <a:srgbClr val="FF0000"/>
                    </a:solidFill>
                    <a:latin typeface="+mn-ea"/>
                    <a:ea typeface="+mn-ea"/>
                  </a:rPr>
                  <a:t>-</a:t>
                </a:r>
                <a:r>
                  <a:rPr lang="en-US" altLang="zh-CN" sz="3200" b="1">
                    <a:solidFill>
                      <a:srgbClr val="FF0000"/>
                    </a:solidFill>
                    <a:latin typeface="+mn-lt"/>
                    <a:ea typeface="+mn-ea"/>
                  </a:rPr>
                  <a:t>9=2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（元） </a:t>
                </a:r>
                <a:r>
                  <a:rPr lang="en-US" altLang="zh-CN" sz="3200" b="1" dirty="0">
                    <a:solidFill>
                      <a:srgbClr val="FF0000"/>
                    </a:solidFill>
                    <a:latin typeface="+mn-lt"/>
                    <a:ea typeface="+mn-ea"/>
                  </a:rPr>
                  <a:t>2÷11=      </a:t>
                </a:r>
                <a:endParaRPr lang="en-US" altLang="zh-CN" sz="3200" b="1" dirty="0">
                  <a:solidFill>
                    <a:srgbClr val="FF0000"/>
                  </a:solidFill>
                  <a:latin typeface="+mn-lt"/>
                  <a:ea typeface="+mn-ea"/>
                </a:endParaRPr>
              </a:p>
            </p:txBody>
          </p:sp>
          <p:grpSp>
            <p:nvGrpSpPr>
              <p:cNvPr id="4" name="组合 10"/>
              <p:cNvGrpSpPr/>
              <p:nvPr/>
            </p:nvGrpSpPr>
            <p:grpSpPr bwMode="auto">
              <a:xfrm>
                <a:off x="7005774" y="2529817"/>
                <a:ext cx="457682" cy="867327"/>
                <a:chOff x="6840674" y="2490746"/>
                <a:chExt cx="457682" cy="867327"/>
              </a:xfrm>
            </p:grpSpPr>
            <p:sp>
              <p:nvSpPr>
                <p:cNvPr id="5" name="文本框 11"/>
                <p:cNvSpPr txBox="1">
                  <a:spLocks noChangeArrowheads="1"/>
                </p:cNvSpPr>
                <p:nvPr/>
              </p:nvSpPr>
              <p:spPr bwMode="auto">
                <a:xfrm>
                  <a:off x="6840674" y="2490746"/>
                  <a:ext cx="457682" cy="867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lnSpc>
                      <a:spcPct val="90000"/>
                    </a:lnSpc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2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>
                    <a:lnSpc>
                      <a:spcPct val="90000"/>
                    </a:lnSpc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11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6" name="直接连接符 5"/>
                <p:cNvCxnSpPr/>
                <p:nvPr/>
              </p:nvCxnSpPr>
              <p:spPr>
                <a:xfrm>
                  <a:off x="6900687" y="2905376"/>
                  <a:ext cx="337302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" name="文本框 7"/>
            <p:cNvSpPr txBox="1">
              <a:spLocks noChangeArrowheads="1"/>
            </p:cNvSpPr>
            <p:nvPr/>
          </p:nvSpPr>
          <p:spPr bwMode="auto">
            <a:xfrm>
              <a:off x="1566914" y="4140141"/>
              <a:ext cx="5135563" cy="64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400" b="1">
                  <a:solidFill>
                    <a:srgbClr val="FF0000"/>
                  </a:solidFill>
                </a:rPr>
                <a:t>答：优惠的价格占原来标价的     </a:t>
              </a:r>
              <a:r>
                <a:rPr lang="en-US" altLang="zh-CN" sz="2400" b="1">
                  <a:solidFill>
                    <a:srgbClr val="FF0000"/>
                  </a:solidFill>
                </a:rPr>
                <a:t>  </a:t>
              </a:r>
              <a:r>
                <a:rPr lang="zh-CN" altLang="en-US" sz="2400" b="1">
                  <a:solidFill>
                    <a:srgbClr val="FF0000"/>
                  </a:solidFill>
                </a:rPr>
                <a:t>。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11"/>
            <p:cNvSpPr txBox="1">
              <a:spLocks noChangeArrowheads="1"/>
            </p:cNvSpPr>
            <p:nvPr/>
          </p:nvSpPr>
          <p:spPr bwMode="auto">
            <a:xfrm>
              <a:off x="5612749" y="4104668"/>
              <a:ext cx="639757" cy="866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algn="ctr">
                <a:lnSpc>
                  <a:spcPct val="90000"/>
                </a:lnSpc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11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 bwMode="auto">
            <a:xfrm>
              <a:off x="5693762" y="4515786"/>
              <a:ext cx="47148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467544" y="797375"/>
            <a:ext cx="8425755" cy="243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）班共有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幅书法作品参加学校的书法比赛，其中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幅作品从全校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255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幅参赛作品中脱颖而出获奖。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班获奖作品占全班参赛作品的几分之几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五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( 1 )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班参赛作品占全校参赛作品的几分之几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4" name="组合 3"/>
          <p:cNvGrpSpPr/>
          <p:nvPr/>
        </p:nvGrpSpPr>
        <p:grpSpPr bwMode="auto">
          <a:xfrm>
            <a:off x="3132608" y="3538790"/>
            <a:ext cx="3095625" cy="935037"/>
            <a:chOff x="1259632" y="2571750"/>
            <a:chExt cx="3096344" cy="936347"/>
          </a:xfrm>
        </p:grpSpPr>
        <p:sp>
          <p:nvSpPr>
            <p:cNvPr id="21" name="对话气泡: 圆角矩形 20"/>
            <p:cNvSpPr/>
            <p:nvPr/>
          </p:nvSpPr>
          <p:spPr>
            <a:xfrm>
              <a:off x="1259632" y="2571750"/>
              <a:ext cx="3096344" cy="936347"/>
            </a:xfrm>
            <a:prstGeom prst="wedgeRoundRectCallout">
              <a:avLst>
                <a:gd name="adj1" fmla="val 59827"/>
                <a:gd name="adj2" fmla="val -3632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矩形 5"/>
            <p:cNvSpPr>
              <a:spLocks noChangeArrowheads="1"/>
            </p:cNvSpPr>
            <p:nvPr/>
          </p:nvSpPr>
          <p:spPr bwMode="auto">
            <a:xfrm>
              <a:off x="1259632" y="2571750"/>
              <a:ext cx="3096344" cy="9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两小题中的单位“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分别是什么</a:t>
              </a:r>
              <a:r>
                <a:rPr lang="en-US" altLang="zh-CN" sz="24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?</a:t>
              </a:r>
              <a:endPara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60" y="3538790"/>
            <a:ext cx="970746" cy="10358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1020763" y="887413"/>
            <a:ext cx="7102475" cy="1581150"/>
            <a:chOff x="1738383" y="1290408"/>
            <a:chExt cx="5540049" cy="1580641"/>
          </a:xfrm>
        </p:grpSpPr>
        <p:sp>
          <p:nvSpPr>
            <p:cNvPr id="3" name="文本框 3"/>
            <p:cNvSpPr txBox="1">
              <a:spLocks noChangeArrowheads="1"/>
            </p:cNvSpPr>
            <p:nvPr/>
          </p:nvSpPr>
          <p:spPr bwMode="auto">
            <a:xfrm>
              <a:off x="1738383" y="1290408"/>
              <a:ext cx="5540049" cy="584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）单位“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”是全班的参赛作品。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4" name="组合 4"/>
            <p:cNvGrpSpPr/>
            <p:nvPr/>
          </p:nvGrpSpPr>
          <p:grpSpPr bwMode="auto">
            <a:xfrm>
              <a:off x="3126464" y="1794062"/>
              <a:ext cx="2308655" cy="1076987"/>
              <a:chOff x="2961364" y="1754991"/>
              <a:chExt cx="2308655" cy="1076987"/>
            </a:xfrm>
          </p:grpSpPr>
          <p:sp>
            <p:nvSpPr>
              <p:cNvPr id="5" name="文本框 5"/>
              <p:cNvSpPr txBox="1">
                <a:spLocks noChangeArrowheads="1"/>
              </p:cNvSpPr>
              <p:nvPr/>
            </p:nvSpPr>
            <p:spPr bwMode="auto">
              <a:xfrm>
                <a:off x="4726025" y="1754991"/>
                <a:ext cx="543994" cy="10769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6" name="直接连接符 5"/>
              <p:cNvCxnSpPr/>
              <p:nvPr/>
            </p:nvCxnSpPr>
            <p:spPr>
              <a:xfrm>
                <a:off x="4787849" y="2228922"/>
                <a:ext cx="33681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文本框 7"/>
              <p:cNvSpPr txBox="1">
                <a:spLocks noChangeArrowheads="1"/>
              </p:cNvSpPr>
              <p:nvPr/>
            </p:nvSpPr>
            <p:spPr bwMode="auto">
              <a:xfrm>
                <a:off x="2961364" y="1948625"/>
                <a:ext cx="457886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8" name="文本框 8"/>
              <p:cNvSpPr txBox="1">
                <a:spLocks noChangeArrowheads="1"/>
              </p:cNvSpPr>
              <p:nvPr/>
            </p:nvSpPr>
            <p:spPr bwMode="auto">
              <a:xfrm>
                <a:off x="3402529" y="1950212"/>
                <a:ext cx="457886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÷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9" name="文本框 9"/>
              <p:cNvSpPr txBox="1">
                <a:spLocks noChangeArrowheads="1"/>
              </p:cNvSpPr>
              <p:nvPr/>
            </p:nvSpPr>
            <p:spPr bwMode="auto">
              <a:xfrm>
                <a:off x="3810322" y="1948625"/>
                <a:ext cx="556855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文本框 10"/>
              <p:cNvSpPr txBox="1">
                <a:spLocks noChangeArrowheads="1"/>
              </p:cNvSpPr>
              <p:nvPr/>
            </p:nvSpPr>
            <p:spPr bwMode="auto">
              <a:xfrm>
                <a:off x="4311870" y="1948625"/>
                <a:ext cx="456599" cy="58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 bwMode="auto">
          <a:xfrm>
            <a:off x="1042988" y="2673350"/>
            <a:ext cx="7680325" cy="1627188"/>
            <a:chOff x="1822666" y="1218936"/>
            <a:chExt cx="6221807" cy="1626376"/>
          </a:xfrm>
        </p:grpSpPr>
        <p:sp>
          <p:nvSpPr>
            <p:cNvPr id="12" name="文本框 12"/>
            <p:cNvSpPr txBox="1">
              <a:spLocks noChangeArrowheads="1"/>
            </p:cNvSpPr>
            <p:nvPr/>
          </p:nvSpPr>
          <p:spPr bwMode="auto">
            <a:xfrm>
              <a:off x="1822666" y="1218936"/>
              <a:ext cx="6221807" cy="584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）单位“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”是全校的参赛作品。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3" name="组合 13"/>
            <p:cNvGrpSpPr/>
            <p:nvPr/>
          </p:nvGrpSpPr>
          <p:grpSpPr bwMode="auto">
            <a:xfrm>
              <a:off x="2987555" y="1768189"/>
              <a:ext cx="2508081" cy="1077123"/>
              <a:chOff x="2822455" y="1729118"/>
              <a:chExt cx="2508081" cy="1077123"/>
            </a:xfrm>
          </p:grpSpPr>
          <p:sp>
            <p:nvSpPr>
              <p:cNvPr id="14" name="文本框 14"/>
              <p:cNvSpPr txBox="1">
                <a:spLocks noChangeArrowheads="1"/>
              </p:cNvSpPr>
              <p:nvPr/>
            </p:nvSpPr>
            <p:spPr bwMode="auto">
              <a:xfrm>
                <a:off x="4642422" y="1729118"/>
                <a:ext cx="688114" cy="10771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255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 flipV="1">
                <a:off x="4695166" y="2230266"/>
                <a:ext cx="55170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16"/>
              <p:cNvSpPr txBox="1">
                <a:spLocks noChangeArrowheads="1"/>
              </p:cNvSpPr>
              <p:nvPr/>
            </p:nvSpPr>
            <p:spPr bwMode="auto">
              <a:xfrm>
                <a:off x="2822455" y="1948693"/>
                <a:ext cx="596795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17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7" name="文本框 17"/>
              <p:cNvSpPr txBox="1">
                <a:spLocks noChangeArrowheads="1"/>
              </p:cNvSpPr>
              <p:nvPr/>
            </p:nvSpPr>
            <p:spPr bwMode="auto">
              <a:xfrm>
                <a:off x="3402529" y="1950280"/>
                <a:ext cx="457886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÷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文本框 18"/>
              <p:cNvSpPr txBox="1">
                <a:spLocks noChangeArrowheads="1"/>
              </p:cNvSpPr>
              <p:nvPr/>
            </p:nvSpPr>
            <p:spPr bwMode="auto">
              <a:xfrm>
                <a:off x="3748516" y="1948693"/>
                <a:ext cx="673967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255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文本框 19"/>
              <p:cNvSpPr txBox="1">
                <a:spLocks noChangeArrowheads="1"/>
              </p:cNvSpPr>
              <p:nvPr/>
            </p:nvSpPr>
            <p:spPr bwMode="auto">
              <a:xfrm>
                <a:off x="4310583" y="1948693"/>
                <a:ext cx="457886" cy="584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/>
          <a:srcRect l="16758" t="62261" r="71154"/>
          <a:stretch>
            <a:fillRect/>
          </a:stretch>
        </p:blipFill>
        <p:spPr>
          <a:xfrm>
            <a:off x="1919235" y="3125037"/>
            <a:ext cx="1004835" cy="102256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474" y="1426744"/>
            <a:ext cx="6245475" cy="1586627"/>
          </a:xfrm>
          <a:prstGeom prst="rect">
            <a:avLst/>
          </a:prstGeom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37399" y="516021"/>
            <a:ext cx="8425755" cy="62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12.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分别选择一个分数，并在图中涂色表示出来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l="16758" t="62261" r="71154"/>
          <a:stretch>
            <a:fillRect/>
          </a:stretch>
        </p:blipFill>
        <p:spPr>
          <a:xfrm>
            <a:off x="5546690" y="3013371"/>
            <a:ext cx="1004835" cy="1022562"/>
          </a:xfrm>
          <a:prstGeom prst="rect">
            <a:avLst/>
          </a:prstGeom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18245" y="4085475"/>
            <a:ext cx="8425755" cy="54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说一说每个分数的分数单位，你认为分数单位与什么有关？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543457" y="315161"/>
            <a:ext cx="8398412" cy="426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(1)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年有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个月，    年有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    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个月。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一年中，大月的月份占           ，小月的月份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占               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(3)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一个星期中，周六、周日两天占一周的        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01191" y="1195388"/>
          <a:ext cx="36353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1" imgW="152400" imgH="405765" progId="Equation.DSMT4">
                  <p:embed/>
                </p:oleObj>
              </mc:Choice>
              <mc:Fallback>
                <p:oleObj name="Equation" r:id="rId1" imgW="152400" imgH="405765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191" y="1195388"/>
                        <a:ext cx="363537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852328" y="1195388"/>
          <a:ext cx="36353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2328" y="1195388"/>
                        <a:ext cx="363537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729103" y="2084878"/>
          <a:ext cx="9985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5" imgW="419100" imgH="431800" progId="Equation.DSMT4">
                  <p:embed/>
                </p:oleObj>
              </mc:Choice>
              <mc:Fallback>
                <p:oleObj name="Equation" r:id="rId5" imgW="419100" imgH="4318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9103" y="2084878"/>
                        <a:ext cx="9985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305737" y="3720075"/>
          <a:ext cx="6937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7" imgW="292100" imgH="431800" progId="Equation.DSMT4">
                  <p:embed/>
                </p:oleObj>
              </mc:Choice>
              <mc:Fallback>
                <p:oleObj name="Equation" r:id="rId7" imgW="292100" imgH="431800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5737" y="3720075"/>
                        <a:ext cx="6937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108459" y="1456305"/>
            <a:ext cx="56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54608" y="1451808"/>
            <a:ext cx="5635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946591" y="2084878"/>
            <a:ext cx="56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881503" y="2581863"/>
            <a:ext cx="693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366063" y="3705787"/>
            <a:ext cx="56356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300976" y="4243950"/>
            <a:ext cx="6937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7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029811" y="2919908"/>
          <a:ext cx="998538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9" imgW="419100" imgH="431800" progId="Equation.DSMT4">
                  <p:embed/>
                </p:oleObj>
              </mc:Choice>
              <mc:Fallback>
                <p:oleObj name="Equation" r:id="rId9" imgW="419100" imgH="4318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811" y="2919908"/>
                        <a:ext cx="998538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223826" y="2919908"/>
            <a:ext cx="563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158738" y="3416893"/>
            <a:ext cx="693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4" grpId="0"/>
      <p:bldP spid="15" grpId="0"/>
      <p:bldP spid="16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1748</Words>
  <Application>WPS 演示</Application>
  <PresentationFormat>全屏显示(16:9)</PresentationFormat>
  <Paragraphs>308</Paragraphs>
  <Slides>18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18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Calibri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51</cp:revision>
  <dcterms:created xsi:type="dcterms:W3CDTF">2017-10-14T09:05:00Z</dcterms:created>
  <dcterms:modified xsi:type="dcterms:W3CDTF">2023-11-02T09:33:21Z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3E3E58F7234C4322A3DC5B296FDB0487</vt:lpwstr>
  </property>
</Properties>
</file>