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4" r:id="rId9"/>
    <p:sldId id="265" r:id="rId10"/>
    <p:sldId id="262" r:id="rId11"/>
    <p:sldId id="263" r:id="rId12"/>
    <p:sldId id="266" r:id="rId13"/>
    <p:sldId id="267" r:id="rId14"/>
    <p:sldId id="268" r:id="rId15"/>
    <p:sldId id="363" r:id="rId16"/>
    <p:sldId id="271" r:id="rId17"/>
    <p:sldId id="272" r:id="rId18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13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822" y="126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F120C44-123D-43F2-A26E-4104EF2E9DB4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二级</a:t>
            </a:r>
            <a:endParaRPr lang="zh-CN" altLang="en-US" noProof="0"/>
          </a:p>
          <a:p>
            <a:pPr lvl="2"/>
            <a:r>
              <a:rPr lang="zh-CN" altLang="en-US" noProof="0"/>
              <a:t>三级</a:t>
            </a:r>
            <a:endParaRPr lang="zh-CN" altLang="en-US" noProof="0"/>
          </a:p>
          <a:p>
            <a:pPr lvl="3"/>
            <a:r>
              <a:rPr lang="zh-CN" altLang="en-US" noProof="0"/>
              <a:t>四级</a:t>
            </a:r>
            <a:endParaRPr lang="zh-CN" altLang="en-US" noProof="0"/>
          </a:p>
          <a:p>
            <a:pPr lvl="4"/>
            <a:r>
              <a:rPr lang="zh-CN" altLang="en-US" noProof="0"/>
              <a:t>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F522DD44-01AB-4237-86FB-00190810616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5E7D2BD-B2CD-4132-9889-02F86ED7760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13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12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1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0.wmf"/><Relationship Id="rId14" Type="http://schemas.openxmlformats.org/officeDocument/2006/relationships/vmlDrawing" Target="../drawings/vmlDrawing1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5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14.w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练习十五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P63-P64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练习十五）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>
            <a:spLocks noChangeArrowheads="1"/>
          </p:cNvSpPr>
          <p:nvPr/>
        </p:nvSpPr>
        <p:spPr bwMode="auto">
          <a:xfrm>
            <a:off x="419100" y="938213"/>
            <a:ext cx="757555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790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填空。</a:t>
            </a:r>
            <a:endParaRPr lang="zh-CN" altLang="en-US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标题 5"/>
          <p:cNvSpPr txBox="1">
            <a:spLocks noChangeArrowheads="1"/>
          </p:cNvSpPr>
          <p:nvPr/>
        </p:nvSpPr>
        <p:spPr bwMode="auto">
          <a:xfrm>
            <a:off x="419100" y="2082800"/>
            <a:ext cx="8632825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790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的公因数有</a:t>
            </a:r>
            <a:r>
              <a:rPr lang="zh-CN" altLang="en-US" sz="3200" b="1" u="sng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标题 5"/>
          <p:cNvSpPr txBox="1">
            <a:spLocks noChangeArrowheads="1"/>
          </p:cNvSpPr>
          <p:nvPr/>
        </p:nvSpPr>
        <p:spPr bwMode="auto">
          <a:xfrm>
            <a:off x="5976938" y="2063750"/>
            <a:ext cx="1601787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标题 5"/>
          <p:cNvSpPr txBox="1">
            <a:spLocks noChangeArrowheads="1"/>
          </p:cNvSpPr>
          <p:nvPr/>
        </p:nvSpPr>
        <p:spPr bwMode="auto">
          <a:xfrm>
            <a:off x="419100" y="3084513"/>
            <a:ext cx="8632825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790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49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的公因数有</a:t>
            </a:r>
            <a:r>
              <a:rPr lang="zh-CN" altLang="en-US" sz="3200" b="1" u="sng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   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标题 5"/>
          <p:cNvSpPr txBox="1">
            <a:spLocks noChangeArrowheads="1"/>
          </p:cNvSpPr>
          <p:nvPr/>
        </p:nvSpPr>
        <p:spPr bwMode="auto">
          <a:xfrm>
            <a:off x="5976938" y="3044825"/>
            <a:ext cx="1601787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>
            <a:spLocks noChangeArrowheads="1"/>
          </p:cNvSpPr>
          <p:nvPr/>
        </p:nvSpPr>
        <p:spPr bwMode="auto">
          <a:xfrm>
            <a:off x="-196850" y="735013"/>
            <a:ext cx="757555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790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找出下面每组数的最大公因数。</a:t>
            </a:r>
            <a:endParaRPr lang="zh-CN" altLang="en-US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标题 5"/>
          <p:cNvSpPr txBox="1">
            <a:spLocks noChangeArrowheads="1"/>
          </p:cNvSpPr>
          <p:nvPr/>
        </p:nvSpPr>
        <p:spPr bwMode="auto">
          <a:xfrm>
            <a:off x="222250" y="1363663"/>
            <a:ext cx="8632825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790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			        15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		      42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	</a:t>
            </a:r>
            <a:endParaRPr lang="en-US" altLang="zh-CN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		        99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		      5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		</a:t>
            </a:r>
            <a:endParaRPr lang="en-US" altLang="zh-CN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34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17		        16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		      15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16	</a:t>
            </a:r>
            <a:endParaRPr lang="en-US" altLang="zh-CN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78</a:t>
            </a:r>
            <a:endParaRPr lang="zh-CN" altLang="en-US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标题 5"/>
          <p:cNvSpPr txBox="1">
            <a:spLocks noChangeArrowheads="1"/>
          </p:cNvSpPr>
          <p:nvPr/>
        </p:nvSpPr>
        <p:spPr bwMode="auto">
          <a:xfrm>
            <a:off x="2181225" y="1512888"/>
            <a:ext cx="8001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标题 5"/>
          <p:cNvSpPr txBox="1">
            <a:spLocks noChangeArrowheads="1"/>
          </p:cNvSpPr>
          <p:nvPr/>
        </p:nvSpPr>
        <p:spPr bwMode="auto">
          <a:xfrm>
            <a:off x="5405438" y="1512888"/>
            <a:ext cx="8001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标题 5"/>
          <p:cNvSpPr txBox="1">
            <a:spLocks noChangeArrowheads="1"/>
          </p:cNvSpPr>
          <p:nvPr/>
        </p:nvSpPr>
        <p:spPr bwMode="auto">
          <a:xfrm>
            <a:off x="7856538" y="1512888"/>
            <a:ext cx="801687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标题 5"/>
          <p:cNvSpPr txBox="1">
            <a:spLocks noChangeArrowheads="1"/>
          </p:cNvSpPr>
          <p:nvPr/>
        </p:nvSpPr>
        <p:spPr bwMode="auto">
          <a:xfrm>
            <a:off x="2540000" y="2228850"/>
            <a:ext cx="8001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标题 5"/>
          <p:cNvSpPr txBox="1">
            <a:spLocks noChangeArrowheads="1"/>
          </p:cNvSpPr>
          <p:nvPr/>
        </p:nvSpPr>
        <p:spPr bwMode="auto">
          <a:xfrm>
            <a:off x="5405438" y="2228850"/>
            <a:ext cx="8001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标题 5"/>
          <p:cNvSpPr txBox="1">
            <a:spLocks noChangeArrowheads="1"/>
          </p:cNvSpPr>
          <p:nvPr/>
        </p:nvSpPr>
        <p:spPr bwMode="auto">
          <a:xfrm>
            <a:off x="7500938" y="2228850"/>
            <a:ext cx="8001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标题 5"/>
          <p:cNvSpPr txBox="1">
            <a:spLocks noChangeArrowheads="1"/>
          </p:cNvSpPr>
          <p:nvPr/>
        </p:nvSpPr>
        <p:spPr bwMode="auto">
          <a:xfrm>
            <a:off x="2540000" y="2954338"/>
            <a:ext cx="8016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标题 5"/>
          <p:cNvSpPr txBox="1">
            <a:spLocks noChangeArrowheads="1"/>
          </p:cNvSpPr>
          <p:nvPr/>
        </p:nvSpPr>
        <p:spPr bwMode="auto">
          <a:xfrm>
            <a:off x="5403850" y="2954338"/>
            <a:ext cx="8016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标题 5"/>
          <p:cNvSpPr txBox="1">
            <a:spLocks noChangeArrowheads="1"/>
          </p:cNvSpPr>
          <p:nvPr/>
        </p:nvSpPr>
        <p:spPr bwMode="auto">
          <a:xfrm>
            <a:off x="7856538" y="2954338"/>
            <a:ext cx="8001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标题 5"/>
          <p:cNvSpPr txBox="1">
            <a:spLocks noChangeArrowheads="1"/>
          </p:cNvSpPr>
          <p:nvPr/>
        </p:nvSpPr>
        <p:spPr bwMode="auto">
          <a:xfrm>
            <a:off x="2540000" y="3735388"/>
            <a:ext cx="8001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65150" y="882650"/>
            <a:ext cx="7594112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3.</a:t>
            </a:r>
            <a:r>
              <a:rPr lang="zh-CN" altLang="en-US" sz="2800" b="1" dirty="0">
                <a:latin typeface="+mn-lt"/>
                <a:ea typeface="+mn-ea"/>
              </a:rPr>
              <a:t>先在第一列各数对应的因数下面用画“√” ，再填空。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903654" y="2217615"/>
          <a:ext cx="6845307" cy="147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967"/>
                <a:gridCol w="325967"/>
                <a:gridCol w="325967"/>
                <a:gridCol w="325967"/>
                <a:gridCol w="325967"/>
                <a:gridCol w="325967"/>
                <a:gridCol w="325967"/>
                <a:gridCol w="325967"/>
                <a:gridCol w="325967"/>
                <a:gridCol w="325967"/>
                <a:gridCol w="325967"/>
                <a:gridCol w="325967"/>
                <a:gridCol w="325967"/>
                <a:gridCol w="325967"/>
                <a:gridCol w="325967"/>
                <a:gridCol w="325967"/>
                <a:gridCol w="325967"/>
                <a:gridCol w="325967"/>
                <a:gridCol w="325967"/>
                <a:gridCol w="325967"/>
                <a:gridCol w="325967"/>
              </a:tblGrid>
              <a:tr h="368300">
                <a:tc>
                  <a:txBody>
                    <a:bodyPr/>
                    <a:lstStyle/>
                    <a:p>
                      <a:pPr algn="ctr"/>
                      <a:endParaRPr lang="zh-CN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/>
                        <a:t>8</a:t>
                      </a:r>
                      <a:endParaRPr lang="zh-CN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/>
                        <a:t>16</a:t>
                      </a:r>
                      <a:endParaRPr lang="zh-CN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1" dirty="0"/>
                        <a:t>20</a:t>
                      </a:r>
                      <a:endParaRPr lang="zh-CN" altLang="en-US" sz="1100" b="1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208454" y="2554165"/>
            <a:ext cx="3254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33892" y="2554165"/>
            <a:ext cx="32543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86354" y="2554165"/>
            <a:ext cx="3254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07154" y="2554165"/>
            <a:ext cx="3254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08454" y="2960565"/>
            <a:ext cx="3254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33892" y="2960565"/>
            <a:ext cx="32543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86354" y="2960565"/>
            <a:ext cx="3254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07154" y="2960565"/>
            <a:ext cx="3254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17004" y="2954215"/>
            <a:ext cx="3254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17979" y="3319340"/>
            <a:ext cx="3254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43417" y="3319340"/>
            <a:ext cx="32543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194292" y="3319340"/>
            <a:ext cx="32543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29254" y="3319340"/>
            <a:ext cx="3254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159617" y="3319340"/>
            <a:ext cx="32543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18754" y="3319340"/>
            <a:ext cx="3254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0200" y="704850"/>
            <a:ext cx="8308975" cy="417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）</a:t>
            </a:r>
            <a:r>
              <a:rPr lang="en-US" altLang="zh-CN" sz="2800" b="1" dirty="0">
                <a:latin typeface="+mn-lt"/>
                <a:ea typeface="+mn-ea"/>
              </a:rPr>
              <a:t>8</a:t>
            </a:r>
            <a:r>
              <a:rPr lang="zh-CN" altLang="en-US" sz="2800" b="1" dirty="0">
                <a:latin typeface="+mn-lt"/>
                <a:ea typeface="+mn-ea"/>
              </a:rPr>
              <a:t>和</a:t>
            </a:r>
            <a:r>
              <a:rPr lang="en-US" altLang="zh-CN" sz="2800" b="1" dirty="0">
                <a:latin typeface="+mn-lt"/>
                <a:ea typeface="+mn-ea"/>
              </a:rPr>
              <a:t>16</a:t>
            </a:r>
            <a:r>
              <a:rPr lang="zh-CN" altLang="en-US" sz="2800" b="1" dirty="0">
                <a:latin typeface="+mn-lt"/>
                <a:ea typeface="+mn-ea"/>
              </a:rPr>
              <a:t>的公因数有</a:t>
            </a:r>
            <a:r>
              <a:rPr lang="en-US" altLang="zh-CN" sz="2800" b="1" dirty="0">
                <a:latin typeface="+mn-lt"/>
                <a:ea typeface="+mn-ea"/>
              </a:rPr>
              <a:t>____________</a:t>
            </a:r>
            <a:r>
              <a:rPr lang="zh-CN" altLang="en-US" sz="2800" b="1" dirty="0">
                <a:latin typeface="+mn-lt"/>
                <a:ea typeface="+mn-ea"/>
              </a:rPr>
              <a:t>，最大因数是</a:t>
            </a:r>
            <a:r>
              <a:rPr lang="en-US" altLang="zh-CN" sz="2800" b="1" dirty="0">
                <a:latin typeface="+mn-lt"/>
                <a:ea typeface="+mn-ea"/>
              </a:rPr>
              <a:t>________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  <a:endParaRPr lang="en-US" altLang="zh-CN" sz="2800" b="1" dirty="0">
              <a:latin typeface="+mn-lt"/>
              <a:ea typeface="+mn-ea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）</a:t>
            </a:r>
            <a:r>
              <a:rPr lang="en-US" altLang="zh-CN" sz="2800" b="1" dirty="0">
                <a:latin typeface="+mn-lt"/>
                <a:ea typeface="+mn-ea"/>
              </a:rPr>
              <a:t>8</a:t>
            </a:r>
            <a:r>
              <a:rPr lang="zh-CN" altLang="en-US" sz="2800" b="1" dirty="0">
                <a:latin typeface="+mn-lt"/>
                <a:ea typeface="+mn-ea"/>
              </a:rPr>
              <a:t>和</a:t>
            </a:r>
            <a:r>
              <a:rPr lang="en-US" altLang="zh-CN" sz="2800" b="1" dirty="0">
                <a:latin typeface="+mn-lt"/>
                <a:ea typeface="+mn-ea"/>
              </a:rPr>
              <a:t>20</a:t>
            </a:r>
            <a:r>
              <a:rPr lang="zh-CN" altLang="en-US" sz="2800" b="1" dirty="0">
                <a:latin typeface="+mn-lt"/>
                <a:ea typeface="+mn-ea"/>
              </a:rPr>
              <a:t>的公因数有</a:t>
            </a:r>
            <a:r>
              <a:rPr lang="en-US" altLang="zh-CN" sz="2800" b="1" dirty="0">
                <a:latin typeface="+mn-lt"/>
                <a:ea typeface="+mn-ea"/>
              </a:rPr>
              <a:t>____________</a:t>
            </a:r>
            <a:r>
              <a:rPr lang="zh-CN" altLang="en-US" sz="2800" b="1" dirty="0">
                <a:latin typeface="+mn-lt"/>
                <a:ea typeface="+mn-ea"/>
              </a:rPr>
              <a:t>，最大因数是</a:t>
            </a:r>
            <a:r>
              <a:rPr lang="en-US" altLang="zh-CN" sz="2800" b="1" dirty="0">
                <a:latin typeface="+mn-lt"/>
                <a:ea typeface="+mn-ea"/>
              </a:rPr>
              <a:t>________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  <a:endParaRPr lang="en-US" altLang="zh-CN" sz="2800" b="1" dirty="0">
              <a:latin typeface="+mn-lt"/>
              <a:ea typeface="+mn-ea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b="1" dirty="0">
                <a:latin typeface="+mn-lt"/>
                <a:ea typeface="+mn-ea"/>
              </a:rPr>
              <a:t>）</a:t>
            </a:r>
            <a:r>
              <a:rPr lang="en-US" altLang="zh-CN" sz="2800" b="1" dirty="0">
                <a:latin typeface="+mn-lt"/>
                <a:ea typeface="+mn-ea"/>
              </a:rPr>
              <a:t>16</a:t>
            </a:r>
            <a:r>
              <a:rPr lang="zh-CN" altLang="en-US" sz="2800" b="1" dirty="0">
                <a:latin typeface="+mn-lt"/>
                <a:ea typeface="+mn-ea"/>
              </a:rPr>
              <a:t>和</a:t>
            </a:r>
            <a:r>
              <a:rPr lang="en-US" altLang="zh-CN" sz="2800" b="1" dirty="0">
                <a:latin typeface="+mn-lt"/>
                <a:ea typeface="+mn-ea"/>
              </a:rPr>
              <a:t>20</a:t>
            </a:r>
            <a:r>
              <a:rPr lang="zh-CN" altLang="en-US" sz="2800" b="1" dirty="0">
                <a:latin typeface="+mn-lt"/>
                <a:ea typeface="+mn-ea"/>
              </a:rPr>
              <a:t>的公因数有</a:t>
            </a:r>
            <a:r>
              <a:rPr lang="en-US" altLang="zh-CN" sz="2800" b="1" dirty="0">
                <a:latin typeface="+mn-lt"/>
                <a:ea typeface="+mn-ea"/>
              </a:rPr>
              <a:t>____________</a:t>
            </a:r>
            <a:r>
              <a:rPr lang="zh-CN" altLang="en-US" sz="2800" b="1" dirty="0">
                <a:latin typeface="+mn-lt"/>
                <a:ea typeface="+mn-ea"/>
              </a:rPr>
              <a:t>，最大因数是</a:t>
            </a:r>
            <a:r>
              <a:rPr lang="en-US" altLang="zh-CN" sz="2800" b="1" dirty="0">
                <a:latin typeface="+mn-lt"/>
                <a:ea typeface="+mn-ea"/>
              </a:rPr>
              <a:t>________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  <a:endParaRPr lang="en-US" altLang="zh-CN" sz="2800" b="1" dirty="0">
              <a:latin typeface="+mn-lt"/>
              <a:ea typeface="+mn-ea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4</a:t>
            </a:r>
            <a:r>
              <a:rPr lang="zh-CN" altLang="en-US" sz="2800" b="1" dirty="0">
                <a:latin typeface="+mn-lt"/>
                <a:ea typeface="+mn-ea"/>
              </a:rPr>
              <a:t>）</a:t>
            </a:r>
            <a:r>
              <a:rPr lang="en-US" altLang="zh-CN" sz="2800" b="1" dirty="0">
                <a:latin typeface="+mn-lt"/>
                <a:ea typeface="+mn-ea"/>
              </a:rPr>
              <a:t>8</a:t>
            </a:r>
            <a:r>
              <a:rPr lang="zh-CN" altLang="en-US" sz="2800" b="1" dirty="0">
                <a:latin typeface="+mn-lt"/>
                <a:ea typeface="+mn-ea"/>
              </a:rPr>
              <a:t>、</a:t>
            </a:r>
            <a:r>
              <a:rPr lang="en-US" altLang="zh-CN" sz="2800" b="1" dirty="0">
                <a:latin typeface="+mn-lt"/>
                <a:ea typeface="+mn-ea"/>
              </a:rPr>
              <a:t>16</a:t>
            </a:r>
            <a:r>
              <a:rPr lang="zh-CN" altLang="en-US" sz="2800" b="1" dirty="0">
                <a:latin typeface="+mn-lt"/>
                <a:ea typeface="+mn-ea"/>
              </a:rPr>
              <a:t>和</a:t>
            </a:r>
            <a:r>
              <a:rPr lang="en-US" altLang="zh-CN" sz="2800" b="1" dirty="0">
                <a:latin typeface="+mn-lt"/>
                <a:ea typeface="+mn-ea"/>
              </a:rPr>
              <a:t>20</a:t>
            </a:r>
            <a:r>
              <a:rPr lang="zh-CN" altLang="en-US" sz="2800" b="1" dirty="0">
                <a:latin typeface="+mn-lt"/>
                <a:ea typeface="+mn-ea"/>
              </a:rPr>
              <a:t>的公因数有</a:t>
            </a:r>
            <a:r>
              <a:rPr lang="en-US" altLang="zh-CN" sz="2800" b="1" dirty="0">
                <a:latin typeface="+mn-lt"/>
                <a:ea typeface="+mn-ea"/>
              </a:rPr>
              <a:t>_________</a:t>
            </a:r>
            <a:r>
              <a:rPr lang="zh-CN" altLang="en-US" sz="2800" b="1" dirty="0">
                <a:latin typeface="+mn-lt"/>
                <a:ea typeface="+mn-ea"/>
              </a:rPr>
              <a:t>，最大因数是</a:t>
            </a:r>
            <a:r>
              <a:rPr lang="en-US" altLang="zh-CN" sz="2800" b="1" dirty="0">
                <a:latin typeface="+mn-lt"/>
                <a:ea typeface="+mn-ea"/>
              </a:rPr>
              <a:t>________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43375" y="685800"/>
            <a:ext cx="22494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08050" y="1252538"/>
            <a:ext cx="39052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41825" y="1712913"/>
            <a:ext cx="16240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09638" y="2249488"/>
            <a:ext cx="3905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56113" y="2740025"/>
            <a:ext cx="1624012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98525" y="3279775"/>
            <a:ext cx="390525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68850" y="3767138"/>
            <a:ext cx="16240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8525" y="4311650"/>
            <a:ext cx="38893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81025" y="755650"/>
            <a:ext cx="7981950" cy="1217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4.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在括号里写出各个分数中分子和分母的最大公因数。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416050" y="2058988"/>
            <a:ext cx="6577013" cy="2505075"/>
            <a:chOff x="1196976" y="2005013"/>
            <a:chExt cx="6577568" cy="2505266"/>
          </a:xfrm>
        </p:grpSpPr>
        <p:grpSp>
          <p:nvGrpSpPr>
            <p:cNvPr id="13322" name="组合 1"/>
            <p:cNvGrpSpPr/>
            <p:nvPr/>
          </p:nvGrpSpPr>
          <p:grpSpPr bwMode="auto">
            <a:xfrm>
              <a:off x="1282708" y="2005013"/>
              <a:ext cx="1721532" cy="1106571"/>
              <a:chOff x="1021669" y="1929366"/>
              <a:chExt cx="1721532" cy="1106571"/>
            </a:xfrm>
          </p:grpSpPr>
          <p:sp>
            <p:nvSpPr>
              <p:cNvPr id="13338" name="标题 5"/>
              <p:cNvSpPr txBox="1">
                <a:spLocks noChangeArrowheads="1"/>
              </p:cNvSpPr>
              <p:nvPr/>
            </p:nvSpPr>
            <p:spPr bwMode="auto">
              <a:xfrm>
                <a:off x="1196804" y="2240707"/>
                <a:ext cx="1546397" cy="63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zh-CN" altLang="en-US" sz="3200" b="1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）</a:t>
                </a:r>
                <a:endParaRPr lang="zh-CN" altLang="en-US" sz="32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graphicFrame>
            <p:nvGraphicFramePr>
              <p:cNvPr id="13339" name="对象 49">
                <a:hlinkClick r:id="" action="ppaction://ole?verb=1"/>
              </p:cNvPr>
              <p:cNvGraphicFramePr>
                <a:graphicFrameLocks noChangeAspect="1"/>
              </p:cNvGraphicFramePr>
              <p:nvPr/>
            </p:nvGraphicFramePr>
            <p:xfrm>
              <a:off x="1021669" y="1929366"/>
              <a:ext cx="414373" cy="11065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6" name="Equation" r:id="rId1" imgW="152400" imgH="405765" progId="Equation.DSMT4">
                      <p:embed/>
                    </p:oleObj>
                  </mc:Choice>
                  <mc:Fallback>
                    <p:oleObj name="Equation" r:id="rId1" imgW="152400" imgH="405765" progId="Equation.DSMT4">
                      <p:embed/>
                      <p:pic>
                        <p:nvPicPr>
                          <p:cNvPr id="0" name="对象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21669" y="1929366"/>
                            <a:ext cx="414373" cy="110657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3323" name="组合 9"/>
            <p:cNvGrpSpPr/>
            <p:nvPr/>
          </p:nvGrpSpPr>
          <p:grpSpPr bwMode="auto">
            <a:xfrm>
              <a:off x="3564139" y="2005013"/>
              <a:ext cx="1825253" cy="1106571"/>
              <a:chOff x="917948" y="1929366"/>
              <a:chExt cx="1825253" cy="1106571"/>
            </a:xfrm>
          </p:grpSpPr>
          <p:sp>
            <p:nvSpPr>
              <p:cNvPr id="13336" name="标题 5"/>
              <p:cNvSpPr txBox="1">
                <a:spLocks noChangeArrowheads="1"/>
              </p:cNvSpPr>
              <p:nvPr/>
            </p:nvSpPr>
            <p:spPr bwMode="auto">
              <a:xfrm>
                <a:off x="1196804" y="2240707"/>
                <a:ext cx="1546397" cy="63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zh-CN" altLang="en-US" sz="3200" b="1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）</a:t>
                </a:r>
                <a:endParaRPr lang="zh-CN" altLang="en-US" sz="32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graphicFrame>
            <p:nvGraphicFramePr>
              <p:cNvPr id="13337" name="对象 49">
                <a:hlinkClick r:id="" action="ppaction://ole?verb=1"/>
              </p:cNvPr>
              <p:cNvGraphicFramePr>
                <a:graphicFrameLocks noChangeAspect="1"/>
              </p:cNvGraphicFramePr>
              <p:nvPr/>
            </p:nvGraphicFramePr>
            <p:xfrm>
              <a:off x="917948" y="1929366"/>
              <a:ext cx="623940" cy="11065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7" name="Equation" r:id="rId3" imgW="228600" imgH="406400" progId="Equation.DSMT4">
                      <p:embed/>
                    </p:oleObj>
                  </mc:Choice>
                  <mc:Fallback>
                    <p:oleObj name="Equation" r:id="rId3" imgW="228600" imgH="406400" progId="Equation.DSMT4">
                      <p:embed/>
                      <p:pic>
                        <p:nvPicPr>
                          <p:cNvPr id="0" name="对象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17948" y="1929366"/>
                            <a:ext cx="623940" cy="110657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3324" name="组合 12"/>
            <p:cNvGrpSpPr/>
            <p:nvPr/>
          </p:nvGrpSpPr>
          <p:grpSpPr bwMode="auto">
            <a:xfrm>
              <a:off x="5967108" y="2005275"/>
              <a:ext cx="1807436" cy="1105864"/>
              <a:chOff x="935765" y="1929628"/>
              <a:chExt cx="1807436" cy="1105864"/>
            </a:xfrm>
          </p:grpSpPr>
          <p:sp>
            <p:nvSpPr>
              <p:cNvPr id="13334" name="标题 5"/>
              <p:cNvSpPr txBox="1">
                <a:spLocks noChangeArrowheads="1"/>
              </p:cNvSpPr>
              <p:nvPr/>
            </p:nvSpPr>
            <p:spPr bwMode="auto">
              <a:xfrm>
                <a:off x="1196804" y="2240707"/>
                <a:ext cx="1546397" cy="63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zh-CN" altLang="en-US" sz="3200" b="1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）</a:t>
                </a:r>
                <a:endParaRPr lang="zh-CN" altLang="en-US" sz="32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graphicFrame>
            <p:nvGraphicFramePr>
              <p:cNvPr id="13335" name="对象 49">
                <a:hlinkClick r:id="" action="ppaction://ole?verb=1"/>
              </p:cNvPr>
              <p:cNvGraphicFramePr>
                <a:graphicFrameLocks noChangeAspect="1"/>
              </p:cNvGraphicFramePr>
              <p:nvPr/>
            </p:nvGraphicFramePr>
            <p:xfrm>
              <a:off x="935765" y="1929628"/>
              <a:ext cx="588178" cy="11058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8" name="Equation" r:id="rId5" imgW="215900" imgH="405765" progId="Equation.DSMT4">
                      <p:embed/>
                    </p:oleObj>
                  </mc:Choice>
                  <mc:Fallback>
                    <p:oleObj name="Equation" r:id="rId5" imgW="215900" imgH="405765" progId="Equation.DSMT4">
                      <p:embed/>
                      <p:pic>
                        <p:nvPicPr>
                          <p:cNvPr id="0" name="对象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35765" y="1929628"/>
                            <a:ext cx="588178" cy="110586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3325" name="组合 16"/>
            <p:cNvGrpSpPr/>
            <p:nvPr/>
          </p:nvGrpSpPr>
          <p:grpSpPr bwMode="auto">
            <a:xfrm>
              <a:off x="1196976" y="3405295"/>
              <a:ext cx="1807264" cy="1104984"/>
              <a:chOff x="935937" y="1930508"/>
              <a:chExt cx="1807264" cy="1104984"/>
            </a:xfrm>
          </p:grpSpPr>
          <p:sp>
            <p:nvSpPr>
              <p:cNvPr id="13332" name="标题 5"/>
              <p:cNvSpPr txBox="1">
                <a:spLocks noChangeArrowheads="1"/>
              </p:cNvSpPr>
              <p:nvPr/>
            </p:nvSpPr>
            <p:spPr bwMode="auto">
              <a:xfrm>
                <a:off x="1196804" y="2240707"/>
                <a:ext cx="1546397" cy="63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zh-CN" altLang="en-US" sz="3200" b="1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）</a:t>
                </a:r>
                <a:endParaRPr lang="zh-CN" altLang="en-US" sz="32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graphicFrame>
            <p:nvGraphicFramePr>
              <p:cNvPr id="13333" name="对象 49">
                <a:hlinkClick r:id="" action="ppaction://ole?verb=1"/>
              </p:cNvPr>
              <p:cNvGraphicFramePr>
                <a:graphicFrameLocks noChangeAspect="1"/>
              </p:cNvGraphicFramePr>
              <p:nvPr/>
            </p:nvGraphicFramePr>
            <p:xfrm>
              <a:off x="935937" y="1930508"/>
              <a:ext cx="587425" cy="11049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9" name="Equation" r:id="rId7" imgW="215900" imgH="405765" progId="Equation.DSMT4">
                      <p:embed/>
                    </p:oleObj>
                  </mc:Choice>
                  <mc:Fallback>
                    <p:oleObj name="Equation" r:id="rId7" imgW="215900" imgH="405765" progId="Equation.DSMT4">
                      <p:embed/>
                      <p:pic>
                        <p:nvPicPr>
                          <p:cNvPr id="0" name="对象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35937" y="1930508"/>
                            <a:ext cx="587425" cy="11049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3326" name="组合 22"/>
            <p:cNvGrpSpPr/>
            <p:nvPr/>
          </p:nvGrpSpPr>
          <p:grpSpPr bwMode="auto">
            <a:xfrm>
              <a:off x="3581603" y="3405295"/>
              <a:ext cx="1807789" cy="1104984"/>
              <a:chOff x="935412" y="1930508"/>
              <a:chExt cx="1807789" cy="1104984"/>
            </a:xfrm>
          </p:grpSpPr>
          <p:sp>
            <p:nvSpPr>
              <p:cNvPr id="13330" name="标题 5"/>
              <p:cNvSpPr txBox="1">
                <a:spLocks noChangeArrowheads="1"/>
              </p:cNvSpPr>
              <p:nvPr/>
            </p:nvSpPr>
            <p:spPr bwMode="auto">
              <a:xfrm>
                <a:off x="1196804" y="2240707"/>
                <a:ext cx="1546397" cy="63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zh-CN" altLang="en-US" sz="3200" b="1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）</a:t>
                </a:r>
                <a:endParaRPr lang="zh-CN" altLang="en-US" sz="32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graphicFrame>
            <p:nvGraphicFramePr>
              <p:cNvPr id="13331" name="对象 49">
                <a:hlinkClick r:id="" action="ppaction://ole?verb=1"/>
              </p:cNvPr>
              <p:cNvGraphicFramePr>
                <a:graphicFrameLocks noChangeAspect="1"/>
              </p:cNvGraphicFramePr>
              <p:nvPr/>
            </p:nvGraphicFramePr>
            <p:xfrm>
              <a:off x="935412" y="1930508"/>
              <a:ext cx="589013" cy="11049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0" name="Equation" r:id="rId9" imgW="215900" imgH="405765" progId="Equation.DSMT4">
                      <p:embed/>
                    </p:oleObj>
                  </mc:Choice>
                  <mc:Fallback>
                    <p:oleObj name="Equation" r:id="rId9" imgW="215900" imgH="405765" progId="Equation.DSMT4">
                      <p:embed/>
                      <p:pic>
                        <p:nvPicPr>
                          <p:cNvPr id="0" name="对象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35412" y="1930508"/>
                            <a:ext cx="589013" cy="11049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3327" name="组合 25"/>
            <p:cNvGrpSpPr/>
            <p:nvPr/>
          </p:nvGrpSpPr>
          <p:grpSpPr bwMode="auto">
            <a:xfrm>
              <a:off x="5967108" y="3404415"/>
              <a:ext cx="1807436" cy="1105864"/>
              <a:chOff x="935765" y="1929628"/>
              <a:chExt cx="1807436" cy="1105864"/>
            </a:xfrm>
          </p:grpSpPr>
          <p:sp>
            <p:nvSpPr>
              <p:cNvPr id="13328" name="标题 5"/>
              <p:cNvSpPr txBox="1">
                <a:spLocks noChangeArrowheads="1"/>
              </p:cNvSpPr>
              <p:nvPr/>
            </p:nvSpPr>
            <p:spPr bwMode="auto">
              <a:xfrm>
                <a:off x="1196804" y="2240707"/>
                <a:ext cx="1546397" cy="63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zh-CN" altLang="en-US" sz="3200" b="1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）</a:t>
                </a:r>
                <a:endParaRPr lang="zh-CN" altLang="en-US" sz="32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graphicFrame>
            <p:nvGraphicFramePr>
              <p:cNvPr id="13329" name="对象 49">
                <a:hlinkClick r:id="" action="ppaction://ole?verb=1"/>
              </p:cNvPr>
              <p:cNvGraphicFramePr>
                <a:graphicFrameLocks noChangeAspect="1"/>
              </p:cNvGraphicFramePr>
              <p:nvPr/>
            </p:nvGraphicFramePr>
            <p:xfrm>
              <a:off x="935765" y="1929628"/>
              <a:ext cx="588178" cy="11058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1" name="Equation" r:id="rId11" imgW="215900" imgH="405765" progId="Equation.DSMT4">
                      <p:embed/>
                    </p:oleObj>
                  </mc:Choice>
                  <mc:Fallback>
                    <p:oleObj name="Equation" r:id="rId11" imgW="215900" imgH="405765" progId="Equation.DSMT4">
                      <p:embed/>
                      <p:pic>
                        <p:nvPicPr>
                          <p:cNvPr id="0" name="对象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35765" y="1929628"/>
                            <a:ext cx="588178" cy="110586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3" name="标题 5"/>
          <p:cNvSpPr txBox="1">
            <a:spLocks noChangeArrowheads="1"/>
          </p:cNvSpPr>
          <p:nvPr/>
        </p:nvSpPr>
        <p:spPr bwMode="auto">
          <a:xfrm>
            <a:off x="2173288" y="2351088"/>
            <a:ext cx="7731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标题 5"/>
          <p:cNvSpPr txBox="1">
            <a:spLocks noChangeArrowheads="1"/>
          </p:cNvSpPr>
          <p:nvPr/>
        </p:nvSpPr>
        <p:spPr bwMode="auto">
          <a:xfrm>
            <a:off x="4602163" y="2351088"/>
            <a:ext cx="7747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标题 5"/>
          <p:cNvSpPr txBox="1">
            <a:spLocks noChangeArrowheads="1"/>
          </p:cNvSpPr>
          <p:nvPr/>
        </p:nvSpPr>
        <p:spPr bwMode="auto">
          <a:xfrm>
            <a:off x="6865938" y="2351088"/>
            <a:ext cx="7731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标题 5"/>
          <p:cNvSpPr txBox="1">
            <a:spLocks noChangeArrowheads="1"/>
          </p:cNvSpPr>
          <p:nvPr/>
        </p:nvSpPr>
        <p:spPr bwMode="auto">
          <a:xfrm>
            <a:off x="2192338" y="3740150"/>
            <a:ext cx="7731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标题 5"/>
          <p:cNvSpPr txBox="1">
            <a:spLocks noChangeArrowheads="1"/>
          </p:cNvSpPr>
          <p:nvPr/>
        </p:nvSpPr>
        <p:spPr bwMode="auto">
          <a:xfrm>
            <a:off x="4583113" y="3740150"/>
            <a:ext cx="7747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" name="标题 5"/>
          <p:cNvSpPr txBox="1">
            <a:spLocks noChangeArrowheads="1"/>
          </p:cNvSpPr>
          <p:nvPr/>
        </p:nvSpPr>
        <p:spPr bwMode="auto">
          <a:xfrm>
            <a:off x="6905625" y="3740150"/>
            <a:ext cx="7731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77838" y="679450"/>
            <a:ext cx="8186737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有一张长方形纸，长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70cm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，宽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50cm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。如果要剪成若干同样大小的正方形而没有剩余，剪出的正方形的边长最大是多少厘米？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3688" y="2676525"/>
            <a:ext cx="3476625" cy="19224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"/>
          <p:cNvSpPr txBox="1">
            <a:spLocks noChangeArrowheads="1"/>
          </p:cNvSpPr>
          <p:nvPr/>
        </p:nvSpPr>
        <p:spPr bwMode="auto">
          <a:xfrm>
            <a:off x="501650" y="896938"/>
            <a:ext cx="8140700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50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的因数有：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10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25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50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；</a:t>
            </a:r>
            <a:endParaRPr lang="zh-CN" altLang="en-US" sz="32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3" name="TextBox 198"/>
          <p:cNvSpPr txBox="1">
            <a:spLocks noChangeArrowheads="1"/>
          </p:cNvSpPr>
          <p:nvPr/>
        </p:nvSpPr>
        <p:spPr bwMode="auto">
          <a:xfrm>
            <a:off x="501650" y="1544638"/>
            <a:ext cx="8140700" cy="627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hangingPunct="1">
              <a:lnSpc>
                <a:spcPct val="120000"/>
              </a:lnSpc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70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的因数有：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7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10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14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35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70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；</a:t>
            </a:r>
            <a:endParaRPr lang="zh-CN" altLang="en-US" sz="32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" name="TextBox 199"/>
          <p:cNvSpPr txBox="1">
            <a:spLocks noChangeArrowheads="1"/>
          </p:cNvSpPr>
          <p:nvPr/>
        </p:nvSpPr>
        <p:spPr bwMode="auto">
          <a:xfrm>
            <a:off x="501650" y="2192338"/>
            <a:ext cx="8140700" cy="6842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50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和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70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的最大公因数是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10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。</a:t>
            </a:r>
            <a:endParaRPr lang="zh-CN" altLang="en-US" sz="32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5" name="TextBox 200"/>
          <p:cNvSpPr txBox="1">
            <a:spLocks noChangeArrowheads="1"/>
          </p:cNvSpPr>
          <p:nvPr/>
        </p:nvSpPr>
        <p:spPr bwMode="auto">
          <a:xfrm>
            <a:off x="501650" y="3063875"/>
            <a:ext cx="8140700" cy="627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答：剪出的小正方形的边长是</a:t>
            </a:r>
            <a:r>
              <a:rPr lang="en-US" altLang="zh-CN" sz="3200" dirty="0">
                <a:solidFill>
                  <a:srgbClr val="FF0000"/>
                </a:solidFill>
                <a:latin typeface="+mj-lt"/>
                <a:ea typeface="+mj-ea"/>
              </a:rPr>
              <a:t>10</a:t>
            </a:r>
            <a:r>
              <a:rPr lang="zh-CN" altLang="en-US" sz="3200" dirty="0">
                <a:solidFill>
                  <a:srgbClr val="FF0000"/>
                </a:solidFill>
                <a:latin typeface="+mj-lt"/>
                <a:ea typeface="+mj-ea"/>
              </a:rPr>
              <a:t>厘米。</a:t>
            </a:r>
            <a:endParaRPr lang="zh-CN" altLang="en-US" sz="32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/>
          <p:cNvSpPr txBox="1">
            <a:spLocks noChangeArrowheads="1"/>
          </p:cNvSpPr>
          <p:nvPr/>
        </p:nvSpPr>
        <p:spPr bwMode="auto">
          <a:xfrm>
            <a:off x="541887" y="1202226"/>
            <a:ext cx="8060225" cy="2513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790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hangingPunct="1">
              <a:lnSpc>
                <a:spcPct val="150000"/>
              </a:lnSpc>
            </a:pP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6.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男生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人、女生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人分别站成若干排。要使每排的人数相同，每排最多有多少人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这时男、女生分别有几排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en-US" altLang="zh-CN" sz="3200" b="1" dirty="0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828675" y="615950"/>
            <a:ext cx="7456488" cy="776288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6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n-ea"/>
              </a:rPr>
              <a:t>       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n-ea"/>
              </a:rPr>
              <a:t>48 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n-ea"/>
              </a:rPr>
              <a:t>和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n-ea"/>
              </a:rPr>
              <a:t>36 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n-ea"/>
              </a:rPr>
              <a:t>的最大公因数是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n-ea"/>
              </a:rPr>
              <a:t>12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n-ea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828675" y="3275013"/>
            <a:ext cx="7456488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每排最多有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人，这时男生有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排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,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女生有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排。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716213" y="2014538"/>
            <a:ext cx="457200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48÷12 = 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（排）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36÷12 = 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（排）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687513" y="1147763"/>
            <a:ext cx="4173537" cy="881062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6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n-ea"/>
              </a:rPr>
              <a:t>每排最多有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n-ea"/>
              </a:rPr>
              <a:t>12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n-ea"/>
              </a:rPr>
              <a:t>人。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2693" y="1920600"/>
            <a:ext cx="7706538" cy="884204"/>
          </a:xfrm>
          <a:prstGeom prst="rect">
            <a:avLst/>
          </a:prstGeom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-333375" y="860365"/>
            <a:ext cx="7935912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写出相邻两个数的最大公因数。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Rectangle 41"/>
          <p:cNvSpPr>
            <a:spLocks noChangeArrowheads="1"/>
          </p:cNvSpPr>
          <p:nvPr/>
        </p:nvSpPr>
        <p:spPr bwMode="auto">
          <a:xfrm>
            <a:off x="1341804" y="2330386"/>
            <a:ext cx="311150" cy="51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</a:t>
            </a:r>
            <a:endParaRPr lang="en-US" altLang="zh-CN" sz="2700" b="1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0" name="Rectangle 41"/>
          <p:cNvSpPr>
            <a:spLocks noChangeArrowheads="1"/>
          </p:cNvSpPr>
          <p:nvPr/>
        </p:nvSpPr>
        <p:spPr bwMode="auto">
          <a:xfrm>
            <a:off x="2227996" y="2330386"/>
            <a:ext cx="354882" cy="51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</a:t>
            </a:r>
            <a:endParaRPr lang="en-US" altLang="zh-CN" sz="2700" b="1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1" name="Rectangle 41"/>
          <p:cNvSpPr>
            <a:spLocks noChangeArrowheads="1"/>
          </p:cNvSpPr>
          <p:nvPr/>
        </p:nvSpPr>
        <p:spPr bwMode="auto">
          <a:xfrm>
            <a:off x="3279699" y="2330386"/>
            <a:ext cx="354882" cy="51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5</a:t>
            </a:r>
            <a:endParaRPr lang="en-US" altLang="zh-CN" sz="2700" b="1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5" name="Rectangle 41"/>
          <p:cNvSpPr>
            <a:spLocks noChangeArrowheads="1"/>
          </p:cNvSpPr>
          <p:nvPr/>
        </p:nvSpPr>
        <p:spPr bwMode="auto">
          <a:xfrm>
            <a:off x="4335203" y="2324312"/>
            <a:ext cx="354882" cy="51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</a:t>
            </a:r>
            <a:endParaRPr lang="en-US" altLang="zh-CN" sz="2700" b="1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6" name="Rectangle 41"/>
          <p:cNvSpPr>
            <a:spLocks noChangeArrowheads="1"/>
          </p:cNvSpPr>
          <p:nvPr/>
        </p:nvSpPr>
        <p:spPr bwMode="auto">
          <a:xfrm>
            <a:off x="5387760" y="2309552"/>
            <a:ext cx="354882" cy="51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6</a:t>
            </a:r>
            <a:endParaRPr lang="en-US" altLang="zh-CN" sz="2700" b="1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8" name="Rectangle 41"/>
          <p:cNvSpPr>
            <a:spLocks noChangeArrowheads="1"/>
          </p:cNvSpPr>
          <p:nvPr/>
        </p:nvSpPr>
        <p:spPr bwMode="auto">
          <a:xfrm>
            <a:off x="6363029" y="2312695"/>
            <a:ext cx="528006" cy="51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12</a:t>
            </a:r>
            <a:endParaRPr lang="en-US" altLang="zh-CN" sz="2700" b="1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9" name="Rectangle 41"/>
          <p:cNvSpPr>
            <a:spLocks noChangeArrowheads="1"/>
          </p:cNvSpPr>
          <p:nvPr/>
        </p:nvSpPr>
        <p:spPr bwMode="auto">
          <a:xfrm>
            <a:off x="7415586" y="2309658"/>
            <a:ext cx="528006" cy="51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36</a:t>
            </a:r>
            <a:endParaRPr lang="en-US" altLang="zh-CN" sz="2700" b="1" dirty="0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  <p:bldP spid="11" grpId="0"/>
      <p:bldP spid="15" grpId="0"/>
      <p:bldP spid="16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17550" y="2287588"/>
            <a:ext cx="7707313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）两个数都是质数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:  </a:t>
            </a:r>
            <a:r>
              <a:rPr lang="en-US" altLang="zh-CN" sz="3200">
                <a:latin typeface="Times New Roman" panose="02020603050405020304" pitchFamily="18" charset="0"/>
                <a:ea typeface="黑体" panose="02010609060101010101" pitchFamily="49" charset="-122"/>
              </a:rPr>
              <a:t>____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>
                <a:latin typeface="Times New Roman" panose="02020603050405020304" pitchFamily="18" charset="0"/>
                <a:ea typeface="黑体" panose="02010609060101010101" pitchFamily="49" charset="-122"/>
              </a:rPr>
              <a:t>____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）两个数都是合数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:  </a:t>
            </a:r>
            <a:r>
              <a:rPr lang="en-US" altLang="zh-CN" sz="3200">
                <a:latin typeface="Times New Roman" panose="02020603050405020304" pitchFamily="18" charset="0"/>
                <a:ea typeface="黑体" panose="02010609060101010101" pitchFamily="49" charset="-122"/>
              </a:rPr>
              <a:t>____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>
                <a:latin typeface="Times New Roman" panose="02020603050405020304" pitchFamily="18" charset="0"/>
                <a:ea typeface="黑体" panose="02010609060101010101" pitchFamily="49" charset="-122"/>
              </a:rPr>
              <a:t>____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一个质数一个合数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:  </a:t>
            </a:r>
            <a:r>
              <a:rPr lang="en-US" altLang="zh-CN" sz="3200">
                <a:latin typeface="Times New Roman" panose="02020603050405020304" pitchFamily="18" charset="0"/>
                <a:ea typeface="黑体" panose="02010609060101010101" pitchFamily="49" charset="-122"/>
              </a:rPr>
              <a:t>____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>
                <a:latin typeface="Times New Roman" panose="02020603050405020304" pitchFamily="18" charset="0"/>
                <a:ea typeface="黑体" panose="02010609060101010101" pitchFamily="49" charset="-122"/>
              </a:rPr>
              <a:t>____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17550" y="857250"/>
            <a:ext cx="7707313" cy="12747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8. </a:t>
            </a:r>
            <a:r>
              <a:rPr lang="zh-CN" altLang="en-US" sz="3200" b="1" dirty="0">
                <a:latin typeface="+mj-lt"/>
                <a:ea typeface="+mj-ea"/>
              </a:rPr>
              <a:t>按要求写出两个数，使它们的最大公因数是 </a:t>
            </a:r>
            <a:r>
              <a:rPr lang="en-US" altLang="zh-CN" sz="3200" b="1" dirty="0">
                <a:latin typeface="+mj-lt"/>
                <a:ea typeface="+mj-ea"/>
              </a:rPr>
              <a:t>1</a:t>
            </a:r>
            <a:r>
              <a:rPr lang="zh-CN" altLang="en-US" sz="3200" b="1" dirty="0">
                <a:latin typeface="+mj-lt"/>
                <a:ea typeface="+mj-ea"/>
              </a:rPr>
              <a:t>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4" name="Rectangle 42"/>
          <p:cNvSpPr>
            <a:spLocks noChangeArrowheads="1"/>
          </p:cNvSpPr>
          <p:nvPr/>
        </p:nvSpPr>
        <p:spPr bwMode="auto">
          <a:xfrm>
            <a:off x="5276850" y="2322513"/>
            <a:ext cx="431800" cy="587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en-US" altLang="zh-CN" sz="3200" b="1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5" name="Rectangle 43"/>
          <p:cNvSpPr>
            <a:spLocks noChangeArrowheads="1"/>
          </p:cNvSpPr>
          <p:nvPr/>
        </p:nvSpPr>
        <p:spPr bwMode="auto">
          <a:xfrm>
            <a:off x="6654800" y="2322513"/>
            <a:ext cx="504825" cy="587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" name="Rectangle 44"/>
          <p:cNvSpPr>
            <a:spLocks noChangeArrowheads="1"/>
          </p:cNvSpPr>
          <p:nvPr/>
        </p:nvSpPr>
        <p:spPr bwMode="auto">
          <a:xfrm>
            <a:off x="5276850" y="2909888"/>
            <a:ext cx="431800" cy="585787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en-US" altLang="zh-CN" sz="3200" b="1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6696075" y="2916238"/>
            <a:ext cx="504825" cy="585787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9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8" name="Rectangle 46"/>
          <p:cNvSpPr>
            <a:spLocks noChangeArrowheads="1"/>
          </p:cNvSpPr>
          <p:nvPr/>
        </p:nvSpPr>
        <p:spPr bwMode="auto">
          <a:xfrm>
            <a:off x="5564188" y="3495675"/>
            <a:ext cx="863600" cy="587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13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9" name="Rectangle 47"/>
          <p:cNvSpPr>
            <a:spLocks noChangeArrowheads="1"/>
          </p:cNvSpPr>
          <p:nvPr/>
        </p:nvSpPr>
        <p:spPr bwMode="auto">
          <a:xfrm>
            <a:off x="7107238" y="3509963"/>
            <a:ext cx="647700" cy="587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8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2"/>
          <p:cNvGrpSpPr/>
          <p:nvPr/>
        </p:nvGrpSpPr>
        <p:grpSpPr bwMode="auto">
          <a:xfrm>
            <a:off x="611560" y="1779662"/>
            <a:ext cx="7707313" cy="1265237"/>
            <a:chOff x="742950" y="774110"/>
            <a:chExt cx="7706988" cy="1266116"/>
          </a:xfrm>
        </p:grpSpPr>
        <p:sp>
          <p:nvSpPr>
            <p:cNvPr id="4" name="矩形 9"/>
            <p:cNvSpPr>
              <a:spLocks noChangeArrowheads="1"/>
            </p:cNvSpPr>
            <p:nvPr/>
          </p:nvSpPr>
          <p:spPr bwMode="auto">
            <a:xfrm>
              <a:off x="742950" y="774110"/>
              <a:ext cx="7706988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9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和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16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的最大公因数是（     ）。</a:t>
              </a:r>
              <a:endPara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6" name="矩形 16"/>
            <p:cNvSpPr>
              <a:spLocks noChangeArrowheads="1"/>
            </p:cNvSpPr>
            <p:nvPr/>
          </p:nvSpPr>
          <p:spPr bwMode="auto">
            <a:xfrm>
              <a:off x="742950" y="1413516"/>
              <a:ext cx="7706988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	A.1		B.3		C.4		D.9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7" name="组合 15"/>
          <p:cNvGrpSpPr/>
          <p:nvPr/>
        </p:nvGrpSpPr>
        <p:grpSpPr bwMode="auto">
          <a:xfrm>
            <a:off x="611560" y="3068712"/>
            <a:ext cx="7707313" cy="1270000"/>
            <a:chOff x="742950" y="2063086"/>
            <a:chExt cx="7706988" cy="1271117"/>
          </a:xfrm>
        </p:grpSpPr>
        <p:sp>
          <p:nvSpPr>
            <p:cNvPr id="9" name="矩形 17"/>
            <p:cNvSpPr>
              <a:spLocks noChangeArrowheads="1"/>
            </p:cNvSpPr>
            <p:nvPr/>
          </p:nvSpPr>
          <p:spPr bwMode="auto">
            <a:xfrm>
              <a:off x="742950" y="2063086"/>
              <a:ext cx="7706988" cy="627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48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和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60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的最大公因数是（      ）。</a:t>
              </a:r>
              <a:endPara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0" name="矩形 18"/>
            <p:cNvSpPr>
              <a:spLocks noChangeArrowheads="1"/>
            </p:cNvSpPr>
            <p:nvPr/>
          </p:nvSpPr>
          <p:spPr bwMode="auto">
            <a:xfrm>
              <a:off x="742950" y="2702492"/>
              <a:ext cx="7706988" cy="63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	A.4		B.6		C.12		D.36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582464" y="975554"/>
            <a:ext cx="722312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把正确答案的序号填在括号里。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6252506" y="3108073"/>
            <a:ext cx="481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5998060" y="1807102"/>
            <a:ext cx="481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/>
          <p:nvPr/>
        </p:nvGrpSpPr>
        <p:grpSpPr bwMode="auto">
          <a:xfrm>
            <a:off x="0" y="1131888"/>
            <a:ext cx="8801100" cy="2033587"/>
            <a:chOff x="76228" y="3353345"/>
            <a:chExt cx="8801423" cy="2034059"/>
          </a:xfrm>
        </p:grpSpPr>
        <p:sp>
          <p:nvSpPr>
            <p:cNvPr id="3" name="矩形 7"/>
            <p:cNvSpPr>
              <a:spLocks noChangeArrowheads="1"/>
            </p:cNvSpPr>
            <p:nvPr/>
          </p:nvSpPr>
          <p:spPr bwMode="auto">
            <a:xfrm>
              <a:off x="742950" y="3353345"/>
              <a:ext cx="7706988" cy="1217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）甲数是乙数的倍数，甲、乙两数的最大公因数是（     ）。</a:t>
              </a:r>
              <a:endPara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" name="矩形 8"/>
            <p:cNvSpPr>
              <a:spLocks noChangeArrowheads="1"/>
            </p:cNvSpPr>
            <p:nvPr/>
          </p:nvSpPr>
          <p:spPr bwMode="auto">
            <a:xfrm>
              <a:off x="76228" y="4793745"/>
              <a:ext cx="8801423" cy="593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3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	A.1      B.</a:t>
              </a:r>
              <a:r>
                <a:rPr lang="zh-CN" altLang="en-US" sz="3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甲数  </a:t>
              </a:r>
              <a:r>
                <a:rPr lang="en-US" altLang="zh-CN" sz="3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	C.</a:t>
              </a:r>
              <a:r>
                <a:rPr lang="zh-CN" altLang="en-US" sz="3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乙数  </a:t>
              </a:r>
              <a:r>
                <a:rPr lang="en-US" altLang="zh-CN" sz="3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	D.</a:t>
              </a:r>
              <a:r>
                <a:rPr lang="zh-CN" altLang="en-US" sz="3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甲、乙两数的积</a:t>
              </a:r>
              <a:endPara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663950" y="1747838"/>
            <a:ext cx="482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8143" y="513129"/>
            <a:ext cx="8367713" cy="95410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j-lt"/>
                <a:ea typeface="+mj-ea"/>
              </a:rPr>
              <a:t>10. </a:t>
            </a:r>
            <a:r>
              <a:rPr lang="zh-CN" altLang="en-US" sz="2800" b="1" dirty="0">
                <a:latin typeface="+mj-lt"/>
                <a:ea typeface="+mj-ea"/>
              </a:rPr>
              <a:t>写出</a:t>
            </a:r>
            <a:r>
              <a:rPr lang="en-US" altLang="zh-CN" sz="2800" b="1" dirty="0">
                <a:latin typeface="+mj-lt"/>
                <a:ea typeface="+mj-ea"/>
              </a:rPr>
              <a:t>1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dirty="0">
                <a:latin typeface="+mj-lt"/>
                <a:ea typeface="+mj-ea"/>
              </a:rPr>
              <a:t>2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dirty="0">
                <a:latin typeface="+mj-lt"/>
                <a:ea typeface="+mj-ea"/>
              </a:rPr>
              <a:t>3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dirty="0">
                <a:latin typeface="宋体" panose="02010600030101010101" pitchFamily="2" charset="-122"/>
              </a:rPr>
              <a:t>…</a:t>
            </a:r>
            <a:r>
              <a:rPr lang="zh-CN" altLang="en-US" sz="2800" b="1" dirty="0">
                <a:latin typeface="+mj-lt"/>
                <a:ea typeface="+mj-ea"/>
              </a:rPr>
              <a:t>，</a:t>
            </a:r>
            <a:r>
              <a:rPr lang="en-US" altLang="zh-CN" sz="2800" b="1" dirty="0">
                <a:latin typeface="+mj-lt"/>
                <a:ea typeface="+mj-ea"/>
              </a:rPr>
              <a:t>20</a:t>
            </a:r>
            <a:r>
              <a:rPr lang="zh-CN" altLang="en-US" sz="2800" b="1" dirty="0">
                <a:latin typeface="+mj-lt"/>
                <a:ea typeface="+mj-ea"/>
              </a:rPr>
              <a:t>各数与</a:t>
            </a:r>
            <a:r>
              <a:rPr lang="en-US" altLang="zh-CN" sz="2800" b="1" dirty="0">
                <a:latin typeface="+mj-lt"/>
                <a:ea typeface="+mj-ea"/>
              </a:rPr>
              <a:t>5 </a:t>
            </a:r>
            <a:r>
              <a:rPr lang="zh-CN" altLang="en-US" sz="2800" b="1" dirty="0">
                <a:latin typeface="+mj-lt"/>
                <a:ea typeface="+mj-ea"/>
              </a:rPr>
              <a:t>的最大公因数，你能发现什么规律？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20663" y="3389313"/>
            <a:ext cx="870267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8274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我发现除了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的最大公因数是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，其他全部是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，也就是每次相隔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个数，到第五个数时，这两个数的最大公因数就是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06363" y="1582738"/>
          <a:ext cx="8805865" cy="1795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6479"/>
                <a:gridCol w="353668"/>
                <a:gridCol w="353668"/>
                <a:gridCol w="353668"/>
                <a:gridCol w="353668"/>
                <a:gridCol w="353668"/>
                <a:gridCol w="353668"/>
                <a:gridCol w="353668"/>
                <a:gridCol w="353668"/>
                <a:gridCol w="353668"/>
                <a:gridCol w="396034"/>
                <a:gridCol w="396034"/>
                <a:gridCol w="396034"/>
                <a:gridCol w="396034"/>
                <a:gridCol w="396034"/>
                <a:gridCol w="396034"/>
                <a:gridCol w="396034"/>
                <a:gridCol w="396034"/>
                <a:gridCol w="396034"/>
                <a:gridCol w="396034"/>
                <a:gridCol w="396034"/>
              </a:tblGrid>
              <a:tr h="701028"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1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2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3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4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5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6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7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8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9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10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11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12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13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14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15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16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17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18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19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20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109443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与</a:t>
                      </a:r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5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的最大公因数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marL="91441" marR="91441" marT="45714" marB="4571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grpSp>
        <p:nvGrpSpPr>
          <p:cNvPr id="5" name="组合 4"/>
          <p:cNvGrpSpPr/>
          <p:nvPr/>
        </p:nvGrpSpPr>
        <p:grpSpPr bwMode="auto">
          <a:xfrm>
            <a:off x="1371600" y="2582863"/>
            <a:ext cx="7496175" cy="409575"/>
            <a:chOff x="1672344" y="2451852"/>
            <a:chExt cx="7495477" cy="408087"/>
          </a:xfrm>
        </p:grpSpPr>
        <p:sp>
          <p:nvSpPr>
            <p:cNvPr id="21577" name="矩形 4"/>
            <p:cNvSpPr>
              <a:spLocks noChangeArrowheads="1"/>
            </p:cNvSpPr>
            <p:nvPr/>
          </p:nvSpPr>
          <p:spPr bwMode="auto">
            <a:xfrm>
              <a:off x="1672344" y="2459829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78" name="矩形 6"/>
            <p:cNvSpPr>
              <a:spLocks noChangeArrowheads="1"/>
            </p:cNvSpPr>
            <p:nvPr/>
          </p:nvSpPr>
          <p:spPr bwMode="auto">
            <a:xfrm>
              <a:off x="3086452" y="2459829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79" name="矩形 24"/>
            <p:cNvSpPr>
              <a:spLocks noChangeArrowheads="1"/>
            </p:cNvSpPr>
            <p:nvPr/>
          </p:nvSpPr>
          <p:spPr bwMode="auto">
            <a:xfrm>
              <a:off x="4894708" y="2459829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80" name="矩形 25"/>
            <p:cNvSpPr>
              <a:spLocks noChangeArrowheads="1"/>
            </p:cNvSpPr>
            <p:nvPr/>
          </p:nvSpPr>
          <p:spPr bwMode="auto">
            <a:xfrm>
              <a:off x="6886189" y="2459829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81" name="矩形 27"/>
            <p:cNvSpPr>
              <a:spLocks noChangeArrowheads="1"/>
            </p:cNvSpPr>
            <p:nvPr/>
          </p:nvSpPr>
          <p:spPr bwMode="auto">
            <a:xfrm>
              <a:off x="8854915" y="2451855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82" name="矩形 28"/>
            <p:cNvSpPr>
              <a:spLocks noChangeArrowheads="1"/>
            </p:cNvSpPr>
            <p:nvPr/>
          </p:nvSpPr>
          <p:spPr bwMode="auto">
            <a:xfrm>
              <a:off x="2025871" y="2459829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83" name="矩形 29"/>
            <p:cNvSpPr>
              <a:spLocks noChangeArrowheads="1"/>
            </p:cNvSpPr>
            <p:nvPr/>
          </p:nvSpPr>
          <p:spPr bwMode="auto">
            <a:xfrm>
              <a:off x="2379398" y="2459829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84" name="矩形 30"/>
            <p:cNvSpPr>
              <a:spLocks noChangeArrowheads="1"/>
            </p:cNvSpPr>
            <p:nvPr/>
          </p:nvSpPr>
          <p:spPr bwMode="auto">
            <a:xfrm>
              <a:off x="2732925" y="2459829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85" name="矩形 31"/>
            <p:cNvSpPr>
              <a:spLocks noChangeArrowheads="1"/>
            </p:cNvSpPr>
            <p:nvPr/>
          </p:nvSpPr>
          <p:spPr bwMode="auto">
            <a:xfrm>
              <a:off x="3439979" y="2459829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86" name="矩形 32"/>
            <p:cNvSpPr>
              <a:spLocks noChangeArrowheads="1"/>
            </p:cNvSpPr>
            <p:nvPr/>
          </p:nvSpPr>
          <p:spPr bwMode="auto">
            <a:xfrm>
              <a:off x="3793506" y="2459829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87" name="矩形 33"/>
            <p:cNvSpPr>
              <a:spLocks noChangeArrowheads="1"/>
            </p:cNvSpPr>
            <p:nvPr/>
          </p:nvSpPr>
          <p:spPr bwMode="auto">
            <a:xfrm>
              <a:off x="4147033" y="2459829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88" name="矩形 34"/>
            <p:cNvSpPr>
              <a:spLocks noChangeArrowheads="1"/>
            </p:cNvSpPr>
            <p:nvPr/>
          </p:nvSpPr>
          <p:spPr bwMode="auto">
            <a:xfrm>
              <a:off x="4500560" y="2459829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89" name="矩形 35"/>
            <p:cNvSpPr>
              <a:spLocks noChangeArrowheads="1"/>
            </p:cNvSpPr>
            <p:nvPr/>
          </p:nvSpPr>
          <p:spPr bwMode="auto">
            <a:xfrm>
              <a:off x="5312992" y="2451856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90" name="矩形 36"/>
            <p:cNvSpPr>
              <a:spLocks noChangeArrowheads="1"/>
            </p:cNvSpPr>
            <p:nvPr/>
          </p:nvSpPr>
          <p:spPr bwMode="auto">
            <a:xfrm>
              <a:off x="5669194" y="2459829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91" name="矩形 37"/>
            <p:cNvSpPr>
              <a:spLocks noChangeArrowheads="1"/>
            </p:cNvSpPr>
            <p:nvPr/>
          </p:nvSpPr>
          <p:spPr bwMode="auto">
            <a:xfrm>
              <a:off x="6083584" y="2459829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92" name="矩形 38"/>
            <p:cNvSpPr>
              <a:spLocks noChangeArrowheads="1"/>
            </p:cNvSpPr>
            <p:nvPr/>
          </p:nvSpPr>
          <p:spPr bwMode="auto">
            <a:xfrm>
              <a:off x="6491784" y="2459829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93" name="矩形 39"/>
            <p:cNvSpPr>
              <a:spLocks noChangeArrowheads="1"/>
            </p:cNvSpPr>
            <p:nvPr/>
          </p:nvSpPr>
          <p:spPr bwMode="auto">
            <a:xfrm>
              <a:off x="7283938" y="2451852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94" name="矩形 40"/>
            <p:cNvSpPr>
              <a:spLocks noChangeArrowheads="1"/>
            </p:cNvSpPr>
            <p:nvPr/>
          </p:nvSpPr>
          <p:spPr bwMode="auto">
            <a:xfrm>
              <a:off x="7681687" y="2451853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95" name="矩形 43"/>
            <p:cNvSpPr>
              <a:spLocks noChangeArrowheads="1"/>
            </p:cNvSpPr>
            <p:nvPr/>
          </p:nvSpPr>
          <p:spPr bwMode="auto">
            <a:xfrm>
              <a:off x="8079437" y="2459829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596" name="矩形 44"/>
            <p:cNvSpPr>
              <a:spLocks noChangeArrowheads="1"/>
            </p:cNvSpPr>
            <p:nvPr/>
          </p:nvSpPr>
          <p:spPr bwMode="auto">
            <a:xfrm>
              <a:off x="8446715" y="2451854"/>
              <a:ext cx="312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30212" y="803246"/>
            <a:ext cx="5077892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要把右面这些木棒截成同样长的若干段，不能有剩余，每段最长是多少厘米？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92113" y="2725692"/>
            <a:ext cx="65246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16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44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的最大公因数是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430212" y="3548406"/>
            <a:ext cx="6381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每根小棒最长是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厘米。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4088" y="1241614"/>
            <a:ext cx="3349700" cy="1202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1390</Words>
  <Application>WPS 演示</Application>
  <PresentationFormat>全屏显示(16:9)</PresentationFormat>
  <Paragraphs>333</Paragraphs>
  <Slides>18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18</vt:i4>
      </vt:variant>
    </vt:vector>
  </HeadingPairs>
  <TitlesOfParts>
    <vt:vector size="35" baseType="lpstr">
      <vt:lpstr>Arial</vt:lpstr>
      <vt:lpstr>宋体</vt:lpstr>
      <vt:lpstr>Wingdings</vt:lpstr>
      <vt:lpstr>Times New Roman</vt:lpstr>
      <vt:lpstr>黑体</vt:lpstr>
      <vt:lpstr>等线 Light</vt:lpstr>
      <vt:lpstr>楷体_GB2312</vt:lpstr>
      <vt:lpstr>等线</vt:lpstr>
      <vt:lpstr>微软雅黑</vt:lpstr>
      <vt:lpstr>Arial Unicode MS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54</cp:revision>
  <dcterms:created xsi:type="dcterms:W3CDTF">2017-10-14T09:05:00Z</dcterms:created>
  <dcterms:modified xsi:type="dcterms:W3CDTF">2023-11-03T00:53:23Z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8FF7B568008E41FD8888F3F17E7FC735</vt:lpwstr>
  </property>
  <property fmtid="{D5CDD505-2E9C-101B-9397-08002B2CF9AE}" pid="3" name="KSOProductBuildVer">
    <vt:lpwstr>2052-11.8.2.11734</vt:lpwstr>
  </property>
</Properties>
</file>