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363" r:id="rId9"/>
    <p:sldId id="264" r:id="rId10"/>
    <p:sldId id="369" r:id="rId11"/>
    <p:sldId id="370" r:id="rId12"/>
    <p:sldId id="262" r:id="rId13"/>
    <p:sldId id="263" r:id="rId14"/>
    <p:sldId id="371" r:id="rId15"/>
    <p:sldId id="266" r:id="rId16"/>
    <p:sldId id="267" r:id="rId17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852" y="114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.wmf"/><Relationship Id="rId8" Type="http://schemas.openxmlformats.org/officeDocument/2006/relationships/image" Target="../media/image22.wmf"/><Relationship Id="rId7" Type="http://schemas.openxmlformats.org/officeDocument/2006/relationships/image" Target="../media/image21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0" Type="http://schemas.openxmlformats.org/officeDocument/2006/relationships/image" Target="../media/image24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10061DF-9491-4151-A8C4-E6E7BF4DEAE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wmf"/><Relationship Id="rId8" Type="http://schemas.openxmlformats.org/officeDocument/2006/relationships/oleObject" Target="../embeddings/oleObject3.bin"/><Relationship Id="rId7" Type="http://schemas.openxmlformats.org/officeDocument/2006/relationships/image" Target="../media/image16.wmf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Relationship Id="rId3" Type="http://schemas.openxmlformats.org/officeDocument/2006/relationships/image" Target="../media/image14.png"/><Relationship Id="rId25" Type="http://schemas.openxmlformats.org/officeDocument/2006/relationships/vmlDrawing" Target="../drawings/vmlDrawing1.vml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24.wmf"/><Relationship Id="rId22" Type="http://schemas.openxmlformats.org/officeDocument/2006/relationships/oleObject" Target="../embeddings/oleObject10.bin"/><Relationship Id="rId21" Type="http://schemas.openxmlformats.org/officeDocument/2006/relationships/image" Target="../media/image23.wmf"/><Relationship Id="rId20" Type="http://schemas.openxmlformats.org/officeDocument/2006/relationships/oleObject" Target="../embeddings/oleObject9.bin"/><Relationship Id="rId2" Type="http://schemas.openxmlformats.org/officeDocument/2006/relationships/image" Target="../media/image13.png"/><Relationship Id="rId19" Type="http://schemas.openxmlformats.org/officeDocument/2006/relationships/image" Target="../media/image22.wmf"/><Relationship Id="rId18" Type="http://schemas.openxmlformats.org/officeDocument/2006/relationships/oleObject" Target="../embeddings/oleObject8.bin"/><Relationship Id="rId17" Type="http://schemas.openxmlformats.org/officeDocument/2006/relationships/image" Target="../media/image21.wmf"/><Relationship Id="rId16" Type="http://schemas.openxmlformats.org/officeDocument/2006/relationships/oleObject" Target="../embeddings/oleObject7.bin"/><Relationship Id="rId15" Type="http://schemas.openxmlformats.org/officeDocument/2006/relationships/image" Target="../media/image20.wmf"/><Relationship Id="rId14" Type="http://schemas.openxmlformats.org/officeDocument/2006/relationships/oleObject" Target="../embeddings/oleObject6.bin"/><Relationship Id="rId13" Type="http://schemas.openxmlformats.org/officeDocument/2006/relationships/image" Target="../media/image19.wmf"/><Relationship Id="rId12" Type="http://schemas.openxmlformats.org/officeDocument/2006/relationships/oleObject" Target="../embeddings/oleObject5.bin"/><Relationship Id="rId11" Type="http://schemas.openxmlformats.org/officeDocument/2006/relationships/image" Target="../media/image18.wmf"/><Relationship Id="rId10" Type="http://schemas.openxmlformats.org/officeDocument/2006/relationships/oleObject" Target="../embeddings/oleObject4.bin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31.wmf"/><Relationship Id="rId1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练习十八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P75-P76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练习十八）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10"/>
          <a:stretch>
            <a:fillRect/>
          </a:stretch>
        </p:blipFill>
        <p:spPr bwMode="auto">
          <a:xfrm>
            <a:off x="415925" y="1971304"/>
            <a:ext cx="8312150" cy="79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68400" y="212883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ea typeface="黑体" panose="02010609060101010101" pitchFamily="49" charset="-122"/>
              </a:rPr>
              <a:t>＞</a:t>
            </a:r>
            <a:endParaRPr lang="zh-CN" altLang="en-US" sz="24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365500" y="212883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endParaRPr lang="zh-CN" altLang="en-US" sz="24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518150" y="212883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ea typeface="黑体" panose="02010609060101010101" pitchFamily="49" charset="-122"/>
              </a:rPr>
              <a:t>＞</a:t>
            </a:r>
            <a:endParaRPr lang="zh-CN" altLang="en-US" sz="24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715250" y="2128838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endParaRPr lang="zh-CN" altLang="en-US" sz="24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425730" y="938151"/>
            <a:ext cx="5511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ea"/>
                <a:ea typeface="+mj-ea"/>
              </a:rPr>
              <a:t>1. </a:t>
            </a:r>
            <a:r>
              <a:rPr lang="zh-CN" altLang="en-US" sz="2800" b="1" dirty="0">
                <a:latin typeface="+mj-ea"/>
                <a:ea typeface="+mj-ea"/>
              </a:rPr>
              <a:t>比较每组中两个分数的大小。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3730"/>
          <a:stretch>
            <a:fillRect/>
          </a:stretch>
        </p:blipFill>
        <p:spPr>
          <a:xfrm>
            <a:off x="876615" y="2030680"/>
            <a:ext cx="7557025" cy="699397"/>
          </a:xfrm>
          <a:prstGeom prst="rect">
            <a:avLst/>
          </a:prstGeom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20601" y="2124880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＞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332925" y="2124880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endParaRPr lang="zh-CN" altLang="en-US" sz="2400" b="1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384223" y="2124880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＞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472795" y="2124880"/>
            <a:ext cx="463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endParaRPr lang="zh-CN" altLang="en-US" sz="24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817563" y="3086760"/>
            <a:ext cx="7761287" cy="1225550"/>
            <a:chOff x="817562" y="2730947"/>
            <a:chExt cx="7761288" cy="1225416"/>
          </a:xfrm>
        </p:grpSpPr>
        <p:sp>
          <p:nvSpPr>
            <p:cNvPr id="9224" name="文本框 10"/>
            <p:cNvSpPr txBox="1">
              <a:spLocks noChangeArrowheads="1"/>
            </p:cNvSpPr>
            <p:nvPr/>
          </p:nvSpPr>
          <p:spPr bwMode="auto">
            <a:xfrm>
              <a:off x="817562" y="2756034"/>
              <a:ext cx="7761288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ea typeface="黑体" panose="02010609060101010101" pitchFamily="49" charset="-122"/>
                </a:rPr>
                <a:t>本题中多数题适合通分，少数题（如    和    ）化成同分子分数比较更简便一些。</a:t>
              </a:r>
              <a:endPara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endParaRPr>
            </a:p>
          </p:txBody>
        </p:sp>
        <p:grpSp>
          <p:nvGrpSpPr>
            <p:cNvPr id="9225" name="组合 15"/>
            <p:cNvGrpSpPr/>
            <p:nvPr/>
          </p:nvGrpSpPr>
          <p:grpSpPr bwMode="auto">
            <a:xfrm>
              <a:off x="5822950" y="2730947"/>
              <a:ext cx="355600" cy="757130"/>
              <a:chOff x="5822950" y="2730947"/>
              <a:chExt cx="355600" cy="757130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5822950" y="2730947"/>
                <a:ext cx="355600" cy="7571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5867400" y="3096032"/>
                <a:ext cx="241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26" name="组合 16"/>
            <p:cNvGrpSpPr/>
            <p:nvPr/>
          </p:nvGrpSpPr>
          <p:grpSpPr bwMode="auto">
            <a:xfrm>
              <a:off x="6477000" y="2730947"/>
              <a:ext cx="355600" cy="757130"/>
              <a:chOff x="5822950" y="2730947"/>
              <a:chExt cx="355600" cy="757130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5822950" y="2730947"/>
                <a:ext cx="355600" cy="7571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7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5867400" y="3096032"/>
                <a:ext cx="241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文本框 15"/>
          <p:cNvSpPr txBox="1"/>
          <p:nvPr/>
        </p:nvSpPr>
        <p:spPr>
          <a:xfrm flipH="1">
            <a:off x="770113" y="605642"/>
            <a:ext cx="7186353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2. </a:t>
            </a:r>
            <a:r>
              <a:rPr lang="zh-CN" altLang="en-US" sz="2800" b="1" dirty="0">
                <a:latin typeface="+mj-ea"/>
                <a:ea typeface="+mj-ea"/>
              </a:rPr>
              <a:t>比较每组中两个分数的大小，再和同学交流一下你的方法。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Box 61"/>
          <p:cNvSpPr txBox="1">
            <a:spLocks noChangeArrowheads="1"/>
          </p:cNvSpPr>
          <p:nvPr/>
        </p:nvSpPr>
        <p:spPr bwMode="auto">
          <a:xfrm>
            <a:off x="539552" y="821320"/>
            <a:ext cx="6010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把下列分数填入相应的圈里。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9592" y="1469392"/>
            <a:ext cx="7228571" cy="771429"/>
          </a:xfrm>
          <a:prstGeom prst="rect">
            <a:avLst/>
          </a:prstGeom>
        </p:spPr>
      </p:pic>
      <p:sp>
        <p:nvSpPr>
          <p:cNvPr id="29" name="椭圆 28"/>
          <p:cNvSpPr/>
          <p:nvPr/>
        </p:nvSpPr>
        <p:spPr>
          <a:xfrm>
            <a:off x="827584" y="2333488"/>
            <a:ext cx="3168352" cy="1440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860032" y="2333488"/>
            <a:ext cx="3168352" cy="1440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 Box 61"/>
              <p:cNvSpPr txBox="1">
                <a:spLocks noChangeArrowheads="1"/>
              </p:cNvSpPr>
              <p:nvPr/>
            </p:nvSpPr>
            <p:spPr bwMode="auto">
              <a:xfrm>
                <a:off x="1403647" y="3845656"/>
                <a:ext cx="1600809" cy="1035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hangingPunct="1">
                  <a:lnSpc>
                    <a:spcPct val="110000"/>
                  </a:lnSpc>
                </a:pPr>
                <a:r>
                  <a:rPr lang="zh-CN" altLang="en-US" sz="24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大于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zh-CN" altLang="en-US" sz="32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1" name="Text 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03647" y="3845656"/>
                <a:ext cx="1600809" cy="1035102"/>
              </a:xfrm>
              <a:prstGeom prst="rect">
                <a:avLst/>
              </a:prstGeom>
              <a:blipFill rotWithShape="1">
                <a:blip r:embed="rId2"/>
                <a:stretch>
                  <a:fillRect l="-19" t="-9" r="17" b="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 Box 61"/>
              <p:cNvSpPr txBox="1">
                <a:spLocks noChangeArrowheads="1"/>
              </p:cNvSpPr>
              <p:nvPr/>
            </p:nvSpPr>
            <p:spPr bwMode="auto">
              <a:xfrm>
                <a:off x="5652119" y="3845656"/>
                <a:ext cx="1600809" cy="1035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hangingPunct="1">
                  <a:lnSpc>
                    <a:spcPct val="110000"/>
                  </a:lnSpc>
                </a:pPr>
                <a:r>
                  <a:rPr lang="zh-CN" altLang="en-US" sz="24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小于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zh-CN" altLang="en-US" sz="32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2" name="Text 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2119" y="3845656"/>
                <a:ext cx="1600809" cy="1035102"/>
              </a:xfrm>
              <a:prstGeom prst="rect">
                <a:avLst/>
              </a:prstGeom>
              <a:blipFill rotWithShape="1">
                <a:blip r:embed="rId3"/>
                <a:stretch>
                  <a:fillRect l="-39" t="-9" r="37" b="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组合 11"/>
          <p:cNvGrpSpPr/>
          <p:nvPr/>
        </p:nvGrpSpPr>
        <p:grpSpPr>
          <a:xfrm>
            <a:off x="1552575" y="2455545"/>
            <a:ext cx="1648460" cy="1221105"/>
            <a:chOff x="2292" y="3910"/>
            <a:chExt cx="2596" cy="1923"/>
          </a:xfrm>
        </p:grpSpPr>
        <p:graphicFrame>
          <p:nvGraphicFramePr>
            <p:cNvPr id="2" name="对象 1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292" y="3910"/>
            <a:ext cx="392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4" imgW="152400" imgH="393700" progId="Equation.KSEE3">
                    <p:embed/>
                  </p:oleObj>
                </mc:Choice>
                <mc:Fallback>
                  <p:oleObj name="" r:id="rId4" imgW="1524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292" y="3910"/>
                          <a:ext cx="392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2972" y="3910"/>
            <a:ext cx="392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" r:id="rId6" imgW="152400" imgH="393700" progId="Equation.KSEE3">
                    <p:embed/>
                  </p:oleObj>
                </mc:Choice>
                <mc:Fallback>
                  <p:oleObj name="" r:id="rId6" imgW="1524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972" y="3910"/>
                          <a:ext cx="392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对象 4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652" y="3910"/>
            <a:ext cx="556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8" imgW="215900" imgH="393700" progId="Equation.KSEE3">
                    <p:embed/>
                  </p:oleObj>
                </mc:Choice>
                <mc:Fallback>
                  <p:oleObj name="" r:id="rId8" imgW="2159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652" y="3910"/>
                          <a:ext cx="556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496" y="3910"/>
            <a:ext cx="393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10" imgW="152400" imgH="393700" progId="Equation.KSEE3">
                    <p:embed/>
                  </p:oleObj>
                </mc:Choice>
                <mc:Fallback>
                  <p:oleObj name="" r:id="rId10" imgW="1524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496" y="3910"/>
                          <a:ext cx="393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3162" y="4821"/>
            <a:ext cx="393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" r:id="rId12" imgW="152400" imgH="393700" progId="Equation.KSEE3">
                    <p:embed/>
                  </p:oleObj>
                </mc:Choice>
                <mc:Fallback>
                  <p:oleObj name="" r:id="rId12" imgW="1524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162" y="4821"/>
                          <a:ext cx="393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4033" y="4821"/>
            <a:ext cx="557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" r:id="rId14" imgW="215900" imgH="393700" progId="Equation.KSEE3">
                    <p:embed/>
                  </p:oleObj>
                </mc:Choice>
                <mc:Fallback>
                  <p:oleObj name="" r:id="rId14" imgW="2159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4033" y="4821"/>
                          <a:ext cx="557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组合 20"/>
          <p:cNvGrpSpPr/>
          <p:nvPr/>
        </p:nvGrpSpPr>
        <p:grpSpPr>
          <a:xfrm>
            <a:off x="5498465" y="2672715"/>
            <a:ext cx="1915160" cy="642620"/>
            <a:chOff x="8659" y="4209"/>
            <a:chExt cx="3016" cy="1012"/>
          </a:xfrm>
        </p:grpSpPr>
        <p:graphicFrame>
          <p:nvGraphicFramePr>
            <p:cNvPr id="14" name="对象 1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8659" y="4209"/>
            <a:ext cx="361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" name="" r:id="rId16" imgW="139700" imgH="393700" progId="Equation.KSEE3">
                    <p:embed/>
                  </p:oleObj>
                </mc:Choice>
                <mc:Fallback>
                  <p:oleObj name="" r:id="rId16" imgW="1397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8659" y="4209"/>
                          <a:ext cx="361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9388" y="4209"/>
            <a:ext cx="558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" name="" r:id="rId18" imgW="215900" imgH="393700" progId="Equation.KSEE3">
                    <p:embed/>
                  </p:oleObj>
                </mc:Choice>
                <mc:Fallback>
                  <p:oleObj name="" r:id="rId18" imgW="2159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9388" y="4209"/>
                          <a:ext cx="558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0315" y="4209"/>
            <a:ext cx="394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" name="" r:id="rId20" imgW="152400" imgH="393700" progId="Equation.KSEE3">
                    <p:embed/>
                  </p:oleObj>
                </mc:Choice>
                <mc:Fallback>
                  <p:oleObj name="" r:id="rId20" imgW="1524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10315" y="4209"/>
                          <a:ext cx="394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对象 1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11117" y="4209"/>
            <a:ext cx="559" cy="1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" name="" r:id="rId22" imgW="215900" imgH="393700" progId="Equation.KSEE3">
                    <p:embed/>
                  </p:oleObj>
                </mc:Choice>
                <mc:Fallback>
                  <p:oleObj name="" r:id="rId22" imgW="215900" imgH="393700" progId="Equation.KSEE3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1117" y="4209"/>
                          <a:ext cx="559" cy="10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 bwMode="auto">
              <a:xfrm>
                <a:off x="420688" y="608013"/>
                <a:ext cx="8423275" cy="223670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 eaLnBrk="1" hangingPunct="1">
                  <a:lnSpc>
                    <a:spcPct val="150000"/>
                  </a:lnSpc>
                  <a:defRPr/>
                </a:pPr>
                <a:r>
                  <a:rPr lang="en-US" altLang="zh-CN" sz="2800" b="1" dirty="0">
                    <a:latin typeface="+mn-lt"/>
                    <a:ea typeface="+mj-ea"/>
                  </a:rPr>
                  <a:t>4.</a:t>
                </a:r>
                <a:r>
                  <a:rPr lang="zh-CN" altLang="en-US" sz="2800" b="1" dirty="0">
                    <a:latin typeface="+mn-lt"/>
                    <a:ea typeface="+mj-ea"/>
                  </a:rPr>
                  <a:t> 张叔叔和李叔叔参加工厂的技能比赛。张叔叔加工完所有零件的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b="1" i="1" dirty="0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fPr>
                      <m:num>
                        <m:r>
                          <a:rPr lang="zh-CN" altLang="en-US" sz="2800" b="1" dirty="0">
                            <a:latin typeface="Cambria Math" panose="02040503050406030204" pitchFamily="18" charset="0"/>
                            <a:ea typeface="+mj-ea"/>
                          </a:rPr>
                          <m:t>1</m:t>
                        </m:r>
                      </m:num>
                      <m:den>
                        <m:r>
                          <a:rPr lang="zh-CN" altLang="en-US" sz="2800" b="1" i="0" dirty="0">
                            <a:latin typeface="Cambria Math" panose="02040503050406030204" pitchFamily="18" charset="0"/>
                            <a:ea typeface="+mj-ea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800" b="1" dirty="0">
                    <a:latin typeface="+mn-lt"/>
                    <a:ea typeface="+mj-ea"/>
                  </a:rPr>
                  <a:t>时，李叔叔加工完所有零件的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b="1" i="1" dirty="0" smtClean="0">
                            <a:latin typeface="Cambria Math" panose="02040503050406030204" pitchFamily="18" charset="0"/>
                            <a:ea typeface="+mj-ea"/>
                          </a:rPr>
                        </m:ctrlPr>
                      </m:fPr>
                      <m:num>
                        <m:r>
                          <a:rPr lang="zh-CN" altLang="en-US" sz="2800" b="1" dirty="0">
                            <a:latin typeface="Cambria Math" panose="02040503050406030204" pitchFamily="18" charset="0"/>
                            <a:ea typeface="+mj-ea"/>
                          </a:rPr>
                          <m:t>3</m:t>
                        </m:r>
                      </m:num>
                      <m:den>
                        <m:r>
                          <a:rPr lang="zh-CN" altLang="en-US" sz="2800" b="1" i="0" dirty="0">
                            <a:latin typeface="Cambria Math" panose="02040503050406030204" pitchFamily="18" charset="0"/>
                            <a:ea typeface="+mj-ea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800" b="1" dirty="0">
                    <a:latin typeface="+mn-lt"/>
                    <a:ea typeface="+mj-ea"/>
                  </a:rPr>
                  <a:t>。在这段时间里，谁的比赛成绩更好一些？</a:t>
                </a:r>
                <a:endParaRPr lang="zh-CN" altLang="en-US" sz="2800" b="1" dirty="0">
                  <a:latin typeface="+mn-lt"/>
                  <a:ea typeface="+mj-ea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688" y="608013"/>
                <a:ext cx="8423275" cy="2236703"/>
              </a:xfrm>
              <a:prstGeom prst="rect">
                <a:avLst/>
              </a:prstGeom>
              <a:blipFill rotWithShape="1">
                <a:blip r:embed="rId1"/>
                <a:stretch>
                  <a:fillRect l="-4" t="-14" r="4" b="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组合 14"/>
          <p:cNvGrpSpPr/>
          <p:nvPr/>
        </p:nvGrpSpPr>
        <p:grpSpPr bwMode="auto">
          <a:xfrm>
            <a:off x="484188" y="3108325"/>
            <a:ext cx="7761287" cy="1238250"/>
            <a:chOff x="817562" y="2718247"/>
            <a:chExt cx="7761288" cy="1238116"/>
          </a:xfrm>
        </p:grpSpPr>
        <p:sp>
          <p:nvSpPr>
            <p:cNvPr id="11268" name="文本框 15"/>
            <p:cNvSpPr txBox="1">
              <a:spLocks noChangeArrowheads="1"/>
            </p:cNvSpPr>
            <p:nvPr/>
          </p:nvSpPr>
          <p:spPr bwMode="auto">
            <a:xfrm>
              <a:off x="817562" y="2756034"/>
              <a:ext cx="7761288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0000"/>
                  </a:solidFill>
                  <a:ea typeface="黑体" panose="02010609060101010101" pitchFamily="49" charset="-122"/>
                </a:rPr>
                <a:t>因为     </a:t>
              </a:r>
              <a:r>
                <a:rPr lang="en-US" altLang="zh-CN" sz="2400" b="1">
                  <a:solidFill>
                    <a:srgbClr val="FF0000"/>
                  </a:solidFill>
                  <a:ea typeface="黑体" panose="02010609060101010101" pitchFamily="49" charset="-122"/>
                </a:rPr>
                <a:t>=      </a:t>
              </a:r>
              <a:r>
                <a:rPr lang="zh-CN" altLang="en-US" sz="2400" b="1">
                  <a:solidFill>
                    <a:srgbClr val="FF0000"/>
                  </a:solidFill>
                  <a:ea typeface="黑体" panose="02010609060101010101" pitchFamily="49" charset="-122"/>
                </a:rPr>
                <a:t>，     </a:t>
              </a:r>
              <a:r>
                <a:rPr lang="en-US" altLang="zh-CN" sz="2400" b="1">
                  <a:solidFill>
                    <a:srgbClr val="FF0000"/>
                  </a:solidFill>
                  <a:ea typeface="黑体" panose="02010609060101010101" pitchFamily="49" charset="-122"/>
                </a:rPr>
                <a:t>=     </a:t>
              </a:r>
              <a:r>
                <a:rPr lang="zh-CN" altLang="en-US" sz="2400" b="1">
                  <a:solidFill>
                    <a:srgbClr val="FF0000"/>
                  </a:solidFill>
                  <a:ea typeface="黑体" panose="02010609060101010101" pitchFamily="49" charset="-122"/>
                </a:rPr>
                <a:t>，    ＜     ，所以     ＜    ，在这段时间里，李叔叔的比赛成绩更好一些。</a:t>
              </a:r>
              <a:endParaRPr lang="zh-CN" altLang="en-US" sz="2400" b="1">
                <a:solidFill>
                  <a:srgbClr val="FF0000"/>
                </a:solidFill>
                <a:ea typeface="黑体" panose="02010609060101010101" pitchFamily="49" charset="-122"/>
              </a:endParaRPr>
            </a:p>
          </p:txBody>
        </p:sp>
        <p:grpSp>
          <p:nvGrpSpPr>
            <p:cNvPr id="11269" name="组合 16"/>
            <p:cNvGrpSpPr/>
            <p:nvPr/>
          </p:nvGrpSpPr>
          <p:grpSpPr bwMode="auto">
            <a:xfrm>
              <a:off x="1549265" y="2718247"/>
              <a:ext cx="5869805" cy="757130"/>
              <a:chOff x="1549265" y="2718247"/>
              <a:chExt cx="5869805" cy="757130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549399" y="2718247"/>
                <a:ext cx="355600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2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1593849" y="3083332"/>
                <a:ext cx="241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2105024" y="2718247"/>
                <a:ext cx="528638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5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10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2227262" y="3083332"/>
                <a:ext cx="29527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文本框 26"/>
              <p:cNvSpPr txBox="1"/>
              <p:nvPr/>
            </p:nvSpPr>
            <p:spPr>
              <a:xfrm>
                <a:off x="2943224" y="2718247"/>
                <a:ext cx="355600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2987674" y="3083332"/>
                <a:ext cx="241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文本框 28"/>
              <p:cNvSpPr txBox="1"/>
              <p:nvPr/>
            </p:nvSpPr>
            <p:spPr>
              <a:xfrm>
                <a:off x="3498849" y="2718247"/>
                <a:ext cx="528638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6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10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3621087" y="3083332"/>
                <a:ext cx="29527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4159249" y="2718247"/>
                <a:ext cx="527050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5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10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4286249" y="3083332"/>
                <a:ext cx="2794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文本框 32"/>
              <p:cNvSpPr txBox="1"/>
              <p:nvPr/>
            </p:nvSpPr>
            <p:spPr>
              <a:xfrm>
                <a:off x="4841875" y="2718247"/>
                <a:ext cx="527050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6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10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4957763" y="3083332"/>
                <a:ext cx="29527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35"/>
              <p:cNvSpPr txBox="1"/>
              <p:nvPr/>
            </p:nvSpPr>
            <p:spPr>
              <a:xfrm>
                <a:off x="6208713" y="2718247"/>
                <a:ext cx="527050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2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6335713" y="3083332"/>
                <a:ext cx="27781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文本框 37"/>
              <p:cNvSpPr txBox="1"/>
              <p:nvPr/>
            </p:nvSpPr>
            <p:spPr>
              <a:xfrm>
                <a:off x="6891338" y="2718247"/>
                <a:ext cx="527050" cy="7571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7007225" y="3083332"/>
                <a:ext cx="29368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8"/>
          <a:stretch>
            <a:fillRect/>
          </a:stretch>
        </p:blipFill>
        <p:spPr bwMode="auto">
          <a:xfrm>
            <a:off x="1857375" y="1235034"/>
            <a:ext cx="4632325" cy="351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4535488" y="1301750"/>
            <a:ext cx="355600" cy="7556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7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7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73688" y="1301750"/>
            <a:ext cx="615950" cy="7556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28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35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35488" y="2144713"/>
            <a:ext cx="355600" cy="757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5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5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73688" y="2144713"/>
            <a:ext cx="615950" cy="757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30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35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35488" y="3109913"/>
            <a:ext cx="355600" cy="757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2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2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73688" y="3109913"/>
            <a:ext cx="615950" cy="757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18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20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35488" y="3949700"/>
            <a:ext cx="355600" cy="7572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5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5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373688" y="3949700"/>
            <a:ext cx="615950" cy="7572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400" b="1">
                <a:solidFill>
                  <a:srgbClr val="FF0000"/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15</a:t>
            </a:r>
            <a:endParaRPr lang="en-US" altLang="zh-CN" dirty="0">
              <a:latin typeface="+mj-lt"/>
              <a:ea typeface="+mn-ea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dirty="0">
                <a:latin typeface="+mj-lt"/>
                <a:ea typeface="+mn-ea"/>
              </a:rPr>
              <a:t>20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420688" y="608013"/>
            <a:ext cx="8423275" cy="6568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</a:rPr>
              <a:t>5. </a:t>
            </a:r>
            <a:r>
              <a:rPr lang="zh-CN" altLang="en-US" sz="2800" b="1" dirty="0">
                <a:latin typeface="+mn-lt"/>
                <a:ea typeface="+mj-ea"/>
              </a:rPr>
              <a:t>把下面每组中的两个分数通分。</a:t>
            </a:r>
            <a:endParaRPr lang="zh-CN" altLang="en-US" sz="2800" b="1" dirty="0"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Box 61"/>
              <p:cNvSpPr txBox="1">
                <a:spLocks noChangeArrowheads="1"/>
              </p:cNvSpPr>
              <p:nvPr/>
            </p:nvSpPr>
            <p:spPr bwMode="auto">
              <a:xfrm>
                <a:off x="467544" y="785693"/>
                <a:ext cx="8064127" cy="3744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</a:t>
                </a:r>
                <a:r>
                  <a:rPr lang="en-US" altLang="zh-CN" sz="3200" b="1" dirty="0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6.</a:t>
                </a:r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亚洲陆地面积约占全球陆地面积的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，非洲和南美洲的陆地面积分别约占全球陆地面积的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3200" b="1" i="1" dirty="0" smtClean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3200" b="1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zh-CN" altLang="en-US" sz="3200" b="1" i="0" dirty="0">
                            <a:solidFill>
                              <a:srgbClr val="1C1C1C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。亚洲、非洲和南美洲这三个洲中，哪个洲的陆地面积最大</a:t>
                </a:r>
                <a:r>
                  <a:rPr lang="en-US" altLang="zh-CN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?</a:t>
                </a:r>
                <a:r>
                  <a:rPr lang="zh-CN" altLang="en-US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哪个最小</a:t>
                </a:r>
                <a:r>
                  <a:rPr lang="en-US" altLang="zh-CN" sz="3200" b="1" dirty="0">
                    <a:solidFill>
                      <a:srgbClr val="1C1C1C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?</a:t>
                </a:r>
                <a:endParaRPr lang="zh-CN" altLang="en-US" sz="3200" b="1" dirty="0">
                  <a:solidFill>
                    <a:srgbClr val="1C1C1C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" name="Text 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785693"/>
                <a:ext cx="8064127" cy="3744416"/>
              </a:xfrm>
              <a:prstGeom prst="rect">
                <a:avLst/>
              </a:prstGeom>
              <a:blipFill rotWithShape="1">
                <a:blip r:embed="rId1"/>
                <a:stretch>
                  <a:fillRect l="-2" t="-5" r="-18" b="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 bwMode="auto">
          <a:xfrm>
            <a:off x="1520825" y="1108281"/>
            <a:ext cx="5726113" cy="2757487"/>
            <a:chOff x="3484728" y="1502531"/>
            <a:chExt cx="5725209" cy="2756783"/>
          </a:xfrm>
        </p:grpSpPr>
        <p:grpSp>
          <p:nvGrpSpPr>
            <p:cNvPr id="13327" name="组合 43"/>
            <p:cNvGrpSpPr/>
            <p:nvPr/>
          </p:nvGrpSpPr>
          <p:grpSpPr bwMode="auto">
            <a:xfrm>
              <a:off x="3541869" y="1508879"/>
              <a:ext cx="2496744" cy="757045"/>
              <a:chOff x="5027627" y="2029285"/>
              <a:chExt cx="2496744" cy="757045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5027627" y="2029285"/>
                <a:ext cx="355544" cy="7570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5072070" y="2394317"/>
                <a:ext cx="24126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/>
              <p:cNvSpPr txBox="1"/>
              <p:nvPr/>
            </p:nvSpPr>
            <p:spPr>
              <a:xfrm>
                <a:off x="5584752" y="2029285"/>
                <a:ext cx="1147581" cy="7570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1×25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3×25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5713319" y="2394317"/>
                <a:ext cx="90155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73" name="文本框 36"/>
              <p:cNvSpPr txBox="1">
                <a:spLocks noChangeArrowheads="1"/>
              </p:cNvSpPr>
              <p:nvPr/>
            </p:nvSpPr>
            <p:spPr bwMode="auto">
              <a:xfrm>
                <a:off x="5345727" y="2210159"/>
                <a:ext cx="333267" cy="424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3374" name="文本框 39"/>
              <p:cNvSpPr txBox="1">
                <a:spLocks noChangeArrowheads="1"/>
              </p:cNvSpPr>
              <p:nvPr/>
            </p:nvSpPr>
            <p:spPr bwMode="auto">
              <a:xfrm>
                <a:off x="6648766" y="2210159"/>
                <a:ext cx="333267" cy="424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6997404" y="2029285"/>
                <a:ext cx="526967" cy="7570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25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75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7060894" y="2394317"/>
                <a:ext cx="35713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28" name="组合 44"/>
            <p:cNvGrpSpPr/>
            <p:nvPr/>
          </p:nvGrpSpPr>
          <p:grpSpPr bwMode="auto">
            <a:xfrm>
              <a:off x="6230669" y="1502531"/>
              <a:ext cx="2496744" cy="757045"/>
              <a:chOff x="5027326" y="2029422"/>
              <a:chExt cx="2496744" cy="757045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5027326" y="2029422"/>
                <a:ext cx="355544" cy="7570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5071769" y="2394454"/>
                <a:ext cx="24126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文本框 47"/>
              <p:cNvSpPr txBox="1"/>
              <p:nvPr/>
            </p:nvSpPr>
            <p:spPr>
              <a:xfrm>
                <a:off x="5584451" y="2029422"/>
                <a:ext cx="1147581" cy="7570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1×15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5×15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>
              <a:xfrm>
                <a:off x="5713018" y="2394454"/>
                <a:ext cx="90155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65" name="文本框 49"/>
              <p:cNvSpPr txBox="1">
                <a:spLocks noChangeArrowheads="1"/>
              </p:cNvSpPr>
              <p:nvPr/>
            </p:nvSpPr>
            <p:spPr bwMode="auto">
              <a:xfrm>
                <a:off x="5345727" y="2210159"/>
                <a:ext cx="333267" cy="424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3366" name="文本框 50"/>
              <p:cNvSpPr txBox="1">
                <a:spLocks noChangeArrowheads="1"/>
              </p:cNvSpPr>
              <p:nvPr/>
            </p:nvSpPr>
            <p:spPr bwMode="auto">
              <a:xfrm>
                <a:off x="6648766" y="2210159"/>
                <a:ext cx="333267" cy="424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6997103" y="2029422"/>
                <a:ext cx="526967" cy="7570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15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75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7060593" y="2394454"/>
                <a:ext cx="35713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29" name="组合 53"/>
            <p:cNvGrpSpPr/>
            <p:nvPr/>
          </p:nvGrpSpPr>
          <p:grpSpPr bwMode="auto">
            <a:xfrm>
              <a:off x="3484728" y="2369085"/>
              <a:ext cx="2626898" cy="757045"/>
              <a:chOff x="4878325" y="2029137"/>
              <a:chExt cx="2626898" cy="75704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4878325" y="2029137"/>
                <a:ext cx="504745" cy="7570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25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4970385" y="2394169"/>
                <a:ext cx="34284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文本框 56"/>
              <p:cNvSpPr txBox="1"/>
              <p:nvPr/>
            </p:nvSpPr>
            <p:spPr>
              <a:xfrm>
                <a:off x="5584651" y="2029137"/>
                <a:ext cx="1147581" cy="7570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3×3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25×3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5713218" y="2394169"/>
                <a:ext cx="90155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57" name="文本框 58"/>
              <p:cNvSpPr txBox="1">
                <a:spLocks noChangeArrowheads="1"/>
              </p:cNvSpPr>
              <p:nvPr/>
            </p:nvSpPr>
            <p:spPr bwMode="auto">
              <a:xfrm>
                <a:off x="5345727" y="2210159"/>
                <a:ext cx="333267" cy="424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3358" name="文本框 59"/>
              <p:cNvSpPr txBox="1">
                <a:spLocks noChangeArrowheads="1"/>
              </p:cNvSpPr>
              <p:nvPr/>
            </p:nvSpPr>
            <p:spPr bwMode="auto">
              <a:xfrm>
                <a:off x="6648766" y="2210159"/>
                <a:ext cx="333267" cy="424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9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6978256" y="2029137"/>
                <a:ext cx="526967" cy="75704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2400" b="1">
                    <a:solidFill>
                      <a:srgbClr val="FF0000"/>
                    </a:solidFill>
                  </a:defRPr>
                </a:lvl1pPr>
              </a:lstStyle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9</a:t>
                </a:r>
                <a:endParaRPr lang="en-US" altLang="zh-CN" dirty="0">
                  <a:latin typeface="+mj-lt"/>
                  <a:ea typeface="+mn-ea"/>
                </a:endParaRPr>
              </a:p>
              <a:p>
                <a:pPr algn="ctr">
                  <a:lnSpc>
                    <a:spcPct val="90000"/>
                  </a:lnSpc>
                  <a:defRPr/>
                </a:pPr>
                <a:r>
                  <a:rPr lang="en-US" altLang="zh-CN" dirty="0">
                    <a:latin typeface="+mj-lt"/>
                    <a:ea typeface="+mn-ea"/>
                  </a:rPr>
                  <a:t>75</a:t>
                </a:r>
                <a:endParaRPr lang="zh-CN" altLang="en-US" dirty="0">
                  <a:latin typeface="+mj-lt"/>
                  <a:ea typeface="+mn-ea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>
              <a:xfrm>
                <a:off x="7060793" y="2394169"/>
                <a:ext cx="35871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文本框 63"/>
            <p:cNvSpPr txBox="1"/>
            <p:nvPr/>
          </p:nvSpPr>
          <p:spPr>
            <a:xfrm>
              <a:off x="7011596" y="2375433"/>
              <a:ext cx="528555" cy="757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25</a:t>
              </a:r>
              <a:endParaRPr lang="en-US" altLang="zh-CN" dirty="0">
                <a:latin typeface="+mj-lt"/>
                <a:ea typeface="+mn-ea"/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75</a:t>
              </a:r>
              <a:endParaRPr lang="zh-CN" altLang="en-US" dirty="0">
                <a:latin typeface="+mj-lt"/>
                <a:ea typeface="+mn-ea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7076674" y="2735704"/>
              <a:ext cx="3571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32" name="文本框 65"/>
            <p:cNvSpPr txBox="1">
              <a:spLocks noChangeArrowheads="1"/>
            </p:cNvSpPr>
            <p:nvPr/>
          </p:nvSpPr>
          <p:spPr bwMode="auto">
            <a:xfrm>
              <a:off x="5971497" y="1761706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33" name="文本框 66"/>
            <p:cNvSpPr txBox="1">
              <a:spLocks noChangeArrowheads="1"/>
            </p:cNvSpPr>
            <p:nvPr/>
          </p:nvSpPr>
          <p:spPr bwMode="auto">
            <a:xfrm>
              <a:off x="8578510" y="1761706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34" name="文本框 67"/>
            <p:cNvSpPr txBox="1">
              <a:spLocks noChangeArrowheads="1"/>
            </p:cNvSpPr>
            <p:nvPr/>
          </p:nvSpPr>
          <p:spPr bwMode="auto">
            <a:xfrm>
              <a:off x="5999298" y="2518836"/>
              <a:ext cx="124456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，因为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35" name="文本框 68"/>
            <p:cNvSpPr txBox="1">
              <a:spLocks noChangeArrowheads="1"/>
            </p:cNvSpPr>
            <p:nvPr/>
          </p:nvSpPr>
          <p:spPr bwMode="auto">
            <a:xfrm>
              <a:off x="7412209" y="253692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741731" y="2375433"/>
              <a:ext cx="526967" cy="757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15</a:t>
              </a:r>
              <a:endParaRPr lang="en-US" altLang="zh-CN" dirty="0">
                <a:latin typeface="+mj-lt"/>
                <a:ea typeface="+mn-ea"/>
              </a:endParaRPr>
            </a:p>
            <a:p>
              <a:pPr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75</a:t>
              </a:r>
              <a:endParaRPr lang="zh-CN" altLang="en-US" dirty="0">
                <a:latin typeface="+mj-lt"/>
                <a:ea typeface="+mn-ea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7805221" y="2735704"/>
              <a:ext cx="3587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38" name="文本框 71"/>
            <p:cNvSpPr txBox="1">
              <a:spLocks noChangeArrowheads="1"/>
            </p:cNvSpPr>
            <p:nvPr/>
          </p:nvSpPr>
          <p:spPr bwMode="auto">
            <a:xfrm>
              <a:off x="8083893" y="253692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413138" y="2375433"/>
              <a:ext cx="528554" cy="757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9</a:t>
              </a:r>
              <a:endParaRPr lang="en-US" altLang="zh-CN" dirty="0">
                <a:latin typeface="+mj-lt"/>
                <a:ea typeface="+mn-ea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75</a:t>
              </a:r>
              <a:endParaRPr lang="zh-CN" altLang="en-US" dirty="0">
                <a:latin typeface="+mj-lt"/>
                <a:ea typeface="+mn-ea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>
              <a:off x="8476628" y="2735704"/>
              <a:ext cx="3587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41" name="文本框 74"/>
            <p:cNvSpPr txBox="1">
              <a:spLocks noChangeArrowheads="1"/>
            </p:cNvSpPr>
            <p:nvPr/>
          </p:nvSpPr>
          <p:spPr bwMode="auto">
            <a:xfrm>
              <a:off x="8765801" y="2546777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42" name="文本框 75"/>
            <p:cNvSpPr txBox="1">
              <a:spLocks noChangeArrowheads="1"/>
            </p:cNvSpPr>
            <p:nvPr/>
          </p:nvSpPr>
          <p:spPr bwMode="auto">
            <a:xfrm>
              <a:off x="3487089" y="3258800"/>
              <a:ext cx="79830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所以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4203752" y="3080103"/>
              <a:ext cx="528554" cy="757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1</a:t>
              </a:r>
              <a:endParaRPr lang="en-US" altLang="zh-CN" dirty="0">
                <a:latin typeface="+mj-lt"/>
                <a:ea typeface="+mn-ea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3</a:t>
              </a:r>
              <a:endParaRPr lang="zh-CN" altLang="en-US" dirty="0">
                <a:latin typeface="+mj-lt"/>
                <a:ea typeface="+mn-ea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4287876" y="3440374"/>
              <a:ext cx="3571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45" name="文本框 78"/>
            <p:cNvSpPr txBox="1">
              <a:spLocks noChangeArrowheads="1"/>
            </p:cNvSpPr>
            <p:nvPr/>
          </p:nvSpPr>
          <p:spPr bwMode="auto">
            <a:xfrm>
              <a:off x="4623643" y="3241406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4940236" y="3080103"/>
              <a:ext cx="526967" cy="757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1</a:t>
              </a:r>
              <a:endParaRPr lang="en-US" altLang="zh-CN" dirty="0">
                <a:latin typeface="+mj-lt"/>
                <a:ea typeface="+mn-ea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5</a:t>
              </a:r>
              <a:endParaRPr lang="zh-CN" altLang="en-US" dirty="0">
                <a:latin typeface="+mj-lt"/>
                <a:ea typeface="+mn-ea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5016424" y="3440374"/>
              <a:ext cx="3587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48" name="文本框 81"/>
            <p:cNvSpPr txBox="1">
              <a:spLocks noChangeArrowheads="1"/>
            </p:cNvSpPr>
            <p:nvPr/>
          </p:nvSpPr>
          <p:spPr bwMode="auto">
            <a:xfrm>
              <a:off x="5295327" y="3241406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5624340" y="3080103"/>
              <a:ext cx="528555" cy="7570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3</a:t>
              </a:r>
              <a:endParaRPr lang="en-US" altLang="zh-CN" dirty="0">
                <a:latin typeface="+mj-lt"/>
                <a:ea typeface="+mn-ea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+mn-ea"/>
                </a:rPr>
                <a:t>25</a:t>
              </a:r>
              <a:endParaRPr lang="zh-CN" altLang="en-US" dirty="0">
                <a:latin typeface="+mj-lt"/>
                <a:ea typeface="+mn-ea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>
            <a:xfrm>
              <a:off x="5689418" y="3440374"/>
              <a:ext cx="35713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51" name="文本框 84"/>
            <p:cNvSpPr txBox="1">
              <a:spLocks noChangeArrowheads="1"/>
            </p:cNvSpPr>
            <p:nvPr/>
          </p:nvSpPr>
          <p:spPr bwMode="auto">
            <a:xfrm>
              <a:off x="5984466" y="3258800"/>
              <a:ext cx="2956459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。亚洲的陆地面积最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352" name="文本框 85"/>
            <p:cNvSpPr txBox="1">
              <a:spLocks noChangeArrowheads="1"/>
            </p:cNvSpPr>
            <p:nvPr/>
          </p:nvSpPr>
          <p:spPr bwMode="auto">
            <a:xfrm>
              <a:off x="3484728" y="3834583"/>
              <a:ext cx="5093782" cy="424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大，南美洲的陆地面积最小。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61"/>
          <p:cNvSpPr txBox="1">
            <a:spLocks noChangeArrowheads="1"/>
          </p:cNvSpPr>
          <p:nvPr/>
        </p:nvSpPr>
        <p:spPr bwMode="auto">
          <a:xfrm>
            <a:off x="300038" y="571500"/>
            <a:ext cx="8520112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五（</a:t>
            </a:r>
            <a:r>
              <a:rPr lang="en-US" altLang="zh-CN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）班要为图书角选购一批新书，班长决定先作一个意向调查。下面是调查结果（每人只选一种）。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79" name="文本框 6"/>
          <p:cNvSpPr txBox="1">
            <a:spLocks noChangeArrowheads="1"/>
          </p:cNvSpPr>
          <p:nvPr/>
        </p:nvSpPr>
        <p:spPr bwMode="auto">
          <a:xfrm>
            <a:off x="395536" y="4011910"/>
            <a:ext cx="71650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应该怎样选购图书？说一说你的理由。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6" name="组合 26"/>
          <p:cNvGrpSpPr/>
          <p:nvPr/>
        </p:nvGrpSpPr>
        <p:grpSpPr bwMode="auto">
          <a:xfrm>
            <a:off x="827584" y="2571750"/>
            <a:ext cx="7345362" cy="1216025"/>
            <a:chOff x="827584" y="2486130"/>
            <a:chExt cx="7344816" cy="1215816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827584" y="2486130"/>
              <a:ext cx="7344816" cy="142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27584" y="2932141"/>
              <a:ext cx="73448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27584" y="3651155"/>
              <a:ext cx="73448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27584" y="2486130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275327" y="2500416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32554" y="2500416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169225" y="2500416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516761" y="2486130"/>
              <a:ext cx="0" cy="11650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5" name="矩形 24"/>
            <p:cNvSpPr>
              <a:spLocks noChangeArrowheads="1"/>
            </p:cNvSpPr>
            <p:nvPr/>
          </p:nvSpPr>
          <p:spPr bwMode="auto">
            <a:xfrm>
              <a:off x="1185137" y="2514218"/>
              <a:ext cx="173316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课外读物种类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6" name="矩形 32"/>
            <p:cNvSpPr>
              <a:spLocks noChangeArrowheads="1"/>
            </p:cNvSpPr>
            <p:nvPr/>
          </p:nvSpPr>
          <p:spPr bwMode="auto">
            <a:xfrm>
              <a:off x="915984" y="2937179"/>
              <a:ext cx="23598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喜欢的人数占全班总人数的几分之几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7" name="矩形 33"/>
            <p:cNvSpPr>
              <a:spLocks noChangeArrowheads="1"/>
            </p:cNvSpPr>
            <p:nvPr/>
          </p:nvSpPr>
          <p:spPr bwMode="auto">
            <a:xfrm>
              <a:off x="3602111" y="2516202"/>
              <a:ext cx="958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科普类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8" name="矩形 34"/>
            <p:cNvSpPr>
              <a:spLocks noChangeArrowheads="1"/>
            </p:cNvSpPr>
            <p:nvPr/>
          </p:nvSpPr>
          <p:spPr bwMode="auto">
            <a:xfrm>
              <a:off x="5278176" y="2499742"/>
              <a:ext cx="958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童话类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69" name="矩形 35"/>
            <p:cNvSpPr>
              <a:spLocks noChangeArrowheads="1"/>
            </p:cNvSpPr>
            <p:nvPr/>
          </p:nvSpPr>
          <p:spPr bwMode="auto">
            <a:xfrm>
              <a:off x="6861314" y="2497485"/>
              <a:ext cx="9589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latin typeface="黑体" panose="02010609060101010101" pitchFamily="49" charset="-122"/>
                  <a:ea typeface="黑体" panose="02010609060101010101" pitchFamily="49" charset="-122"/>
                </a:rPr>
                <a:t>历史类</a:t>
              </a:r>
              <a:endParaRPr lang="zh-CN" altLang="en-US" sz="20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570" name="文本框 23"/>
            <p:cNvSpPr txBox="1">
              <a:spLocks noChangeArrowheads="1"/>
            </p:cNvSpPr>
            <p:nvPr/>
          </p:nvSpPr>
          <p:spPr bwMode="auto">
            <a:xfrm>
              <a:off x="3758632" y="2929449"/>
              <a:ext cx="61105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 bwMode="auto">
            <a:xfrm>
              <a:off x="3895993" y="3292441"/>
              <a:ext cx="3412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2" name="文本框 23"/>
            <p:cNvSpPr txBox="1">
              <a:spLocks noChangeArrowheads="1"/>
            </p:cNvSpPr>
            <p:nvPr/>
          </p:nvSpPr>
          <p:spPr bwMode="auto">
            <a:xfrm>
              <a:off x="5384489" y="2944816"/>
              <a:ext cx="61105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 bwMode="auto">
            <a:xfrm>
              <a:off x="5521472" y="3306727"/>
              <a:ext cx="3412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4" name="文本框 23"/>
            <p:cNvSpPr txBox="1">
              <a:spLocks noChangeArrowheads="1"/>
            </p:cNvSpPr>
            <p:nvPr/>
          </p:nvSpPr>
          <p:spPr bwMode="auto">
            <a:xfrm>
              <a:off x="7010346" y="2935920"/>
              <a:ext cx="61105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 bwMode="auto">
            <a:xfrm>
              <a:off x="7148539" y="3298790"/>
              <a:ext cx="3412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737632" y="1630651"/>
            <a:ext cx="5929260" cy="2295277"/>
            <a:chOff x="2335398" y="3052721"/>
            <a:chExt cx="5929456" cy="2296686"/>
          </a:xfrm>
        </p:grpSpPr>
        <p:sp>
          <p:nvSpPr>
            <p:cNvPr id="24579" name="文本框 36"/>
            <p:cNvSpPr txBox="1">
              <a:spLocks noChangeArrowheads="1"/>
            </p:cNvSpPr>
            <p:nvPr/>
          </p:nvSpPr>
          <p:spPr bwMode="auto">
            <a:xfrm>
              <a:off x="2414939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521142" y="3419658"/>
              <a:ext cx="30957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1" name="文本框 38"/>
            <p:cNvSpPr txBox="1">
              <a:spLocks noChangeArrowheads="1"/>
            </p:cNvSpPr>
            <p:nvPr/>
          </p:nvSpPr>
          <p:spPr bwMode="auto">
            <a:xfrm>
              <a:off x="2823592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82" name="文本框 39"/>
            <p:cNvSpPr txBox="1">
              <a:spLocks noChangeArrowheads="1"/>
            </p:cNvSpPr>
            <p:nvPr/>
          </p:nvSpPr>
          <p:spPr bwMode="auto">
            <a:xfrm>
              <a:off x="3132366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3214902" y="3418070"/>
              <a:ext cx="3587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4" name="文本框 41"/>
            <p:cNvSpPr txBox="1">
              <a:spLocks noChangeArrowheads="1"/>
            </p:cNvSpPr>
            <p:nvPr/>
          </p:nvSpPr>
          <p:spPr bwMode="auto">
            <a:xfrm>
              <a:off x="3889474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995978" y="3419658"/>
              <a:ext cx="30957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6" name="文本框 43"/>
            <p:cNvSpPr txBox="1">
              <a:spLocks noChangeArrowheads="1"/>
            </p:cNvSpPr>
            <p:nvPr/>
          </p:nvSpPr>
          <p:spPr bwMode="auto">
            <a:xfrm>
              <a:off x="4298193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4594203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4689739" y="3418070"/>
              <a:ext cx="3587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9" name="文本框 46"/>
            <p:cNvSpPr txBox="1">
              <a:spLocks noChangeArrowheads="1"/>
            </p:cNvSpPr>
            <p:nvPr/>
          </p:nvSpPr>
          <p:spPr bwMode="auto">
            <a:xfrm>
              <a:off x="5354485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5459701" y="3419658"/>
              <a:ext cx="30957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1" name="文本框 48"/>
            <p:cNvSpPr txBox="1">
              <a:spLocks noChangeArrowheads="1"/>
            </p:cNvSpPr>
            <p:nvPr/>
          </p:nvSpPr>
          <p:spPr bwMode="auto">
            <a:xfrm>
              <a:off x="5762306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2" name="文本框 49"/>
            <p:cNvSpPr txBox="1">
              <a:spLocks noChangeArrowheads="1"/>
            </p:cNvSpPr>
            <p:nvPr/>
          </p:nvSpPr>
          <p:spPr bwMode="auto">
            <a:xfrm>
              <a:off x="6070324" y="3052721"/>
              <a:ext cx="528547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155049" y="3418070"/>
              <a:ext cx="357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4" name="文本框 52"/>
            <p:cNvSpPr txBox="1">
              <a:spLocks noChangeArrowheads="1"/>
            </p:cNvSpPr>
            <p:nvPr/>
          </p:nvSpPr>
          <p:spPr bwMode="auto">
            <a:xfrm>
              <a:off x="3544993" y="323345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5" name="文本框 53"/>
            <p:cNvSpPr txBox="1">
              <a:spLocks noChangeArrowheads="1"/>
            </p:cNvSpPr>
            <p:nvPr/>
          </p:nvSpPr>
          <p:spPr bwMode="auto">
            <a:xfrm>
              <a:off x="5018161" y="323345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6" name="文本框 54"/>
            <p:cNvSpPr txBox="1">
              <a:spLocks noChangeArrowheads="1"/>
            </p:cNvSpPr>
            <p:nvPr/>
          </p:nvSpPr>
          <p:spPr bwMode="auto">
            <a:xfrm>
              <a:off x="6524973" y="3233458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597" name="文本框 55"/>
            <p:cNvSpPr txBox="1">
              <a:spLocks noChangeArrowheads="1"/>
            </p:cNvSpPr>
            <p:nvPr/>
          </p:nvSpPr>
          <p:spPr bwMode="auto">
            <a:xfrm>
              <a:off x="6840130" y="3052721"/>
              <a:ext cx="526960" cy="757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917074" y="3418070"/>
              <a:ext cx="357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9" name="文本框 57"/>
            <p:cNvSpPr txBox="1">
              <a:spLocks noChangeArrowheads="1"/>
            </p:cNvSpPr>
            <p:nvPr/>
          </p:nvSpPr>
          <p:spPr bwMode="auto">
            <a:xfrm>
              <a:off x="7287640" y="3233458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600" name="矩形 58"/>
            <p:cNvSpPr>
              <a:spLocks noChangeArrowheads="1"/>
            </p:cNvSpPr>
            <p:nvPr/>
          </p:nvSpPr>
          <p:spPr bwMode="auto">
            <a:xfrm>
              <a:off x="2335398" y="3858048"/>
              <a:ext cx="5929456" cy="1491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所以，应该</a:t>
              </a:r>
              <a:r>
                <a:rPr lang="zh-CN" altLang="en-US" sz="32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多选购科普类图书，少选购童话类图书。</a:t>
              </a:r>
              <a:endPara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395288" y="809625"/>
            <a:ext cx="7632700" cy="622300"/>
            <a:chOff x="825500" y="1257247"/>
            <a:chExt cx="7632700" cy="622913"/>
          </a:xfrm>
        </p:grpSpPr>
        <p:sp>
          <p:nvSpPr>
            <p:cNvPr id="10" name="Text Box 61"/>
            <p:cNvSpPr txBox="1">
              <a:spLocks noChangeArrowheads="1"/>
            </p:cNvSpPr>
            <p:nvPr/>
          </p:nvSpPr>
          <p:spPr bwMode="auto">
            <a:xfrm>
              <a:off x="825500" y="1257247"/>
              <a:ext cx="7632700" cy="6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8.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在     里填上“＞”“＜”或“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”。</a:t>
              </a:r>
              <a:endPara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auto">
            <a:xfrm>
              <a:off x="2019371" y="1410814"/>
              <a:ext cx="358775" cy="35912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Group 6"/>
          <p:cNvGrpSpPr/>
          <p:nvPr/>
        </p:nvGrpSpPr>
        <p:grpSpPr bwMode="auto">
          <a:xfrm>
            <a:off x="2079625" y="1635125"/>
            <a:ext cx="1558925" cy="1079500"/>
            <a:chOff x="2214" y="2643"/>
            <a:chExt cx="982" cy="680"/>
          </a:xfrm>
        </p:grpSpPr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4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9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Group 6"/>
          <p:cNvGrpSpPr/>
          <p:nvPr/>
        </p:nvGrpSpPr>
        <p:grpSpPr bwMode="auto">
          <a:xfrm>
            <a:off x="5224463" y="1635125"/>
            <a:ext cx="1757362" cy="1079500"/>
            <a:chOff x="2148" y="2643"/>
            <a:chExt cx="1107" cy="680"/>
          </a:xfrm>
        </p:grpSpPr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7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3" name="Group 10"/>
            <p:cNvGrpSpPr/>
            <p:nvPr/>
          </p:nvGrpSpPr>
          <p:grpSpPr bwMode="auto">
            <a:xfrm>
              <a:off x="2896" y="2643"/>
              <a:ext cx="359" cy="680"/>
              <a:chOff x="1746" y="1408"/>
              <a:chExt cx="413" cy="680"/>
            </a:xfrm>
          </p:grpSpPr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1746" y="1408"/>
                <a:ext cx="413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Group 6"/>
          <p:cNvGrpSpPr/>
          <p:nvPr/>
        </p:nvGrpSpPr>
        <p:grpSpPr bwMode="auto">
          <a:xfrm>
            <a:off x="1974853" y="2841625"/>
            <a:ext cx="1863726" cy="1079500"/>
            <a:chOff x="2148" y="2643"/>
            <a:chExt cx="1174" cy="680"/>
          </a:xfrm>
        </p:grpSpPr>
        <p:sp>
          <p:nvSpPr>
            <p:cNvPr id="2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30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34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19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20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3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31" name="Group 10"/>
            <p:cNvGrpSpPr/>
            <p:nvPr/>
          </p:nvGrpSpPr>
          <p:grpSpPr bwMode="auto">
            <a:xfrm>
              <a:off x="2949" y="2643"/>
              <a:ext cx="373" cy="680"/>
              <a:chOff x="1810" y="1408"/>
              <a:chExt cx="430" cy="680"/>
            </a:xfrm>
          </p:grpSpPr>
          <p:sp>
            <p:nvSpPr>
              <p:cNvPr id="32" name="Rectangle 11"/>
              <p:cNvSpPr>
                <a:spLocks noChangeArrowheads="1"/>
              </p:cNvSpPr>
              <p:nvPr/>
            </p:nvSpPr>
            <p:spPr bwMode="auto">
              <a:xfrm>
                <a:off x="1810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14</a:t>
                </a:r>
                <a:b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</a:b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33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6" name="Group 6"/>
          <p:cNvGrpSpPr/>
          <p:nvPr/>
        </p:nvGrpSpPr>
        <p:grpSpPr bwMode="auto">
          <a:xfrm>
            <a:off x="5224463" y="2841625"/>
            <a:ext cx="1662112" cy="1079500"/>
            <a:chOff x="2149" y="2643"/>
            <a:chExt cx="1047" cy="680"/>
          </a:xfrm>
        </p:grpSpPr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38" name="Group 7"/>
            <p:cNvGrpSpPr/>
            <p:nvPr/>
          </p:nvGrpSpPr>
          <p:grpSpPr bwMode="auto">
            <a:xfrm>
              <a:off x="2149" y="2643"/>
              <a:ext cx="373" cy="680"/>
              <a:chOff x="1655" y="1408"/>
              <a:chExt cx="430" cy="680"/>
            </a:xfrm>
          </p:grpSpPr>
          <p:sp>
            <p:nvSpPr>
              <p:cNvPr id="42" name="Rectangle 8"/>
              <p:cNvSpPr>
                <a:spLocks noChangeArrowheads="1"/>
              </p:cNvSpPr>
              <p:nvPr/>
            </p:nvSpPr>
            <p:spPr bwMode="auto">
              <a:xfrm>
                <a:off x="1655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39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40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1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4" name="Rectangle 14"/>
          <p:cNvSpPr>
            <a:spLocks noChangeArrowheads="1"/>
          </p:cNvSpPr>
          <p:nvPr/>
        </p:nvSpPr>
        <p:spPr bwMode="auto">
          <a:xfrm flipH="1" flipV="1">
            <a:off x="2557463" y="1835150"/>
            <a:ext cx="5921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 rot="10800000">
            <a:off x="5854700" y="1841500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Rectangle 14"/>
          <p:cNvSpPr>
            <a:spLocks noChangeArrowheads="1"/>
          </p:cNvSpPr>
          <p:nvPr/>
        </p:nvSpPr>
        <p:spPr bwMode="auto">
          <a:xfrm rot="10800000" flipV="1">
            <a:off x="2571750" y="30384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 rot="10800000">
            <a:off x="5822950" y="303847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61"/>
          <p:cNvSpPr txBox="1">
            <a:spLocks noChangeArrowheads="1"/>
          </p:cNvSpPr>
          <p:nvPr/>
        </p:nvSpPr>
        <p:spPr bwMode="auto">
          <a:xfrm>
            <a:off x="755650" y="842963"/>
            <a:ext cx="7848798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把下面分数按从小到大的顺序排列起来。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2" name="组合 4"/>
          <p:cNvGrpSpPr/>
          <p:nvPr/>
        </p:nvGrpSpPr>
        <p:grpSpPr bwMode="auto">
          <a:xfrm>
            <a:off x="1908175" y="2000250"/>
            <a:ext cx="387350" cy="1079500"/>
            <a:chOff x="1835696" y="2462946"/>
            <a:chExt cx="387350" cy="1079500"/>
          </a:xfrm>
        </p:grpSpPr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5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5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6" name="组合 5"/>
          <p:cNvGrpSpPr/>
          <p:nvPr/>
        </p:nvGrpSpPr>
        <p:grpSpPr bwMode="auto">
          <a:xfrm>
            <a:off x="2741613" y="2000250"/>
            <a:ext cx="592137" cy="1079500"/>
            <a:chOff x="1733307" y="2462946"/>
            <a:chExt cx="592128" cy="1079399"/>
          </a:xfrm>
        </p:grpSpPr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733307" y="2462946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11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9" name="组合 8"/>
          <p:cNvGrpSpPr/>
          <p:nvPr/>
        </p:nvGrpSpPr>
        <p:grpSpPr bwMode="auto">
          <a:xfrm>
            <a:off x="3779838" y="1995488"/>
            <a:ext cx="387350" cy="1079500"/>
            <a:chOff x="1835696" y="2462946"/>
            <a:chExt cx="387350" cy="1079500"/>
          </a:xfrm>
        </p:grpSpPr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5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6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1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32" name="组合 11"/>
          <p:cNvGrpSpPr/>
          <p:nvPr/>
        </p:nvGrpSpPr>
        <p:grpSpPr bwMode="auto">
          <a:xfrm>
            <a:off x="4716463" y="2003425"/>
            <a:ext cx="387350" cy="1079500"/>
            <a:chOff x="1835696" y="2462946"/>
            <a:chExt cx="387350" cy="1079500"/>
          </a:xfrm>
        </p:grpSpPr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4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35" name="组合 14"/>
          <p:cNvGrpSpPr/>
          <p:nvPr/>
        </p:nvGrpSpPr>
        <p:grpSpPr bwMode="auto">
          <a:xfrm>
            <a:off x="5503863" y="2003425"/>
            <a:ext cx="592137" cy="1079500"/>
            <a:chOff x="1733307" y="2462946"/>
            <a:chExt cx="592128" cy="1079399"/>
          </a:xfrm>
        </p:grpSpPr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1733307" y="2462946"/>
              <a:ext cx="592128" cy="107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7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10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37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38" name="组合 17"/>
          <p:cNvGrpSpPr/>
          <p:nvPr/>
        </p:nvGrpSpPr>
        <p:grpSpPr bwMode="auto">
          <a:xfrm>
            <a:off x="6588125" y="1995488"/>
            <a:ext cx="387350" cy="1079500"/>
            <a:chOff x="1835696" y="2462946"/>
            <a:chExt cx="387350" cy="1079500"/>
          </a:xfrm>
        </p:grpSpPr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1835696" y="2462946"/>
              <a:ext cx="387350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  <a:p>
              <a:pPr algn="ctr"/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40" name="Line 9"/>
            <p:cNvSpPr>
              <a:spLocks noChangeShapeType="1"/>
            </p:cNvSpPr>
            <p:nvPr/>
          </p:nvSpPr>
          <p:spPr bwMode="auto">
            <a:xfrm>
              <a:off x="1850859" y="3005871"/>
              <a:ext cx="357024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900113" y="4156075"/>
            <a:ext cx="72009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 bwMode="auto">
          <a:xfrm>
            <a:off x="2279650" y="3387725"/>
            <a:ext cx="4408488" cy="757238"/>
            <a:chOff x="1923173" y="3038265"/>
            <a:chExt cx="4407956" cy="757130"/>
          </a:xfrm>
        </p:grpSpPr>
        <p:sp>
          <p:nvSpPr>
            <p:cNvPr id="43" name="文本框 42"/>
            <p:cNvSpPr txBox="1"/>
            <p:nvPr/>
          </p:nvSpPr>
          <p:spPr>
            <a:xfrm>
              <a:off x="1923173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2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2029523" y="3404926"/>
              <a:ext cx="30793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"/>
            <p:cNvSpPr txBox="1">
              <a:spLocks noChangeArrowheads="1"/>
            </p:cNvSpPr>
            <p:nvPr/>
          </p:nvSpPr>
          <p:spPr bwMode="auto">
            <a:xfrm>
              <a:off x="233168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640636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7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2723176" y="3403338"/>
              <a:ext cx="3587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7"/>
            <p:cNvSpPr txBox="1">
              <a:spLocks noChangeArrowheads="1"/>
            </p:cNvSpPr>
            <p:nvPr/>
          </p:nvSpPr>
          <p:spPr bwMode="auto">
            <a:xfrm>
              <a:off x="3094352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408894" y="3038265"/>
              <a:ext cx="528574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4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5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3486672" y="3403338"/>
              <a:ext cx="35714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10"/>
            <p:cNvSpPr txBox="1">
              <a:spLocks noChangeArrowheads="1"/>
            </p:cNvSpPr>
            <p:nvPr/>
          </p:nvSpPr>
          <p:spPr bwMode="auto">
            <a:xfrm>
              <a:off x="390253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216834" y="3038265"/>
              <a:ext cx="528573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5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6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4294612" y="3403338"/>
              <a:ext cx="3571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13"/>
            <p:cNvSpPr txBox="1">
              <a:spLocks noChangeArrowheads="1"/>
            </p:cNvSpPr>
            <p:nvPr/>
          </p:nvSpPr>
          <p:spPr bwMode="auto">
            <a:xfrm>
              <a:off x="469564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010488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11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12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086679" y="3403338"/>
              <a:ext cx="3587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16"/>
            <p:cNvSpPr txBox="1">
              <a:spLocks noChangeArrowheads="1"/>
            </p:cNvSpPr>
            <p:nvPr/>
          </p:nvSpPr>
          <p:spPr bwMode="auto">
            <a:xfrm>
              <a:off x="5488755" y="3219002"/>
              <a:ext cx="333267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＜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804143" y="3038265"/>
              <a:ext cx="526986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4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3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5880333" y="3403338"/>
              <a:ext cx="35873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0113" y="1203598"/>
            <a:ext cx="6911975" cy="2808287"/>
            <a:chOff x="900113" y="1203598"/>
            <a:chExt cx="6911975" cy="2808287"/>
          </a:xfrm>
        </p:grpSpPr>
        <p:grpSp>
          <p:nvGrpSpPr>
            <p:cNvPr id="3" name="组合 2"/>
            <p:cNvGrpSpPr/>
            <p:nvPr/>
          </p:nvGrpSpPr>
          <p:grpSpPr>
            <a:xfrm>
              <a:off x="900113" y="1203598"/>
              <a:ext cx="6911975" cy="2808287"/>
              <a:chOff x="900113" y="1203598"/>
              <a:chExt cx="6911975" cy="2808287"/>
            </a:xfrm>
          </p:grpSpPr>
          <p:pic>
            <p:nvPicPr>
              <p:cNvPr id="12" name="图片 1"/>
              <p:cNvPicPr>
                <a:picLocks noChangeAspect="1" noChangeArrowheads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540" r="16850" b="25438"/>
              <a:stretch>
                <a:fillRect/>
              </a:stretch>
            </p:blipFill>
            <p:spPr bwMode="auto">
              <a:xfrm>
                <a:off x="900113" y="1203598"/>
                <a:ext cx="6911975" cy="2808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图片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1863998"/>
                <a:ext cx="1943100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图片 2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2364060"/>
                <a:ext cx="1943100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图片 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6375" y="2813323"/>
                <a:ext cx="2065338" cy="628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图片 2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3534048"/>
                <a:ext cx="1944688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矩形 28"/>
              <p:cNvSpPr>
                <a:spLocks noChangeArrowheads="1"/>
              </p:cNvSpPr>
              <p:nvPr/>
            </p:nvSpPr>
            <p:spPr bwMode="auto">
              <a:xfrm>
                <a:off x="1770063" y="1819548"/>
                <a:ext cx="1476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最大公因数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矩形 30"/>
              <p:cNvSpPr>
                <a:spLocks noChangeArrowheads="1"/>
              </p:cNvSpPr>
              <p:nvPr/>
            </p:nvSpPr>
            <p:spPr bwMode="auto">
              <a:xfrm>
                <a:off x="1450975" y="2757760"/>
                <a:ext cx="2114550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最大公倍数和最小公倍数的积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矩形 31"/>
              <p:cNvSpPr>
                <a:spLocks noChangeArrowheads="1"/>
              </p:cNvSpPr>
              <p:nvPr/>
            </p:nvSpPr>
            <p:spPr bwMode="auto">
              <a:xfrm>
                <a:off x="1771650" y="3486423"/>
                <a:ext cx="147478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两个数的积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矩形 32"/>
              <p:cNvSpPr>
                <a:spLocks noChangeArrowheads="1"/>
              </p:cNvSpPr>
              <p:nvPr/>
            </p:nvSpPr>
            <p:spPr bwMode="auto">
              <a:xfrm>
                <a:off x="1771650" y="2287860"/>
                <a:ext cx="147478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最小公倍数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4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550" y="1294085"/>
              <a:ext cx="933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8525" y="1325835"/>
              <a:ext cx="9334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0875" y="1313135"/>
              <a:ext cx="933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7038" y="1325835"/>
              <a:ext cx="9334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29"/>
            <p:cNvSpPr>
              <a:spLocks noChangeArrowheads="1"/>
            </p:cNvSpPr>
            <p:nvPr/>
          </p:nvSpPr>
          <p:spPr bwMode="auto">
            <a:xfrm>
              <a:off x="3548063" y="1284560"/>
              <a:ext cx="1116012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37"/>
            <p:cNvSpPr>
              <a:spLocks noChangeArrowheads="1"/>
            </p:cNvSpPr>
            <p:nvPr/>
          </p:nvSpPr>
          <p:spPr bwMode="auto">
            <a:xfrm>
              <a:off x="4656138" y="1290910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矩形 38"/>
            <p:cNvSpPr>
              <a:spLocks noChangeArrowheads="1"/>
            </p:cNvSpPr>
            <p:nvPr/>
          </p:nvSpPr>
          <p:spPr bwMode="auto">
            <a:xfrm>
              <a:off x="5719763" y="1300435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39"/>
            <p:cNvSpPr>
              <a:spLocks noChangeArrowheads="1"/>
            </p:cNvSpPr>
            <p:nvPr/>
          </p:nvSpPr>
          <p:spPr bwMode="auto">
            <a:xfrm>
              <a:off x="6765925" y="1297260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 Box 61"/>
          <p:cNvSpPr txBox="1">
            <a:spLocks noChangeArrowheads="1"/>
          </p:cNvSpPr>
          <p:nvPr/>
        </p:nvSpPr>
        <p:spPr bwMode="auto">
          <a:xfrm>
            <a:off x="577850" y="554310"/>
            <a:ext cx="7522542" cy="629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按要求填写下表，看看你有什么发现</a:t>
            </a:r>
            <a:r>
              <a:rPr lang="zh-CN" altLang="en-US" sz="3200" b="1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59213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87913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51538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97700" y="1863998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59213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887913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951538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97700" y="2287860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775075" y="2867298"/>
            <a:ext cx="6604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887913" y="28672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65813" y="2867298"/>
            <a:ext cx="6635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997700" y="28672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75075" y="3489598"/>
            <a:ext cx="6604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87913" y="34895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65813" y="3489598"/>
            <a:ext cx="6635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997700" y="348959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8" name="文本框 21"/>
          <p:cNvSpPr txBox="1">
            <a:spLocks noChangeArrowheads="1"/>
          </p:cNvSpPr>
          <p:nvPr/>
        </p:nvSpPr>
        <p:spPr bwMode="auto">
          <a:xfrm>
            <a:off x="755576" y="4083918"/>
            <a:ext cx="6048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你能再举例验证自己的发现吗？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11286" y="3479926"/>
            <a:ext cx="6697682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我发现：两个数最大公因数和最小公倍数的积，与这两个数的积相等。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00113" y="621706"/>
            <a:ext cx="6911975" cy="2808287"/>
            <a:chOff x="900113" y="1203598"/>
            <a:chExt cx="6911975" cy="2808287"/>
          </a:xfrm>
        </p:grpSpPr>
        <p:grpSp>
          <p:nvGrpSpPr>
            <p:cNvPr id="22" name="组合 21"/>
            <p:cNvGrpSpPr/>
            <p:nvPr/>
          </p:nvGrpSpPr>
          <p:grpSpPr>
            <a:xfrm>
              <a:off x="900113" y="1203598"/>
              <a:ext cx="6911975" cy="2808287"/>
              <a:chOff x="900113" y="1203598"/>
              <a:chExt cx="6911975" cy="2808287"/>
            </a:xfrm>
          </p:grpSpPr>
          <p:pic>
            <p:nvPicPr>
              <p:cNvPr id="31" name="图片 1"/>
              <p:cNvPicPr>
                <a:picLocks noChangeAspect="1" noChangeArrowheads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540" r="16850" b="25438"/>
              <a:stretch>
                <a:fillRect/>
              </a:stretch>
            </p:blipFill>
            <p:spPr bwMode="auto">
              <a:xfrm>
                <a:off x="900113" y="1203598"/>
                <a:ext cx="6911975" cy="2808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图片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1863998"/>
                <a:ext cx="1943100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图片 2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2364060"/>
                <a:ext cx="1943100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图片 2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6375" y="2813323"/>
                <a:ext cx="2065338" cy="628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图片 2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36700" y="3534048"/>
                <a:ext cx="1944688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" name="矩形 28"/>
              <p:cNvSpPr>
                <a:spLocks noChangeArrowheads="1"/>
              </p:cNvSpPr>
              <p:nvPr/>
            </p:nvSpPr>
            <p:spPr bwMode="auto">
              <a:xfrm>
                <a:off x="1770063" y="1819548"/>
                <a:ext cx="1476375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最大公因数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7" name="矩形 30"/>
              <p:cNvSpPr>
                <a:spLocks noChangeArrowheads="1"/>
              </p:cNvSpPr>
              <p:nvPr/>
            </p:nvSpPr>
            <p:spPr bwMode="auto">
              <a:xfrm>
                <a:off x="1450975" y="2757760"/>
                <a:ext cx="2114550" cy="708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最大公倍数和最小公倍数的积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8" name="矩形 31"/>
              <p:cNvSpPr>
                <a:spLocks noChangeArrowheads="1"/>
              </p:cNvSpPr>
              <p:nvPr/>
            </p:nvSpPr>
            <p:spPr bwMode="auto">
              <a:xfrm>
                <a:off x="1771650" y="3486423"/>
                <a:ext cx="147478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两个数的积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9" name="矩形 32"/>
              <p:cNvSpPr>
                <a:spLocks noChangeArrowheads="1"/>
              </p:cNvSpPr>
              <p:nvPr/>
            </p:nvSpPr>
            <p:spPr bwMode="auto">
              <a:xfrm>
                <a:off x="1771650" y="2287860"/>
                <a:ext cx="1474788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0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最小公倍数</a:t>
                </a:r>
                <a:endPara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2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550" y="1294085"/>
              <a:ext cx="933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8525" y="1325835"/>
              <a:ext cx="9334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图片 3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0875" y="1313135"/>
              <a:ext cx="9334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7038" y="1325835"/>
              <a:ext cx="933450" cy="41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矩形 29"/>
            <p:cNvSpPr>
              <a:spLocks noChangeArrowheads="1"/>
            </p:cNvSpPr>
            <p:nvPr/>
          </p:nvSpPr>
          <p:spPr bwMode="auto">
            <a:xfrm>
              <a:off x="3548063" y="1284560"/>
              <a:ext cx="1116012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37"/>
            <p:cNvSpPr>
              <a:spLocks noChangeArrowheads="1"/>
            </p:cNvSpPr>
            <p:nvPr/>
          </p:nvSpPr>
          <p:spPr bwMode="auto">
            <a:xfrm>
              <a:off x="4656138" y="1290910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38"/>
            <p:cNvSpPr>
              <a:spLocks noChangeArrowheads="1"/>
            </p:cNvSpPr>
            <p:nvPr/>
          </p:nvSpPr>
          <p:spPr bwMode="auto">
            <a:xfrm>
              <a:off x="5719763" y="1300435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39"/>
            <p:cNvSpPr>
              <a:spLocks noChangeArrowheads="1"/>
            </p:cNvSpPr>
            <p:nvPr/>
          </p:nvSpPr>
          <p:spPr bwMode="auto">
            <a:xfrm>
              <a:off x="6765925" y="1297260"/>
              <a:ext cx="9556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3859213" y="1282106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887913" y="1282106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951538" y="1282106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997700" y="1282106"/>
            <a:ext cx="492125" cy="423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59213" y="170596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87913" y="170596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951538" y="170596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997700" y="1705968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775075" y="2285406"/>
            <a:ext cx="6604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887913" y="2285406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865813" y="2285406"/>
            <a:ext cx="6635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997700" y="2285406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775075" y="2907706"/>
            <a:ext cx="660400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87913" y="2907706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865813" y="2907706"/>
            <a:ext cx="66357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189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997700" y="2907706"/>
            <a:ext cx="492125" cy="425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77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61"/>
          <p:cNvSpPr txBox="1">
            <a:spLocks noChangeArrowheads="1"/>
          </p:cNvSpPr>
          <p:nvPr/>
        </p:nvSpPr>
        <p:spPr bwMode="auto">
          <a:xfrm>
            <a:off x="528061" y="856157"/>
            <a:ext cx="806450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+mn-lt"/>
                <a:ea typeface="黑体" panose="02010609060101010101" pitchFamily="49" charset="-122"/>
              </a:rPr>
              <a:t>11.</a:t>
            </a:r>
            <a:r>
              <a:rPr lang="zh-CN" altLang="en-US" sz="3200" b="1" dirty="0">
                <a:solidFill>
                  <a:srgbClr val="1C1C1C"/>
                </a:solidFill>
                <a:latin typeface="+mn-lt"/>
                <a:ea typeface="黑体" panose="02010609060101010101" pitchFamily="49" charset="-122"/>
              </a:rPr>
              <a:t>你能写出一个比    大又比     小的分数吗？你是怎样找到这个分数的？你还能再找到两个这样的分数吗？</a:t>
            </a:r>
            <a:endParaRPr lang="zh-CN" altLang="en-US" sz="3200" b="1" dirty="0">
              <a:solidFill>
                <a:srgbClr val="1C1C1C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5" name="组合 21"/>
          <p:cNvGrpSpPr/>
          <p:nvPr/>
        </p:nvGrpSpPr>
        <p:grpSpPr bwMode="auto">
          <a:xfrm>
            <a:off x="5510372" y="797419"/>
            <a:ext cx="787400" cy="868363"/>
            <a:chOff x="3147294" y="1712069"/>
            <a:chExt cx="787970" cy="867930"/>
          </a:xfrm>
        </p:grpSpPr>
        <p:sp>
          <p:nvSpPr>
            <p:cNvPr id="16" name="文本框 15"/>
            <p:cNvSpPr txBox="1"/>
            <p:nvPr/>
          </p:nvSpPr>
          <p:spPr bwMode="auto">
            <a:xfrm>
              <a:off x="3147294" y="1712069"/>
              <a:ext cx="787970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5</a:t>
              </a:r>
              <a:endParaRPr lang="zh-CN" altLang="en-US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 bwMode="auto">
            <a:xfrm>
              <a:off x="3342698" y="2145241"/>
              <a:ext cx="35903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22"/>
          <p:cNvGrpSpPr/>
          <p:nvPr/>
        </p:nvGrpSpPr>
        <p:grpSpPr bwMode="auto">
          <a:xfrm>
            <a:off x="3742018" y="797419"/>
            <a:ext cx="787400" cy="868363"/>
            <a:chOff x="3147294" y="1712069"/>
            <a:chExt cx="787970" cy="867930"/>
          </a:xfrm>
        </p:grpSpPr>
        <p:sp>
          <p:nvSpPr>
            <p:cNvPr id="19" name="文本框 18"/>
            <p:cNvSpPr txBox="1"/>
            <p:nvPr/>
          </p:nvSpPr>
          <p:spPr bwMode="auto">
            <a:xfrm>
              <a:off x="3147294" y="1712069"/>
              <a:ext cx="787970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endParaRPr lang="en-US" altLang="zh-CN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dirty="0">
                  <a:solidFill>
                    <a:schemeClr val="tx1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endParaRPr lang="zh-CN" altLang="en-US" sz="2800" dirty="0">
                <a:solidFill>
                  <a:schemeClr val="tx1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>
              <a:off x="3342697" y="2145241"/>
              <a:ext cx="35903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2051050" y="2949575"/>
          <a:ext cx="199231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1" imgW="1054100" imgH="393700" progId="Equation.DSMT4">
                  <p:embed/>
                </p:oleObj>
              </mc:Choice>
              <mc:Fallback>
                <p:oleObj name="Equation" r:id="rId1" imgW="10541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949575"/>
                        <a:ext cx="199231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5003800" y="2949575"/>
          <a:ext cx="1992313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3" imgW="1054100" imgH="393700" progId="Equation.DSMT4">
                  <p:embed/>
                </p:oleObj>
              </mc:Choice>
              <mc:Fallback>
                <p:oleObj name="Equation" r:id="rId3" imgW="1054100" imgH="393700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2949575"/>
                        <a:ext cx="1992313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组合 22"/>
          <p:cNvGrpSpPr/>
          <p:nvPr/>
        </p:nvGrpSpPr>
        <p:grpSpPr bwMode="auto">
          <a:xfrm>
            <a:off x="2051050" y="3867150"/>
            <a:ext cx="5543550" cy="757238"/>
            <a:chOff x="1621909" y="2528677"/>
            <a:chExt cx="5545171" cy="757130"/>
          </a:xfrm>
        </p:grpSpPr>
        <p:sp>
          <p:nvSpPr>
            <p:cNvPr id="24" name="文本框 23"/>
            <p:cNvSpPr txBox="1"/>
            <p:nvPr/>
          </p:nvSpPr>
          <p:spPr>
            <a:xfrm>
              <a:off x="1621909" y="2528677"/>
              <a:ext cx="527204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11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60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704483" y="2893750"/>
              <a:ext cx="3588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4"/>
            <p:cNvSpPr txBox="1">
              <a:spLocks noChangeArrowheads="1"/>
            </p:cNvSpPr>
            <p:nvPr/>
          </p:nvSpPr>
          <p:spPr bwMode="auto">
            <a:xfrm>
              <a:off x="2063214" y="2753561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333317" y="2528677"/>
              <a:ext cx="527204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16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90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417480" y="2893750"/>
              <a:ext cx="3572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7"/>
            <p:cNvSpPr txBox="1">
              <a:spLocks noChangeArrowheads="1"/>
            </p:cNvSpPr>
            <p:nvPr/>
          </p:nvSpPr>
          <p:spPr bwMode="auto">
            <a:xfrm>
              <a:off x="2774752" y="2753561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068545" y="2528677"/>
              <a:ext cx="528792" cy="7571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400" b="1">
                  <a:solidFill>
                    <a:srgbClr val="FF0000"/>
                  </a:solidFill>
                </a:defRPr>
              </a:lvl1pPr>
            </a:lstStyle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17</a:t>
              </a:r>
              <a:endParaRPr lang="en-US" altLang="zh-CN" dirty="0">
                <a:latin typeface="+mj-lt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dirty="0">
                  <a:latin typeface="+mj-lt"/>
                  <a:ea typeface="黑体" panose="02010609060101010101" pitchFamily="49" charset="-122"/>
                </a:rPr>
                <a:t>90</a:t>
              </a:r>
              <a:endParaRPr lang="zh-CN" altLang="en-US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3152706" y="2893750"/>
              <a:ext cx="35729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4010207" y="2695341"/>
              <a:ext cx="3156873" cy="4246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400" b="1">
                  <a:solidFill>
                    <a:srgbClr val="FF0000"/>
                  </a:solidFill>
                  <a:latin typeface="+mj-lt"/>
                </a:defRPr>
              </a:lvl1pPr>
            </a:lstStyle>
            <a:p>
              <a:pPr>
                <a:defRPr/>
              </a:pPr>
              <a:r>
                <a:rPr lang="en-US" altLang="zh-CN" dirty="0">
                  <a:latin typeface="+mn-ea"/>
                  <a:ea typeface="黑体" panose="02010609060101010101" pitchFamily="49" charset="-122"/>
                </a:rPr>
                <a:t>……</a:t>
              </a:r>
              <a:r>
                <a:rPr lang="zh-CN" altLang="en-US" dirty="0">
                  <a:latin typeface="+mn-ea"/>
                  <a:ea typeface="黑体" panose="02010609060101010101" pitchFamily="49" charset="-122"/>
                </a:rPr>
                <a:t>（答案不唯一）</a:t>
              </a:r>
              <a:endParaRPr lang="zh-CN" altLang="en-US" dirty="0">
                <a:latin typeface="+mn-ea"/>
                <a:ea typeface="黑体" panose="02010609060101010101" pitchFamily="49" charset="-122"/>
              </a:endParaRPr>
            </a:p>
          </p:txBody>
        </p:sp>
        <p:sp>
          <p:nvSpPr>
            <p:cNvPr id="33" name="文本框 7"/>
            <p:cNvSpPr txBox="1">
              <a:spLocks noChangeArrowheads="1"/>
            </p:cNvSpPr>
            <p:nvPr/>
          </p:nvSpPr>
          <p:spPr bwMode="auto">
            <a:xfrm>
              <a:off x="3576682" y="2753561"/>
              <a:ext cx="444136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、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1114</Words>
  <Application>WPS 演示</Application>
  <PresentationFormat>全屏显示(16:9)</PresentationFormat>
  <Paragraphs>441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17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Cambria Math</vt:lpstr>
      <vt:lpstr>楷体_GB2312</vt:lpstr>
      <vt:lpstr>微软雅黑</vt:lpstr>
      <vt:lpstr>Arial Unicode MS</vt:lpstr>
      <vt:lpstr>Calibri</vt:lpstr>
      <vt:lpstr>自定义设计方案</vt:lpstr>
      <vt:lpstr>Equation.KSEE3</vt:lpstr>
      <vt:lpstr>Equation.KSEE3</vt:lpstr>
      <vt:lpstr>Equation.DSMT4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48</cp:revision>
  <dcterms:created xsi:type="dcterms:W3CDTF">2017-10-14T09:05:00Z</dcterms:created>
  <dcterms:modified xsi:type="dcterms:W3CDTF">2023-11-03T01:59:36Z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254661DBB24E40BAB0D8EB93A2A99600</vt:lpwstr>
  </property>
  <property fmtid="{D5CDD505-2E9C-101B-9397-08002B2CF9AE}" pid="3" name="KSOProductBuildVer">
    <vt:lpwstr>2052-11.8.2.11734</vt:lpwstr>
  </property>
</Properties>
</file>