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3"/>
    <p:sldId id="257" r:id="rId4"/>
    <p:sldId id="260" r:id="rId5"/>
    <p:sldId id="261" r:id="rId6"/>
    <p:sldId id="262" r:id="rId7"/>
    <p:sldId id="263" r:id="rId8"/>
    <p:sldId id="259" r:id="rId9"/>
    <p:sldId id="264" r:id="rId10"/>
    <p:sldId id="265" r:id="rId11"/>
    <p:sldId id="268" r:id="rId12"/>
    <p:sldId id="266" r:id="rId13"/>
    <p:sldId id="271" r:id="rId14"/>
    <p:sldId id="363" r:id="rId15"/>
    <p:sldId id="267" r:id="rId16"/>
    <p:sldId id="272" r:id="rId17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948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7" Type="http://schemas.openxmlformats.org/officeDocument/2006/relationships/image" Target="../media/image25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4" Type="http://schemas.openxmlformats.org/officeDocument/2006/relationships/image" Target="../media/image42.wmf"/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5" Type="http://schemas.openxmlformats.org/officeDocument/2006/relationships/image" Target="../media/image47.wmf"/><Relationship Id="rId4" Type="http://schemas.openxmlformats.org/officeDocument/2006/relationships/image" Target="../media/image46.wmf"/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992FEFE-1995-4001-B231-B840817A51A3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81EE6720-C93F-4A4D-A811-39A15BC76EF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0DF4539-90C1-47C3-ABA5-818218D78B1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.bin"/><Relationship Id="rId8" Type="http://schemas.openxmlformats.org/officeDocument/2006/relationships/image" Target="../media/image16.wmf"/><Relationship Id="rId7" Type="http://schemas.openxmlformats.org/officeDocument/2006/relationships/oleObject" Target="../embeddings/oleObject1.bin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4" Type="http://schemas.openxmlformats.org/officeDocument/2006/relationships/vmlDrawing" Target="../drawings/vmlDrawing1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8.wmf"/><Relationship Id="rId11" Type="http://schemas.openxmlformats.org/officeDocument/2006/relationships/oleObject" Target="../embeddings/oleObject3.bin"/><Relationship Id="rId10" Type="http://schemas.openxmlformats.org/officeDocument/2006/relationships/image" Target="../media/image17.wmf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.bin"/><Relationship Id="rId8" Type="http://schemas.openxmlformats.org/officeDocument/2006/relationships/image" Target="../media/image22.wmf"/><Relationship Id="rId7" Type="http://schemas.openxmlformats.org/officeDocument/2006/relationships/oleObject" Target="../embeddings/oleObject7.bin"/><Relationship Id="rId6" Type="http://schemas.openxmlformats.org/officeDocument/2006/relationships/image" Target="../media/image21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0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19.wmf"/><Relationship Id="rId18" Type="http://schemas.openxmlformats.org/officeDocument/2006/relationships/vmlDrawing" Target="../drawings/vmlDrawing2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26.wmf"/><Relationship Id="rId15" Type="http://schemas.openxmlformats.org/officeDocument/2006/relationships/oleObject" Target="../embeddings/oleObject11.bin"/><Relationship Id="rId14" Type="http://schemas.openxmlformats.org/officeDocument/2006/relationships/image" Target="../media/image25.wmf"/><Relationship Id="rId13" Type="http://schemas.openxmlformats.org/officeDocument/2006/relationships/oleObject" Target="../embeddings/oleObject10.bin"/><Relationship Id="rId12" Type="http://schemas.openxmlformats.org/officeDocument/2006/relationships/image" Target="../media/image24.wmf"/><Relationship Id="rId11" Type="http://schemas.openxmlformats.org/officeDocument/2006/relationships/oleObject" Target="../embeddings/oleObject9.bin"/><Relationship Id="rId10" Type="http://schemas.openxmlformats.org/officeDocument/2006/relationships/image" Target="../media/image23.wmf"/><Relationship Id="rId1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3.bin"/><Relationship Id="rId3" Type="http://schemas.openxmlformats.org/officeDocument/2006/relationships/image" Target="../media/image28.wmf"/><Relationship Id="rId2" Type="http://schemas.openxmlformats.org/officeDocument/2006/relationships/oleObject" Target="../embeddings/oleObject12.bin"/><Relationship Id="rId1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1.wmf"/><Relationship Id="rId3" Type="http://schemas.openxmlformats.org/officeDocument/2006/relationships/oleObject" Target="../embeddings/oleObject15.bin"/><Relationship Id="rId2" Type="http://schemas.openxmlformats.org/officeDocument/2006/relationships/image" Target="../media/image30.wmf"/><Relationship Id="rId1" Type="http://schemas.openxmlformats.org/officeDocument/2006/relationships/oleObject" Target="../embeddings/oleObject14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.bin"/><Relationship Id="rId8" Type="http://schemas.openxmlformats.org/officeDocument/2006/relationships/image" Target="../media/image36.wmf"/><Relationship Id="rId7" Type="http://schemas.openxmlformats.org/officeDocument/2006/relationships/oleObject" Target="../embeddings/oleObject20.bin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4.wmf"/><Relationship Id="rId3" Type="http://schemas.openxmlformats.org/officeDocument/2006/relationships/oleObject" Target="../embeddings/oleObject18.bin"/><Relationship Id="rId2" Type="http://schemas.openxmlformats.org/officeDocument/2006/relationships/image" Target="../media/image33.wmf"/><Relationship Id="rId14" Type="http://schemas.openxmlformats.org/officeDocument/2006/relationships/vmlDrawing" Target="../drawings/vmlDrawing5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8.wmf"/><Relationship Id="rId11" Type="http://schemas.openxmlformats.org/officeDocument/2006/relationships/oleObject" Target="../embeddings/oleObject22.bin"/><Relationship Id="rId10" Type="http://schemas.openxmlformats.org/officeDocument/2006/relationships/image" Target="../media/image37.wmf"/><Relationship Id="rId1" Type="http://schemas.openxmlformats.org/officeDocument/2006/relationships/oleObject" Target="../embeddings/oleObject17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2.wmf"/><Relationship Id="rId7" Type="http://schemas.openxmlformats.org/officeDocument/2006/relationships/oleObject" Target="../embeddings/oleObject26.bin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40.wmf"/><Relationship Id="rId3" Type="http://schemas.openxmlformats.org/officeDocument/2006/relationships/oleObject" Target="../embeddings/oleObject24.bin"/><Relationship Id="rId2" Type="http://schemas.openxmlformats.org/officeDocument/2006/relationships/image" Target="../media/image39.wmf"/><Relationship Id="rId10" Type="http://schemas.openxmlformats.org/officeDocument/2006/relationships/vmlDrawing" Target="../drawings/vmlDrawing6.vml"/><Relationship Id="rId1" Type="http://schemas.openxmlformats.org/officeDocument/2006/relationships/oleObject" Target="../embeddings/oleObject23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1.bin"/><Relationship Id="rId8" Type="http://schemas.openxmlformats.org/officeDocument/2006/relationships/image" Target="../media/image46.wmf"/><Relationship Id="rId7" Type="http://schemas.openxmlformats.org/officeDocument/2006/relationships/oleObject" Target="../embeddings/oleObject30.bin"/><Relationship Id="rId6" Type="http://schemas.openxmlformats.org/officeDocument/2006/relationships/image" Target="../media/image45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44.wmf"/><Relationship Id="rId3" Type="http://schemas.openxmlformats.org/officeDocument/2006/relationships/oleObject" Target="../embeddings/oleObject28.bin"/><Relationship Id="rId2" Type="http://schemas.openxmlformats.org/officeDocument/2006/relationships/image" Target="../media/image43.wmf"/><Relationship Id="rId12" Type="http://schemas.openxmlformats.org/officeDocument/2006/relationships/vmlDrawing" Target="../drawings/vmlDrawing7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7.wmf"/><Relationship Id="rId1" Type="http://schemas.openxmlformats.org/officeDocument/2006/relationships/oleObject" Target="../embeddings/oleObject27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png"/><Relationship Id="rId8" Type="http://schemas.openxmlformats.org/officeDocument/2006/relationships/image" Target="../media/image53.wmf"/><Relationship Id="rId7" Type="http://schemas.openxmlformats.org/officeDocument/2006/relationships/oleObject" Target="../embeddings/oleObject33.bin"/><Relationship Id="rId6" Type="http://schemas.openxmlformats.org/officeDocument/2006/relationships/image" Target="../media/image52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2" Type="http://schemas.openxmlformats.org/officeDocument/2006/relationships/vmlDrawing" Target="../drawings/vmlDrawing8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55.png"/><Relationship Id="rId1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7.wmf"/><Relationship Id="rId1" Type="http://schemas.openxmlformats.org/officeDocument/2006/relationships/oleObject" Target="../embeddings/oleObject34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8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0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0.wmf"/><Relationship Id="rId3" Type="http://schemas.openxmlformats.org/officeDocument/2006/relationships/oleObject" Target="../embeddings/oleObject36.bin"/><Relationship Id="rId2" Type="http://schemas.openxmlformats.org/officeDocument/2006/relationships/image" Target="../media/image59.wmf"/><Relationship Id="rId1" Type="http://schemas.openxmlformats.org/officeDocument/2006/relationships/oleObject" Target="../embeddings/oleObject35.bin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2.wmf"/><Relationship Id="rId3" Type="http://schemas.openxmlformats.org/officeDocument/2006/relationships/oleObject" Target="../embeddings/oleObject38.bin"/><Relationship Id="rId2" Type="http://schemas.openxmlformats.org/officeDocument/2006/relationships/image" Target="../media/image61.emf"/><Relationship Id="rId1" Type="http://schemas.openxmlformats.org/officeDocument/2006/relationships/oleObject" Target="../embeddings/oleObject37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练习十四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P58-P59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练习十四）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88" y="1547813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0" y="1547813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47813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56273">
            <a:off x="3659188" y="1560513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0" y="1547813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Text Box 2"/>
          <p:cNvSpPr txBox="1">
            <a:spLocks noChangeArrowheads="1"/>
          </p:cNvSpPr>
          <p:nvPr/>
        </p:nvSpPr>
        <p:spPr bwMode="auto">
          <a:xfrm>
            <a:off x="276960" y="702578"/>
            <a:ext cx="8867040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先涂色表示下面的分数，再比较它们的大小。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8" name="Picture 3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592003">
            <a:off x="2012950" y="1654175"/>
            <a:ext cx="847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对象 8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039938" y="3279775"/>
          <a:ext cx="406400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" r:id="rId7" imgW="139700" imgH="406400" progId="Equation.DSMT4">
                  <p:embed/>
                </p:oleObj>
              </mc:Choice>
              <mc:Fallback>
                <p:oleObj name="" r:id="rId7" imgW="139700" imgH="4064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9938" y="3279775"/>
                        <a:ext cx="406400" cy="1176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275138" y="3278188"/>
          <a:ext cx="444500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" r:id="rId9" imgW="152400" imgH="405765" progId="Equation.DSMT4">
                  <p:embed/>
                </p:oleObj>
              </mc:Choice>
              <mc:Fallback>
                <p:oleObj name="" r:id="rId9" imgW="152400" imgH="405765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5138" y="3278188"/>
                        <a:ext cx="444500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332538" y="3278188"/>
          <a:ext cx="628650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" r:id="rId11" imgW="215900" imgH="405765" progId="Equation.DSMT4">
                  <p:embed/>
                </p:oleObj>
              </mc:Choice>
              <mc:Fallback>
                <p:oleObj name="" r:id="rId11" imgW="215900" imgH="405765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2538" y="3278188"/>
                        <a:ext cx="628650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320925" y="3589338"/>
            <a:ext cx="196056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4584700" y="3589338"/>
            <a:ext cx="196056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8963" y="600075"/>
            <a:ext cx="7966075" cy="1217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2.</a:t>
            </a:r>
            <a:r>
              <a:rPr lang="zh-CN" altLang="en-US" sz="3200" b="1" dirty="0">
                <a:latin typeface="+mn-lt"/>
                <a:ea typeface="+mn-ea"/>
              </a:rPr>
              <a:t>下面每组中的两个分数是否相等？相等的在括号里画“√”，不相等的画“</a:t>
            </a:r>
            <a:r>
              <a:rPr lang="en-US" altLang="zh-CN" sz="3200" b="1" dirty="0">
                <a:latin typeface="+mn-lt"/>
                <a:ea typeface="+mn-ea"/>
              </a:rPr>
              <a:t>×</a:t>
            </a:r>
            <a:r>
              <a:rPr lang="zh-CN" altLang="en-US" sz="3200" b="1" dirty="0">
                <a:latin typeface="+mn-lt"/>
                <a:ea typeface="+mn-ea"/>
              </a:rPr>
              <a:t>”。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pSp>
        <p:nvGrpSpPr>
          <p:cNvPr id="10243" name="组合 14"/>
          <p:cNvGrpSpPr/>
          <p:nvPr/>
        </p:nvGrpSpPr>
        <p:grpSpPr bwMode="auto">
          <a:xfrm>
            <a:off x="1412875" y="2028825"/>
            <a:ext cx="2965450" cy="1012825"/>
            <a:chOff x="1372368" y="1932582"/>
            <a:chExt cx="2964682" cy="1012825"/>
          </a:xfrm>
        </p:grpSpPr>
        <p:graphicFrame>
          <p:nvGraphicFramePr>
            <p:cNvPr id="10260" name="对象 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1372368" y="1932582"/>
            <a:ext cx="380901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4" name="Equation" r:id="rId1" imgW="152400" imgH="405765" progId="Equation.DSMT4">
                    <p:embed/>
                  </p:oleObj>
                </mc:Choice>
                <mc:Fallback>
                  <p:oleObj name="Equation" r:id="rId1" imgW="152400" imgH="405765" progId="Equation.DSMT4">
                    <p:embed/>
                    <p:pic>
                      <p:nvPicPr>
                        <p:cNvPr id="0" name="对象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72368" y="1932582"/>
                          <a:ext cx="380901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61" name="对象 3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402798" y="1932582"/>
            <a:ext cx="539750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5" name="Equation" r:id="rId3" imgW="215900" imgH="405765" progId="Equation.DSMT4">
                    <p:embed/>
                  </p:oleObj>
                </mc:Choice>
                <mc:Fallback>
                  <p:oleObj name="Equation" r:id="rId3" imgW="215900" imgH="405765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2798" y="1932582"/>
                          <a:ext cx="539750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2" name="文本框 10"/>
            <p:cNvSpPr txBox="1">
              <a:spLocks noChangeArrowheads="1"/>
            </p:cNvSpPr>
            <p:nvPr/>
          </p:nvSpPr>
          <p:spPr bwMode="auto">
            <a:xfrm>
              <a:off x="1800778" y="2232023"/>
              <a:ext cx="25362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Calibri" panose="020F0502020204030204" pitchFamily="34" charset="0"/>
                  <a:ea typeface="黑体" panose="02010609060101010101" pitchFamily="49" charset="-122"/>
                </a:rPr>
                <a:t>和      （      ）</a:t>
              </a:r>
              <a:endParaRPr lang="zh-CN" altLang="en-US" sz="3200" b="1"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0244" name="组合 15"/>
          <p:cNvGrpSpPr/>
          <p:nvPr/>
        </p:nvGrpSpPr>
        <p:grpSpPr bwMode="auto">
          <a:xfrm>
            <a:off x="4919663" y="2028825"/>
            <a:ext cx="3157537" cy="1012825"/>
            <a:chOff x="4983925" y="1932581"/>
            <a:chExt cx="3157308" cy="1012826"/>
          </a:xfrm>
        </p:grpSpPr>
        <p:graphicFrame>
          <p:nvGraphicFramePr>
            <p:cNvPr id="10257" name="对象 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983925" y="1932582"/>
            <a:ext cx="539750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6" name="Equation" r:id="rId5" imgW="215900" imgH="405765" progId="Equation.DSMT4">
                    <p:embed/>
                  </p:oleObj>
                </mc:Choice>
                <mc:Fallback>
                  <p:oleObj name="Equation" r:id="rId5" imgW="215900" imgH="405765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3925" y="1932582"/>
                          <a:ext cx="539750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8" name="对象 5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6238050" y="1932581"/>
            <a:ext cx="349250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7" name="Equation" r:id="rId7" imgW="139700" imgH="406400" progId="Equation.DSMT4">
                    <p:embed/>
                  </p:oleObj>
                </mc:Choice>
                <mc:Fallback>
                  <p:oleObj name="Equation" r:id="rId7" imgW="139700" imgH="406400" progId="Equation.DSMT4">
                    <p:embed/>
                    <p:pic>
                      <p:nvPicPr>
                        <p:cNvPr id="0" name="对象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38050" y="1932581"/>
                          <a:ext cx="349250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59" name="文本框 11"/>
            <p:cNvSpPr txBox="1">
              <a:spLocks noChangeArrowheads="1"/>
            </p:cNvSpPr>
            <p:nvPr/>
          </p:nvSpPr>
          <p:spPr bwMode="auto">
            <a:xfrm>
              <a:off x="5604961" y="2232022"/>
              <a:ext cx="25362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Calibri" panose="020F0502020204030204" pitchFamily="34" charset="0"/>
                  <a:ea typeface="黑体" panose="02010609060101010101" pitchFamily="49" charset="-122"/>
                </a:rPr>
                <a:t>和      （      ）</a:t>
              </a:r>
              <a:endParaRPr lang="zh-CN" altLang="en-US" sz="3200" b="1"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0245" name="组合 16"/>
          <p:cNvGrpSpPr/>
          <p:nvPr/>
        </p:nvGrpSpPr>
        <p:grpSpPr bwMode="auto">
          <a:xfrm>
            <a:off x="1333500" y="3433763"/>
            <a:ext cx="3076575" cy="1012825"/>
            <a:chOff x="1293378" y="3336925"/>
            <a:chExt cx="3076022" cy="1012825"/>
          </a:xfrm>
        </p:grpSpPr>
        <p:graphicFrame>
          <p:nvGraphicFramePr>
            <p:cNvPr id="10254" name="对象 6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1293378" y="3336925"/>
            <a:ext cx="539750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8" name="Equation" r:id="rId9" imgW="215900" imgH="405765" progId="Equation.DSMT4">
                    <p:embed/>
                  </p:oleObj>
                </mc:Choice>
                <mc:Fallback>
                  <p:oleObj name="Equation" r:id="rId9" imgW="215900" imgH="405765" progId="Equation.DSMT4">
                    <p:embed/>
                    <p:pic>
                      <p:nvPicPr>
                        <p:cNvPr id="0" name="对象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3378" y="3336925"/>
                          <a:ext cx="539750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5" name="对象 7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387165" y="3336925"/>
            <a:ext cx="571500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9" name="Equation" r:id="rId11" imgW="228600" imgH="406400" progId="Equation.DSMT4">
                    <p:embed/>
                  </p:oleObj>
                </mc:Choice>
                <mc:Fallback>
                  <p:oleObj name="Equation" r:id="rId11" imgW="228600" imgH="406400" progId="Equation.DSMT4">
                    <p:embed/>
                    <p:pic>
                      <p:nvPicPr>
                        <p:cNvPr id="0" name="对象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7165" y="3336925"/>
                          <a:ext cx="571500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56" name="文本框 12"/>
            <p:cNvSpPr txBox="1">
              <a:spLocks noChangeArrowheads="1"/>
            </p:cNvSpPr>
            <p:nvPr/>
          </p:nvSpPr>
          <p:spPr bwMode="auto">
            <a:xfrm>
              <a:off x="1833128" y="3550520"/>
              <a:ext cx="25362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Calibri" panose="020F0502020204030204" pitchFamily="34" charset="0"/>
                  <a:ea typeface="黑体" panose="02010609060101010101" pitchFamily="49" charset="-122"/>
                </a:rPr>
                <a:t>和      （      ）</a:t>
              </a:r>
              <a:endParaRPr lang="zh-CN" altLang="en-US" sz="3200" b="1"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0246" name="组合 17"/>
          <p:cNvGrpSpPr/>
          <p:nvPr/>
        </p:nvGrpSpPr>
        <p:grpSpPr bwMode="auto">
          <a:xfrm>
            <a:off x="4919663" y="3433763"/>
            <a:ext cx="3157537" cy="1012825"/>
            <a:chOff x="4983925" y="3336496"/>
            <a:chExt cx="3157308" cy="1012826"/>
          </a:xfrm>
        </p:grpSpPr>
        <p:graphicFrame>
          <p:nvGraphicFramePr>
            <p:cNvPr id="10251" name="对象 8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983925" y="3336497"/>
            <a:ext cx="539750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0" name="Equation" r:id="rId13" imgW="215900" imgH="405765" progId="Equation.DSMT4">
                    <p:embed/>
                  </p:oleObj>
                </mc:Choice>
                <mc:Fallback>
                  <p:oleObj name="Equation" r:id="rId13" imgW="215900" imgH="405765" progId="Equation.DSMT4">
                    <p:embed/>
                    <p:pic>
                      <p:nvPicPr>
                        <p:cNvPr id="0" name="对象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3925" y="3336497"/>
                          <a:ext cx="539750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2" name="对象 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6238050" y="3336496"/>
            <a:ext cx="349250" cy="1012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1" name="Equation" r:id="rId15" imgW="139700" imgH="406400" progId="Equation.DSMT4">
                    <p:embed/>
                  </p:oleObj>
                </mc:Choice>
                <mc:Fallback>
                  <p:oleObj name="Equation" r:id="rId15" imgW="139700" imgH="406400" progId="Equation.DSMT4">
                    <p:embed/>
                    <p:pic>
                      <p:nvPicPr>
                        <p:cNvPr id="0" name="对象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38050" y="3336496"/>
                          <a:ext cx="349250" cy="1012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53" name="文本框 13"/>
            <p:cNvSpPr txBox="1">
              <a:spLocks noChangeArrowheads="1"/>
            </p:cNvSpPr>
            <p:nvPr/>
          </p:nvSpPr>
          <p:spPr bwMode="auto">
            <a:xfrm>
              <a:off x="5604961" y="3561919"/>
              <a:ext cx="25362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Calibri" panose="020F0502020204030204" pitchFamily="34" charset="0"/>
                  <a:ea typeface="黑体" panose="02010609060101010101" pitchFamily="49" charset="-122"/>
                </a:rPr>
                <a:t>和      （      ）</a:t>
              </a:r>
              <a:endParaRPr lang="zh-CN" altLang="en-US" sz="3200" b="1">
                <a:latin typeface="Calibri" panose="020F050202020403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3294063" y="2317750"/>
            <a:ext cx="41116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32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7002463" y="2332038"/>
            <a:ext cx="5953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Calibri" panose="020F0502020204030204" pitchFamily="34" charset="0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365500" y="3635375"/>
            <a:ext cx="411163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7002463" y="3659188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Calibri" panose="020F050202020403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318" y="1276794"/>
            <a:ext cx="5677705" cy="246732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 bwMode="auto">
          <a:xfrm>
            <a:off x="911957" y="3611717"/>
            <a:ext cx="2655888" cy="1011237"/>
            <a:chOff x="2369127" y="3528581"/>
            <a:chExt cx="2654565" cy="1011237"/>
          </a:xfrm>
        </p:grpSpPr>
        <p:graphicFrame>
          <p:nvGraphicFramePr>
            <p:cNvPr id="11269" name="对象 1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369127" y="3528581"/>
            <a:ext cx="539750" cy="1011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name="" r:id="rId2" imgW="215900" imgH="405765" progId="Equation.DSMT4">
                    <p:embed/>
                  </p:oleObj>
                </mc:Choice>
                <mc:Fallback>
                  <p:oleObj name="" r:id="rId2" imgW="215900" imgH="405765" progId="Equation.DSMT4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9127" y="3528581"/>
                          <a:ext cx="539750" cy="10112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0" name="Text Box 2"/>
            <p:cNvSpPr txBox="1">
              <a:spLocks noChangeArrowheads="1"/>
            </p:cNvSpPr>
            <p:nvPr/>
          </p:nvSpPr>
          <p:spPr bwMode="auto">
            <a:xfrm>
              <a:off x="2834409" y="3731309"/>
              <a:ext cx="2189283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     </a:t>
              </a:r>
              <a:r>
                <a:rPr lang="en-US" altLang="zh-CN" sz="32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11271" name="对象 8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3200400" y="3528581"/>
            <a:ext cx="539750" cy="1011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name="" r:id="rId4" imgW="215900" imgH="405765" progId="Equation.DSMT4">
                    <p:embed/>
                  </p:oleObj>
                </mc:Choice>
                <mc:Fallback>
                  <p:oleObj name="" r:id="rId4" imgW="215900" imgH="405765" progId="Equation.DSMT4">
                    <p:embed/>
                    <p:pic>
                      <p:nvPicPr>
                        <p:cNvPr id="0" name="对象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0400" y="3528581"/>
                          <a:ext cx="539750" cy="10112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矩形 1"/>
          <p:cNvSpPr/>
          <p:nvPr/>
        </p:nvSpPr>
        <p:spPr>
          <a:xfrm>
            <a:off x="550419" y="520546"/>
            <a:ext cx="55513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3.</a:t>
            </a:r>
            <a:r>
              <a:rPr lang="zh-CN" altLang="en-US" sz="3200" b="1" dirty="0">
                <a:latin typeface="+mn-lt"/>
                <a:ea typeface="+mn-ea"/>
              </a:rPr>
              <a:t>同桌互相说出相等的分数。</a:t>
            </a:r>
            <a:endParaRPr lang="en-US" altLang="zh-CN" sz="3200" b="1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508000" y="806125"/>
            <a:ext cx="8429625" cy="1342157"/>
            <a:chOff x="434974" y="487698"/>
            <a:chExt cx="8429625" cy="1342162"/>
          </a:xfrm>
        </p:grpSpPr>
        <p:sp>
          <p:nvSpPr>
            <p:cNvPr id="4" name="Text Box 2"/>
            <p:cNvSpPr txBox="1">
              <a:spLocks noChangeArrowheads="1"/>
            </p:cNvSpPr>
            <p:nvPr/>
          </p:nvSpPr>
          <p:spPr bwMode="auto">
            <a:xfrm>
              <a:off x="434974" y="526678"/>
              <a:ext cx="8429625" cy="1303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790575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indent="0">
                <a:lnSpc>
                  <a:spcPct val="15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4.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五（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）班     的同学参加舞蹈小组，    的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同学参加了书法小组。参加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哪个小组的人数多？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5" name="对象 1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452487" y="487698"/>
            <a:ext cx="306527" cy="817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3" name="" r:id="rId1" imgW="152400" imgH="405765" progId="Equation.DSMT4">
                    <p:embed/>
                  </p:oleObj>
                </mc:Choice>
                <mc:Fallback>
                  <p:oleObj name="" r:id="rId1" imgW="152400" imgH="405765" progId="Equation.DSMT4">
                    <p:embed/>
                    <p:pic>
                      <p:nvPicPr>
                        <p:cNvPr id="0" name="对象 1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52487" y="487698"/>
                          <a:ext cx="306527" cy="8170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6300192" y="526678"/>
            <a:ext cx="434147" cy="817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4" name="" r:id="rId3" imgW="215900" imgH="405765" progId="Equation.DSMT4">
                    <p:embed/>
                  </p:oleObj>
                </mc:Choice>
                <mc:Fallback>
                  <p:oleObj name="" r:id="rId3" imgW="215900" imgH="405765" progId="Equation.DSMT4">
                    <p:embed/>
                    <p:pic>
                      <p:nvPicPr>
                        <p:cNvPr id="0" name="对象 2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00192" y="526678"/>
                          <a:ext cx="434147" cy="8170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组合 16"/>
          <p:cNvGrpSpPr/>
          <p:nvPr/>
        </p:nvGrpSpPr>
        <p:grpSpPr bwMode="auto">
          <a:xfrm>
            <a:off x="3122613" y="2300288"/>
            <a:ext cx="2828925" cy="1116012"/>
            <a:chOff x="2939741" y="3394815"/>
            <a:chExt cx="2827731" cy="1116482"/>
          </a:xfrm>
        </p:grpSpPr>
        <p:sp>
          <p:nvSpPr>
            <p:cNvPr id="18" name="Text Box 3"/>
            <p:cNvSpPr txBox="1">
              <a:spLocks noChangeArrowheads="1"/>
            </p:cNvSpPr>
            <p:nvPr/>
          </p:nvSpPr>
          <p:spPr bwMode="auto">
            <a:xfrm>
              <a:off x="2939741" y="3431342"/>
              <a:ext cx="387187" cy="107995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n-ea"/>
                </a:rPr>
                <a:t>2</a:t>
              </a:r>
              <a:endParaRPr lang="en-US" altLang="zh-CN" sz="32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n-ea"/>
                </a:rPr>
                <a:t>5</a:t>
              </a:r>
              <a:endParaRPr lang="en-US" altLang="zh-CN" sz="32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19" name="Text Box 4"/>
            <p:cNvSpPr txBox="1">
              <a:spLocks noChangeArrowheads="1"/>
            </p:cNvSpPr>
            <p:nvPr/>
          </p:nvSpPr>
          <p:spPr bwMode="auto">
            <a:xfrm>
              <a:off x="3353903" y="3669568"/>
              <a:ext cx="415749" cy="58762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3200">
                  <a:solidFill>
                    <a:srgbClr val="FF0000"/>
                  </a:solidFill>
                  <a:latin typeface="+mj-lt"/>
                  <a:ea typeface="+mn-ea"/>
                </a:rPr>
                <a:t>=</a:t>
              </a:r>
              <a:endParaRPr lang="en-US" altLang="zh-CN" sz="32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0" name="Text Box 5"/>
            <p:cNvSpPr txBox="1">
              <a:spLocks noChangeArrowheads="1"/>
            </p:cNvSpPr>
            <p:nvPr/>
          </p:nvSpPr>
          <p:spPr bwMode="auto">
            <a:xfrm>
              <a:off x="3722048" y="3404344"/>
              <a:ext cx="1002877" cy="107995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n-ea"/>
                </a:rPr>
                <a:t>2×2</a:t>
              </a:r>
              <a:endParaRPr lang="en-US" altLang="zh-CN" sz="32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n-ea"/>
                </a:rPr>
                <a:t>5×2</a:t>
              </a:r>
              <a:endParaRPr lang="en-US" altLang="zh-CN" sz="32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1" name="Text Box 6"/>
            <p:cNvSpPr txBox="1">
              <a:spLocks noChangeArrowheads="1"/>
            </p:cNvSpPr>
            <p:nvPr/>
          </p:nvSpPr>
          <p:spPr bwMode="auto">
            <a:xfrm>
              <a:off x="4804266" y="3685449"/>
              <a:ext cx="415749" cy="58762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n-ea"/>
                </a:rPr>
                <a:t>=</a:t>
              </a:r>
              <a:endParaRPr lang="en-US" altLang="zh-CN" sz="32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2" name="Text Box 7"/>
            <p:cNvSpPr txBox="1">
              <a:spLocks noChangeArrowheads="1"/>
            </p:cNvSpPr>
            <p:nvPr/>
          </p:nvSpPr>
          <p:spPr bwMode="auto">
            <a:xfrm>
              <a:off x="5175584" y="3394815"/>
              <a:ext cx="591888" cy="107995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n-ea"/>
                </a:rPr>
                <a:t>4</a:t>
              </a:r>
              <a:endParaRPr lang="en-US" altLang="zh-CN" sz="32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3200" dirty="0">
                  <a:solidFill>
                    <a:srgbClr val="FF0000"/>
                  </a:solidFill>
                  <a:latin typeface="+mj-lt"/>
                  <a:ea typeface="+mn-ea"/>
                </a:rPr>
                <a:t>10</a:t>
              </a:r>
              <a:endParaRPr lang="en-US" altLang="zh-CN" sz="32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3" name="Line 37"/>
            <p:cNvSpPr>
              <a:spLocks noChangeShapeType="1"/>
            </p:cNvSpPr>
            <p:nvPr/>
          </p:nvSpPr>
          <p:spPr bwMode="auto">
            <a:xfrm>
              <a:off x="2961957" y="3968143"/>
              <a:ext cx="349103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32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4" name="Line 38"/>
            <p:cNvSpPr>
              <a:spLocks noChangeShapeType="1"/>
            </p:cNvSpPr>
            <p:nvPr/>
          </p:nvSpPr>
          <p:spPr bwMode="auto">
            <a:xfrm>
              <a:off x="3764893" y="3950674"/>
              <a:ext cx="893385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32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5" name="Line 39"/>
            <p:cNvSpPr>
              <a:spLocks noChangeShapeType="1"/>
            </p:cNvSpPr>
            <p:nvPr/>
          </p:nvSpPr>
          <p:spPr bwMode="auto">
            <a:xfrm>
              <a:off x="5235883" y="3960203"/>
              <a:ext cx="44748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32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 bwMode="auto">
          <a:xfrm>
            <a:off x="602241" y="3497563"/>
            <a:ext cx="8628386" cy="1087438"/>
            <a:chOff x="681638" y="3042274"/>
            <a:chExt cx="8627968" cy="1087437"/>
          </a:xfrm>
        </p:grpSpPr>
        <p:sp>
          <p:nvSpPr>
            <p:cNvPr id="27" name="标题 5"/>
            <p:cNvSpPr txBox="1">
              <a:spLocks noChangeArrowheads="1"/>
            </p:cNvSpPr>
            <p:nvPr/>
          </p:nvSpPr>
          <p:spPr bwMode="auto">
            <a:xfrm>
              <a:off x="681638" y="3305043"/>
              <a:ext cx="8627968" cy="732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因为                 </a:t>
              </a:r>
              <a:r>
                <a:rPr lang="zh-CN" altLang="en-US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，所以参加两</a:t>
              </a: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个小组的人数相等。</a:t>
              </a:r>
              <a:endPara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28" name="对象 3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1714001" y="3042274"/>
            <a:ext cx="1327150" cy="1087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5" name="" r:id="rId5" imgW="494665" imgH="405765" progId="Equation.DSMT4">
                    <p:embed/>
                  </p:oleObj>
                </mc:Choice>
                <mc:Fallback>
                  <p:oleObj name="" r:id="rId5" imgW="494665" imgH="405765" progId="Equation.DSMT4">
                    <p:embed/>
                    <p:pic>
                      <p:nvPicPr>
                        <p:cNvPr id="0" name="对象 3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14001" y="3042274"/>
                          <a:ext cx="1327150" cy="1087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6238" y="471488"/>
            <a:ext cx="8347075" cy="107696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5.</a:t>
            </a:r>
            <a:r>
              <a:rPr lang="zh-CN" altLang="en-US" sz="2800" b="1" dirty="0">
                <a:latin typeface="+mn-lt"/>
                <a:ea typeface="+mn-ea"/>
              </a:rPr>
              <a:t>下列分数中哪些在直线上能用同一个点表示？把它们在直线上表示</a:t>
            </a:r>
            <a:r>
              <a:rPr lang="zh-CN" altLang="en-US" sz="2800" b="1">
                <a:latin typeface="+mn-lt"/>
                <a:ea typeface="+mn-ea"/>
              </a:rPr>
              <a:t>出来。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pSp>
        <p:nvGrpSpPr>
          <p:cNvPr id="13315" name="组合 12"/>
          <p:cNvGrpSpPr/>
          <p:nvPr/>
        </p:nvGrpSpPr>
        <p:grpSpPr bwMode="auto">
          <a:xfrm>
            <a:off x="788988" y="3587750"/>
            <a:ext cx="7134225" cy="766763"/>
            <a:chOff x="788757" y="3587798"/>
            <a:chExt cx="7133716" cy="766259"/>
          </a:xfrm>
        </p:grpSpPr>
        <p:cxnSp>
          <p:nvCxnSpPr>
            <p:cNvPr id="4" name="直接箭头连接符 3"/>
            <p:cNvCxnSpPr/>
            <p:nvPr/>
          </p:nvCxnSpPr>
          <p:spPr>
            <a:xfrm>
              <a:off x="788757" y="3768654"/>
              <a:ext cx="713371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4292119" y="3587798"/>
              <a:ext cx="0" cy="1808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117346" y="3587798"/>
              <a:ext cx="0" cy="1808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7468480" y="3587798"/>
              <a:ext cx="0" cy="1808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920510" y="3768654"/>
              <a:ext cx="392085" cy="58540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0</a:t>
              </a:r>
              <a:endParaRPr lang="zh-CN" altLang="en-US" sz="3200" b="1" dirty="0">
                <a:latin typeface="+mn-lt"/>
                <a:ea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096871" y="3768654"/>
              <a:ext cx="392084" cy="58540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1</a:t>
              </a:r>
              <a:endParaRPr lang="zh-CN" altLang="en-US" sz="3200" b="1" dirty="0">
                <a:latin typeface="+mn-lt"/>
                <a:ea typeface="+mn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273231" y="3768654"/>
              <a:ext cx="393672" cy="58540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2</a:t>
              </a:r>
              <a:endParaRPr lang="zh-CN" altLang="en-US" sz="3200" b="1" dirty="0">
                <a:latin typeface="+mn-lt"/>
                <a:ea typeface="+mn-ea"/>
              </a:endParaRPr>
            </a:p>
          </p:txBody>
        </p:sp>
      </p:grpSp>
      <p:graphicFrame>
        <p:nvGraphicFramePr>
          <p:cNvPr id="14" name="对象 1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254125" y="1568450"/>
          <a:ext cx="561975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Equation" r:id="rId1" imgW="215900" imgH="405765" progId="Equation.DSMT4">
                  <p:embed/>
                </p:oleObj>
              </mc:Choice>
              <mc:Fallback>
                <p:oleObj name="Equation" r:id="rId1" imgW="215900" imgH="405765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4125" y="1568450"/>
                        <a:ext cx="561975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363788" y="1568450"/>
          <a:ext cx="561975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Equation" r:id="rId3" imgW="215900" imgH="405765" progId="Equation.DSMT4">
                  <p:embed/>
                </p:oleObj>
              </mc:Choice>
              <mc:Fallback>
                <p:oleObj name="Equation" r:id="rId3" imgW="215900" imgH="405765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3788" y="1568450"/>
                        <a:ext cx="561975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475038" y="1568450"/>
          <a:ext cx="561975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Equation" r:id="rId5" imgW="215900" imgH="405765" progId="Equation.DSMT4">
                  <p:embed/>
                </p:oleObj>
              </mc:Choice>
              <mc:Fallback>
                <p:oleObj name="Equation" r:id="rId5" imgW="215900" imgH="405765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5038" y="1568450"/>
                        <a:ext cx="561975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725988" y="1568450"/>
          <a:ext cx="363537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Equation" r:id="rId7" imgW="139700" imgH="406400" progId="Equation.DSMT4">
                  <p:embed/>
                </p:oleObj>
              </mc:Choice>
              <mc:Fallback>
                <p:oleObj name="Equation" r:id="rId7" imgW="139700" imgH="40640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5988" y="1568450"/>
                        <a:ext cx="363537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792788" y="1568450"/>
          <a:ext cx="395287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Equation" r:id="rId9" imgW="152400" imgH="405765" progId="Equation.DSMT4">
                  <p:embed/>
                </p:oleObj>
              </mc:Choice>
              <mc:Fallback>
                <p:oleObj name="Equation" r:id="rId9" imgW="152400" imgH="405765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2788" y="1568450"/>
                        <a:ext cx="395287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834188" y="1568450"/>
          <a:ext cx="361950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Equation" r:id="rId11" imgW="139700" imgH="406400" progId="Equation.DSMT4">
                  <p:embed/>
                </p:oleObj>
              </mc:Choice>
              <mc:Fallback>
                <p:oleObj name="Equation" r:id="rId11" imgW="139700" imgH="4064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4188" y="1568450"/>
                        <a:ext cx="361950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椭圆 19"/>
          <p:cNvSpPr/>
          <p:nvPr/>
        </p:nvSpPr>
        <p:spPr>
          <a:xfrm>
            <a:off x="2562225" y="3724275"/>
            <a:ext cx="82550" cy="904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793875" y="3716338"/>
            <a:ext cx="84138" cy="9048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5024438" y="3713163"/>
            <a:ext cx="82550" cy="9048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23457E-6 L 0.12136 0.1845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9" y="9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23457E-6 L 0.26736 0.2120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68" y="105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23457E-6 L -0.21215 0.20185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08" y="1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23457E-6 L 0.01615 0.4395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9" y="2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23457E-6 L -0.36579 0.439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99" y="2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23457E-6 L -0.56858 0.439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38" y="2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-139700" y="657225"/>
            <a:ext cx="84296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6.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填空。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4339" name="组合 9"/>
          <p:cNvGrpSpPr/>
          <p:nvPr/>
        </p:nvGrpSpPr>
        <p:grpSpPr bwMode="auto">
          <a:xfrm>
            <a:off x="1838325" y="1355725"/>
            <a:ext cx="2236788" cy="1143000"/>
            <a:chOff x="2374446" y="1896424"/>
            <a:chExt cx="2236774" cy="1142938"/>
          </a:xfrm>
        </p:grpSpPr>
        <p:grpSp>
          <p:nvGrpSpPr>
            <p:cNvPr id="14365" name="组合 14"/>
            <p:cNvGrpSpPr/>
            <p:nvPr/>
          </p:nvGrpSpPr>
          <p:grpSpPr bwMode="auto">
            <a:xfrm>
              <a:off x="2792816" y="1972549"/>
              <a:ext cx="1818404" cy="783646"/>
              <a:chOff x="1089877" y="3510899"/>
              <a:chExt cx="1818423" cy="783637"/>
            </a:xfrm>
          </p:grpSpPr>
          <p:sp>
            <p:nvSpPr>
              <p:cNvPr id="7" name="TextBox 31"/>
              <p:cNvSpPr txBox="1"/>
              <p:nvPr/>
            </p:nvSpPr>
            <p:spPr>
              <a:xfrm>
                <a:off x="1282693" y="3510970"/>
                <a:ext cx="1625607" cy="58416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1560506" y="4037985"/>
                <a:ext cx="106363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33"/>
              <p:cNvSpPr txBox="1"/>
              <p:nvPr/>
            </p:nvSpPr>
            <p:spPr>
              <a:xfrm>
                <a:off x="1090604" y="3710982"/>
                <a:ext cx="725491" cy="5873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=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4366" name="TextBox 20"/>
            <p:cNvSpPr txBox="1">
              <a:spLocks noChangeArrowheads="1"/>
            </p:cNvSpPr>
            <p:nvPr/>
          </p:nvSpPr>
          <p:spPr bwMode="auto">
            <a:xfrm>
              <a:off x="3561882" y="2453574"/>
              <a:ext cx="44450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4367" name="对象 4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374446" y="1896424"/>
            <a:ext cx="409492" cy="10875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8" name="" r:id="rId1" imgW="152400" imgH="405765" progId="Equation.DSMT4">
                    <p:embed/>
                  </p:oleObj>
                </mc:Choice>
                <mc:Fallback>
                  <p:oleObj name="" r:id="rId1" imgW="152400" imgH="405765" progId="Equation.DSMT4">
                    <p:embed/>
                    <p:pic>
                      <p:nvPicPr>
                        <p:cNvPr id="0" name="对象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4446" y="1896424"/>
                          <a:ext cx="409492" cy="10875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TextBox 34"/>
          <p:cNvSpPr txBox="1">
            <a:spLocks noChangeArrowheads="1"/>
          </p:cNvSpPr>
          <p:nvPr/>
        </p:nvSpPr>
        <p:spPr bwMode="auto">
          <a:xfrm>
            <a:off x="3025775" y="1366838"/>
            <a:ext cx="44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41" name="组合 35"/>
          <p:cNvGrpSpPr/>
          <p:nvPr/>
        </p:nvGrpSpPr>
        <p:grpSpPr bwMode="auto">
          <a:xfrm>
            <a:off x="4575175" y="1355725"/>
            <a:ext cx="2320925" cy="1143000"/>
            <a:chOff x="2290310" y="1896424"/>
            <a:chExt cx="2320910" cy="1142938"/>
          </a:xfrm>
        </p:grpSpPr>
        <p:grpSp>
          <p:nvGrpSpPr>
            <p:cNvPr id="14359" name="组合 14"/>
            <p:cNvGrpSpPr/>
            <p:nvPr/>
          </p:nvGrpSpPr>
          <p:grpSpPr bwMode="auto">
            <a:xfrm>
              <a:off x="2792816" y="1972549"/>
              <a:ext cx="1818404" cy="783646"/>
              <a:chOff x="1089877" y="3510899"/>
              <a:chExt cx="1818423" cy="783637"/>
            </a:xfrm>
          </p:grpSpPr>
          <p:sp>
            <p:nvSpPr>
              <p:cNvPr id="15" name="TextBox 39"/>
              <p:cNvSpPr txBox="1"/>
              <p:nvPr/>
            </p:nvSpPr>
            <p:spPr>
              <a:xfrm>
                <a:off x="1282694" y="3510970"/>
                <a:ext cx="1625606" cy="58416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1560508" y="4037985"/>
                <a:ext cx="1063629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41"/>
              <p:cNvSpPr txBox="1"/>
              <p:nvPr/>
            </p:nvSpPr>
            <p:spPr>
              <a:xfrm>
                <a:off x="1090606" y="3710982"/>
                <a:ext cx="725490" cy="5873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=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4360" name="TextBox 20"/>
            <p:cNvSpPr txBox="1">
              <a:spLocks noChangeArrowheads="1"/>
            </p:cNvSpPr>
            <p:nvPr/>
          </p:nvSpPr>
          <p:spPr bwMode="auto">
            <a:xfrm>
              <a:off x="3561882" y="2453574"/>
              <a:ext cx="44450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4361" name="对象 4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290310" y="1896424"/>
            <a:ext cx="579434" cy="1087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9" name="" r:id="rId3" imgW="215900" imgH="405765" progId="Equation.DSMT4">
                    <p:embed/>
                  </p:oleObj>
                </mc:Choice>
                <mc:Fallback>
                  <p:oleObj name="" r:id="rId3" imgW="215900" imgH="405765" progId="Equation.DSMT4">
                    <p:embed/>
                    <p:pic>
                      <p:nvPicPr>
                        <p:cNvPr id="0" name="对象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0310" y="1896424"/>
                          <a:ext cx="579434" cy="1087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" name="TextBox 42"/>
          <p:cNvSpPr txBox="1">
            <a:spLocks noChangeArrowheads="1"/>
          </p:cNvSpPr>
          <p:nvPr/>
        </p:nvSpPr>
        <p:spPr bwMode="auto">
          <a:xfrm>
            <a:off x="5846763" y="1366838"/>
            <a:ext cx="44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43" name="组合 43"/>
          <p:cNvGrpSpPr/>
          <p:nvPr/>
        </p:nvGrpSpPr>
        <p:grpSpPr bwMode="auto">
          <a:xfrm>
            <a:off x="1855788" y="2786063"/>
            <a:ext cx="2219325" cy="1169987"/>
            <a:chOff x="2391909" y="1894787"/>
            <a:chExt cx="2219311" cy="1170113"/>
          </a:xfrm>
        </p:grpSpPr>
        <p:grpSp>
          <p:nvGrpSpPr>
            <p:cNvPr id="14353" name="组合 14"/>
            <p:cNvGrpSpPr/>
            <p:nvPr/>
          </p:nvGrpSpPr>
          <p:grpSpPr bwMode="auto">
            <a:xfrm>
              <a:off x="2793543" y="2172706"/>
              <a:ext cx="1817677" cy="892194"/>
              <a:chOff x="1090604" y="3711055"/>
              <a:chExt cx="1817696" cy="892184"/>
            </a:xfrm>
          </p:grpSpPr>
          <p:sp>
            <p:nvSpPr>
              <p:cNvPr id="23" name="TextBox 47"/>
              <p:cNvSpPr txBox="1"/>
              <p:nvPr/>
            </p:nvSpPr>
            <p:spPr>
              <a:xfrm>
                <a:off x="1282693" y="4018983"/>
                <a:ext cx="1625607" cy="5842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1560506" y="4038035"/>
                <a:ext cx="106363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49"/>
              <p:cNvSpPr txBox="1"/>
              <p:nvPr/>
            </p:nvSpPr>
            <p:spPr>
              <a:xfrm>
                <a:off x="1090604" y="3710978"/>
                <a:ext cx="725491" cy="5858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=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4354" name="TextBox 20"/>
            <p:cNvSpPr txBox="1">
              <a:spLocks noChangeArrowheads="1"/>
            </p:cNvSpPr>
            <p:nvPr/>
          </p:nvSpPr>
          <p:spPr bwMode="auto">
            <a:xfrm>
              <a:off x="3576175" y="1894787"/>
              <a:ext cx="44450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4355" name="对象 4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391909" y="1896156"/>
            <a:ext cx="374648" cy="1087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0" name="" r:id="rId5" imgW="139700" imgH="406400" progId="Equation.DSMT4">
                    <p:embed/>
                  </p:oleObj>
                </mc:Choice>
                <mc:Fallback>
                  <p:oleObj name="" r:id="rId5" imgW="139700" imgH="406400" progId="Equation.DSMT4">
                    <p:embed/>
                    <p:pic>
                      <p:nvPicPr>
                        <p:cNvPr id="0" name="对象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91909" y="1896156"/>
                          <a:ext cx="374648" cy="1087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" name="TextBox 50"/>
          <p:cNvSpPr txBox="1">
            <a:spLocks noChangeArrowheads="1"/>
          </p:cNvSpPr>
          <p:nvPr/>
        </p:nvSpPr>
        <p:spPr bwMode="auto">
          <a:xfrm>
            <a:off x="2959100" y="3357563"/>
            <a:ext cx="6429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45" name="组合 51"/>
          <p:cNvGrpSpPr/>
          <p:nvPr/>
        </p:nvGrpSpPr>
        <p:grpSpPr bwMode="auto">
          <a:xfrm>
            <a:off x="4557713" y="2787650"/>
            <a:ext cx="2338387" cy="1143000"/>
            <a:chOff x="2272848" y="1896156"/>
            <a:chExt cx="2338372" cy="1143206"/>
          </a:xfrm>
        </p:grpSpPr>
        <p:grpSp>
          <p:nvGrpSpPr>
            <p:cNvPr id="14347" name="组合 14"/>
            <p:cNvGrpSpPr/>
            <p:nvPr/>
          </p:nvGrpSpPr>
          <p:grpSpPr bwMode="auto">
            <a:xfrm>
              <a:off x="2792816" y="1972549"/>
              <a:ext cx="1818404" cy="783646"/>
              <a:chOff x="1089877" y="3510899"/>
              <a:chExt cx="1818423" cy="783637"/>
            </a:xfrm>
          </p:grpSpPr>
          <p:sp>
            <p:nvSpPr>
              <p:cNvPr id="31" name="TextBox 55"/>
              <p:cNvSpPr txBox="1"/>
              <p:nvPr/>
            </p:nvSpPr>
            <p:spPr>
              <a:xfrm>
                <a:off x="1282694" y="3510720"/>
                <a:ext cx="1625606" cy="58429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1560508" y="4037859"/>
                <a:ext cx="1063629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57"/>
              <p:cNvSpPr txBox="1"/>
              <p:nvPr/>
            </p:nvSpPr>
            <p:spPr>
              <a:xfrm>
                <a:off x="1090606" y="3710779"/>
                <a:ext cx="725490" cy="5874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latin typeface="+mj-lt"/>
                    <a:ea typeface="黑体" panose="02010609060101010101" pitchFamily="49" charset="-122"/>
                  </a:rPr>
                  <a:t>=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4348" name="TextBox 20"/>
            <p:cNvSpPr txBox="1">
              <a:spLocks noChangeArrowheads="1"/>
            </p:cNvSpPr>
            <p:nvPr/>
          </p:nvSpPr>
          <p:spPr bwMode="auto">
            <a:xfrm>
              <a:off x="3561882" y="2453574"/>
              <a:ext cx="44450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4349" name="对象 4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272848" y="1896156"/>
            <a:ext cx="614358" cy="1087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1" name="" r:id="rId7" imgW="228600" imgH="406400" progId="Equation.DSMT4">
                    <p:embed/>
                  </p:oleObj>
                </mc:Choice>
                <mc:Fallback>
                  <p:oleObj name="" r:id="rId7" imgW="228600" imgH="406400" progId="Equation.DSMT4">
                    <p:embed/>
                    <p:pic>
                      <p:nvPicPr>
                        <p:cNvPr id="0" name="对象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2848" y="1896156"/>
                          <a:ext cx="614358" cy="10876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4" name="TextBox 58"/>
          <p:cNvSpPr txBox="1">
            <a:spLocks noChangeArrowheads="1"/>
          </p:cNvSpPr>
          <p:nvPr/>
        </p:nvSpPr>
        <p:spPr bwMode="auto">
          <a:xfrm>
            <a:off x="5846763" y="2798763"/>
            <a:ext cx="44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26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>
            <a:spLocks noChangeArrowheads="1"/>
          </p:cNvSpPr>
          <p:nvPr/>
        </p:nvSpPr>
        <p:spPr bwMode="auto">
          <a:xfrm>
            <a:off x="-384175" y="698500"/>
            <a:ext cx="95472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7.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把下面的分数化成分母是</a:t>
            </a: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而大小不变的分数。</a:t>
            </a:r>
            <a:endParaRPr lang="zh-CN" altLang="en-US" sz="28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2382838" y="1289050"/>
            <a:ext cx="4518025" cy="1001713"/>
            <a:chOff x="2438905" y="1278910"/>
            <a:chExt cx="4931858" cy="1094403"/>
          </a:xfrm>
        </p:grpSpPr>
        <p:graphicFrame>
          <p:nvGraphicFramePr>
            <p:cNvPr id="15409" name="对象 49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438905" y="1285264"/>
            <a:ext cx="407988" cy="1087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5" name="Equation" r:id="rId1" imgW="152400" imgH="405765" progId="Equation.DSMT4">
                    <p:embed/>
                  </p:oleObj>
                </mc:Choice>
                <mc:Fallback>
                  <p:oleObj name="Equation" r:id="rId1" imgW="152400" imgH="405765" progId="Equation.DSMT4">
                    <p:embed/>
                    <p:pic>
                      <p:nvPicPr>
                        <p:cNvPr id="0" name="对象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8905" y="1285264"/>
                          <a:ext cx="407988" cy="1087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410" name="对象 3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3451225" y="1285264"/>
            <a:ext cx="373063" cy="10880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6" name="Equation" r:id="rId3" imgW="139700" imgH="406400" progId="Equation.DSMT4">
                    <p:embed/>
                  </p:oleObj>
                </mc:Choice>
                <mc:Fallback>
                  <p:oleObj name="Equation" r:id="rId3" imgW="139700" imgH="4064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1225" y="1285264"/>
                          <a:ext cx="373063" cy="10880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411" name="对象 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510088" y="1285264"/>
            <a:ext cx="612775" cy="10880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7" name="Equation" r:id="rId5" imgW="228600" imgH="406400" progId="Equation.DSMT4">
                    <p:embed/>
                  </p:oleObj>
                </mc:Choice>
                <mc:Fallback>
                  <p:oleObj name="Equation" r:id="rId5" imgW="228600" imgH="4064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0088" y="1285264"/>
                          <a:ext cx="612775" cy="10880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412" name="对象 5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5686425" y="1285875"/>
            <a:ext cx="612775" cy="1087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8" name="Equation" r:id="rId7" imgW="228600" imgH="406400" progId="Equation.DSMT4">
                    <p:embed/>
                  </p:oleObj>
                </mc:Choice>
                <mc:Fallback>
                  <p:oleObj name="Equation" r:id="rId7" imgW="228600" imgH="406400" progId="Equation.DSMT4">
                    <p:embed/>
                    <p:pic>
                      <p:nvPicPr>
                        <p:cNvPr id="0" name="对象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86425" y="1285875"/>
                          <a:ext cx="612775" cy="1087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413" name="对象 5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6792913" y="1278910"/>
            <a:ext cx="577850" cy="10880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9" name="Equation" r:id="rId9" imgW="215900" imgH="405765" progId="Equation.DSMT4">
                    <p:embed/>
                  </p:oleObj>
                </mc:Choice>
                <mc:Fallback>
                  <p:oleObj name="Equation" r:id="rId9" imgW="215900" imgH="405765" progId="Equation.DSMT4">
                    <p:embed/>
                    <p:pic>
                      <p:nvPicPr>
                        <p:cNvPr id="0" name="对象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92913" y="1278910"/>
                          <a:ext cx="577850" cy="10880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组合 7"/>
          <p:cNvGrpSpPr/>
          <p:nvPr/>
        </p:nvGrpSpPr>
        <p:grpSpPr bwMode="auto">
          <a:xfrm>
            <a:off x="1543050" y="2286000"/>
            <a:ext cx="2586038" cy="996950"/>
            <a:chOff x="2936200" y="3394815"/>
            <a:chExt cx="2824292" cy="1089484"/>
          </a:xfrm>
        </p:grpSpPr>
        <p:sp>
          <p:nvSpPr>
            <p:cNvPr id="9" name="Text Box 3"/>
            <p:cNvSpPr txBox="1">
              <a:spLocks noChangeArrowheads="1"/>
            </p:cNvSpPr>
            <p:nvPr/>
          </p:nvSpPr>
          <p:spPr bwMode="auto">
            <a:xfrm>
              <a:off x="2936200" y="3431247"/>
              <a:ext cx="395297" cy="104437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3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2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10" name="Text Box 4"/>
            <p:cNvSpPr txBox="1">
              <a:spLocks noChangeArrowheads="1"/>
            </p:cNvSpPr>
            <p:nvPr/>
          </p:nvSpPr>
          <p:spPr bwMode="auto">
            <a:xfrm>
              <a:off x="3350569" y="3668921"/>
              <a:ext cx="423037" cy="57423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>
                  <a:solidFill>
                    <a:srgbClr val="FF0000"/>
                  </a:solidFill>
                  <a:latin typeface="+mj-lt"/>
                  <a:ea typeface="+mn-ea"/>
                </a:rPr>
                <a:t>=</a:t>
              </a:r>
              <a:endParaRPr lang="en-US" altLang="zh-CN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3723326" y="3403490"/>
              <a:ext cx="1003846" cy="108080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3×5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2×5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4803458" y="3686269"/>
              <a:ext cx="421303" cy="5725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=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>
              <a:off x="5167547" y="3394815"/>
              <a:ext cx="592945" cy="10808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15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10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14" name="Line 37"/>
            <p:cNvSpPr>
              <a:spLocks noChangeShapeType="1"/>
            </p:cNvSpPr>
            <p:nvPr/>
          </p:nvSpPr>
          <p:spPr bwMode="auto">
            <a:xfrm>
              <a:off x="2962207" y="3967315"/>
              <a:ext cx="348485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15" name="Line 38"/>
            <p:cNvSpPr>
              <a:spLocks noChangeShapeType="1"/>
            </p:cNvSpPr>
            <p:nvPr/>
          </p:nvSpPr>
          <p:spPr bwMode="auto">
            <a:xfrm>
              <a:off x="3764936" y="3949966"/>
              <a:ext cx="894619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auto">
            <a:xfrm>
              <a:off x="5238630" y="3960375"/>
              <a:ext cx="44557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1463675" y="3159125"/>
            <a:ext cx="2682875" cy="1000125"/>
            <a:chOff x="2837366" y="3394815"/>
            <a:chExt cx="2930106" cy="1090972"/>
          </a:xfrm>
        </p:grpSpPr>
        <p:sp>
          <p:nvSpPr>
            <p:cNvPr id="18" name="Text Box 3"/>
            <p:cNvSpPr txBox="1">
              <a:spLocks noChangeArrowheads="1"/>
            </p:cNvSpPr>
            <p:nvPr/>
          </p:nvSpPr>
          <p:spPr bwMode="auto">
            <a:xfrm>
              <a:off x="2837366" y="3405205"/>
              <a:ext cx="592956" cy="108058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6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20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19" name="Text Box 4"/>
            <p:cNvSpPr txBox="1">
              <a:spLocks noChangeArrowheads="1"/>
            </p:cNvSpPr>
            <p:nvPr/>
          </p:nvSpPr>
          <p:spPr bwMode="auto">
            <a:xfrm>
              <a:off x="3350568" y="3670156"/>
              <a:ext cx="423045" cy="57319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>
                  <a:solidFill>
                    <a:srgbClr val="FF0000"/>
                  </a:solidFill>
                  <a:latin typeface="+mj-lt"/>
                  <a:ea typeface="+mn-ea"/>
                </a:rPr>
                <a:t>=</a:t>
              </a:r>
              <a:endParaRPr lang="en-US" altLang="zh-CN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0" name="Text Box 5"/>
            <p:cNvSpPr txBox="1">
              <a:spLocks noChangeArrowheads="1"/>
            </p:cNvSpPr>
            <p:nvPr/>
          </p:nvSpPr>
          <p:spPr bwMode="auto">
            <a:xfrm>
              <a:off x="3695593" y="3405205"/>
              <a:ext cx="1210186" cy="107885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6</a:t>
              </a:r>
              <a:r>
                <a:rPr lang="en-US" altLang="zh-CN" sz="2800" dirty="0">
                  <a:solidFill>
                    <a:srgbClr val="FF0000"/>
                  </a:solidFill>
                </a:rPr>
                <a:t>÷</a:t>
              </a: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2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20÷2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1" name="Text Box 6"/>
            <p:cNvSpPr txBox="1">
              <a:spLocks noChangeArrowheads="1"/>
            </p:cNvSpPr>
            <p:nvPr/>
          </p:nvSpPr>
          <p:spPr bwMode="auto">
            <a:xfrm>
              <a:off x="4801751" y="3685741"/>
              <a:ext cx="423045" cy="57319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=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2" name="Text Box 7"/>
            <p:cNvSpPr txBox="1">
              <a:spLocks noChangeArrowheads="1"/>
            </p:cNvSpPr>
            <p:nvPr/>
          </p:nvSpPr>
          <p:spPr bwMode="auto">
            <a:xfrm>
              <a:off x="5174516" y="3394815"/>
              <a:ext cx="592956" cy="108058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3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10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3" name="Line 37"/>
            <p:cNvSpPr>
              <a:spLocks noChangeShapeType="1"/>
            </p:cNvSpPr>
            <p:nvPr/>
          </p:nvSpPr>
          <p:spPr bwMode="auto">
            <a:xfrm>
              <a:off x="2884179" y="3968009"/>
              <a:ext cx="4733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4" name="Line 38"/>
            <p:cNvSpPr>
              <a:spLocks noChangeShapeType="1"/>
            </p:cNvSpPr>
            <p:nvPr/>
          </p:nvSpPr>
          <p:spPr bwMode="auto">
            <a:xfrm>
              <a:off x="3764944" y="3950692"/>
              <a:ext cx="104027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5" name="Line 39"/>
            <p:cNvSpPr>
              <a:spLocks noChangeShapeType="1"/>
            </p:cNvSpPr>
            <p:nvPr/>
          </p:nvSpPr>
          <p:spPr bwMode="auto">
            <a:xfrm>
              <a:off x="5236932" y="3959350"/>
              <a:ext cx="44731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 bwMode="auto">
          <a:xfrm>
            <a:off x="5019675" y="3162300"/>
            <a:ext cx="2665413" cy="1023938"/>
            <a:chOff x="2837366" y="3394815"/>
            <a:chExt cx="2911058" cy="1117653"/>
          </a:xfrm>
        </p:grpSpPr>
        <p:sp>
          <p:nvSpPr>
            <p:cNvPr id="27" name="Text Box 3"/>
            <p:cNvSpPr txBox="1">
              <a:spLocks noChangeArrowheads="1"/>
            </p:cNvSpPr>
            <p:nvPr/>
          </p:nvSpPr>
          <p:spPr bwMode="auto">
            <a:xfrm>
              <a:off x="2837366" y="3432936"/>
              <a:ext cx="592961" cy="10795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24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30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8" name="Text Box 4"/>
            <p:cNvSpPr txBox="1">
              <a:spLocks noChangeArrowheads="1"/>
            </p:cNvSpPr>
            <p:nvPr/>
          </p:nvSpPr>
          <p:spPr bwMode="auto">
            <a:xfrm>
              <a:off x="3350572" y="3670330"/>
              <a:ext cx="423048" cy="5735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>
                  <a:solidFill>
                    <a:srgbClr val="FF0000"/>
                  </a:solidFill>
                  <a:latin typeface="+mj-lt"/>
                  <a:ea typeface="+mn-ea"/>
                </a:rPr>
                <a:t>=</a:t>
              </a:r>
              <a:endParaRPr lang="en-US" altLang="zh-CN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29" name="Text Box 5"/>
            <p:cNvSpPr txBox="1">
              <a:spLocks noChangeArrowheads="1"/>
            </p:cNvSpPr>
            <p:nvPr/>
          </p:nvSpPr>
          <p:spPr bwMode="auto">
            <a:xfrm>
              <a:off x="3666124" y="3403480"/>
              <a:ext cx="1210195" cy="10812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24</a:t>
              </a:r>
              <a:r>
                <a:rPr lang="en-US" altLang="zh-CN" sz="2800" dirty="0">
                  <a:solidFill>
                    <a:srgbClr val="FF0000"/>
                  </a:solidFill>
                </a:rPr>
                <a:t>÷</a:t>
              </a: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3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30÷3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30" name="Text Box 6"/>
            <p:cNvSpPr txBox="1">
              <a:spLocks noChangeArrowheads="1"/>
            </p:cNvSpPr>
            <p:nvPr/>
          </p:nvSpPr>
          <p:spPr bwMode="auto">
            <a:xfrm>
              <a:off x="4801767" y="3685924"/>
              <a:ext cx="423048" cy="57355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=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31" name="Text Box 7"/>
            <p:cNvSpPr txBox="1">
              <a:spLocks noChangeArrowheads="1"/>
            </p:cNvSpPr>
            <p:nvPr/>
          </p:nvSpPr>
          <p:spPr bwMode="auto">
            <a:xfrm>
              <a:off x="5155463" y="3394815"/>
              <a:ext cx="592961" cy="10795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8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10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32" name="Line 37"/>
            <p:cNvSpPr>
              <a:spLocks noChangeShapeType="1"/>
            </p:cNvSpPr>
            <p:nvPr/>
          </p:nvSpPr>
          <p:spPr bwMode="auto">
            <a:xfrm>
              <a:off x="2960467" y="3968371"/>
              <a:ext cx="35022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33" name="Line 38"/>
            <p:cNvSpPr>
              <a:spLocks noChangeShapeType="1"/>
            </p:cNvSpPr>
            <p:nvPr/>
          </p:nvSpPr>
          <p:spPr bwMode="auto">
            <a:xfrm>
              <a:off x="3733743" y="3951043"/>
              <a:ext cx="1040283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34" name="Line 39"/>
            <p:cNvSpPr>
              <a:spLocks noChangeShapeType="1"/>
            </p:cNvSpPr>
            <p:nvPr/>
          </p:nvSpPr>
          <p:spPr bwMode="auto">
            <a:xfrm>
              <a:off x="5236951" y="3959706"/>
              <a:ext cx="44732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 bwMode="auto">
          <a:xfrm>
            <a:off x="5056188" y="2286000"/>
            <a:ext cx="2632075" cy="996950"/>
            <a:chOff x="2892950" y="3394815"/>
            <a:chExt cx="2874522" cy="1088817"/>
          </a:xfrm>
        </p:grpSpPr>
        <p:sp>
          <p:nvSpPr>
            <p:cNvPr id="36" name="Text Box 3"/>
            <p:cNvSpPr txBox="1">
              <a:spLocks noChangeArrowheads="1"/>
            </p:cNvSpPr>
            <p:nvPr/>
          </p:nvSpPr>
          <p:spPr bwMode="auto">
            <a:xfrm>
              <a:off x="2936293" y="3422556"/>
              <a:ext cx="395290" cy="104547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1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5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3350654" y="3668753"/>
              <a:ext cx="423030" cy="57388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>
                  <a:solidFill>
                    <a:srgbClr val="FF0000"/>
                  </a:solidFill>
                  <a:latin typeface="+mj-lt"/>
                  <a:ea typeface="+mn-ea"/>
                </a:rPr>
                <a:t>=</a:t>
              </a:r>
              <a:endParaRPr lang="en-US" altLang="zh-CN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3804891" y="3403484"/>
              <a:ext cx="1003828" cy="108014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1×2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5×2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4801785" y="3686091"/>
              <a:ext cx="423030" cy="57214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=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5174537" y="3394815"/>
              <a:ext cx="592935" cy="108014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2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10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41" name="Line 37"/>
            <p:cNvSpPr>
              <a:spLocks noChangeShapeType="1"/>
            </p:cNvSpPr>
            <p:nvPr/>
          </p:nvSpPr>
          <p:spPr bwMode="auto">
            <a:xfrm>
              <a:off x="2892950" y="3966964"/>
              <a:ext cx="473307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42" name="Line 38"/>
            <p:cNvSpPr>
              <a:spLocks noChangeShapeType="1"/>
            </p:cNvSpPr>
            <p:nvPr/>
          </p:nvSpPr>
          <p:spPr bwMode="auto">
            <a:xfrm>
              <a:off x="3765015" y="3949626"/>
              <a:ext cx="1040237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43" name="Line 39"/>
            <p:cNvSpPr>
              <a:spLocks noChangeShapeType="1"/>
            </p:cNvSpPr>
            <p:nvPr/>
          </p:nvSpPr>
          <p:spPr bwMode="auto">
            <a:xfrm>
              <a:off x="5236951" y="3960029"/>
              <a:ext cx="44730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 bwMode="auto">
          <a:xfrm>
            <a:off x="1511300" y="4078288"/>
            <a:ext cx="2665413" cy="1023937"/>
            <a:chOff x="2837366" y="3394815"/>
            <a:chExt cx="2911058" cy="1117653"/>
          </a:xfrm>
        </p:grpSpPr>
        <p:sp>
          <p:nvSpPr>
            <p:cNvPr id="46" name="Text Box 3"/>
            <p:cNvSpPr txBox="1">
              <a:spLocks noChangeArrowheads="1"/>
            </p:cNvSpPr>
            <p:nvPr/>
          </p:nvSpPr>
          <p:spPr bwMode="auto">
            <a:xfrm>
              <a:off x="2837366" y="3432937"/>
              <a:ext cx="592961" cy="1079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15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50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47" name="Text Box 4"/>
            <p:cNvSpPr txBox="1">
              <a:spLocks noChangeArrowheads="1"/>
            </p:cNvSpPr>
            <p:nvPr/>
          </p:nvSpPr>
          <p:spPr bwMode="auto">
            <a:xfrm>
              <a:off x="3350572" y="3670329"/>
              <a:ext cx="423048" cy="57355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>
                  <a:solidFill>
                    <a:srgbClr val="FF0000"/>
                  </a:solidFill>
                  <a:latin typeface="+mj-lt"/>
                  <a:ea typeface="+mn-ea"/>
                </a:rPr>
                <a:t>=</a:t>
              </a:r>
              <a:endParaRPr lang="en-US" altLang="zh-CN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48" name="Text Box 5"/>
            <p:cNvSpPr txBox="1">
              <a:spLocks noChangeArrowheads="1"/>
            </p:cNvSpPr>
            <p:nvPr/>
          </p:nvSpPr>
          <p:spPr bwMode="auto">
            <a:xfrm>
              <a:off x="3666124" y="3403478"/>
              <a:ext cx="1210195" cy="10812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15</a:t>
              </a:r>
              <a:r>
                <a:rPr lang="en-US" altLang="zh-CN" sz="2800" dirty="0">
                  <a:solidFill>
                    <a:srgbClr val="FF0000"/>
                  </a:solidFill>
                </a:rPr>
                <a:t>÷</a:t>
              </a: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5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50÷5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49" name="Text Box 6"/>
            <p:cNvSpPr txBox="1">
              <a:spLocks noChangeArrowheads="1"/>
            </p:cNvSpPr>
            <p:nvPr/>
          </p:nvSpPr>
          <p:spPr bwMode="auto">
            <a:xfrm>
              <a:off x="4801767" y="3685925"/>
              <a:ext cx="423048" cy="57355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=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50" name="Text Box 7"/>
            <p:cNvSpPr txBox="1">
              <a:spLocks noChangeArrowheads="1"/>
            </p:cNvSpPr>
            <p:nvPr/>
          </p:nvSpPr>
          <p:spPr bwMode="auto">
            <a:xfrm>
              <a:off x="5155463" y="3394815"/>
              <a:ext cx="592961" cy="1079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3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  <a:p>
              <a:pPr algn="ctr">
                <a:defRPr/>
              </a:pPr>
              <a:r>
                <a:rPr lang="en-US" altLang="zh-CN" sz="2800" dirty="0">
                  <a:solidFill>
                    <a:srgbClr val="FF0000"/>
                  </a:solidFill>
                  <a:latin typeface="+mj-lt"/>
                  <a:ea typeface="+mn-ea"/>
                </a:rPr>
                <a:t>10</a:t>
              </a:r>
              <a:endParaRPr lang="en-US" altLang="zh-CN" sz="2800" dirty="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51" name="Line 37"/>
            <p:cNvSpPr>
              <a:spLocks noChangeShapeType="1"/>
            </p:cNvSpPr>
            <p:nvPr/>
          </p:nvSpPr>
          <p:spPr bwMode="auto">
            <a:xfrm>
              <a:off x="2960467" y="3968370"/>
              <a:ext cx="35022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52" name="Line 38"/>
            <p:cNvSpPr>
              <a:spLocks noChangeShapeType="1"/>
            </p:cNvSpPr>
            <p:nvPr/>
          </p:nvSpPr>
          <p:spPr bwMode="auto">
            <a:xfrm>
              <a:off x="3733743" y="3951042"/>
              <a:ext cx="1040283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  <p:sp>
          <p:nvSpPr>
            <p:cNvPr id="53" name="Line 39"/>
            <p:cNvSpPr>
              <a:spLocks noChangeShapeType="1"/>
            </p:cNvSpPr>
            <p:nvPr/>
          </p:nvSpPr>
          <p:spPr bwMode="auto">
            <a:xfrm>
              <a:off x="5236951" y="3959707"/>
              <a:ext cx="44732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2800">
                <a:solidFill>
                  <a:srgbClr val="FF0000"/>
                </a:solidFill>
                <a:latin typeface="+mj-lt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"/>
          <p:cNvGrpSpPr/>
          <p:nvPr/>
        </p:nvGrpSpPr>
        <p:grpSpPr bwMode="auto">
          <a:xfrm>
            <a:off x="1681163" y="908050"/>
            <a:ext cx="5588000" cy="4198938"/>
            <a:chOff x="1176160" y="803502"/>
            <a:chExt cx="5588040" cy="4198879"/>
          </a:xfrm>
        </p:grpSpPr>
        <p:pic>
          <p:nvPicPr>
            <p:cNvPr id="16394" name="Picture 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162" y="1005691"/>
              <a:ext cx="3657600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162" y="1929445"/>
              <a:ext cx="3648075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5687" y="3146550"/>
              <a:ext cx="3648075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7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160" y="4108345"/>
              <a:ext cx="3648075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6398" name="对象 1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5736741" y="803502"/>
            <a:ext cx="381000" cy="1011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0" name="" r:id="rId5" imgW="152400" imgH="405765" progId="Equation.DSMT4">
                    <p:embed/>
                  </p:oleObj>
                </mc:Choice>
                <mc:Fallback>
                  <p:oleObj name="" r:id="rId5" imgW="152400" imgH="405765" progId="Equation.DSMT4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36741" y="803502"/>
                          <a:ext cx="381000" cy="1011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6399" name="组合 14"/>
            <p:cNvGrpSpPr/>
            <p:nvPr/>
          </p:nvGrpSpPr>
          <p:grpSpPr bwMode="auto">
            <a:xfrm>
              <a:off x="5138600" y="1736003"/>
              <a:ext cx="1625600" cy="1073255"/>
              <a:chOff x="1282700" y="3511550"/>
              <a:chExt cx="1625600" cy="1073255"/>
            </a:xfrm>
          </p:grpSpPr>
          <p:sp>
            <p:nvSpPr>
              <p:cNvPr id="14" name="TextBox 15"/>
              <p:cNvSpPr txBox="1"/>
              <p:nvPr/>
            </p:nvSpPr>
            <p:spPr>
              <a:xfrm>
                <a:off x="1282688" y="3510899"/>
                <a:ext cx="1625612" cy="5841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1560502" y="4037942"/>
                <a:ext cx="1063633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7"/>
              <p:cNvSpPr txBox="1"/>
              <p:nvPr/>
            </p:nvSpPr>
            <p:spPr>
              <a:xfrm>
                <a:off x="1282688" y="3999842"/>
                <a:ext cx="1625612" cy="5841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graphicFrame>
          <p:nvGraphicFramePr>
            <p:cNvPr id="16400" name="对象 18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5741988" y="2975681"/>
            <a:ext cx="349250" cy="1011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1" name="" r:id="rId7" imgW="139700" imgH="406400" progId="Equation.DSMT4">
                    <p:embed/>
                  </p:oleObj>
                </mc:Choice>
                <mc:Fallback>
                  <p:oleObj name="" r:id="rId7" imgW="139700" imgH="406400" progId="Equation.DSMT4">
                    <p:embed/>
                    <p:pic>
                      <p:nvPicPr>
                        <p:cNvPr id="0" name="对象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41988" y="2975681"/>
                          <a:ext cx="349250" cy="1011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6401" name="组合 19"/>
            <p:cNvGrpSpPr/>
            <p:nvPr/>
          </p:nvGrpSpPr>
          <p:grpSpPr bwMode="auto">
            <a:xfrm>
              <a:off x="5127583" y="3929126"/>
              <a:ext cx="1625600" cy="1073255"/>
              <a:chOff x="1282700" y="3511550"/>
              <a:chExt cx="1625600" cy="1073255"/>
            </a:xfrm>
          </p:grpSpPr>
          <p:sp>
            <p:nvSpPr>
              <p:cNvPr id="11" name="TextBox 20"/>
              <p:cNvSpPr txBox="1"/>
              <p:nvPr/>
            </p:nvSpPr>
            <p:spPr>
              <a:xfrm>
                <a:off x="1282592" y="3511670"/>
                <a:ext cx="1625612" cy="5841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1560407" y="4038713"/>
                <a:ext cx="1063633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22"/>
              <p:cNvSpPr txBox="1"/>
              <p:nvPr/>
            </p:nvSpPr>
            <p:spPr>
              <a:xfrm>
                <a:off x="1282592" y="4000613"/>
                <a:ext cx="1625612" cy="5841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</p:grpSp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4213225"/>
            <a:ext cx="364807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63" y="2033588"/>
            <a:ext cx="364807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2"/>
          <p:cNvSpPr txBox="1">
            <a:spLocks noChangeArrowheads="1"/>
          </p:cNvSpPr>
          <p:nvPr/>
        </p:nvSpPr>
        <p:spPr bwMode="auto">
          <a:xfrm>
            <a:off x="-198438" y="427038"/>
            <a:ext cx="8429626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8.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涂色表示出与给定分数相等的分数。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TextBox 23"/>
          <p:cNvSpPr txBox="1">
            <a:spLocks noChangeArrowheads="1"/>
          </p:cNvSpPr>
          <p:nvPr/>
        </p:nvSpPr>
        <p:spPr bwMode="auto">
          <a:xfrm>
            <a:off x="6242050" y="1798638"/>
            <a:ext cx="44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4"/>
          <p:cNvSpPr txBox="1">
            <a:spLocks noChangeArrowheads="1"/>
          </p:cNvSpPr>
          <p:nvPr/>
        </p:nvSpPr>
        <p:spPr bwMode="auto">
          <a:xfrm>
            <a:off x="6242050" y="2344738"/>
            <a:ext cx="4445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5"/>
          <p:cNvSpPr txBox="1">
            <a:spLocks noChangeArrowheads="1"/>
          </p:cNvSpPr>
          <p:nvPr/>
        </p:nvSpPr>
        <p:spPr bwMode="auto">
          <a:xfrm>
            <a:off x="6223000" y="3971925"/>
            <a:ext cx="44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6"/>
          <p:cNvSpPr txBox="1">
            <a:spLocks noChangeArrowheads="1"/>
          </p:cNvSpPr>
          <p:nvPr/>
        </p:nvSpPr>
        <p:spPr bwMode="auto">
          <a:xfrm>
            <a:off x="6223000" y="4518025"/>
            <a:ext cx="44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800225"/>
            <a:ext cx="755650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17525" y="969310"/>
            <a:ext cx="502413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9</a:t>
            </a:r>
            <a:r>
              <a:rPr lang="en-US" altLang="zh-CN" sz="3200" b="1">
                <a:latin typeface="+mn-lt"/>
                <a:ea typeface="+mn-ea"/>
              </a:rPr>
              <a:t>.</a:t>
            </a:r>
            <a:r>
              <a:rPr lang="zh-CN" altLang="en-US" sz="3200" b="1">
                <a:latin typeface="+mn-lt"/>
                <a:ea typeface="+mn-ea"/>
              </a:rPr>
              <a:t>在括号</a:t>
            </a:r>
            <a:r>
              <a:rPr lang="zh-CN" altLang="en-US" sz="3200" b="1" dirty="0">
                <a:latin typeface="+mn-lt"/>
                <a:ea typeface="+mn-ea"/>
              </a:rPr>
              <a:t>里填上适当的数。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35113" y="1835150"/>
            <a:ext cx="341312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70113" y="2163763"/>
            <a:ext cx="49371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12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94163" y="2163763"/>
            <a:ext cx="4921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20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32350" y="1835150"/>
            <a:ext cx="4921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21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81825" y="1843088"/>
            <a:ext cx="338138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37463" y="2163763"/>
            <a:ext cx="4921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10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50975" y="2568575"/>
            <a:ext cx="4921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10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63763" y="2876550"/>
            <a:ext cx="4921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27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22750" y="2886075"/>
            <a:ext cx="33813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54588" y="2551113"/>
            <a:ext cx="338137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23163" y="2565400"/>
            <a:ext cx="33813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9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67450" y="2876550"/>
            <a:ext cx="4921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48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763225" y="2576514"/>
            <a:ext cx="4960937" cy="1162050"/>
            <a:chOff x="1854230" y="2994247"/>
            <a:chExt cx="4961050" cy="1161827"/>
          </a:xfrm>
        </p:grpSpPr>
        <p:sp>
          <p:nvSpPr>
            <p:cNvPr id="18442" name="标题 5"/>
            <p:cNvSpPr txBox="1">
              <a:spLocks noChangeArrowheads="1"/>
            </p:cNvSpPr>
            <p:nvPr/>
          </p:nvSpPr>
          <p:spPr bwMode="auto">
            <a:xfrm>
              <a:off x="1854230" y="3220071"/>
              <a:ext cx="1225071" cy="732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因为         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8443" name="组合 61"/>
            <p:cNvGrpSpPr/>
            <p:nvPr/>
          </p:nvGrpSpPr>
          <p:grpSpPr bwMode="auto">
            <a:xfrm>
              <a:off x="2698666" y="3259355"/>
              <a:ext cx="4116614" cy="896719"/>
              <a:chOff x="2728065" y="502297"/>
              <a:chExt cx="4116614" cy="896719"/>
            </a:xfrm>
          </p:grpSpPr>
          <p:sp>
            <p:nvSpPr>
              <p:cNvPr id="8" name="TextBox 62"/>
              <p:cNvSpPr txBox="1"/>
              <p:nvPr/>
            </p:nvSpPr>
            <p:spPr bwMode="auto">
              <a:xfrm>
                <a:off x="4190318" y="522884"/>
                <a:ext cx="1625637" cy="5856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9" name="TextBox 63"/>
              <p:cNvSpPr txBox="1"/>
              <p:nvPr/>
            </p:nvSpPr>
            <p:spPr bwMode="auto">
              <a:xfrm>
                <a:off x="2728198" y="522884"/>
                <a:ext cx="1625637" cy="58567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（      ）</a:t>
                </a:r>
                <a:endPara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10" name="TextBox 66"/>
              <p:cNvSpPr txBox="1"/>
              <p:nvPr/>
            </p:nvSpPr>
            <p:spPr bwMode="auto">
              <a:xfrm>
                <a:off x="3947426" y="502251"/>
                <a:ext cx="725504" cy="5856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÷</a:t>
                </a:r>
                <a:endPara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 bwMode="auto">
              <a:xfrm>
                <a:off x="5982647" y="829213"/>
                <a:ext cx="577863" cy="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68"/>
              <p:cNvSpPr txBox="1"/>
              <p:nvPr/>
            </p:nvSpPr>
            <p:spPr bwMode="auto">
              <a:xfrm>
                <a:off x="5547662" y="502251"/>
                <a:ext cx="725504" cy="5856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=</a:t>
                </a:r>
                <a:endPara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18452" name="TextBox 20"/>
              <p:cNvSpPr txBox="1">
                <a:spLocks noChangeArrowheads="1"/>
              </p:cNvSpPr>
              <p:nvPr/>
            </p:nvSpPr>
            <p:spPr bwMode="auto">
              <a:xfrm>
                <a:off x="6079497" y="814241"/>
                <a:ext cx="765182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444" name="标题 5"/>
            <p:cNvSpPr txBox="1">
              <a:spLocks noChangeArrowheads="1"/>
            </p:cNvSpPr>
            <p:nvPr/>
          </p:nvSpPr>
          <p:spPr bwMode="auto">
            <a:xfrm>
              <a:off x="3255878" y="3268880"/>
              <a:ext cx="956488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10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8445" name="标题 5"/>
            <p:cNvSpPr txBox="1">
              <a:spLocks noChangeArrowheads="1"/>
            </p:cNvSpPr>
            <p:nvPr/>
          </p:nvSpPr>
          <p:spPr bwMode="auto">
            <a:xfrm>
              <a:off x="4728421" y="3268880"/>
              <a:ext cx="956488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40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8446" name="标题 5"/>
            <p:cNvSpPr txBox="1">
              <a:spLocks noChangeArrowheads="1"/>
            </p:cNvSpPr>
            <p:nvPr/>
          </p:nvSpPr>
          <p:spPr bwMode="auto">
            <a:xfrm>
              <a:off x="6052749" y="2994247"/>
              <a:ext cx="645331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1213907" y="3804208"/>
            <a:ext cx="684688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所以两个班做练习用的时间一样长。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标题 5"/>
          <p:cNvSpPr txBox="1">
            <a:spLocks noChangeArrowheads="1"/>
          </p:cNvSpPr>
          <p:nvPr/>
        </p:nvSpPr>
        <p:spPr bwMode="auto">
          <a:xfrm>
            <a:off x="539552" y="531629"/>
            <a:ext cx="8001198" cy="2035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如果一堂课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分钟，五（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）班做了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分钟的练习，五（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）班做练习的时间占整堂课的       。哪个班做练习用的时间长？    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7420526" y="1153329"/>
          <a:ext cx="272237" cy="791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1" imgW="3352800" imgH="9753600" progId="Equation.DSMT4">
                  <p:embed/>
                </p:oleObj>
              </mc:Choice>
              <mc:Fallback>
                <p:oleObj name="Equation" r:id="rId1" imgW="3352800" imgH="9753600" progId="Equation.DSMT4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420526" y="1153329"/>
                        <a:ext cx="272237" cy="7919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2268" y="548490"/>
            <a:ext cx="241707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+mn-ea"/>
              </a:rPr>
              <a:t>11.</a:t>
            </a:r>
            <a:r>
              <a:rPr lang="zh-CN" altLang="en-US" sz="2800" b="1" dirty="0">
                <a:latin typeface="+mn-lt"/>
                <a:ea typeface="+mn-ea"/>
              </a:rPr>
              <a:t>布置板报。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3" y="1006738"/>
            <a:ext cx="5394861" cy="293316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99592" y="4074662"/>
            <a:ext cx="415209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n-lt"/>
                <a:ea typeface="+mn-ea"/>
              </a:rPr>
              <a:t>哪些</a:t>
            </a:r>
            <a:r>
              <a:rPr lang="zh-CN" altLang="en-US" sz="2800" b="1">
                <a:latin typeface="+mn-lt"/>
                <a:ea typeface="+mn-ea"/>
              </a:rPr>
              <a:t>栏目的版面</a:t>
            </a:r>
            <a:r>
              <a:rPr lang="zh-CN" altLang="en-US" sz="2800" b="1" dirty="0">
                <a:latin typeface="+mn-lt"/>
                <a:ea typeface="+mn-ea"/>
              </a:rPr>
              <a:t>一样大？</a:t>
            </a:r>
            <a:endParaRPr lang="zh-CN" altLang="en-US" sz="2800" b="1" dirty="0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444998" y="726530"/>
          <a:ext cx="1733550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Equation" r:id="rId1" imgW="647700" imgH="406400" progId="Equation.DSMT4">
                  <p:embed/>
                </p:oleObj>
              </mc:Choice>
              <mc:Fallback>
                <p:oleObj name="Equation" r:id="rId1" imgW="647700" imgH="406400" progId="Equation.DSMT4">
                  <p:embed/>
                  <p:pic>
                    <p:nvPicPr>
                      <p:cNvPr id="0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998" y="726530"/>
                        <a:ext cx="1733550" cy="1087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148064" y="726530"/>
          <a:ext cx="1155700" cy="108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Equation" r:id="rId3" imgW="431800" imgH="406400" progId="Equation.DSMT4">
                  <p:embed/>
                </p:oleObj>
              </mc:Choice>
              <mc:Fallback>
                <p:oleObj name="Equation" r:id="rId3" imgW="431800" imgH="406400" progId="Equation.DSMT4">
                  <p:embed/>
                  <p:pic>
                    <p:nvPicPr>
                      <p:cNvPr id="0" name="对象 4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726530"/>
                        <a:ext cx="1155700" cy="1087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093105" y="2211710"/>
            <a:ext cx="6957789" cy="19575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</a:rPr>
              <a:t>“知识海洋”、“生活乐园”和“科学园地”版面一样大。“历史足迹” 和“开心一刻”一样大。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4277584" y="2570784"/>
          <a:ext cx="101282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Equation" r:id="rId1" imgW="1014730" imgH="792480" progId="Equation.DSMT4">
                  <p:embed/>
                </p:oleObj>
              </mc:Choice>
              <mc:Fallback>
                <p:oleObj name="Equation" r:id="rId1" imgW="1014730" imgH="792480" progId="Equation.DSMT4">
                  <p:embed/>
                  <p:pic>
                    <p:nvPicPr>
                      <p:cNvPr id="0" name="图片 1127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277584" y="2570784"/>
                        <a:ext cx="1012825" cy="790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789391" y="641321"/>
            <a:ext cx="7632848" cy="2541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12.</a:t>
            </a:r>
            <a:r>
              <a:rPr lang="zh-CN" altLang="en-US" sz="2800" b="1" dirty="0">
                <a:latin typeface="+mn-lt"/>
                <a:ea typeface="+mn-ea"/>
              </a:rPr>
              <a:t> </a:t>
            </a:r>
            <a:r>
              <a:rPr lang="en-US" altLang="zh-CN" sz="2800" b="1" dirty="0">
                <a:latin typeface="+mn-lt"/>
                <a:ea typeface="+mn-ea"/>
              </a:rPr>
              <a:t>2021</a:t>
            </a:r>
            <a:r>
              <a:rPr lang="zh-CN" altLang="en-US" sz="2800" b="1" dirty="0">
                <a:latin typeface="+mn-lt"/>
                <a:ea typeface="+mn-ea"/>
              </a:rPr>
              <a:t>年世界</a:t>
            </a:r>
            <a:r>
              <a:rPr lang="en-US" altLang="zh-CN" sz="2800" b="1" dirty="0">
                <a:latin typeface="+mn-lt"/>
                <a:ea typeface="+mn-ea"/>
              </a:rPr>
              <a:t>500</a:t>
            </a:r>
            <a:r>
              <a:rPr lang="zh-CN" altLang="en-US" sz="2800" b="1" dirty="0">
                <a:latin typeface="+mn-lt"/>
                <a:ea typeface="+mn-ea"/>
              </a:rPr>
              <a:t>强企业排行榜中，中国上榜企业数量达</a:t>
            </a:r>
            <a:r>
              <a:rPr lang="en-US" altLang="zh-CN" sz="2800" b="1" dirty="0">
                <a:latin typeface="+mn-lt"/>
                <a:ea typeface="+mn-ea"/>
              </a:rPr>
              <a:t>145</a:t>
            </a:r>
            <a:r>
              <a:rPr lang="zh-CN" altLang="en-US" sz="2800" b="1" dirty="0">
                <a:latin typeface="+mn-lt"/>
                <a:ea typeface="+mn-ea"/>
              </a:rPr>
              <a:t>家。中国上榜企业数量占世界</a:t>
            </a:r>
            <a:r>
              <a:rPr lang="en-US" altLang="zh-CN" sz="2800" b="1" dirty="0">
                <a:latin typeface="+mn-lt"/>
                <a:ea typeface="+mn-ea"/>
              </a:rPr>
              <a:t>500</a:t>
            </a:r>
            <a:r>
              <a:rPr lang="zh-CN" altLang="en-US" sz="2800" b="1" dirty="0">
                <a:latin typeface="+mn-lt"/>
                <a:ea typeface="+mn-ea"/>
              </a:rPr>
              <a:t>强的        ，也就是            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4" name="对象 20"/>
          <p:cNvGraphicFramePr>
            <a:graphicFrameLocks noChangeAspect="1"/>
          </p:cNvGraphicFramePr>
          <p:nvPr/>
        </p:nvGraphicFramePr>
        <p:xfrm>
          <a:off x="2141200" y="2472603"/>
          <a:ext cx="567532" cy="791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Equation" r:id="rId3" imgW="7010400" imgH="9753600" progId="Equation.DSMT4">
                  <p:embed/>
                </p:oleObj>
              </mc:Choice>
              <mc:Fallback>
                <p:oleObj name="Equation" r:id="rId3" imgW="7010400" imgH="9753600" progId="Equation.DSMT4">
                  <p:embed/>
                  <p:pic>
                    <p:nvPicPr>
                      <p:cNvPr id="0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1200" y="2472603"/>
                        <a:ext cx="567532" cy="791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4"/>
          <p:cNvSpPr txBox="1">
            <a:spLocks noChangeArrowheads="1"/>
          </p:cNvSpPr>
          <p:nvPr/>
        </p:nvSpPr>
        <p:spPr bwMode="auto">
          <a:xfrm>
            <a:off x="4508922" y="2471637"/>
            <a:ext cx="5501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29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3075" y="958728"/>
            <a:ext cx="8197850" cy="13031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13.</a:t>
            </a:r>
            <a:r>
              <a:rPr lang="zh-CN" altLang="en-US" sz="2800" b="1" dirty="0">
                <a:latin typeface="+mn-lt"/>
                <a:ea typeface="+mn-ea"/>
              </a:rPr>
              <a:t>*一个分数的分母不变，分子乘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，这个分数的大小有什么变化？如果分子不变，分母除以</a:t>
            </a:r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b="1" dirty="0">
                <a:latin typeface="+mn-lt"/>
                <a:ea typeface="+mn-ea"/>
              </a:rPr>
              <a:t>呢？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3075" y="2384181"/>
            <a:ext cx="8108950" cy="13031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一个分数的分母不变，分子乘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，这个分数扩大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倍。如果分子不变，分母除以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，这个分数扩大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倍。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903</Words>
  <Application>WPS 演示</Application>
  <PresentationFormat>全屏显示(16:9)</PresentationFormat>
  <Paragraphs>238</Paragraphs>
  <Slides>17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38</vt:i4>
      </vt:variant>
      <vt:variant>
        <vt:lpstr>幻灯片标题</vt:lpstr>
      </vt:variant>
      <vt:variant>
        <vt:i4>17</vt:i4>
      </vt:variant>
    </vt:vector>
  </HeadingPairs>
  <TitlesOfParts>
    <vt:vector size="67" baseType="lpstr">
      <vt:lpstr>Arial</vt:lpstr>
      <vt:lpstr>宋体</vt:lpstr>
      <vt:lpstr>Wingdings</vt:lpstr>
      <vt:lpstr>Times New Roman</vt:lpstr>
      <vt:lpstr>黑体</vt:lpstr>
      <vt:lpstr>等线 Light</vt:lpstr>
      <vt:lpstr>Calibri</vt:lpstr>
      <vt:lpstr>楷体</vt:lpstr>
      <vt:lpstr>等线</vt:lpstr>
      <vt:lpstr>微软雅黑</vt:lpstr>
      <vt:lpstr>Arial Unicode MS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63</cp:revision>
  <dcterms:created xsi:type="dcterms:W3CDTF">2017-10-14T09:05:00Z</dcterms:created>
  <dcterms:modified xsi:type="dcterms:W3CDTF">2023-11-02T10:25:58Z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83D970FEEC55437AB69B3C77EAE91333</vt:lpwstr>
  </property>
</Properties>
</file>