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70" r:id="rId6"/>
    <p:sldId id="374" r:id="rId7"/>
    <p:sldId id="347" r:id="rId8"/>
    <p:sldId id="346" r:id="rId9"/>
    <p:sldId id="376" r:id="rId10"/>
    <p:sldId id="375" r:id="rId11"/>
    <p:sldId id="377" r:id="rId12"/>
    <p:sldId id="394" r:id="rId13"/>
    <p:sldId id="396" r:id="rId14"/>
    <p:sldId id="397" r:id="rId15"/>
    <p:sldId id="398" r:id="rId16"/>
    <p:sldId id="399" r:id="rId17"/>
    <p:sldId id="400" r:id="rId18"/>
    <p:sldId id="401" r:id="rId19"/>
    <p:sldId id="403" r:id="rId20"/>
    <p:sldId id="404" r:id="rId21"/>
    <p:sldId id="350" r:id="rId22"/>
    <p:sldId id="351" r:id="rId23"/>
    <p:sldId id="352" r:id="rId24"/>
    <p:sldId id="354" r:id="rId25"/>
    <p:sldId id="405" r:id="rId26"/>
    <p:sldId id="355" r:id="rId27"/>
    <p:sldId id="356" r:id="rId28"/>
    <p:sldId id="406" r:id="rId29"/>
    <p:sldId id="407" r:id="rId30"/>
    <p:sldId id="408" r:id="rId3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38307"/>
    <a:srgbClr val="F9AB3C"/>
    <a:srgbClr val="2E8275"/>
    <a:srgbClr val="00AFF0"/>
    <a:srgbClr val="FF00FF"/>
    <a:srgbClr val="1040FF"/>
    <a:srgbClr val="C2E4CC"/>
    <a:srgbClr val="E4F3EC"/>
    <a:srgbClr val="FDF3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564" y="108"/>
      </p:cViewPr>
      <p:guideLst>
        <p:guide orient="horz" pos="1407"/>
        <p:guide pos="6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7" Type="http://schemas.openxmlformats.org/officeDocument/2006/relationships/image" Target="../media/image33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.wmf"/><Relationship Id="rId8" Type="http://schemas.openxmlformats.org/officeDocument/2006/relationships/image" Target="../media/image37.wmf"/><Relationship Id="rId7" Type="http://schemas.openxmlformats.org/officeDocument/2006/relationships/image" Target="../media/image36.wmf"/><Relationship Id="rId6" Type="http://schemas.openxmlformats.org/officeDocument/2006/relationships/image" Target="../media/image35.wmf"/><Relationship Id="rId5" Type="http://schemas.openxmlformats.org/officeDocument/2006/relationships/image" Target="../media/image27.wmf"/><Relationship Id="rId4" Type="http://schemas.openxmlformats.org/officeDocument/2006/relationships/image" Target="../media/image34.wmf"/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1" Type="http://schemas.openxmlformats.org/officeDocument/2006/relationships/image" Target="../media/image30.wmf"/><Relationship Id="rId10" Type="http://schemas.openxmlformats.org/officeDocument/2006/relationships/image" Target="../media/image29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41.wmf"/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2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253E0F5-B069-45FE-BED8-561F35495377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924DD61-B261-4935-A8DB-552DA0EB0C8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C10C872-2DBB-481F-B494-40FDE21751E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907" t="5009" b="5009"/>
          <a:stretch>
            <a:fillRect/>
          </a:stretch>
        </p:blipFill>
        <p:spPr>
          <a:xfrm>
            <a:off x="0" y="0"/>
            <a:ext cx="53213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907" t="5009" r="25900" b="5009"/>
          <a:stretch>
            <a:fillRect/>
          </a:stretch>
        </p:blipFill>
        <p:spPr>
          <a:xfrm>
            <a:off x="5303168" y="0"/>
            <a:ext cx="3840832" cy="5143500"/>
          </a:xfrm>
          <a:prstGeom prst="rect">
            <a:avLst/>
          </a:prstGeom>
        </p:spPr>
      </p:pic>
      <p:sp>
        <p:nvSpPr>
          <p:cNvPr id="5" name="矩形: 圆角 4"/>
          <p:cNvSpPr/>
          <p:nvPr userDrawn="1"/>
        </p:nvSpPr>
        <p:spPr>
          <a:xfrm>
            <a:off x="339725" y="239713"/>
            <a:ext cx="8464550" cy="4664075"/>
          </a:xfrm>
          <a:prstGeom prst="roundRect">
            <a:avLst>
              <a:gd name="adj" fmla="val 408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8" y="1419622"/>
            <a:ext cx="3342468" cy="36603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A42C970-42F4-4109-B59D-CEF6D2DA46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3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4.emf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1.xml"/><Relationship Id="rId7" Type="http://schemas.openxmlformats.org/officeDocument/2006/relationships/oleObject" Target="../embeddings/oleObject10.bin"/><Relationship Id="rId6" Type="http://schemas.openxmlformats.org/officeDocument/2006/relationships/oleObject" Target="../embeddings/oleObject9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8.bin"/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11.bin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15.bin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wmf"/><Relationship Id="rId2" Type="http://schemas.openxmlformats.org/officeDocument/2006/relationships/oleObject" Target="../embeddings/oleObject19.bin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1.x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20.bin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27.wmf"/><Relationship Id="rId18" Type="http://schemas.openxmlformats.org/officeDocument/2006/relationships/vmlDrawing" Target="../drawings/vmlDrawing9.v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34.wmf"/><Relationship Id="rId15" Type="http://schemas.openxmlformats.org/officeDocument/2006/relationships/oleObject" Target="../embeddings/oleObject30.bin"/><Relationship Id="rId14" Type="http://schemas.openxmlformats.org/officeDocument/2006/relationships/image" Target="../media/image33.wmf"/><Relationship Id="rId13" Type="http://schemas.openxmlformats.org/officeDocument/2006/relationships/oleObject" Target="../embeddings/oleObject29.bin"/><Relationship Id="rId12" Type="http://schemas.openxmlformats.org/officeDocument/2006/relationships/image" Target="../media/image32.wmf"/><Relationship Id="rId11" Type="http://schemas.openxmlformats.org/officeDocument/2006/relationships/oleObject" Target="../embeddings/oleObject28.bin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.bin"/><Relationship Id="rId8" Type="http://schemas.openxmlformats.org/officeDocument/2006/relationships/image" Target="../media/image34.wmf"/><Relationship Id="rId7" Type="http://schemas.openxmlformats.org/officeDocument/2006/relationships/oleObject" Target="../embeddings/oleObject34.bin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2.wmf"/><Relationship Id="rId32" Type="http://schemas.openxmlformats.org/officeDocument/2006/relationships/vmlDrawing" Target="../drawings/vmlDrawing10.vml"/><Relationship Id="rId31" Type="http://schemas.openxmlformats.org/officeDocument/2006/relationships/slideLayout" Target="../slideLayouts/slideLayout1.xml"/><Relationship Id="rId30" Type="http://schemas.openxmlformats.org/officeDocument/2006/relationships/image" Target="../media/image30.wmf"/><Relationship Id="rId3" Type="http://schemas.openxmlformats.org/officeDocument/2006/relationships/oleObject" Target="../embeddings/oleObject32.bin"/><Relationship Id="rId29" Type="http://schemas.openxmlformats.org/officeDocument/2006/relationships/oleObject" Target="../embeddings/oleObject49.bin"/><Relationship Id="rId28" Type="http://schemas.openxmlformats.org/officeDocument/2006/relationships/image" Target="../media/image29.wmf"/><Relationship Id="rId27" Type="http://schemas.openxmlformats.org/officeDocument/2006/relationships/oleObject" Target="../embeddings/oleObject48.bin"/><Relationship Id="rId26" Type="http://schemas.openxmlformats.org/officeDocument/2006/relationships/image" Target="../media/image28.wmf"/><Relationship Id="rId25" Type="http://schemas.openxmlformats.org/officeDocument/2006/relationships/oleObject" Target="../embeddings/oleObject47.bin"/><Relationship Id="rId24" Type="http://schemas.openxmlformats.org/officeDocument/2006/relationships/oleObject" Target="../embeddings/oleObject46.bin"/><Relationship Id="rId23" Type="http://schemas.openxmlformats.org/officeDocument/2006/relationships/oleObject" Target="../embeddings/oleObject45.bin"/><Relationship Id="rId22" Type="http://schemas.openxmlformats.org/officeDocument/2006/relationships/oleObject" Target="../embeddings/oleObject44.bin"/><Relationship Id="rId21" Type="http://schemas.openxmlformats.org/officeDocument/2006/relationships/oleObject" Target="../embeddings/oleObject43.bin"/><Relationship Id="rId20" Type="http://schemas.openxmlformats.org/officeDocument/2006/relationships/oleObject" Target="../embeddings/oleObject42.bin"/><Relationship Id="rId2" Type="http://schemas.openxmlformats.org/officeDocument/2006/relationships/image" Target="../media/image31.wmf"/><Relationship Id="rId19" Type="http://schemas.openxmlformats.org/officeDocument/2006/relationships/image" Target="../media/image37.wmf"/><Relationship Id="rId18" Type="http://schemas.openxmlformats.org/officeDocument/2006/relationships/oleObject" Target="../embeddings/oleObject41.bin"/><Relationship Id="rId17" Type="http://schemas.openxmlformats.org/officeDocument/2006/relationships/oleObject" Target="../embeddings/oleObject40.bin"/><Relationship Id="rId16" Type="http://schemas.openxmlformats.org/officeDocument/2006/relationships/oleObject" Target="../embeddings/oleObject39.bin"/><Relationship Id="rId15" Type="http://schemas.openxmlformats.org/officeDocument/2006/relationships/image" Target="../media/image36.wmf"/><Relationship Id="rId14" Type="http://schemas.openxmlformats.org/officeDocument/2006/relationships/oleObject" Target="../embeddings/oleObject38.bin"/><Relationship Id="rId13" Type="http://schemas.openxmlformats.org/officeDocument/2006/relationships/oleObject" Target="../embeddings/oleObject37.bin"/><Relationship Id="rId12" Type="http://schemas.openxmlformats.org/officeDocument/2006/relationships/image" Target="../media/image35.wmf"/><Relationship Id="rId11" Type="http://schemas.openxmlformats.org/officeDocument/2006/relationships/oleObject" Target="../embeddings/oleObject36.bin"/><Relationship Id="rId10" Type="http://schemas.openxmlformats.org/officeDocument/2006/relationships/image" Target="../media/image27.wmf"/><Relationship Id="rId1" Type="http://schemas.openxmlformats.org/officeDocument/2006/relationships/oleObject" Target="../embeddings/oleObject3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8" Type="http://schemas.openxmlformats.org/officeDocument/2006/relationships/image" Target="../media/image41.w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51.bin"/><Relationship Id="rId2" Type="http://schemas.openxmlformats.org/officeDocument/2006/relationships/image" Target="../media/image38.wmf"/><Relationship Id="rId12" Type="http://schemas.openxmlformats.org/officeDocument/2006/relationships/vmlDrawing" Target="../drawings/vmlDrawing11.v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2.png"/><Relationship Id="rId1" Type="http://schemas.openxmlformats.org/officeDocument/2006/relationships/oleObject" Target="../embeddings/oleObject50.bin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2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png"/><Relationship Id="rId3" Type="http://schemas.openxmlformats.org/officeDocument/2006/relationships/oleObject" Target="../embeddings/oleObject55.bin"/><Relationship Id="rId2" Type="http://schemas.openxmlformats.org/officeDocument/2006/relationships/image" Target="../media/image43.wmf"/><Relationship Id="rId1" Type="http://schemas.openxmlformats.org/officeDocument/2006/relationships/oleObject" Target="../embeddings/oleObject54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wmf"/><Relationship Id="rId4" Type="http://schemas.openxmlformats.org/officeDocument/2006/relationships/oleObject" Target="../embeddings/oleObject58.bin"/><Relationship Id="rId3" Type="http://schemas.openxmlformats.org/officeDocument/2006/relationships/oleObject" Target="../embeddings/oleObject57.bin"/><Relationship Id="rId2" Type="http://schemas.openxmlformats.org/officeDocument/2006/relationships/image" Target="../media/image43.wmf"/><Relationship Id="rId10" Type="http://schemas.openxmlformats.org/officeDocument/2006/relationships/vmlDrawing" Target="../drawings/vmlDrawing13.vml"/><Relationship Id="rId1" Type="http://schemas.openxmlformats.org/officeDocument/2006/relationships/oleObject" Target="../embeddings/oleObject5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emf"/><Relationship Id="rId1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wmf"/><Relationship Id="rId8" Type="http://schemas.openxmlformats.org/officeDocument/2006/relationships/oleObject" Target="../embeddings/oleObject62.bin"/><Relationship Id="rId7" Type="http://schemas.openxmlformats.org/officeDocument/2006/relationships/image" Target="../media/image53.wmf"/><Relationship Id="rId6" Type="http://schemas.openxmlformats.org/officeDocument/2006/relationships/oleObject" Target="../embeddings/oleObject61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60.bin"/><Relationship Id="rId3" Type="http://schemas.openxmlformats.org/officeDocument/2006/relationships/image" Target="../media/image51.wmf"/><Relationship Id="rId2" Type="http://schemas.openxmlformats.org/officeDocument/2006/relationships/oleObject" Target="../embeddings/oleObject59.bin"/><Relationship Id="rId13" Type="http://schemas.openxmlformats.org/officeDocument/2006/relationships/vmlDrawing" Target="../drawings/vmlDrawing14.v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5.wmf"/><Relationship Id="rId10" Type="http://schemas.openxmlformats.org/officeDocument/2006/relationships/oleObject" Target="../embeddings/oleObject63.bin"/><Relationship Id="rId1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7.bin"/><Relationship Id="rId8" Type="http://schemas.openxmlformats.org/officeDocument/2006/relationships/oleObject" Target="../embeddings/oleObject66.bin"/><Relationship Id="rId7" Type="http://schemas.openxmlformats.org/officeDocument/2006/relationships/oleObject" Target="../embeddings/oleObject65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1" Type="http://schemas.openxmlformats.org/officeDocument/2006/relationships/vmlDrawing" Target="../drawings/vmlDrawing15.v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6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oleObject" Target="../embeddings/oleObject69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68.bin"/><Relationship Id="rId1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7.v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4.wmf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image" Target="../media/image63.png"/><Relationship Id="rId3" Type="http://schemas.openxmlformats.org/officeDocument/2006/relationships/image" Target="../media/image25.wmf"/><Relationship Id="rId2" Type="http://schemas.openxmlformats.org/officeDocument/2006/relationships/oleObject" Target="../embeddings/oleObject70.bin"/><Relationship Id="rId1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5.png"/><Relationship Id="rId3" Type="http://schemas.openxmlformats.org/officeDocument/2006/relationships/oleObject" Target="../embeddings/oleObject74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7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4403725" y="1521278"/>
            <a:ext cx="3816350" cy="517525"/>
          </a:xfrm>
          <a:prstGeom prst="roundRect">
            <a:avLst>
              <a:gd name="adj" fmla="val 50000"/>
            </a:avLst>
          </a:prstGeom>
          <a:solidFill>
            <a:srgbClr val="006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41" y="1311308"/>
            <a:ext cx="935259" cy="93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3203848" y="3003798"/>
            <a:ext cx="5768975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分数的产生和意义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3" name="矩形 1"/>
          <p:cNvSpPr>
            <a:spLocks noChangeArrowheads="1"/>
          </p:cNvSpPr>
          <p:nvPr/>
        </p:nvSpPr>
        <p:spPr bwMode="auto">
          <a:xfrm>
            <a:off x="4816747" y="2217474"/>
            <a:ext cx="25431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分数的意义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矩形 1"/>
          <p:cNvSpPr>
            <a:spLocks noChangeArrowheads="1"/>
          </p:cNvSpPr>
          <p:nvPr/>
        </p:nvSpPr>
        <p:spPr bwMode="auto">
          <a:xfrm>
            <a:off x="4572000" y="1397453"/>
            <a:ext cx="3479800" cy="6413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分数的意义和性质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5" name="副标题 6"/>
          <p:cNvSpPr txBox="1">
            <a:spLocks noChangeArrowheads="1"/>
          </p:cNvSpPr>
          <p:nvPr/>
        </p:nvSpPr>
        <p:spPr bwMode="auto">
          <a:xfrm>
            <a:off x="-26988" y="112713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92088"/>
            <a:ext cx="6519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1"/>
          <p:cNvSpPr txBox="1">
            <a:spLocks noChangeArrowheads="1"/>
          </p:cNvSpPr>
          <p:nvPr/>
        </p:nvSpPr>
        <p:spPr bwMode="auto">
          <a:xfrm>
            <a:off x="854075" y="284163"/>
            <a:ext cx="59563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一、实际测量，体会分数产生的意义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 descr="2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945" y="908685"/>
            <a:ext cx="5706110" cy="3865245"/>
          </a:xfrm>
          <a:prstGeom prst="rect">
            <a:avLst/>
          </a:prstGeom>
        </p:spPr>
      </p:pic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1115695" y="1131570"/>
            <a:ext cx="689864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30000"/>
              </a:lnSpc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用米尺测量黑板的长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1115695" y="1779905"/>
            <a:ext cx="689864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30000"/>
              </a:lnSpc>
            </a:pP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黑板的长</a:t>
            </a:r>
            <a:r>
              <a:rPr lang="en-US" altLang="zh-CN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zh-CN" altLang="en-US" sz="32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7855" y="1635760"/>
            <a:ext cx="11366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>
                <a:solidFill>
                  <a:srgbClr val="FFFF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4800" b="1">
              <a:solidFill>
                <a:srgbClr val="FFFF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16370" y="884555"/>
            <a:ext cx="2519680" cy="1454150"/>
            <a:chOff x="10262" y="1393"/>
            <a:chExt cx="3968" cy="2290"/>
          </a:xfrm>
        </p:grpSpPr>
        <p:sp>
          <p:nvSpPr>
            <p:cNvPr id="10" name="云形标注 9"/>
            <p:cNvSpPr/>
            <p:nvPr/>
          </p:nvSpPr>
          <p:spPr>
            <a:xfrm>
              <a:off x="10262" y="1393"/>
              <a:ext cx="3969" cy="2290"/>
            </a:xfrm>
            <a:prstGeom prst="cloudCallout">
              <a:avLst>
                <a:gd name="adj1" fmla="val -68165"/>
                <a:gd name="adj2" fmla="val 30349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25AFD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 rot="21060000">
              <a:off x="10946" y="1599"/>
              <a:ext cx="3048" cy="16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结果能用整数表示吗？</a:t>
              </a:r>
              <a:endParaRPr lang="zh-CN" altLang="en-US" sz="2400" b="1">
                <a:solidFill>
                  <a:srgbClr val="00B0F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534160"/>
            <a:ext cx="6134100" cy="31127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7990" y="671195"/>
            <a:ext cx="3208020" cy="26581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8635" y="542925"/>
            <a:ext cx="4352290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在古代，人们就已经遇到了这样的问题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·····</a:t>
            </a:r>
            <a:endParaRPr lang="en-US" altLang="zh-CN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467360" y="483870"/>
            <a:ext cx="8352155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在我们的日常生活总平均分配一些物品，常常会遇到不能用整数表示的情况。</a:t>
            </a:r>
            <a:endParaRPr lang="zh-CN" altLang="en-US" sz="24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08300" y="956310"/>
            <a:ext cx="588581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把桌上的物品平均分给两个同学。</a:t>
            </a:r>
            <a:endParaRPr lang="zh-CN" altLang="en-US" sz="24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59" name="文本框 11"/>
          <p:cNvSpPr txBox="1">
            <a:spLocks noChangeArrowheads="1"/>
          </p:cNvSpPr>
          <p:nvPr/>
        </p:nvSpPr>
        <p:spPr bwMode="auto">
          <a:xfrm>
            <a:off x="6498590" y="1563370"/>
            <a:ext cx="2956560" cy="27482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80000"/>
              </a:lnSpc>
              <a:defRPr/>
            </a:pPr>
            <a:r>
              <a:rPr lang="zh-CN" altLang="en-US" sz="2400" b="1" dirty="0">
                <a:latin typeface="+mj-ea"/>
                <a:ea typeface="+mj-ea"/>
              </a:rPr>
              <a:t>每人平均</a:t>
            </a:r>
            <a:r>
              <a:rPr lang="zh-CN" altLang="en-US" sz="2400" b="1">
                <a:latin typeface="+mj-ea"/>
                <a:ea typeface="+mj-ea"/>
              </a:rPr>
              <a:t>分到</a:t>
            </a:r>
            <a:endParaRPr lang="zh-CN" altLang="en-US" sz="2400" b="1">
              <a:latin typeface="+mj-ea"/>
              <a:ea typeface="+mj-ea"/>
            </a:endParaRPr>
          </a:p>
          <a:p>
            <a:pPr eaLnBrk="1" latinLnBrk="0" hangingPunct="1">
              <a:lnSpc>
                <a:spcPct val="180000"/>
              </a:lnSpc>
              <a:defRPr/>
            </a:pPr>
            <a:r>
              <a:rPr lang="en-US" altLang="zh-CN" sz="2400" b="1">
                <a:latin typeface="+mj-ea"/>
                <a:ea typeface="+mj-ea"/>
              </a:rPr>
              <a:t>___</a:t>
            </a:r>
            <a:r>
              <a:rPr lang="en-US" altLang="zh-CN" sz="2400" b="1">
                <a:latin typeface="+mj-ea"/>
                <a:ea typeface="+mj-ea"/>
                <a:sym typeface="+mn-ea"/>
              </a:rPr>
              <a:t>_</a:t>
            </a:r>
            <a:r>
              <a:rPr lang="en-US" altLang="zh-CN" sz="2400" b="1">
                <a:latin typeface="+mj-ea"/>
                <a:ea typeface="+mj-ea"/>
              </a:rPr>
              <a:t>_</a:t>
            </a:r>
            <a:r>
              <a:rPr lang="zh-CN" altLang="en-US" sz="2400" b="1">
                <a:latin typeface="+mj-ea"/>
                <a:ea typeface="+mj-ea"/>
              </a:rPr>
              <a:t>个苹果，</a:t>
            </a:r>
            <a:r>
              <a:rPr lang="en-US" altLang="zh-CN" sz="2400" b="1">
                <a:latin typeface="+mj-ea"/>
              </a:rPr>
              <a:t> </a:t>
            </a:r>
            <a:endParaRPr lang="en-US" altLang="zh-CN" sz="2400" b="1">
              <a:latin typeface="+mj-ea"/>
            </a:endParaRPr>
          </a:p>
          <a:p>
            <a:pPr eaLnBrk="1" latinLnBrk="0" hangingPunct="1">
              <a:lnSpc>
                <a:spcPct val="180000"/>
              </a:lnSpc>
              <a:defRPr/>
            </a:pPr>
            <a:r>
              <a:rPr lang="en-US" altLang="zh-CN" sz="2400" b="1">
                <a:latin typeface="+mj-ea"/>
              </a:rPr>
              <a:t>__</a:t>
            </a:r>
            <a:r>
              <a:rPr lang="en-US" altLang="zh-CN" sz="2400" b="1">
                <a:latin typeface="+mj-ea"/>
                <a:ea typeface="+mj-ea"/>
                <a:sym typeface="+mn-ea"/>
              </a:rPr>
              <a:t>_</a:t>
            </a:r>
            <a:r>
              <a:rPr lang="en-US" altLang="zh-CN" sz="2400" b="1">
                <a:latin typeface="+mj-ea"/>
              </a:rPr>
              <a:t>__</a:t>
            </a:r>
            <a:r>
              <a:rPr lang="zh-CN" altLang="en-US" sz="2400" b="1">
                <a:latin typeface="+mj-ea"/>
              </a:rPr>
              <a:t>个</a:t>
            </a:r>
            <a:r>
              <a:rPr lang="zh-CN" altLang="en-US" sz="2400" b="1">
                <a:latin typeface="+mj-ea"/>
                <a:ea typeface="+mj-ea"/>
              </a:rPr>
              <a:t>月饼，</a:t>
            </a:r>
            <a:r>
              <a:rPr lang="en-US" altLang="zh-CN" sz="2400" b="1">
                <a:latin typeface="+mj-ea"/>
              </a:rPr>
              <a:t> </a:t>
            </a:r>
            <a:endParaRPr lang="en-US" altLang="zh-CN" sz="2400" b="1">
              <a:latin typeface="+mj-ea"/>
            </a:endParaRPr>
          </a:p>
          <a:p>
            <a:pPr eaLnBrk="1" latinLnBrk="0" hangingPunct="1">
              <a:lnSpc>
                <a:spcPct val="180000"/>
              </a:lnSpc>
              <a:defRPr/>
            </a:pPr>
            <a:r>
              <a:rPr lang="en-US" altLang="zh-CN" sz="2400" b="1">
                <a:latin typeface="+mj-ea"/>
              </a:rPr>
              <a:t>___</a:t>
            </a:r>
            <a:r>
              <a:rPr lang="en-US" altLang="zh-CN" sz="2400" b="1">
                <a:latin typeface="+mj-ea"/>
                <a:ea typeface="+mj-ea"/>
                <a:sym typeface="+mn-ea"/>
              </a:rPr>
              <a:t>_</a:t>
            </a:r>
            <a:r>
              <a:rPr lang="en-US" altLang="zh-CN" sz="2400" b="1">
                <a:latin typeface="+mj-ea"/>
              </a:rPr>
              <a:t>_</a:t>
            </a:r>
            <a:r>
              <a:rPr lang="zh-CN" altLang="en-US" sz="2400" b="1">
                <a:latin typeface="+mj-ea"/>
                <a:ea typeface="+mj-ea"/>
              </a:rPr>
              <a:t>包饼干。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440" y="1779270"/>
            <a:ext cx="5938520" cy="2408555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58635" y="2146300"/>
          <a:ext cx="24193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" imgW="152400" imgH="405765" progId="Equation.KSEE3">
                  <p:embed/>
                </p:oleObj>
              </mc:Choice>
              <mc:Fallback>
                <p:oleObj name="" r:id="rId2" imgW="152400" imgH="405765" progId="Equation.KSEE3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635" y="2146300"/>
                        <a:ext cx="24193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58635" y="2815590"/>
          <a:ext cx="24193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152400" imgH="405765" progId="Equation.KSEE3">
                  <p:embed/>
                </p:oleObj>
              </mc:Choice>
              <mc:Fallback>
                <p:oleObj name="" r:id="rId4" imgW="152400" imgH="405765" progId="Equation.KSEE3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635" y="2815590"/>
                        <a:ext cx="24193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58635" y="3507740"/>
          <a:ext cx="241935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152400" imgH="405765" progId="Equation.KSEE3">
                  <p:embed/>
                </p:oleObj>
              </mc:Choice>
              <mc:Fallback>
                <p:oleObj name="" r:id="rId5" imgW="152400" imgH="405765" progId="Equation.KSEE3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635" y="3507740"/>
                        <a:ext cx="241935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5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455" y="649605"/>
            <a:ext cx="3676650" cy="1866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150" y="756285"/>
            <a:ext cx="4300855" cy="17443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0220" y="2787650"/>
            <a:ext cx="8136890" cy="129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在进行测量、分物或计算时，往往不能正好得到整数的结果，这时常用</a:t>
            </a:r>
            <a:r>
              <a:rPr lang="zh-CN" altLang="en-US" sz="3200" b="1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分数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来表示。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-3810"/>
            <a:ext cx="6094730" cy="5543550"/>
          </a:xfrm>
          <a:prstGeom prst="rect">
            <a:avLst/>
          </a:prstGeom>
        </p:spPr>
      </p:pic>
      <p:pic>
        <p:nvPicPr>
          <p:cNvPr id="14338" name="图片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93675"/>
            <a:ext cx="421798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文本框 1"/>
          <p:cNvSpPr txBox="1">
            <a:spLocks noChangeArrowheads="1"/>
          </p:cNvSpPr>
          <p:nvPr/>
        </p:nvSpPr>
        <p:spPr bwMode="auto">
          <a:xfrm>
            <a:off x="635000" y="284163"/>
            <a:ext cx="41529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二、举例探究分数的意义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3895" y="1001395"/>
            <a:ext cx="264350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动手操作。</a:t>
            </a: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12365" y="1784985"/>
            <a:ext cx="4781550" cy="16414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80000"/>
              </a:lnSpc>
            </a:pPr>
            <a:r>
              <a:rPr lang="zh-CN" altLang="en-US" sz="28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前面我们学习了</a:t>
            </a:r>
            <a:r>
              <a:rPr lang="en-US" altLang="zh-CN" sz="28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，你们能用自己的方式表示出</a:t>
            </a:r>
            <a:r>
              <a:rPr lang="en-US" altLang="zh-CN" sz="28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吗？</a:t>
            </a:r>
            <a:endParaRPr lang="zh-CN" altLang="en-US" sz="28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033010" y="1794510"/>
          <a:ext cx="337185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3010" y="1794510"/>
                        <a:ext cx="337185" cy="900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86755" y="2617470"/>
          <a:ext cx="290195" cy="847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5" imgW="139700" imgH="405765" progId="Equation.DSMT4">
                  <p:embed/>
                </p:oleObj>
              </mc:Choice>
              <mc:Fallback>
                <p:oleObj name="Equation" r:id="rId5" imgW="139700" imgH="4057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755" y="2617470"/>
                        <a:ext cx="290195" cy="847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109970" y="4404995"/>
            <a:ext cx="2678430" cy="3708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（学生操作，上台展示）</a:t>
            </a:r>
            <a:endParaRPr lang="zh-CN" altLang="en-US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83895" y="267970"/>
            <a:ext cx="381889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抽象分数的意义。</a:t>
            </a: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362" name="Picture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994" y="1275534"/>
            <a:ext cx="2308892" cy="116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92" y="1234242"/>
            <a:ext cx="3179400" cy="124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740" y="1347445"/>
            <a:ext cx="559014" cy="56011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56285" y="2571750"/>
            <a:ext cx="7840980" cy="1939290"/>
            <a:chOff x="1191" y="4050"/>
            <a:chExt cx="12348" cy="3054"/>
          </a:xfrm>
        </p:grpSpPr>
        <p:sp>
          <p:nvSpPr>
            <p:cNvPr id="12" name="矩形 11"/>
            <p:cNvSpPr/>
            <p:nvPr/>
          </p:nvSpPr>
          <p:spPr>
            <a:xfrm>
              <a:off x="2097" y="5297"/>
              <a:ext cx="2268" cy="68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91" y="4050"/>
              <a:ext cx="12349" cy="3055"/>
            </a:xfrm>
            <a:prstGeom prst="roundRect">
              <a:avLst/>
            </a:prstGeom>
            <a:noFill/>
            <a:ln>
              <a:solidFill>
                <a:srgbClr val="01657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95" y="4050"/>
              <a:ext cx="12004" cy="2957"/>
              <a:chOff x="1395" y="4122"/>
              <a:chExt cx="12004" cy="2957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1395" y="4291"/>
                <a:ext cx="12004" cy="2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p>
                <a:pPr algn="l" eaLnBrk="1" latinLnBrk="0" hangingPunct="1">
                  <a:lnSpc>
                    <a:spcPct val="130000"/>
                  </a:lnSpc>
                </a:pPr>
                <a:r>
                  <a:rPr lang="zh-CN" altLang="en-US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我们刚刚用</a:t>
                </a:r>
                <a:r>
                  <a:rPr lang="zh-CN" altLang="en-US" sz="28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一个图形</a:t>
                </a:r>
                <a:r>
                  <a:rPr lang="zh-CN" altLang="en-US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或</a:t>
                </a:r>
                <a:r>
                  <a:rPr lang="zh-CN" altLang="en-US" sz="2800" b="1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一条线段</a:t>
                </a:r>
                <a:r>
                  <a:rPr lang="zh-CN" altLang="en-US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表示了</a:t>
                </a:r>
                <a:r>
                  <a:rPr lang="en-US" altLang="zh-CN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   </a:t>
                </a:r>
                <a:r>
                  <a:rPr lang="zh-CN" altLang="en-US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，那么用一些物体能表示</a:t>
                </a:r>
                <a:r>
                  <a:rPr lang="en-US" altLang="zh-CN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lang="zh-CN" altLang="en-US" sz="2800" b="1">
                    <a:solidFill>
                      <a:srgbClr val="016570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吗？还能表示其他分数吗？仔细观察图片，说一说。</a:t>
                </a:r>
                <a:endParaRPr lang="zh-CN" altLang="en-US" sz="2800" b="1">
                  <a:solidFill>
                    <a:srgbClr val="01657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aphicFrame>
            <p:nvGraphicFramePr>
              <p:cNvPr id="10" name="对象 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11080" y="4122"/>
              <a:ext cx="457" cy="13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" name="Equation" r:id="rId4" imgW="139700" imgH="405765" progId="Equation.DSMT4">
                      <p:embed/>
                    </p:oleObj>
                  </mc:Choice>
                  <mc:Fallback>
                    <p:oleObj name="Equation" r:id="rId4" imgW="139700" imgH="405765" progId="Equation.DSMT4">
                      <p:embed/>
                      <p:pic>
                        <p:nvPicPr>
                          <p:cNvPr id="0" name="对象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80" y="4122"/>
                            <a:ext cx="457" cy="133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" name="对象 4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6138" y="5119"/>
              <a:ext cx="457" cy="13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Equation" r:id="rId6" imgW="139700" imgH="405765" progId="Equation.DSMT4">
                      <p:embed/>
                    </p:oleObj>
                  </mc:Choice>
                  <mc:Fallback>
                    <p:oleObj name="Equation" r:id="rId6" imgW="139700" imgH="405765" progId="Equation.DSMT4">
                      <p:embed/>
                      <p:pic>
                        <p:nvPicPr>
                          <p:cNvPr id="0" name="对象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38" y="5119"/>
                            <a:ext cx="457" cy="133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" name="文本框 2"/>
          <p:cNvSpPr txBox="1"/>
          <p:nvPr/>
        </p:nvSpPr>
        <p:spPr>
          <a:xfrm>
            <a:off x="6083935" y="4511675"/>
            <a:ext cx="2678430" cy="3708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（学生讨论后汇报）</a:t>
            </a:r>
            <a:endParaRPr lang="zh-CN" altLang="en-US" sz="14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076325" y="1168400"/>
            <a:ext cx="1000760" cy="1000760"/>
          </a:xfrm>
          <a:prstGeom prst="ellipse">
            <a:avLst/>
          </a:prstGeom>
          <a:noFill/>
          <a:ln w="28575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12140" y="3345180"/>
            <a:ext cx="7811770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在刚才的活动中，粽子和月饼的数量都是整个的，为什么都能用分数表示呢？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796280" y="1225550"/>
            <a:ext cx="2459990" cy="966470"/>
            <a:chOff x="9354" y="2982"/>
            <a:chExt cx="3874" cy="1522"/>
          </a:xfrm>
        </p:grpSpPr>
        <p:pic>
          <p:nvPicPr>
            <p:cNvPr id="15363" name="Picture 15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4" y="2982"/>
              <a:ext cx="3874" cy="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任意多边形: 形状 5"/>
            <p:cNvSpPr/>
            <p:nvPr/>
          </p:nvSpPr>
          <p:spPr>
            <a:xfrm>
              <a:off x="9468" y="3680"/>
              <a:ext cx="1012" cy="307"/>
            </a:xfrm>
            <a:custGeom>
              <a:avLst/>
              <a:gdLst>
                <a:gd name="connsiteX0" fmla="*/ 941493 w 941493"/>
                <a:gd name="connsiteY0" fmla="*/ 0 h 298027"/>
                <a:gd name="connsiteX1" fmla="*/ 352213 w 941493"/>
                <a:gd name="connsiteY1" fmla="*/ 0 h 298027"/>
                <a:gd name="connsiteX2" fmla="*/ 0 w 941493"/>
                <a:gd name="connsiteY2" fmla="*/ 298027 h 298027"/>
                <a:gd name="connsiteX3" fmla="*/ 609600 w 941493"/>
                <a:gd name="connsiteY3" fmla="*/ 298027 h 298027"/>
                <a:gd name="connsiteX4" fmla="*/ 941493 w 941493"/>
                <a:gd name="connsiteY4" fmla="*/ 0 h 2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493" h="298027">
                  <a:moveTo>
                    <a:pt x="941493" y="0"/>
                  </a:moveTo>
                  <a:lnTo>
                    <a:pt x="352213" y="0"/>
                  </a:lnTo>
                  <a:lnTo>
                    <a:pt x="0" y="298027"/>
                  </a:lnTo>
                  <a:lnTo>
                    <a:pt x="609600" y="298027"/>
                  </a:lnTo>
                  <a:lnTo>
                    <a:pt x="941493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277870" y="1263015"/>
            <a:ext cx="1786890" cy="902335"/>
            <a:chOff x="5388" y="3041"/>
            <a:chExt cx="2814" cy="1421"/>
          </a:xfrm>
        </p:grpSpPr>
        <p:pic>
          <p:nvPicPr>
            <p:cNvPr id="15362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8" y="3041"/>
              <a:ext cx="2814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任意多边形 52"/>
            <p:cNvSpPr/>
            <p:nvPr/>
          </p:nvSpPr>
          <p:spPr>
            <a:xfrm>
              <a:off x="5447" y="3588"/>
              <a:ext cx="753" cy="265"/>
            </a:xfrm>
            <a:custGeom>
              <a:avLst/>
              <a:gdLst>
                <a:gd name="connisteX0" fmla="*/ 0 w 516890"/>
                <a:gd name="connsiteY0" fmla="*/ 178435 h 180975"/>
                <a:gd name="connisteX1" fmla="*/ 409575 w 516890"/>
                <a:gd name="connsiteY1" fmla="*/ 180975 h 180975"/>
                <a:gd name="connisteX2" fmla="*/ 516890 w 516890"/>
                <a:gd name="connsiteY2" fmla="*/ 0 h 180975"/>
                <a:gd name="connisteX3" fmla="*/ 99695 w 516890"/>
                <a:gd name="connsiteY3" fmla="*/ 2540 h 180975"/>
                <a:gd name="connisteX4" fmla="*/ 0 w 516890"/>
                <a:gd name="connsiteY4" fmla="*/ 178435 h 18097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516890" h="180975">
                  <a:moveTo>
                    <a:pt x="0" y="178435"/>
                  </a:moveTo>
                  <a:lnTo>
                    <a:pt x="409575" y="180975"/>
                  </a:lnTo>
                  <a:lnTo>
                    <a:pt x="516890" y="0"/>
                  </a:lnTo>
                  <a:lnTo>
                    <a:pt x="99695" y="2540"/>
                  </a:lnTo>
                  <a:lnTo>
                    <a:pt x="0" y="17843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90600" y="1085215"/>
            <a:ext cx="1171575" cy="1174115"/>
            <a:chOff x="1688" y="3371"/>
            <a:chExt cx="2138" cy="2142"/>
          </a:xfrm>
        </p:grpSpPr>
        <p:grpSp>
          <p:nvGrpSpPr>
            <p:cNvPr id="80" name="组合 79"/>
            <p:cNvGrpSpPr/>
            <p:nvPr/>
          </p:nvGrpSpPr>
          <p:grpSpPr>
            <a:xfrm>
              <a:off x="1688" y="3371"/>
              <a:ext cx="2138" cy="2142"/>
              <a:chOff x="2664" y="2121"/>
              <a:chExt cx="3980" cy="3987"/>
            </a:xfrm>
          </p:grpSpPr>
          <p:pic>
            <p:nvPicPr>
              <p:cNvPr id="72" name="图片 71" descr="205"/>
              <p:cNvPicPr>
                <a:picLocks noChangeAspect="1"/>
              </p:cNvPicPr>
              <p:nvPr/>
            </p:nvPicPr>
            <p:blipFill>
              <a:blip r:embed="rId3"/>
              <a:srcRect r="50162" b="50000"/>
              <a:stretch>
                <a:fillRect/>
              </a:stretch>
            </p:blipFill>
            <p:spPr>
              <a:xfrm>
                <a:off x="2664" y="2121"/>
                <a:ext cx="1841" cy="1847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41" h="1847">
                    <a:moveTo>
                      <a:pt x="0" y="0"/>
                    </a:moveTo>
                    <a:lnTo>
                      <a:pt x="1841" y="0"/>
                    </a:lnTo>
                    <a:lnTo>
                      <a:pt x="1841" y="1847"/>
                    </a:lnTo>
                    <a:lnTo>
                      <a:pt x="0" y="184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74" name="图片 73" descr="205"/>
              <p:cNvPicPr>
                <a:picLocks noChangeAspect="1"/>
              </p:cNvPicPr>
              <p:nvPr/>
            </p:nvPicPr>
            <p:blipFill>
              <a:blip r:embed="rId3"/>
              <a:srcRect l="49973" r="162" b="50000"/>
              <a:stretch>
                <a:fillRect/>
              </a:stretch>
            </p:blipFill>
            <p:spPr>
              <a:xfrm>
                <a:off x="4802" y="2121"/>
                <a:ext cx="1842" cy="1847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42" h="1847">
                    <a:moveTo>
                      <a:pt x="0" y="0"/>
                    </a:moveTo>
                    <a:lnTo>
                      <a:pt x="1842" y="0"/>
                    </a:lnTo>
                    <a:lnTo>
                      <a:pt x="1842" y="1847"/>
                    </a:lnTo>
                    <a:lnTo>
                      <a:pt x="0" y="184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76" name="图片 75" descr="205"/>
              <p:cNvPicPr>
                <a:picLocks noChangeAspect="1"/>
              </p:cNvPicPr>
              <p:nvPr/>
            </p:nvPicPr>
            <p:blipFill>
              <a:blip r:embed="rId3"/>
              <a:srcRect t="50000" r="50162"/>
              <a:stretch>
                <a:fillRect/>
              </a:stretch>
            </p:blipFill>
            <p:spPr>
              <a:xfrm>
                <a:off x="2664" y="4257"/>
                <a:ext cx="1841" cy="1847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41" h="1847">
                    <a:moveTo>
                      <a:pt x="0" y="0"/>
                    </a:moveTo>
                    <a:lnTo>
                      <a:pt x="1841" y="0"/>
                    </a:lnTo>
                    <a:lnTo>
                      <a:pt x="1841" y="1847"/>
                    </a:lnTo>
                    <a:lnTo>
                      <a:pt x="0" y="184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78" name="图片 77" descr="205"/>
              <p:cNvPicPr>
                <a:picLocks noChangeAspect="1"/>
              </p:cNvPicPr>
              <p:nvPr/>
            </p:nvPicPr>
            <p:blipFill>
              <a:blip r:embed="rId3"/>
              <a:srcRect l="50135" t="50000"/>
              <a:stretch>
                <a:fillRect/>
              </a:stretch>
            </p:blipFill>
            <p:spPr>
              <a:xfrm>
                <a:off x="4802" y="4261"/>
                <a:ext cx="1842" cy="1847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842" h="1847">
                    <a:moveTo>
                      <a:pt x="0" y="0"/>
                    </a:moveTo>
                    <a:lnTo>
                      <a:pt x="1842" y="0"/>
                    </a:lnTo>
                    <a:lnTo>
                      <a:pt x="1842" y="1847"/>
                    </a:lnTo>
                    <a:lnTo>
                      <a:pt x="0" y="184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  <p:sp>
          <p:nvSpPr>
            <p:cNvPr id="60" name="弧形 59"/>
            <p:cNvSpPr/>
            <p:nvPr/>
          </p:nvSpPr>
          <p:spPr>
            <a:xfrm>
              <a:off x="1940" y="3586"/>
              <a:ext cx="1462" cy="1554"/>
            </a:xfrm>
            <a:prstGeom prst="arc">
              <a:avLst>
                <a:gd name="adj1" fmla="val 10837932"/>
                <a:gd name="adj2" fmla="val 16213205"/>
              </a:avLst>
            </a:prstGeom>
            <a:solidFill>
              <a:srgbClr val="FF0000">
                <a:alpha val="60000"/>
              </a:srgbClr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492500" y="607695"/>
            <a:ext cx="146812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个粽子</a:t>
            </a:r>
            <a:endParaRPr lang="zh-CN" altLang="en-US" sz="24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44615" y="607695"/>
            <a:ext cx="146812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个月饼</a:t>
            </a:r>
            <a:endParaRPr lang="en-US" altLang="zh-CN" sz="24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01065" y="607695"/>
            <a:ext cx="146812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个月饼</a:t>
            </a:r>
            <a:endParaRPr lang="zh-CN" altLang="en-US" sz="24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375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377950" y="2192020"/>
          <a:ext cx="375285" cy="108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" name="Equation" r:id="rId4" imgW="139700" imgH="405765" progId="Equation.DSMT4">
                  <p:embed/>
                </p:oleObj>
              </mc:Choice>
              <mc:Fallback>
                <p:oleObj name="Equation" r:id="rId4" imgW="139700" imgH="405765" progId="Equation.DSMT4">
                  <p:embed/>
                  <p:pic>
                    <p:nvPicPr>
                      <p:cNvPr id="0" name="对象 1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2192020"/>
                        <a:ext cx="375285" cy="1089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924300" y="2206625"/>
          <a:ext cx="375285" cy="108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" name="Equation" r:id="rId6" imgW="139700" imgH="405765" progId="Equation.DSMT4">
                  <p:embed/>
                </p:oleObj>
              </mc:Choice>
              <mc:Fallback>
                <p:oleObj name="Equation" r:id="rId6" imgW="139700" imgH="405765" progId="Equation.DSMT4">
                  <p:embed/>
                  <p:pic>
                    <p:nvPicPr>
                      <p:cNvPr id="0" name="对象 1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206625"/>
                        <a:ext cx="375285" cy="1089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04660" y="2206625"/>
          <a:ext cx="375285" cy="108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" name="Equation" r:id="rId7" imgW="139700" imgH="405765" progId="Equation.DSMT4">
                  <p:embed/>
                </p:oleObj>
              </mc:Choice>
              <mc:Fallback>
                <p:oleObj name="Equation" r:id="rId7" imgW="139700" imgH="405765" progId="Equation.DSMT4">
                  <p:embed/>
                  <p:pic>
                    <p:nvPicPr>
                      <p:cNvPr id="0" name="对象 1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660" y="2206625"/>
                        <a:ext cx="375285" cy="1089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1576070" y="1172210"/>
            <a:ext cx="0" cy="10414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rot="16200000">
            <a:off x="1588770" y="1158240"/>
            <a:ext cx="0" cy="10414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任意多边形 3"/>
          <p:cNvSpPr/>
          <p:nvPr/>
        </p:nvSpPr>
        <p:spPr>
          <a:xfrm>
            <a:off x="3290570" y="1590675"/>
            <a:ext cx="1738630" cy="204470"/>
          </a:xfrm>
          <a:custGeom>
            <a:avLst/>
            <a:gdLst>
              <a:gd name="connisteX0" fmla="*/ 109855 w 1738630"/>
              <a:gd name="connsiteY0" fmla="*/ 4445 h 204470"/>
              <a:gd name="connisteX1" fmla="*/ 0 w 1738630"/>
              <a:gd name="connsiteY1" fmla="*/ 204470 h 204470"/>
              <a:gd name="connisteX2" fmla="*/ 1633855 w 1738630"/>
              <a:gd name="connsiteY2" fmla="*/ 204470 h 204470"/>
              <a:gd name="connisteX3" fmla="*/ 1738630 w 1738630"/>
              <a:gd name="connsiteY3" fmla="*/ 0 h 204470"/>
              <a:gd name="connisteX4" fmla="*/ 109855 w 1738630"/>
              <a:gd name="connsiteY4" fmla="*/ 4445 h 20447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738630" h="204470">
                <a:moveTo>
                  <a:pt x="109855" y="4445"/>
                </a:moveTo>
                <a:lnTo>
                  <a:pt x="0" y="204470"/>
                </a:lnTo>
                <a:lnTo>
                  <a:pt x="1633855" y="204470"/>
                </a:lnTo>
                <a:lnTo>
                  <a:pt x="1738630" y="0"/>
                </a:lnTo>
                <a:lnTo>
                  <a:pt x="109855" y="4445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3707765" y="1610360"/>
            <a:ext cx="100330" cy="16891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4101465" y="1605915"/>
            <a:ext cx="111760" cy="19875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4500245" y="1605915"/>
            <a:ext cx="111760" cy="19875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 13"/>
          <p:cNvSpPr/>
          <p:nvPr/>
        </p:nvSpPr>
        <p:spPr>
          <a:xfrm>
            <a:off x="5820410" y="1651000"/>
            <a:ext cx="2139950" cy="234950"/>
          </a:xfrm>
          <a:custGeom>
            <a:avLst/>
            <a:gdLst>
              <a:gd name="connisteX0" fmla="*/ 0 w 2139950"/>
              <a:gd name="connsiteY0" fmla="*/ 234950 h 234950"/>
              <a:gd name="connisteX1" fmla="*/ 1873250 w 2139950"/>
              <a:gd name="connsiteY1" fmla="*/ 228600 h 234950"/>
              <a:gd name="connisteX2" fmla="*/ 2139950 w 2139950"/>
              <a:gd name="connsiteY2" fmla="*/ 0 h 234950"/>
              <a:gd name="connisteX3" fmla="*/ 260350 w 2139950"/>
              <a:gd name="connsiteY3" fmla="*/ 0 h 234950"/>
              <a:gd name="connisteX4" fmla="*/ 0 w 2139950"/>
              <a:gd name="connsiteY4" fmla="*/ 234950 h 2349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2139950" h="234950">
                <a:moveTo>
                  <a:pt x="0" y="234950"/>
                </a:moveTo>
                <a:lnTo>
                  <a:pt x="1873250" y="228600"/>
                </a:lnTo>
                <a:lnTo>
                  <a:pt x="2139950" y="0"/>
                </a:lnTo>
                <a:lnTo>
                  <a:pt x="260350" y="0"/>
                </a:lnTo>
                <a:lnTo>
                  <a:pt x="0" y="23495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306185" y="1651000"/>
            <a:ext cx="238760" cy="22987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787515" y="1641475"/>
            <a:ext cx="238760" cy="22987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7223760" y="1643380"/>
            <a:ext cx="288290" cy="22987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70" y="843280"/>
            <a:ext cx="8208010" cy="39516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818005" y="2075180"/>
            <a:ext cx="1478280" cy="5575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702945" y="1283335"/>
            <a:ext cx="802703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CE6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一个物体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一个计量单位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或是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一些物体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等都可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以</a:t>
            </a:r>
            <a:r>
              <a:rPr lang="zh-CN" altLang="en-US" sz="2800" b="1">
                <a:solidFill>
                  <a:schemeClr val="tx1"/>
                </a:solidFill>
                <a:latin typeface="+mj-ea"/>
                <a:ea typeface="+mj-ea"/>
                <a:cs typeface="Times New Roman" panose="02020603050405020304" pitchFamily="18" charset="0"/>
              </a:rPr>
              <a:t>看作</a:t>
            </a: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一个整体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2945" y="339725"/>
            <a:ext cx="462470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分数的意义</a:t>
            </a:r>
            <a:endParaRPr lang="zh-CN" altLang="en-US" sz="2800" b="1">
              <a:solidFill>
                <a:srgbClr val="01657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83895" y="2860040"/>
            <a:ext cx="802703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CE6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把</a:t>
            </a:r>
            <a:r>
              <a:rPr lang="zh-CN" altLang="en-US" sz="2800" b="1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一个整体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平均分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</a:t>
            </a:r>
            <a:r>
              <a:rPr lang="zh-CN" altLang="en-US" sz="2800" b="1" dirty="0">
                <a:solidFill>
                  <a:srgbClr val="2E827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若干份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，这样的</a:t>
            </a:r>
            <a:r>
              <a:rPr lang="zh-CN" altLang="en-US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或</a:t>
            </a:r>
            <a:r>
              <a:rPr lang="zh-CN" altLang="en-US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几份</a:t>
            </a:r>
            <a:endParaRPr lang="zh-CN" altLang="en-US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都可以用</a:t>
            </a:r>
            <a:r>
              <a:rPr lang="zh-CN" altLang="en-US" sz="3200" b="1">
                <a:solidFill>
                  <a:srgbClr val="FF000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分数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表示。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851910" y="1929130"/>
            <a:ext cx="4320540" cy="1050290"/>
            <a:chOff x="6066" y="3038"/>
            <a:chExt cx="6804" cy="1654"/>
          </a:xfrm>
        </p:grpSpPr>
        <p:sp>
          <p:nvSpPr>
            <p:cNvPr id="6" name="矩形标注 5"/>
            <p:cNvSpPr/>
            <p:nvPr/>
          </p:nvSpPr>
          <p:spPr>
            <a:xfrm>
              <a:off x="6066" y="3143"/>
              <a:ext cx="6804" cy="1514"/>
            </a:xfrm>
            <a:prstGeom prst="wedgeRectCallout">
              <a:avLst>
                <a:gd name="adj1" fmla="val -61743"/>
                <a:gd name="adj2" fmla="val -18959"/>
              </a:avLst>
            </a:prstGeom>
            <a:solidFill>
              <a:srgbClr val="F9AB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066" y="3038"/>
              <a:ext cx="6664" cy="16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可以用自然数</a:t>
              </a:r>
              <a:r>
                <a:rPr lang="en-US" altLang="zh-CN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1</a:t>
              </a:r>
              <a:r>
                <a: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来表示，我们通常把它叫作</a:t>
              </a:r>
              <a:r>
                <a:rPr lang="zh-CN" altLang="en-US" sz="2400" b="1" dirty="0">
                  <a:solidFill>
                    <a:srgbClr val="4C2799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单位</a:t>
              </a:r>
              <a:r>
                <a:rPr lang="en-US" altLang="zh-CN" sz="2400" b="1" dirty="0">
                  <a:solidFill>
                    <a:srgbClr val="4C2799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“1”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。</a:t>
              </a:r>
              <a:endPara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7654" y="3795"/>
              <a:ext cx="1830" cy="139"/>
            </a:xfrm>
            <a:custGeom>
              <a:avLst/>
              <a:gdLst>
                <a:gd name="connisteX0" fmla="*/ 0 w 1162050"/>
                <a:gd name="connsiteY0" fmla="*/ 83185 h 88265"/>
                <a:gd name="connisteX1" fmla="*/ 57150 w 1162050"/>
                <a:gd name="connsiteY1" fmla="*/ 2540 h 88265"/>
                <a:gd name="connisteX2" fmla="*/ 119380 w 1162050"/>
                <a:gd name="connsiteY2" fmla="*/ 78740 h 88265"/>
                <a:gd name="connisteX3" fmla="*/ 176530 w 1162050"/>
                <a:gd name="connsiteY3" fmla="*/ 2540 h 88265"/>
                <a:gd name="connisteX4" fmla="*/ 224155 w 1162050"/>
                <a:gd name="connsiteY4" fmla="*/ 81280 h 88265"/>
                <a:gd name="connisteX5" fmla="*/ 271780 w 1162050"/>
                <a:gd name="connsiteY5" fmla="*/ 0 h 88265"/>
                <a:gd name="connisteX6" fmla="*/ 326390 w 1162050"/>
                <a:gd name="connsiteY6" fmla="*/ 81280 h 88265"/>
                <a:gd name="connisteX7" fmla="*/ 367030 w 1162050"/>
                <a:gd name="connsiteY7" fmla="*/ 5080 h 88265"/>
                <a:gd name="connisteX8" fmla="*/ 414655 w 1162050"/>
                <a:gd name="connsiteY8" fmla="*/ 76200 h 88265"/>
                <a:gd name="connisteX9" fmla="*/ 450215 w 1162050"/>
                <a:gd name="connsiteY9" fmla="*/ 5080 h 88265"/>
                <a:gd name="connisteX10" fmla="*/ 490855 w 1162050"/>
                <a:gd name="connsiteY10" fmla="*/ 76200 h 88265"/>
                <a:gd name="connisteX11" fmla="*/ 545465 w 1162050"/>
                <a:gd name="connsiteY11" fmla="*/ 5080 h 88265"/>
                <a:gd name="connisteX12" fmla="*/ 595630 w 1162050"/>
                <a:gd name="connsiteY12" fmla="*/ 81280 h 88265"/>
                <a:gd name="connisteX13" fmla="*/ 631190 w 1162050"/>
                <a:gd name="connsiteY13" fmla="*/ 5080 h 88265"/>
                <a:gd name="connisteX14" fmla="*/ 681355 w 1162050"/>
                <a:gd name="connsiteY14" fmla="*/ 83185 h 88265"/>
                <a:gd name="connisteX15" fmla="*/ 714375 w 1162050"/>
                <a:gd name="connsiteY15" fmla="*/ 5080 h 88265"/>
                <a:gd name="connisteX16" fmla="*/ 759460 w 1162050"/>
                <a:gd name="connsiteY16" fmla="*/ 78740 h 88265"/>
                <a:gd name="connisteX17" fmla="*/ 802640 w 1162050"/>
                <a:gd name="connsiteY17" fmla="*/ 5080 h 88265"/>
                <a:gd name="connisteX18" fmla="*/ 854710 w 1162050"/>
                <a:gd name="connsiteY18" fmla="*/ 81280 h 88265"/>
                <a:gd name="connisteX19" fmla="*/ 892810 w 1162050"/>
                <a:gd name="connsiteY19" fmla="*/ 5080 h 88265"/>
                <a:gd name="connisteX20" fmla="*/ 933450 w 1162050"/>
                <a:gd name="connsiteY20" fmla="*/ 85725 h 88265"/>
                <a:gd name="connisteX21" fmla="*/ 969010 w 1162050"/>
                <a:gd name="connsiteY21" fmla="*/ 9525 h 88265"/>
                <a:gd name="connisteX22" fmla="*/ 1012190 w 1162050"/>
                <a:gd name="connsiteY22" fmla="*/ 81280 h 88265"/>
                <a:gd name="connisteX23" fmla="*/ 1040765 w 1162050"/>
                <a:gd name="connsiteY23" fmla="*/ 6985 h 88265"/>
                <a:gd name="connisteX24" fmla="*/ 1083310 w 1162050"/>
                <a:gd name="connsiteY24" fmla="*/ 81280 h 88265"/>
                <a:gd name="connisteX25" fmla="*/ 1126490 w 1162050"/>
                <a:gd name="connsiteY25" fmla="*/ 9525 h 88265"/>
                <a:gd name="connisteX26" fmla="*/ 1162050 w 1162050"/>
                <a:gd name="connsiteY26" fmla="*/ 88265 h 88265"/>
                <a:gd name="connisteX27" fmla="*/ 1219200 w 1162050"/>
                <a:gd name="connsiteY27" fmla="*/ 88265 h 8826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</a:cxnLst>
              <a:rect l="l" t="t" r="r" b="b"/>
              <a:pathLst>
                <a:path w="1162050" h="88265">
                  <a:moveTo>
                    <a:pt x="0" y="83185"/>
                  </a:moveTo>
                  <a:cubicBezTo>
                    <a:pt x="10160" y="65405"/>
                    <a:pt x="33020" y="3175"/>
                    <a:pt x="57150" y="2540"/>
                  </a:cubicBezTo>
                  <a:cubicBezTo>
                    <a:pt x="81280" y="1905"/>
                    <a:pt x="95250" y="78740"/>
                    <a:pt x="119380" y="78740"/>
                  </a:cubicBezTo>
                  <a:cubicBezTo>
                    <a:pt x="143510" y="78740"/>
                    <a:pt x="155575" y="1905"/>
                    <a:pt x="176530" y="2540"/>
                  </a:cubicBezTo>
                  <a:cubicBezTo>
                    <a:pt x="197485" y="3175"/>
                    <a:pt x="205105" y="81915"/>
                    <a:pt x="224155" y="81280"/>
                  </a:cubicBezTo>
                  <a:cubicBezTo>
                    <a:pt x="243205" y="80645"/>
                    <a:pt x="251460" y="0"/>
                    <a:pt x="271780" y="0"/>
                  </a:cubicBezTo>
                  <a:cubicBezTo>
                    <a:pt x="292100" y="0"/>
                    <a:pt x="307340" y="80010"/>
                    <a:pt x="326390" y="81280"/>
                  </a:cubicBezTo>
                  <a:cubicBezTo>
                    <a:pt x="345440" y="82550"/>
                    <a:pt x="349250" y="6350"/>
                    <a:pt x="367030" y="5080"/>
                  </a:cubicBezTo>
                  <a:cubicBezTo>
                    <a:pt x="384810" y="3810"/>
                    <a:pt x="398145" y="76200"/>
                    <a:pt x="414655" y="76200"/>
                  </a:cubicBezTo>
                  <a:cubicBezTo>
                    <a:pt x="431165" y="76200"/>
                    <a:pt x="434975" y="5080"/>
                    <a:pt x="450215" y="5080"/>
                  </a:cubicBezTo>
                  <a:cubicBezTo>
                    <a:pt x="465455" y="5080"/>
                    <a:pt x="471805" y="76200"/>
                    <a:pt x="490855" y="76200"/>
                  </a:cubicBezTo>
                  <a:cubicBezTo>
                    <a:pt x="509905" y="76200"/>
                    <a:pt x="524510" y="3810"/>
                    <a:pt x="545465" y="5080"/>
                  </a:cubicBezTo>
                  <a:cubicBezTo>
                    <a:pt x="566420" y="6350"/>
                    <a:pt x="578485" y="81280"/>
                    <a:pt x="595630" y="81280"/>
                  </a:cubicBezTo>
                  <a:cubicBezTo>
                    <a:pt x="612775" y="81280"/>
                    <a:pt x="614045" y="4445"/>
                    <a:pt x="631190" y="5080"/>
                  </a:cubicBezTo>
                  <a:cubicBezTo>
                    <a:pt x="648335" y="5715"/>
                    <a:pt x="664845" y="83185"/>
                    <a:pt x="681355" y="83185"/>
                  </a:cubicBezTo>
                  <a:cubicBezTo>
                    <a:pt x="697865" y="83185"/>
                    <a:pt x="698500" y="5715"/>
                    <a:pt x="714375" y="5080"/>
                  </a:cubicBezTo>
                  <a:cubicBezTo>
                    <a:pt x="730250" y="4445"/>
                    <a:pt x="741680" y="78740"/>
                    <a:pt x="759460" y="78740"/>
                  </a:cubicBezTo>
                  <a:cubicBezTo>
                    <a:pt x="777240" y="78740"/>
                    <a:pt x="783590" y="4445"/>
                    <a:pt x="802640" y="5080"/>
                  </a:cubicBezTo>
                  <a:cubicBezTo>
                    <a:pt x="821690" y="5715"/>
                    <a:pt x="836930" y="81280"/>
                    <a:pt x="854710" y="81280"/>
                  </a:cubicBezTo>
                  <a:cubicBezTo>
                    <a:pt x="872490" y="81280"/>
                    <a:pt x="876935" y="4445"/>
                    <a:pt x="892810" y="5080"/>
                  </a:cubicBezTo>
                  <a:cubicBezTo>
                    <a:pt x="908685" y="5715"/>
                    <a:pt x="918210" y="85090"/>
                    <a:pt x="933450" y="85725"/>
                  </a:cubicBezTo>
                  <a:cubicBezTo>
                    <a:pt x="948690" y="86360"/>
                    <a:pt x="953135" y="10160"/>
                    <a:pt x="969010" y="9525"/>
                  </a:cubicBezTo>
                  <a:cubicBezTo>
                    <a:pt x="984885" y="8890"/>
                    <a:pt x="997585" y="81915"/>
                    <a:pt x="1012190" y="81280"/>
                  </a:cubicBezTo>
                  <a:cubicBezTo>
                    <a:pt x="1026795" y="80645"/>
                    <a:pt x="1026795" y="6985"/>
                    <a:pt x="1040765" y="6985"/>
                  </a:cubicBezTo>
                  <a:cubicBezTo>
                    <a:pt x="1054735" y="6985"/>
                    <a:pt x="1066165" y="80645"/>
                    <a:pt x="1083310" y="81280"/>
                  </a:cubicBezTo>
                  <a:cubicBezTo>
                    <a:pt x="1100455" y="81915"/>
                    <a:pt x="1110615" y="8255"/>
                    <a:pt x="1126490" y="9525"/>
                  </a:cubicBezTo>
                  <a:cubicBezTo>
                    <a:pt x="1142365" y="10795"/>
                    <a:pt x="1143635" y="72390"/>
                    <a:pt x="1162050" y="88265"/>
                  </a:cubicBezTo>
                </a:path>
              </a:pathLst>
            </a:custGeom>
            <a:noFill/>
            <a:ln w="19050">
              <a:solidFill>
                <a:srgbClr val="4C27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593975" y="339725"/>
            <a:ext cx="462470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认识单位</a:t>
            </a:r>
            <a:r>
              <a:rPr lang="en-US" altLang="zh-CN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“1”</a:t>
            </a:r>
            <a:endParaRPr lang="en-US" altLang="zh-CN" sz="2800" b="1">
              <a:solidFill>
                <a:srgbClr val="01657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02275" y="244475"/>
            <a:ext cx="2524760" cy="1151890"/>
            <a:chOff x="8665" y="385"/>
            <a:chExt cx="3976" cy="1814"/>
          </a:xfrm>
        </p:grpSpPr>
        <p:sp>
          <p:nvSpPr>
            <p:cNvPr id="12" name="云形标注 11"/>
            <p:cNvSpPr/>
            <p:nvPr/>
          </p:nvSpPr>
          <p:spPr>
            <a:xfrm>
              <a:off x="8665" y="385"/>
              <a:ext cx="3975" cy="1815"/>
            </a:xfrm>
            <a:prstGeom prst="cloudCallout">
              <a:avLst>
                <a:gd name="adj1" fmla="val 9496"/>
                <a:gd name="adj2" fmla="val 13325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83" y="532"/>
              <a:ext cx="3659" cy="14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生活中哪些量可</a:t>
              </a:r>
              <a:endParaRPr lang="zh-CN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以看作单位</a:t>
              </a:r>
              <a:r>
                <a:rPr lang="en-US" altLang="zh-CN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“1”</a:t>
              </a: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？</a:t>
              </a:r>
              <a:endPara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3" grpId="1"/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83895" y="267335"/>
            <a:ext cx="381889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理解分数单位的意义。</a:t>
            </a: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275" y="1422400"/>
            <a:ext cx="2938145" cy="3345815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3996055" y="1428433"/>
            <a:ext cx="5212715" cy="748030"/>
            <a:chOff x="6293" y="2250"/>
            <a:chExt cx="8209" cy="1178"/>
          </a:xfrm>
        </p:grpSpPr>
        <p:sp>
          <p:nvSpPr>
            <p:cNvPr id="16" name="矩形 15"/>
            <p:cNvSpPr/>
            <p:nvPr/>
          </p:nvSpPr>
          <p:spPr>
            <a:xfrm>
              <a:off x="6293" y="2725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746" y="2250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60" y="2363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份，每份是这堆糖的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2267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" r:id="rId2" imgW="444500" imgH="393700" progId="Equation.DSMT4">
                    <p:embed/>
                  </p:oleObj>
                </mc:Choice>
                <mc:Fallback>
                  <p:oleObj name="" r:id="rId2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2267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组合 41"/>
          <p:cNvGrpSpPr/>
          <p:nvPr/>
        </p:nvGrpSpPr>
        <p:grpSpPr>
          <a:xfrm>
            <a:off x="3996055" y="2293303"/>
            <a:ext cx="5212715" cy="748030"/>
            <a:chOff x="6293" y="3709"/>
            <a:chExt cx="8209" cy="1178"/>
          </a:xfrm>
        </p:grpSpPr>
        <p:sp>
          <p:nvSpPr>
            <p:cNvPr id="25" name="矩形 24"/>
            <p:cNvSpPr/>
            <p:nvPr/>
          </p:nvSpPr>
          <p:spPr>
            <a:xfrm>
              <a:off x="6293" y="4184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746" y="3709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60" y="3779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3726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" name="" r:id="rId4" imgW="444500" imgH="393700" progId="Equation.DSMT4">
                    <p:embed/>
                  </p:oleObj>
                </mc:Choice>
                <mc:Fallback>
                  <p:oleObj name="" r:id="rId4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3726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组合 40"/>
          <p:cNvGrpSpPr/>
          <p:nvPr/>
        </p:nvGrpSpPr>
        <p:grpSpPr>
          <a:xfrm>
            <a:off x="3996055" y="3158173"/>
            <a:ext cx="5212715" cy="748030"/>
            <a:chOff x="6293" y="5297"/>
            <a:chExt cx="8209" cy="1178"/>
          </a:xfrm>
        </p:grpSpPr>
        <p:sp>
          <p:nvSpPr>
            <p:cNvPr id="30" name="矩形 29"/>
            <p:cNvSpPr/>
            <p:nvPr/>
          </p:nvSpPr>
          <p:spPr>
            <a:xfrm>
              <a:off x="6293" y="5772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746" y="5297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60" y="5379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33" name="对象 3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5314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" name="" r:id="rId5" imgW="444500" imgH="393700" progId="Equation.DSMT4">
                    <p:embed/>
                  </p:oleObj>
                </mc:Choice>
                <mc:Fallback>
                  <p:oleObj name="" r:id="rId5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5314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组合 39"/>
          <p:cNvGrpSpPr/>
          <p:nvPr/>
        </p:nvGrpSpPr>
        <p:grpSpPr>
          <a:xfrm>
            <a:off x="3996055" y="4023043"/>
            <a:ext cx="5212715" cy="748030"/>
            <a:chOff x="6293" y="6772"/>
            <a:chExt cx="8209" cy="1178"/>
          </a:xfrm>
        </p:grpSpPr>
        <p:sp>
          <p:nvSpPr>
            <p:cNvPr id="35" name="矩形 34"/>
            <p:cNvSpPr/>
            <p:nvPr/>
          </p:nvSpPr>
          <p:spPr>
            <a:xfrm>
              <a:off x="6293" y="7247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746" y="6772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860" y="692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6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5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38" name="对象 3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6789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" name="" r:id="rId6" imgW="444500" imgH="393700" progId="Equation.DSMT4">
                    <p:embed/>
                  </p:oleObj>
                </mc:Choice>
                <mc:Fallback>
                  <p:oleObj name="" r:id="rId6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6789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组合 45"/>
          <p:cNvGrpSpPr/>
          <p:nvPr/>
        </p:nvGrpSpPr>
        <p:grpSpPr>
          <a:xfrm>
            <a:off x="7764780" y="1289050"/>
            <a:ext cx="518795" cy="951865"/>
            <a:chOff x="10262" y="1410"/>
            <a:chExt cx="817" cy="1499"/>
          </a:xfrm>
        </p:grpSpPr>
        <p:sp>
          <p:nvSpPr>
            <p:cNvPr id="44" name="文本框 43"/>
            <p:cNvSpPr txBox="1"/>
            <p:nvPr/>
          </p:nvSpPr>
          <p:spPr>
            <a:xfrm>
              <a:off x="10262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262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0">
            <a:off x="7778750" y="2139950"/>
            <a:ext cx="533400" cy="951865"/>
            <a:chOff x="10239" y="1410"/>
            <a:chExt cx="840" cy="1499"/>
          </a:xfrm>
        </p:grpSpPr>
        <p:sp>
          <p:nvSpPr>
            <p:cNvPr id="48" name="文本框 47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262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778750" y="3011170"/>
            <a:ext cx="518795" cy="951865"/>
            <a:chOff x="10239" y="1410"/>
            <a:chExt cx="817" cy="1499"/>
          </a:xfrm>
        </p:grpSpPr>
        <p:sp>
          <p:nvSpPr>
            <p:cNvPr id="51" name="文本框 50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rot="0">
            <a:off x="7797165" y="3868420"/>
            <a:ext cx="518795" cy="951865"/>
            <a:chOff x="10251" y="1410"/>
            <a:chExt cx="817" cy="1499"/>
          </a:xfrm>
        </p:grpSpPr>
        <p:sp>
          <p:nvSpPr>
            <p:cNvPr id="55" name="文本框 54"/>
            <p:cNvSpPr txBox="1"/>
            <p:nvPr/>
          </p:nvSpPr>
          <p:spPr>
            <a:xfrm>
              <a:off x="10251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251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053465" y="857250"/>
            <a:ext cx="762825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457200" indent="-4572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分完了粽子和月饼，你们会分这盒糖吗？</a:t>
            </a:r>
            <a:endParaRPr lang="zh-CN" altLang="en-US" sz="24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" name="文本框 56"/>
          <p:cNvSpPr txBox="1"/>
          <p:nvPr/>
        </p:nvSpPr>
        <p:spPr>
          <a:xfrm>
            <a:off x="698500" y="388620"/>
            <a:ext cx="7628255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457200" indent="-4572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同学们仔细观察，同样是分一盒糖，为什么会得到不同的分数呢？</a:t>
            </a:r>
            <a:endParaRPr lang="zh-CN" altLang="en-US" sz="24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" y="1422400"/>
            <a:ext cx="2938145" cy="3345815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3637280" y="1428750"/>
            <a:ext cx="5212715" cy="748030"/>
            <a:chOff x="6293" y="2250"/>
            <a:chExt cx="8209" cy="1178"/>
          </a:xfrm>
        </p:grpSpPr>
        <p:sp>
          <p:nvSpPr>
            <p:cNvPr id="16" name="矩形 15"/>
            <p:cNvSpPr/>
            <p:nvPr/>
          </p:nvSpPr>
          <p:spPr>
            <a:xfrm>
              <a:off x="6293" y="2725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746" y="2250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60" y="2318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zh-CN" altLang="en-US" sz="1800" b="1" dirty="0">
                  <a:solidFill>
                    <a:srgbClr val="B30FFF"/>
                  </a:solidFill>
                  <a:latin typeface="+mn-ea"/>
                  <a:ea typeface="+mn-ea"/>
                  <a:cs typeface="+mn-ea"/>
                  <a:sym typeface="+mn-ea"/>
                </a:rPr>
                <a:t>每份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2267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" r:id="rId2" imgW="444500" imgH="393700" progId="Equation.DSMT4">
                    <p:embed/>
                  </p:oleObj>
                </mc:Choice>
                <mc:Fallback>
                  <p:oleObj name="" r:id="rId2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2267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组合 41"/>
          <p:cNvGrpSpPr/>
          <p:nvPr/>
        </p:nvGrpSpPr>
        <p:grpSpPr>
          <a:xfrm>
            <a:off x="3637280" y="2293303"/>
            <a:ext cx="5212715" cy="748030"/>
            <a:chOff x="6293" y="3709"/>
            <a:chExt cx="8209" cy="1178"/>
          </a:xfrm>
        </p:grpSpPr>
        <p:sp>
          <p:nvSpPr>
            <p:cNvPr id="25" name="矩形 24"/>
            <p:cNvSpPr/>
            <p:nvPr/>
          </p:nvSpPr>
          <p:spPr>
            <a:xfrm>
              <a:off x="6293" y="4184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746" y="3709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60" y="385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B30F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3726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" name="" r:id="rId4" imgW="444500" imgH="393700" progId="Equation.DSMT4">
                    <p:embed/>
                  </p:oleObj>
                </mc:Choice>
                <mc:Fallback>
                  <p:oleObj name="" r:id="rId4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3726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组合 40"/>
          <p:cNvGrpSpPr/>
          <p:nvPr/>
        </p:nvGrpSpPr>
        <p:grpSpPr>
          <a:xfrm>
            <a:off x="3637280" y="3158173"/>
            <a:ext cx="5212715" cy="748030"/>
            <a:chOff x="6293" y="5297"/>
            <a:chExt cx="8209" cy="1178"/>
          </a:xfrm>
        </p:grpSpPr>
        <p:sp>
          <p:nvSpPr>
            <p:cNvPr id="30" name="矩形 29"/>
            <p:cNvSpPr/>
            <p:nvPr/>
          </p:nvSpPr>
          <p:spPr>
            <a:xfrm>
              <a:off x="6293" y="5772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746" y="5297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60" y="545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B30F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33" name="对象 3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5314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" name="" r:id="rId5" imgW="444500" imgH="393700" progId="Equation.DSMT4">
                    <p:embed/>
                  </p:oleObj>
                </mc:Choice>
                <mc:Fallback>
                  <p:oleObj name="" r:id="rId5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5314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组合 39"/>
          <p:cNvGrpSpPr/>
          <p:nvPr/>
        </p:nvGrpSpPr>
        <p:grpSpPr>
          <a:xfrm>
            <a:off x="3637280" y="4023043"/>
            <a:ext cx="5212715" cy="748030"/>
            <a:chOff x="6293" y="6772"/>
            <a:chExt cx="8209" cy="1178"/>
          </a:xfrm>
        </p:grpSpPr>
        <p:sp>
          <p:nvSpPr>
            <p:cNvPr id="35" name="矩形 34"/>
            <p:cNvSpPr/>
            <p:nvPr/>
          </p:nvSpPr>
          <p:spPr>
            <a:xfrm>
              <a:off x="6293" y="7247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746" y="6772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860" y="6926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6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B30F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5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38" name="对象 3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6789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" name="" r:id="rId6" imgW="444500" imgH="393700" progId="Equation.DSMT4">
                    <p:embed/>
                  </p:oleObj>
                </mc:Choice>
                <mc:Fallback>
                  <p:oleObj name="" r:id="rId6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6789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组合 45"/>
          <p:cNvGrpSpPr/>
          <p:nvPr/>
        </p:nvGrpSpPr>
        <p:grpSpPr>
          <a:xfrm>
            <a:off x="7406005" y="1289050"/>
            <a:ext cx="518795" cy="951865"/>
            <a:chOff x="10262" y="1410"/>
            <a:chExt cx="817" cy="1499"/>
          </a:xfrm>
        </p:grpSpPr>
        <p:sp>
          <p:nvSpPr>
            <p:cNvPr id="44" name="文本框 43"/>
            <p:cNvSpPr txBox="1"/>
            <p:nvPr/>
          </p:nvSpPr>
          <p:spPr>
            <a:xfrm>
              <a:off x="10262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B30F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262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0">
            <a:off x="7419975" y="2139950"/>
            <a:ext cx="533400" cy="951865"/>
            <a:chOff x="10239" y="1410"/>
            <a:chExt cx="840" cy="1499"/>
          </a:xfrm>
        </p:grpSpPr>
        <p:sp>
          <p:nvSpPr>
            <p:cNvPr id="48" name="文本框 47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262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7419975" y="3011170"/>
            <a:ext cx="518795" cy="951865"/>
            <a:chOff x="10239" y="1410"/>
            <a:chExt cx="817" cy="1499"/>
          </a:xfrm>
        </p:grpSpPr>
        <p:sp>
          <p:nvSpPr>
            <p:cNvPr id="51" name="文本框 50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rot="0">
            <a:off x="7438390" y="3868420"/>
            <a:ext cx="518795" cy="951865"/>
            <a:chOff x="10251" y="1410"/>
            <a:chExt cx="817" cy="1499"/>
          </a:xfrm>
        </p:grpSpPr>
        <p:sp>
          <p:nvSpPr>
            <p:cNvPr id="55" name="文本框 54"/>
            <p:cNvSpPr txBox="1"/>
            <p:nvPr/>
          </p:nvSpPr>
          <p:spPr>
            <a:xfrm>
              <a:off x="10251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400" b="1">
                <a:solidFill>
                  <a:srgbClr val="B30F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251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558540" y="834390"/>
            <a:ext cx="558482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平均分的份数不同，取的份数不同。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" y="1191895"/>
            <a:ext cx="2938145" cy="33458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95350" y="1878330"/>
            <a:ext cx="2300605" cy="2308860"/>
          </a:xfrm>
          <a:prstGeom prst="rect">
            <a:avLst/>
          </a:prstGeom>
          <a:solidFill>
            <a:srgbClr val="F1F4C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59840" y="2557780"/>
            <a:ext cx="157035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？颗糖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99795" y="1296670"/>
            <a:ext cx="2447925" cy="491490"/>
          </a:xfrm>
          <a:prstGeom prst="rect">
            <a:avLst/>
          </a:prstGeom>
          <a:solidFill>
            <a:srgbClr val="F1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40105" y="1292225"/>
            <a:ext cx="252222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di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一盒糖盲盒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1505" y="419100"/>
            <a:ext cx="823849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如果不知道这盒糖有多少颗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en-US" altLang="zh-CN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637280" y="2497138"/>
            <a:ext cx="5212715" cy="748030"/>
            <a:chOff x="6293" y="5297"/>
            <a:chExt cx="8209" cy="1178"/>
          </a:xfrm>
        </p:grpSpPr>
        <p:sp>
          <p:nvSpPr>
            <p:cNvPr id="30" name="矩形 29"/>
            <p:cNvSpPr/>
            <p:nvPr/>
          </p:nvSpPr>
          <p:spPr>
            <a:xfrm>
              <a:off x="6293" y="5772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746" y="5297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60" y="545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en-US" altLang="zh-CN" sz="2000" b="1" dirty="0">
                  <a:solidFill>
                    <a:srgbClr val="B30F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33" name="对象 3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5314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" name="" r:id="rId2" imgW="444500" imgH="393700" progId="Equation.DSMT4">
                    <p:embed/>
                  </p:oleObj>
                </mc:Choice>
                <mc:Fallback>
                  <p:oleObj name="" r:id="rId2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5314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>
          <a:xfrm rot="0">
            <a:off x="7419975" y="2350135"/>
            <a:ext cx="518795" cy="951865"/>
            <a:chOff x="10239" y="1410"/>
            <a:chExt cx="817" cy="1499"/>
          </a:xfrm>
        </p:grpSpPr>
        <p:sp>
          <p:nvSpPr>
            <p:cNvPr id="9" name="文本框 8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764915" y="1151255"/>
            <a:ext cx="4885055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342900" indent="-3429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sz="2400" b="1">
                <a:solidFill>
                  <a:srgbClr val="2E8275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不管这盒糖有多少颗，按照这样的分法，还是这样的分数吗？</a:t>
            </a:r>
            <a:endParaRPr lang="zh-CN" sz="2400" b="1">
              <a:solidFill>
                <a:srgbClr val="2E8275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80790" y="3363595"/>
            <a:ext cx="545846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不管这盒糖是多少颗，平均分的份数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不变，取相同的份数，分数也不变。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06"/>
          <p:cNvPicPr>
            <a:picLocks noChangeAspect="1"/>
          </p:cNvPicPr>
          <p:nvPr/>
        </p:nvPicPr>
        <p:blipFill>
          <a:blip r:embed="rId1"/>
          <a:srcRect l="12123" t="25827" r="11383" b="19123"/>
          <a:stretch>
            <a:fillRect/>
          </a:stretch>
        </p:blipFill>
        <p:spPr>
          <a:xfrm>
            <a:off x="1043305" y="195580"/>
            <a:ext cx="6911340" cy="4973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84755" y="1707515"/>
            <a:ext cx="4521835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indent="0" algn="l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同一个单位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“1”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，平均分的份数不同，每份数相同吗？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0" y="260350"/>
            <a:ext cx="295973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535353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小组讨论</a:t>
            </a:r>
            <a:endParaRPr lang="zh-CN" altLang="en-US" sz="2800" b="1">
              <a:solidFill>
                <a:srgbClr val="535353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796829" y="1851660"/>
            <a:ext cx="2620069" cy="2659885"/>
            <a:chOff x="896" y="1877"/>
            <a:chExt cx="5191" cy="5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0" y="1877"/>
              <a:ext cx="4627" cy="5269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1410" y="2958"/>
              <a:ext cx="3623" cy="3636"/>
            </a:xfrm>
            <a:prstGeom prst="rect">
              <a:avLst/>
            </a:prstGeom>
            <a:solidFill>
              <a:srgbClr val="F1F4C7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984" y="4028"/>
              <a:ext cx="2473" cy="1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sz="24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一盒糖</a:t>
              </a:r>
              <a:endParaRPr 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417" y="2042"/>
              <a:ext cx="3855" cy="774"/>
            </a:xfrm>
            <a:prstGeom prst="rect">
              <a:avLst/>
            </a:prstGeom>
            <a:solidFill>
              <a:srgbClr val="F1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96" y="1877"/>
              <a:ext cx="5191" cy="1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单位</a:t>
              </a:r>
              <a:r>
                <a:rPr lang="en-US" altLang="zh-CN" sz="2400" b="1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“1”</a:t>
              </a:r>
              <a:endPara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777875" y="388620"/>
            <a:ext cx="7581900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indent="0" algn="l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同一个单位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“1”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，平均分的份数不同，每份用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 algn="l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分数表示是不同的。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235325" y="1860550"/>
            <a:ext cx="5212715" cy="748030"/>
            <a:chOff x="6293" y="2250"/>
            <a:chExt cx="8209" cy="1178"/>
          </a:xfrm>
        </p:grpSpPr>
        <p:sp>
          <p:nvSpPr>
            <p:cNvPr id="16" name="矩形 15"/>
            <p:cNvSpPr/>
            <p:nvPr/>
          </p:nvSpPr>
          <p:spPr>
            <a:xfrm>
              <a:off x="6293" y="2725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746" y="2250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60" y="2318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zh-CN" altLang="en-US" sz="1800" b="1" dirty="0">
                  <a:solidFill>
                    <a:srgbClr val="B30FFF"/>
                  </a:solidFill>
                  <a:latin typeface="+mn-ea"/>
                  <a:ea typeface="+mn-ea"/>
                  <a:cs typeface="+mn-ea"/>
                  <a:sym typeface="+mn-ea"/>
                </a:rPr>
                <a:t>每份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2267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" r:id="rId2" imgW="444500" imgH="393700" progId="Equation.DSMT4">
                    <p:embed/>
                  </p:oleObj>
                </mc:Choice>
                <mc:Fallback>
                  <p:oleObj name="" r:id="rId2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2267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组合 41"/>
          <p:cNvGrpSpPr/>
          <p:nvPr/>
        </p:nvGrpSpPr>
        <p:grpSpPr>
          <a:xfrm>
            <a:off x="3235325" y="2811780"/>
            <a:ext cx="5212715" cy="748030"/>
            <a:chOff x="6293" y="3709"/>
            <a:chExt cx="8209" cy="1178"/>
          </a:xfrm>
        </p:grpSpPr>
        <p:sp>
          <p:nvSpPr>
            <p:cNvPr id="25" name="矩形 24"/>
            <p:cNvSpPr/>
            <p:nvPr/>
          </p:nvSpPr>
          <p:spPr>
            <a:xfrm>
              <a:off x="6293" y="4184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746" y="3709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60" y="385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4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zh-CN" altLang="en-US" sz="1800" b="1" dirty="0">
                  <a:solidFill>
                    <a:srgbClr val="B30FFF"/>
                  </a:solidFill>
                  <a:latin typeface="+mn-ea"/>
                  <a:ea typeface="+mn-ea"/>
                  <a:cs typeface="+mn-ea"/>
                  <a:sym typeface="+mn-ea"/>
                </a:rPr>
                <a:t>每份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3726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" name="" r:id="rId4" imgW="444500" imgH="393700" progId="Equation.DSMT4">
                    <p:embed/>
                  </p:oleObj>
                </mc:Choice>
                <mc:Fallback>
                  <p:oleObj name="" r:id="rId4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3726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>
          <a:xfrm>
            <a:off x="3203575" y="3763010"/>
            <a:ext cx="5212715" cy="748030"/>
            <a:chOff x="6293" y="3709"/>
            <a:chExt cx="8209" cy="1178"/>
          </a:xfrm>
        </p:grpSpPr>
        <p:sp>
          <p:nvSpPr>
            <p:cNvPr id="9" name="矩形 8"/>
            <p:cNvSpPr/>
            <p:nvPr/>
          </p:nvSpPr>
          <p:spPr>
            <a:xfrm>
              <a:off x="6293" y="4184"/>
              <a:ext cx="453" cy="227"/>
            </a:xfrm>
            <a:prstGeom prst="rect">
              <a:avLst/>
            </a:prstGeom>
            <a:solidFill>
              <a:srgbClr val="B8E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746" y="3709"/>
              <a:ext cx="6804" cy="1178"/>
            </a:xfrm>
            <a:prstGeom prst="rect">
              <a:avLst/>
            </a:prstGeom>
            <a:solidFill>
              <a:srgbClr val="F1FAFF"/>
            </a:solidFill>
            <a:ln>
              <a:solidFill>
                <a:srgbClr val="99E1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860" y="3851"/>
              <a:ext cx="7642" cy="8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平均分成</a:t>
              </a:r>
              <a:r>
                <a:rPr lang="en-US" altLang="zh-CN" sz="2000" b="1" dirty="0">
                  <a:solidFill>
                    <a:srgbClr val="104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6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份，</a:t>
              </a:r>
              <a:r>
                <a:rPr lang="zh-CN" altLang="en-US" sz="1800" b="1" dirty="0">
                  <a:solidFill>
                    <a:srgbClr val="B30FFF"/>
                  </a:solidFill>
                  <a:latin typeface="+mn-ea"/>
                  <a:ea typeface="+mn-ea"/>
                  <a:cs typeface="+mn-ea"/>
                  <a:sym typeface="+mn-ea"/>
                </a:rPr>
                <a:t>每份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是这堆糖的</a:t>
              </a:r>
              <a:r>
                <a:rPr lang="en-US" altLang="zh-CN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        </a:t>
              </a:r>
              <a:r>
                <a:rPr lang="zh-CN" altLang="en-US" sz="1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ea"/>
                </a:rPr>
                <a:t>。</a:t>
              </a:r>
              <a:endParaRPr lang="zh-CN" altLang="en-US" sz="1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graphicFrame>
          <p:nvGraphicFramePr>
            <p:cNvPr id="12" name="对象 1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033" y="3726"/>
            <a:ext cx="1291" cy="1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5" imgW="444500" imgH="393700" progId="Equation.DSMT4">
                    <p:embed/>
                  </p:oleObj>
                </mc:Choice>
                <mc:Fallback>
                  <p:oleObj name="" r:id="rId5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2033" y="3726"/>
                          <a:ext cx="1291" cy="11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组合 13"/>
          <p:cNvGrpSpPr/>
          <p:nvPr/>
        </p:nvGrpSpPr>
        <p:grpSpPr>
          <a:xfrm rot="0">
            <a:off x="7014210" y="1722120"/>
            <a:ext cx="518795" cy="951865"/>
            <a:chOff x="10239" y="1410"/>
            <a:chExt cx="817" cy="1499"/>
          </a:xfrm>
        </p:grpSpPr>
        <p:sp>
          <p:nvSpPr>
            <p:cNvPr id="15" name="文本框 14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0">
            <a:off x="7020560" y="2670175"/>
            <a:ext cx="518795" cy="951865"/>
            <a:chOff x="10239" y="1410"/>
            <a:chExt cx="817" cy="1499"/>
          </a:xfrm>
        </p:grpSpPr>
        <p:sp>
          <p:nvSpPr>
            <p:cNvPr id="23" name="文本框 22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0">
            <a:off x="7005320" y="3633470"/>
            <a:ext cx="518795" cy="951865"/>
            <a:chOff x="10239" y="1410"/>
            <a:chExt cx="817" cy="1499"/>
          </a:xfrm>
        </p:grpSpPr>
        <p:sp>
          <p:nvSpPr>
            <p:cNvPr id="31" name="文本框 30"/>
            <p:cNvSpPr txBox="1"/>
            <p:nvPr/>
          </p:nvSpPr>
          <p:spPr>
            <a:xfrm>
              <a:off x="10239" y="14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B30F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239" y="2010"/>
              <a:ext cx="8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1040FF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400" b="1">
                <a:solidFill>
                  <a:srgbClr val="E40D08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045" y="1131570"/>
            <a:ext cx="8314055" cy="30333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160" y="1926590"/>
            <a:ext cx="7355840" cy="129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把单位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“1”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成</a:t>
            </a:r>
            <a:r>
              <a:rPr lang="zh-CN" altLang="en-US" sz="28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若干份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，表示其中</a:t>
            </a:r>
            <a:r>
              <a:rPr lang="zh-CN" altLang="en-US" sz="2800" b="1">
                <a:solidFill>
                  <a:srgbClr val="B30F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一份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的数叫作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分数单位</a:t>
            </a:r>
            <a:r>
              <a:rPr lang="zh-CN" altLang="en-US" sz="32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900" y="411480"/>
            <a:ext cx="462470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认识</a:t>
            </a:r>
            <a:r>
              <a:rPr lang="zh-CN" sz="2800" b="1">
                <a:solidFill>
                  <a:srgbClr val="01657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分数单位</a:t>
            </a:r>
            <a:endParaRPr lang="zh-CN" sz="2800" b="1">
              <a:solidFill>
                <a:srgbClr val="01657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矩形 25"/>
          <p:cNvSpPr/>
          <p:nvPr/>
        </p:nvSpPr>
        <p:spPr>
          <a:xfrm>
            <a:off x="446405" y="1634490"/>
            <a:ext cx="8281035" cy="1836420"/>
          </a:xfrm>
          <a:prstGeom prst="rect">
            <a:avLst/>
          </a:prstGeom>
          <a:solidFill>
            <a:srgbClr val="FDF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932045" y="1561465"/>
            <a:ext cx="4393565" cy="181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396240" y="1561465"/>
            <a:ext cx="5063490" cy="181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的分数单位是（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 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53390" y="541020"/>
            <a:ext cx="826008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457200" indent="-4572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你们知道了每个分数的分数单位，想一想，分数单位跟什么有关？表示什么意思？</a:t>
            </a:r>
            <a:endParaRPr lang="zh-CN" altLang="en-US" sz="24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2470" y="3580765"/>
            <a:ext cx="7741285" cy="730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分母是几，分数单位就是几分之一。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39750" y="219075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3570605" y="219075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4681220" y="219075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7747635" y="219075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539750" y="303911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570605" y="303911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4681220" y="303911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7747635" y="303911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1020" y="1705928"/>
          <a:ext cx="309880" cy="80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1020" y="1705928"/>
                        <a:ext cx="309880" cy="80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74235" y="1705928"/>
          <a:ext cx="309880" cy="80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4235" y="1705928"/>
                        <a:ext cx="309880" cy="80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9750" y="2571115"/>
          <a:ext cx="309880" cy="80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5" imgW="152400" imgH="393700" progId="Equation.DSMT4">
                  <p:embed/>
                </p:oleObj>
              </mc:Choice>
              <mc:Fallback>
                <p:oleObj name="" r:id="rId5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750" y="2571115"/>
                        <a:ext cx="309880" cy="80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85665" y="2571115"/>
          <a:ext cx="284480" cy="80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139700" imgH="393700" progId="Equation.DSMT4">
                  <p:embed/>
                </p:oleObj>
              </mc:Choice>
              <mc:Fallback>
                <p:oleObj name="" r:id="rId7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5665" y="2571115"/>
                        <a:ext cx="284480" cy="801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4255" y="1706245"/>
          <a:ext cx="3009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" name="" r:id="rId9" imgW="152400" imgH="393700" progId="Equation.DSMT4">
                  <p:embed/>
                </p:oleObj>
              </mc:Choice>
              <mc:Fallback>
                <p:oleObj name="" r:id="rId9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64255" y="1706245"/>
                        <a:ext cx="300990" cy="800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40650" y="1706245"/>
          <a:ext cx="3009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" name="" r:id="rId11" imgW="152400" imgH="393700" progId="Equation.DSMT4">
                  <p:embed/>
                </p:oleObj>
              </mc:Choice>
              <mc:Fallback>
                <p:oleObj name="" r:id="rId1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40650" y="1706245"/>
                        <a:ext cx="300990" cy="800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75685" y="2572385"/>
          <a:ext cx="275590" cy="798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" name="" r:id="rId13" imgW="139700" imgH="393700" progId="Equation.DSMT4">
                  <p:embed/>
                </p:oleObj>
              </mc:Choice>
              <mc:Fallback>
                <p:oleObj name="" r:id="rId13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75685" y="2572385"/>
                        <a:ext cx="275590" cy="798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39380" y="2572385"/>
          <a:ext cx="275590" cy="798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" r:id="rId15" imgW="139700" imgH="393700" progId="Equation.DSMT4">
                  <p:embed/>
                </p:oleObj>
              </mc:Choice>
              <mc:Fallback>
                <p:oleObj name="" r:id="rId15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39380" y="2572385"/>
                        <a:ext cx="275590" cy="798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  <p:bldP spid="25" grpId="0"/>
      <p:bldP spid="25" grpId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69" grpId="1" animBg="1"/>
      <p:bldP spid="70" grpId="1" animBg="1"/>
      <p:bldP spid="71" grpId="1" animBg="1"/>
      <p:bldP spid="72" grpId="1" animBg="1"/>
      <p:bldP spid="73" grpId="1" animBg="1"/>
      <p:bldP spid="74" grpId="1" animBg="1"/>
      <p:bldP spid="75" grpId="1" animBg="1"/>
      <p:bldP spid="7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矩形 25"/>
          <p:cNvSpPr/>
          <p:nvPr/>
        </p:nvSpPr>
        <p:spPr>
          <a:xfrm>
            <a:off x="467995" y="1205230"/>
            <a:ext cx="8281035" cy="2602230"/>
          </a:xfrm>
          <a:prstGeom prst="rect">
            <a:avLst/>
          </a:prstGeom>
          <a:solidFill>
            <a:srgbClr val="FDF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771775" y="2406015"/>
            <a:ext cx="353504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98500" y="460375"/>
            <a:ext cx="762825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457200" indent="-4572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那每个分数有几个这样的分数单位呢？</a:t>
            </a:r>
            <a:endParaRPr lang="zh-CN" altLang="en-US" sz="24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2484120" y="1117600"/>
            <a:ext cx="374523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的分数单位是（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的分数单位是（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 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80915" y="1278573"/>
          <a:ext cx="227330" cy="58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80915" y="1278573"/>
                        <a:ext cx="227330" cy="588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71390" y="1909763"/>
          <a:ext cx="227330" cy="58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71390" y="1909763"/>
                        <a:ext cx="227330" cy="588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80915" y="2535873"/>
          <a:ext cx="208280" cy="58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5" imgW="139700" imgH="393700" progId="Equation.DSMT4">
                  <p:embed/>
                </p:oleObj>
              </mc:Choice>
              <mc:Fallback>
                <p:oleObj name="" r:id="rId5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0915" y="2535873"/>
                        <a:ext cx="208280" cy="588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99965" y="3146743"/>
          <a:ext cx="208280" cy="58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7" imgW="139700" imgH="393700" progId="Equation.DSMT4">
                  <p:embed/>
                </p:oleObj>
              </mc:Choice>
              <mc:Fallback>
                <p:oleObj name="" r:id="rId7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99965" y="3146743"/>
                        <a:ext cx="208280" cy="588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580380" y="1133475"/>
            <a:ext cx="374523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）个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分数单位；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）个分数单位；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580380" y="2422525"/>
            <a:ext cx="3745230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）个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分数单位；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有（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）个分数单位。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683895" y="1355090"/>
            <a:ext cx="1728470" cy="419100"/>
            <a:chOff x="1077" y="2812"/>
            <a:chExt cx="2722" cy="660"/>
          </a:xfrm>
        </p:grpSpPr>
        <p:grpSp>
          <p:nvGrpSpPr>
            <p:cNvPr id="99" name="组合 98"/>
            <p:cNvGrpSpPr/>
            <p:nvPr/>
          </p:nvGrpSpPr>
          <p:grpSpPr>
            <a:xfrm>
              <a:off x="1077" y="2812"/>
              <a:ext cx="2722" cy="660"/>
              <a:chOff x="1077" y="2962"/>
              <a:chExt cx="2722" cy="355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077" y="2975"/>
                <a:ext cx="2722" cy="3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091" y="2984"/>
                <a:ext cx="1379" cy="326"/>
              </a:xfrm>
              <a:prstGeom prst="rect">
                <a:avLst/>
              </a:prstGeom>
              <a:solidFill>
                <a:srgbClr val="C2E4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2470" y="2962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77" name="对象 7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69" y="2848"/>
            <a:ext cx="223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" name="" r:id="rId9" imgW="152400" imgH="393700" progId="Equation.DSMT4">
                    <p:embed/>
                  </p:oleObj>
                </mc:Choice>
                <mc:Fallback>
                  <p:oleObj name="" r:id="rId9" imgW="1524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669" y="2848"/>
                          <a:ext cx="223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" name="组合 103"/>
          <p:cNvGrpSpPr/>
          <p:nvPr/>
        </p:nvGrpSpPr>
        <p:grpSpPr>
          <a:xfrm>
            <a:off x="683895" y="1972310"/>
            <a:ext cx="1728470" cy="424180"/>
            <a:chOff x="1077" y="3784"/>
            <a:chExt cx="2722" cy="668"/>
          </a:xfrm>
        </p:grpSpPr>
        <p:grpSp>
          <p:nvGrpSpPr>
            <p:cNvPr id="100" name="组合 99"/>
            <p:cNvGrpSpPr/>
            <p:nvPr/>
          </p:nvGrpSpPr>
          <p:grpSpPr>
            <a:xfrm>
              <a:off x="1077" y="3784"/>
              <a:ext cx="2722" cy="668"/>
              <a:chOff x="1077" y="3937"/>
              <a:chExt cx="2722" cy="36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077" y="3937"/>
                <a:ext cx="2722" cy="3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90" y="3941"/>
                <a:ext cx="1801" cy="332"/>
              </a:xfrm>
              <a:prstGeom prst="rect">
                <a:avLst/>
              </a:prstGeom>
              <a:solidFill>
                <a:srgbClr val="C2E4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65" name="直接连接符 64"/>
              <p:cNvCxnSpPr/>
              <p:nvPr/>
            </p:nvCxnSpPr>
            <p:spPr>
              <a:xfrm>
                <a:off x="1979" y="3942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2891" y="3937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79" name="对象 7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21" y="3813"/>
            <a:ext cx="223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0" name="" r:id="rId11" imgW="152400" imgH="393700" progId="Equation.DSMT4">
                    <p:embed/>
                  </p:oleObj>
                </mc:Choice>
                <mc:Fallback>
                  <p:oleObj name="" r:id="rId11" imgW="1524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421" y="3813"/>
                          <a:ext cx="223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对象 8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324" y="3824"/>
            <a:ext cx="223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" name="" r:id="rId13" imgW="152400" imgH="393700" progId="Equation.DSMT4">
                    <p:embed/>
                  </p:oleObj>
                </mc:Choice>
                <mc:Fallback>
                  <p:oleObj name="" r:id="rId13" imgW="1524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324" y="3824"/>
                          <a:ext cx="223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5" name="组合 104"/>
          <p:cNvGrpSpPr/>
          <p:nvPr/>
        </p:nvGrpSpPr>
        <p:grpSpPr>
          <a:xfrm>
            <a:off x="683895" y="2620645"/>
            <a:ext cx="1728470" cy="420370"/>
            <a:chOff x="1077" y="4805"/>
            <a:chExt cx="2722" cy="662"/>
          </a:xfrm>
        </p:grpSpPr>
        <p:grpSp>
          <p:nvGrpSpPr>
            <p:cNvPr id="101" name="组合 100"/>
            <p:cNvGrpSpPr/>
            <p:nvPr/>
          </p:nvGrpSpPr>
          <p:grpSpPr>
            <a:xfrm>
              <a:off x="1077" y="4805"/>
              <a:ext cx="2722" cy="662"/>
              <a:chOff x="1077" y="4957"/>
              <a:chExt cx="2722" cy="35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077" y="4957"/>
                <a:ext cx="2722" cy="3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086" y="4963"/>
                <a:ext cx="2041" cy="326"/>
              </a:xfrm>
              <a:prstGeom prst="rect">
                <a:avLst/>
              </a:prstGeom>
              <a:solidFill>
                <a:srgbClr val="C2E4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68" name="直接连接符 67"/>
              <p:cNvCxnSpPr/>
              <p:nvPr/>
            </p:nvCxnSpPr>
            <p:spPr>
              <a:xfrm>
                <a:off x="1753" y="495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2438" y="495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3118" y="495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83" name="对象 8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16" y="4836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" name="" r:id="rId14" imgW="139700" imgH="393700" progId="Equation.DSMT4">
                    <p:embed/>
                  </p:oleObj>
                </mc:Choice>
                <mc:Fallback>
                  <p:oleObj name="" r:id="rId14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316" y="4836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对象 8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984" y="4844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" name="" r:id="rId16" imgW="139700" imgH="393700" progId="Equation.DSMT4">
                    <p:embed/>
                  </p:oleObj>
                </mc:Choice>
                <mc:Fallback>
                  <p:oleObj name="" r:id="rId16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984" y="4844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对象 8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665" y="4844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" name="" r:id="rId17" imgW="139700" imgH="393700" progId="Equation.DSMT4">
                    <p:embed/>
                  </p:oleObj>
                </mc:Choice>
                <mc:Fallback>
                  <p:oleObj name="" r:id="rId17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665" y="4844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" name="组合 105"/>
          <p:cNvGrpSpPr/>
          <p:nvPr/>
        </p:nvGrpSpPr>
        <p:grpSpPr>
          <a:xfrm>
            <a:off x="683895" y="3267075"/>
            <a:ext cx="1728470" cy="429260"/>
            <a:chOff x="1077" y="5823"/>
            <a:chExt cx="2722" cy="67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1077" y="5823"/>
              <a:ext cx="2722" cy="676"/>
              <a:chOff x="1077" y="5978"/>
              <a:chExt cx="2722" cy="36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077" y="5978"/>
                <a:ext cx="2722" cy="3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1083" y="5983"/>
                <a:ext cx="2264" cy="330"/>
              </a:xfrm>
              <a:prstGeom prst="rect">
                <a:avLst/>
              </a:prstGeom>
              <a:solidFill>
                <a:srgbClr val="C2E4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1529" y="5987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1984" y="597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2438" y="597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2891" y="597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3345" y="5978"/>
                <a:ext cx="0" cy="355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89" name="对象 8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12" y="5871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" name="" r:id="rId18" imgW="139700" imgH="393700" progId="Equation.DSMT4">
                    <p:embed/>
                  </p:oleObj>
                </mc:Choice>
                <mc:Fallback>
                  <p:oleObj name="" r:id="rId18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212" y="5871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对象 9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44" y="5865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" name="" r:id="rId20" imgW="139700" imgH="393700" progId="Equation.DSMT4">
                    <p:embed/>
                  </p:oleObj>
                </mc:Choice>
                <mc:Fallback>
                  <p:oleObj name="" r:id="rId20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644" y="5865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对象 9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098" y="5865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" name="" r:id="rId21" imgW="139700" imgH="393700" progId="Equation.DSMT4">
                    <p:embed/>
                  </p:oleObj>
                </mc:Choice>
                <mc:Fallback>
                  <p:oleObj name="" r:id="rId21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098" y="5865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对象 9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551" y="5865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" name="" r:id="rId22" imgW="139700" imgH="393700" progId="Equation.DSMT4">
                    <p:embed/>
                  </p:oleObj>
                </mc:Choice>
                <mc:Fallback>
                  <p:oleObj name="" r:id="rId22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551" y="5865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对象 9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005" y="5865"/>
            <a:ext cx="205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" name="" r:id="rId23" imgW="139700" imgH="393700" progId="Equation.DSMT4">
                    <p:embed/>
                  </p:oleObj>
                </mc:Choice>
                <mc:Fallback>
                  <p:oleObj name="" r:id="rId23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005" y="5865"/>
                          <a:ext cx="205" cy="5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1" name="文本框 110"/>
          <p:cNvSpPr txBox="1"/>
          <p:nvPr/>
        </p:nvSpPr>
        <p:spPr>
          <a:xfrm>
            <a:off x="701675" y="3810000"/>
            <a:ext cx="7741285" cy="730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分子是几，就有几个分数单位。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595245" y="123444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266815" y="1457325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2595245" y="181610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6266815" y="2051685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2595245" y="248031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6266815" y="2715895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595245" y="3129280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6266815" y="3364865"/>
            <a:ext cx="287655" cy="28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highlight>
                <a:srgbClr val="FF00FF"/>
              </a:highlight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28265" y="1248410"/>
          <a:ext cx="227330" cy="588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4" imgW="152400" imgH="393700" progId="Equation.DSMT4">
                  <p:embed/>
                </p:oleObj>
              </mc:Choice>
              <mc:Fallback>
                <p:oleObj name="" r:id="rId24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28265" y="1248410"/>
                        <a:ext cx="227330" cy="588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27630" y="1836420"/>
          <a:ext cx="227330" cy="588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25" imgW="152400" imgH="393700" progId="Equation.DSMT4">
                  <p:embed/>
                </p:oleObj>
              </mc:Choice>
              <mc:Fallback>
                <p:oleObj name="" r:id="rId25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627630" y="1836420"/>
                        <a:ext cx="227330" cy="588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27630" y="2492375"/>
          <a:ext cx="227330" cy="588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27" imgW="152400" imgH="393700" progId="Equation.DSMT4">
                  <p:embed/>
                </p:oleObj>
              </mc:Choice>
              <mc:Fallback>
                <p:oleObj name="" r:id="rId27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627630" y="2492375"/>
                        <a:ext cx="227330" cy="588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27630" y="3155315"/>
          <a:ext cx="208280" cy="588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9" imgW="139700" imgH="393700" progId="Equation.DSMT4">
                  <p:embed/>
                </p:oleObj>
              </mc:Choice>
              <mc:Fallback>
                <p:oleObj name="" r:id="rId29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627630" y="3155315"/>
                        <a:ext cx="208280" cy="588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文本框 106"/>
          <p:cNvSpPr txBox="1"/>
          <p:nvPr/>
        </p:nvSpPr>
        <p:spPr>
          <a:xfrm>
            <a:off x="6185535" y="1264285"/>
            <a:ext cx="45021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104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6177280" y="1853565"/>
            <a:ext cx="45021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rgbClr val="104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6177280" y="2529840"/>
            <a:ext cx="45021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400" b="1">
              <a:solidFill>
                <a:srgbClr val="104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6177280" y="3184525"/>
            <a:ext cx="45021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104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400" b="1">
              <a:solidFill>
                <a:srgbClr val="104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07" grpId="1"/>
      <p:bldP spid="108" grpId="1"/>
      <p:bldP spid="109" grpId="1"/>
      <p:bldP spid="110" grpId="1"/>
      <p:bldP spid="111" grpId="0"/>
      <p:bldP spid="111" grpId="1"/>
      <p:bldP spid="112" grpId="0" bldLvl="0" animBg="1"/>
      <p:bldP spid="112" grpId="1" animBg="1"/>
      <p:bldP spid="114" grpId="0" bldLvl="0" animBg="1"/>
      <p:bldP spid="114" grpId="1" animBg="1"/>
      <p:bldP spid="115" grpId="0" bldLvl="0" animBg="1"/>
      <p:bldP spid="115" grpId="1" animBg="1"/>
      <p:bldP spid="116" grpId="0" bldLvl="0" animBg="1"/>
      <p:bldP spid="116" grpId="1" animBg="1"/>
      <p:bldP spid="117" grpId="0" bldLvl="0" animBg="1"/>
      <p:bldP spid="117" grpId="1" animBg="1"/>
      <p:bldP spid="118" grpId="0" bldLvl="0" animBg="1"/>
      <p:bldP spid="118" grpId="1" animBg="1"/>
      <p:bldP spid="119" grpId="0" bldLvl="0" animBg="1"/>
      <p:bldP spid="119" grpId="1" animBg="1"/>
      <p:bldP spid="120" grpId="0" bldLvl="0" animBg="1"/>
      <p:bldP spid="12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圆角矩形 25"/>
          <p:cNvSpPr/>
          <p:nvPr/>
        </p:nvSpPr>
        <p:spPr>
          <a:xfrm>
            <a:off x="1248410" y="1779905"/>
            <a:ext cx="7207250" cy="2602230"/>
          </a:xfrm>
          <a:prstGeom prst="roundRect">
            <a:avLst>
              <a:gd name="adj" fmla="val 8101"/>
            </a:avLst>
          </a:prstGeom>
          <a:solidFill>
            <a:srgbClr val="FDF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3895" y="267970"/>
            <a:ext cx="624649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认识分数各部分的名称及含义。</a:t>
            </a: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83895" y="772795"/>
            <a:ext cx="777113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457200" indent="-457200" algn="l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01657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结合分数的意义，你知道分数各部分的名称及表示的意思吗？</a:t>
            </a:r>
            <a:endParaRPr lang="zh-CN" altLang="en-US" sz="2400" b="1">
              <a:solidFill>
                <a:srgbClr val="01657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93545" y="1898500"/>
            <a:ext cx="1586865" cy="2275482"/>
            <a:chOff x="4138" y="3091"/>
            <a:chExt cx="1842" cy="2641"/>
          </a:xfrm>
        </p:grpSpPr>
        <p:sp>
          <p:nvSpPr>
            <p:cNvPr id="2" name="文本框 1"/>
            <p:cNvSpPr txBox="1"/>
            <p:nvPr/>
          </p:nvSpPr>
          <p:spPr>
            <a:xfrm>
              <a:off x="4138" y="3091"/>
              <a:ext cx="1842" cy="13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5400" b="1">
                  <a:solidFill>
                    <a:srgbClr val="00AFF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5400" b="1">
                <a:solidFill>
                  <a:srgbClr val="00AFF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138" y="4373"/>
              <a:ext cx="1842" cy="13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5400" b="1">
                  <a:solidFill>
                    <a:srgbClr val="2E8275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5400" b="1">
                <a:solidFill>
                  <a:srgbClr val="2E8275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4499" y="4475"/>
              <a:ext cx="112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205480" y="2211705"/>
            <a:ext cx="4905375" cy="573405"/>
            <a:chOff x="5839" y="3483"/>
            <a:chExt cx="7725" cy="903"/>
          </a:xfrm>
        </p:grpSpPr>
        <p:cxnSp>
          <p:nvCxnSpPr>
            <p:cNvPr id="7" name="直接箭头连接符 6"/>
            <p:cNvCxnSpPr/>
            <p:nvPr/>
          </p:nvCxnSpPr>
          <p:spPr>
            <a:xfrm>
              <a:off x="5839" y="3937"/>
              <a:ext cx="861" cy="0"/>
            </a:xfrm>
            <a:prstGeom prst="straightConnector1">
              <a:avLst/>
            </a:prstGeom>
            <a:ln w="19050">
              <a:solidFill>
                <a:srgbClr val="00AF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6746" y="3488"/>
              <a:ext cx="25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00AFF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分子：</a:t>
              </a:r>
              <a:endParaRPr lang="zh-CN" altLang="en-US" sz="2400" b="1">
                <a:solidFill>
                  <a:srgbClr val="00AF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108" y="3483"/>
              <a:ext cx="5456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00AFF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表示取其中的几份。</a:t>
              </a:r>
              <a:endParaRPr lang="zh-CN" altLang="en-US" sz="2400" b="1">
                <a:solidFill>
                  <a:srgbClr val="00AFF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480" y="2785110"/>
            <a:ext cx="5337175" cy="573405"/>
            <a:chOff x="5839" y="4386"/>
            <a:chExt cx="8405" cy="903"/>
          </a:xfrm>
        </p:grpSpPr>
        <p:sp>
          <p:nvSpPr>
            <p:cNvPr id="9" name="文本框 8"/>
            <p:cNvSpPr txBox="1"/>
            <p:nvPr/>
          </p:nvSpPr>
          <p:spPr>
            <a:xfrm>
              <a:off x="6746" y="4391"/>
              <a:ext cx="25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分数线：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788" y="4386"/>
              <a:ext cx="5456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表示平均分。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接箭头连接符 14"/>
            <p:cNvCxnSpPr/>
            <p:nvPr/>
          </p:nvCxnSpPr>
          <p:spPr>
            <a:xfrm>
              <a:off x="5839" y="4877"/>
              <a:ext cx="86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3205480" y="3364230"/>
            <a:ext cx="4977130" cy="570230"/>
            <a:chOff x="5839" y="5298"/>
            <a:chExt cx="7838" cy="898"/>
          </a:xfrm>
        </p:grpSpPr>
        <p:sp>
          <p:nvSpPr>
            <p:cNvPr id="10" name="文本框 9"/>
            <p:cNvSpPr txBox="1"/>
            <p:nvPr/>
          </p:nvSpPr>
          <p:spPr>
            <a:xfrm>
              <a:off x="6746" y="5298"/>
              <a:ext cx="2517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2E8275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分母：</a:t>
              </a:r>
              <a:endParaRPr lang="zh-CN" altLang="en-US" sz="2400" b="1">
                <a:solidFill>
                  <a:srgbClr val="2E8275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221" y="5298"/>
              <a:ext cx="5456" cy="8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2E8275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表示平均分的份数。</a:t>
              </a:r>
              <a:endParaRPr lang="zh-CN" altLang="en-US" sz="2400" b="1">
                <a:solidFill>
                  <a:srgbClr val="2E8275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箭头连接符 15"/>
            <p:cNvCxnSpPr/>
            <p:nvPr/>
          </p:nvCxnSpPr>
          <p:spPr>
            <a:xfrm>
              <a:off x="5839" y="5751"/>
              <a:ext cx="861" cy="0"/>
            </a:xfrm>
            <a:prstGeom prst="straightConnector1">
              <a:avLst/>
            </a:prstGeom>
            <a:ln w="19050">
              <a:solidFill>
                <a:srgbClr val="2E827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683895" y="917575"/>
            <a:ext cx="805497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</a:rPr>
              <a:t>1.</a:t>
            </a:r>
            <a:r>
              <a:rPr lang="zh-CN" altLang="en-US" sz="2800" b="1" dirty="0">
                <a:latin typeface="+mn-lt"/>
              </a:rPr>
              <a:t>把下面每个图形都看作单位“</a:t>
            </a:r>
            <a:r>
              <a:rPr lang="en-US" altLang="zh-CN" sz="2800" b="1" dirty="0">
                <a:latin typeface="+mn-lt"/>
              </a:rPr>
              <a:t>1</a:t>
            </a:r>
            <a:r>
              <a:rPr lang="zh-CN" altLang="en-US" sz="2800" b="1" dirty="0">
                <a:latin typeface="+mn-lt"/>
              </a:rPr>
              <a:t>”，用分数表示各图</a:t>
            </a:r>
            <a:endParaRPr lang="zh-CN" altLang="en-US" sz="2800" b="1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</a:rPr>
              <a:t> </a:t>
            </a:r>
            <a:r>
              <a:rPr lang="en-US" altLang="zh-CN" sz="2800" b="1" dirty="0">
                <a:latin typeface="+mn-lt"/>
              </a:rPr>
              <a:t>  </a:t>
            </a:r>
            <a:r>
              <a:rPr lang="zh-CN" altLang="en-US" sz="2800" b="1" dirty="0">
                <a:latin typeface="+mn-lt"/>
              </a:rPr>
              <a:t>中涂色部分的大小。</a:t>
            </a:r>
            <a:endParaRPr lang="zh-CN" altLang="en-US" sz="2800" b="1" dirty="0">
              <a:latin typeface="+mn-lt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1604184" y="3281430"/>
          <a:ext cx="3175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184" y="3281430"/>
                        <a:ext cx="3175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3606972" y="3296016"/>
          <a:ext cx="3175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972" y="3296016"/>
                        <a:ext cx="3175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5607574" y="3274460"/>
          <a:ext cx="3175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574" y="3274460"/>
                        <a:ext cx="3175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7539582" y="3274460"/>
          <a:ext cx="2905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582" y="3274460"/>
                        <a:ext cx="290513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2" name="图片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93675"/>
            <a:ext cx="421798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635000" y="284163"/>
            <a:ext cx="3973513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三、实践应用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巩固提升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33589" y="4092544"/>
            <a:ext cx="87012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402136" y="4092544"/>
            <a:ext cx="87012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297894" y="4065730"/>
            <a:ext cx="87012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218647" y="4060174"/>
            <a:ext cx="87012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447734" y="1779786"/>
            <a:ext cx="2291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P47 </a:t>
            </a:r>
            <a:r>
              <a:rPr lang="zh-CN" altLang="en-US" sz="1200" b="1" dirty="0">
                <a:solidFill>
                  <a:srgbClr val="E75A4F"/>
                </a:solidFill>
              </a:rPr>
              <a:t>做一做 第</a:t>
            </a:r>
            <a:r>
              <a:rPr lang="en-US" altLang="zh-CN" sz="1200" b="1" dirty="0">
                <a:solidFill>
                  <a:srgbClr val="E75A4F"/>
                </a:solidFill>
              </a:rPr>
              <a:t>1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0655" y="2428240"/>
            <a:ext cx="6350000" cy="7035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9980" y="2392680"/>
            <a:ext cx="6991350" cy="77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矩形 5"/>
          <p:cNvSpPr>
            <a:spLocks noChangeArrowheads="1"/>
          </p:cNvSpPr>
          <p:nvPr/>
        </p:nvSpPr>
        <p:spPr bwMode="auto">
          <a:xfrm>
            <a:off x="747118" y="732791"/>
            <a:ext cx="4540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 bwMode="auto">
          <a:xfrm>
            <a:off x="1119163" y="2395137"/>
            <a:ext cx="2990973" cy="145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每个福娃是这排福娃的         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19461" name="对象 6"/>
          <p:cNvGraphicFramePr>
            <a:graphicFrameLocks noChangeAspect="1"/>
          </p:cNvGraphicFramePr>
          <p:nvPr/>
        </p:nvGraphicFramePr>
        <p:xfrm>
          <a:off x="1527598" y="3295250"/>
          <a:ext cx="7096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330200" imgH="431800" progId="Equation.DSMT4">
                  <p:embed/>
                </p:oleObj>
              </mc:Choice>
              <mc:Fallback>
                <p:oleObj name="Equation" r:id="rId1" imgW="3302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7598" y="3295250"/>
                        <a:ext cx="7096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 bwMode="auto">
          <a:xfrm>
            <a:off x="5145395" y="2454670"/>
            <a:ext cx="3171021" cy="145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个冰墩墩是这排冰墩墩的          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 flipH="1">
            <a:off x="1657016" y="3181376"/>
            <a:ext cx="123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87450" y="927735"/>
            <a:ext cx="29229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P47 </a:t>
            </a:r>
            <a:r>
              <a:rPr lang="zh-CN" altLang="en-US" sz="1200" b="1" dirty="0">
                <a:solidFill>
                  <a:srgbClr val="E75A4F"/>
                </a:solidFill>
              </a:rPr>
              <a:t>做一做 第</a:t>
            </a:r>
            <a:r>
              <a:rPr lang="en-US" altLang="zh-CN" sz="1200" b="1" dirty="0">
                <a:solidFill>
                  <a:srgbClr val="E75A4F"/>
                </a:solidFill>
              </a:rPr>
              <a:t>2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  <p:graphicFrame>
        <p:nvGraphicFramePr>
          <p:cNvPr id="10" name="对象 6"/>
          <p:cNvGraphicFramePr>
            <a:graphicFrameLocks noChangeAspect="1"/>
          </p:cNvGraphicFramePr>
          <p:nvPr/>
        </p:nvGraphicFramePr>
        <p:xfrm>
          <a:off x="5857342" y="3364274"/>
          <a:ext cx="70961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330200" imgH="431800" progId="Equation.DSMT4">
                  <p:embed/>
                </p:oleObj>
              </mc:Choice>
              <mc:Fallback>
                <p:oleObj name="Equation" r:id="rId3" imgW="3302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342" y="3364274"/>
                        <a:ext cx="70961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 flipH="1">
            <a:off x="5986760" y="3250400"/>
            <a:ext cx="123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40" y="1419860"/>
            <a:ext cx="7359650" cy="104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589124" y="411629"/>
            <a:ext cx="454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3.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 bwMode="auto">
          <a:xfrm>
            <a:off x="926944" y="2599521"/>
            <a:ext cx="2401888" cy="11302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每个茶杯是这套茶杯的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20485" name="对象 5"/>
          <p:cNvGraphicFramePr>
            <a:graphicFrameLocks noChangeAspect="1"/>
          </p:cNvGraphicFramePr>
          <p:nvPr/>
        </p:nvGraphicFramePr>
        <p:xfrm>
          <a:off x="1993744" y="3124984"/>
          <a:ext cx="461963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330200" imgH="431800" progId="Equation.DSMT4">
                  <p:embed/>
                </p:oleObj>
              </mc:Choice>
              <mc:Fallback>
                <p:oleObj name="Equation" r:id="rId1" imgW="330200" imgH="431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744" y="3124984"/>
                        <a:ext cx="461963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 bwMode="auto">
          <a:xfrm>
            <a:off x="3570554" y="2569184"/>
            <a:ext cx="2036762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每种颜色的跳棋是这盒跳棋的        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20487" name="对象 8"/>
          <p:cNvGraphicFramePr>
            <a:graphicFrameLocks noChangeAspect="1"/>
          </p:cNvGraphicFramePr>
          <p:nvPr/>
        </p:nvGraphicFramePr>
        <p:xfrm>
          <a:off x="3984469" y="3724513"/>
          <a:ext cx="461963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330200" imgH="431800" progId="Equation.DSMT4">
                  <p:embed/>
                </p:oleObj>
              </mc:Choice>
              <mc:Fallback>
                <p:oleObj name="Equation" r:id="rId3" imgW="330200" imgH="431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469" y="3724513"/>
                        <a:ext cx="461963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 bwMode="auto">
          <a:xfrm>
            <a:off x="6124519" y="2599521"/>
            <a:ext cx="2401887" cy="11302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一小杯液体是这瓶液体的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20489" name="对象 11"/>
          <p:cNvGraphicFramePr>
            <a:graphicFrameLocks noChangeAspect="1"/>
          </p:cNvGraphicFramePr>
          <p:nvPr/>
        </p:nvGraphicFramePr>
        <p:xfrm>
          <a:off x="7472957" y="3164671"/>
          <a:ext cx="5318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4" imgW="381000" imgH="431800" progId="Equation.DSMT4">
                  <p:embed/>
                </p:oleObj>
              </mc:Choice>
              <mc:Fallback>
                <p:oleObj name="Equation" r:id="rId4" imgW="381000" imgH="431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2957" y="3164671"/>
                        <a:ext cx="531813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044544" y="3012271"/>
            <a:ext cx="438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041619" y="3724513"/>
            <a:ext cx="4381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452320" y="3164671"/>
            <a:ext cx="5524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493" name="图片 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3" b="863"/>
          <a:stretch>
            <a:fillRect/>
          </a:stretch>
        </p:blipFill>
        <p:spPr bwMode="auto">
          <a:xfrm>
            <a:off x="6124519" y="900729"/>
            <a:ext cx="2036762" cy="16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图片 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5" r="-2418"/>
          <a:stretch>
            <a:fillRect/>
          </a:stretch>
        </p:blipFill>
        <p:spPr bwMode="auto">
          <a:xfrm>
            <a:off x="3368520" y="1090206"/>
            <a:ext cx="244083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1131084"/>
            <a:ext cx="1443378" cy="14381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70700" y="555614"/>
            <a:ext cx="2291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P47 </a:t>
            </a:r>
            <a:r>
              <a:rPr lang="zh-CN" altLang="en-US" sz="1200" b="1" dirty="0">
                <a:solidFill>
                  <a:srgbClr val="E75A4F"/>
                </a:solidFill>
              </a:rPr>
              <a:t>做一做 第</a:t>
            </a:r>
            <a:r>
              <a:rPr lang="en-US" altLang="zh-CN" sz="1200" b="1" dirty="0">
                <a:solidFill>
                  <a:srgbClr val="E75A4F"/>
                </a:solidFill>
              </a:rPr>
              <a:t>3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423" y="555625"/>
            <a:ext cx="6264275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矩形 2"/>
          <p:cNvSpPr>
            <a:spLocks noChangeArrowheads="1"/>
          </p:cNvSpPr>
          <p:nvPr/>
        </p:nvSpPr>
        <p:spPr bwMode="auto">
          <a:xfrm>
            <a:off x="2555240" y="1707198"/>
            <a:ext cx="4037013" cy="153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本节课的学习，你们有哪些新的收获？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2533" name="组合 1"/>
          <p:cNvGrpSpPr/>
          <p:nvPr/>
        </p:nvGrpSpPr>
        <p:grpSpPr bwMode="auto">
          <a:xfrm>
            <a:off x="573088" y="193675"/>
            <a:ext cx="2741612" cy="644525"/>
            <a:chOff x="572333" y="193389"/>
            <a:chExt cx="2742749" cy="644400"/>
          </a:xfrm>
        </p:grpSpPr>
        <p:pic>
          <p:nvPicPr>
            <p:cNvPr id="22534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17"/>
            <a:stretch>
              <a:fillRect/>
            </a:stretch>
          </p:blipFill>
          <p:spPr bwMode="auto">
            <a:xfrm>
              <a:off x="572333" y="193389"/>
              <a:ext cx="1623403" cy="64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5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65"/>
            <a:stretch>
              <a:fillRect/>
            </a:stretch>
          </p:blipFill>
          <p:spPr bwMode="auto">
            <a:xfrm flipH="1">
              <a:off x="2195735" y="193389"/>
              <a:ext cx="1119347" cy="64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1"/>
            <p:cNvSpPr txBox="1">
              <a:spLocks noChangeArrowheads="1"/>
            </p:cNvSpPr>
            <p:nvPr/>
          </p:nvSpPr>
          <p:spPr bwMode="auto">
            <a:xfrm>
              <a:off x="756559" y="283859"/>
              <a:ext cx="2348886" cy="52377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MMConnector"/>
          <p:cNvSpPr/>
          <p:nvPr/>
        </p:nvSpPr>
        <p:spPr>
          <a:xfrm>
            <a:off x="2085975" y="1631315"/>
            <a:ext cx="610870" cy="1432560"/>
          </a:xfrm>
          <a:custGeom>
            <a:avLst/>
            <a:gdLst/>
            <a:ahLst/>
            <a:cxnLst/>
            <a:rect l="0" t="0" r="0" b="0"/>
            <a:pathLst>
              <a:path w="611100" h="1309500" fill="none">
                <a:moveTo>
                  <a:pt x="46075" y="654750"/>
                </a:moveTo>
                <a:lnTo>
                  <a:pt x="264713" y="654750"/>
                </a:lnTo>
                <a:lnTo>
                  <a:pt x="264713" y="-596550"/>
                </a:lnTo>
                <a:cubicBezTo>
                  <a:pt x="264713" y="-628676"/>
                  <a:pt x="290787" y="-654750"/>
                  <a:pt x="322913" y="-654750"/>
                </a:cubicBezTo>
                <a:lnTo>
                  <a:pt x="657175" y="-654750"/>
                </a:lnTo>
              </a:path>
            </a:pathLst>
          </a:custGeom>
          <a:noFill/>
          <a:ln w="194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5" name="MMConnector"/>
          <p:cNvSpPr/>
          <p:nvPr/>
        </p:nvSpPr>
        <p:spPr>
          <a:xfrm>
            <a:off x="3950970" y="829310"/>
            <a:ext cx="261620" cy="123825"/>
          </a:xfrm>
          <a:custGeom>
            <a:avLst/>
            <a:gdLst/>
            <a:ahLst/>
            <a:cxnLst/>
            <a:rect l="0" t="0" r="0" b="0"/>
            <a:pathLst>
              <a:path w="261900" h="123675" fill="none">
                <a:moveTo>
                  <a:pt x="-130950" y="61838"/>
                </a:moveTo>
                <a:lnTo>
                  <a:pt x="-17072" y="61838"/>
                </a:lnTo>
                <a:lnTo>
                  <a:pt x="-17072" y="-3637"/>
                </a:lnTo>
                <a:cubicBezTo>
                  <a:pt x="-17072" y="-35764"/>
                  <a:pt x="9002" y="-61837"/>
                  <a:pt x="41128" y="-61837"/>
                </a:cubicBezTo>
                <a:lnTo>
                  <a:pt x="130950" y="-61837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8" name="MMConnector"/>
          <p:cNvSpPr/>
          <p:nvPr/>
        </p:nvSpPr>
        <p:spPr>
          <a:xfrm>
            <a:off x="3950970" y="1087755"/>
            <a:ext cx="147955" cy="393065"/>
          </a:xfrm>
          <a:custGeom>
            <a:avLst/>
            <a:gdLst/>
            <a:ahLst/>
            <a:cxnLst/>
            <a:rect l="0" t="0" r="0" b="0"/>
            <a:pathLst>
              <a:path w="148022" h="392850" fill="none">
                <a:moveTo>
                  <a:pt x="-17072" y="-196425"/>
                </a:moveTo>
                <a:lnTo>
                  <a:pt x="-17072" y="138225"/>
                </a:lnTo>
                <a:cubicBezTo>
                  <a:pt x="-17072" y="170351"/>
                  <a:pt x="9002" y="196425"/>
                  <a:pt x="41128" y="196425"/>
                </a:cubicBezTo>
                <a:lnTo>
                  <a:pt x="130950" y="196425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0" name="MMConnector"/>
          <p:cNvSpPr/>
          <p:nvPr/>
        </p:nvSpPr>
        <p:spPr>
          <a:xfrm>
            <a:off x="5064125" y="614680"/>
            <a:ext cx="261620" cy="162560"/>
          </a:xfrm>
          <a:custGeom>
            <a:avLst/>
            <a:gdLst/>
            <a:ahLst/>
            <a:cxnLst/>
            <a:rect l="0" t="0" r="0" b="0"/>
            <a:pathLst>
              <a:path w="261900" h="162475" fill="none">
                <a:moveTo>
                  <a:pt x="-130950" y="81238"/>
                </a:moveTo>
                <a:lnTo>
                  <a:pt x="-17072" y="81238"/>
                </a:lnTo>
                <a:lnTo>
                  <a:pt x="-17072" y="-23037"/>
                </a:lnTo>
                <a:cubicBezTo>
                  <a:pt x="-17072" y="-55164"/>
                  <a:pt x="9002" y="-81237"/>
                  <a:pt x="41128" y="-81237"/>
                </a:cubicBezTo>
                <a:lnTo>
                  <a:pt x="130950" y="-81237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" name="MMConnector"/>
          <p:cNvSpPr/>
          <p:nvPr/>
        </p:nvSpPr>
        <p:spPr>
          <a:xfrm>
            <a:off x="5064125" y="745490"/>
            <a:ext cx="147955" cy="99695"/>
          </a:xfrm>
          <a:custGeom>
            <a:avLst/>
            <a:gdLst/>
            <a:ahLst/>
            <a:cxnLst/>
            <a:rect l="0" t="0" r="0" b="0"/>
            <a:pathLst>
              <a:path w="148022" h="99425" fill="none">
                <a:moveTo>
                  <a:pt x="-17072" y="-49712"/>
                </a:moveTo>
                <a:lnTo>
                  <a:pt x="-17072" y="-8487"/>
                </a:lnTo>
                <a:cubicBezTo>
                  <a:pt x="-17072" y="23639"/>
                  <a:pt x="9002" y="49713"/>
                  <a:pt x="41128" y="49713"/>
                </a:cubicBezTo>
                <a:lnTo>
                  <a:pt x="130950" y="49713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4" name="MMConnector"/>
          <p:cNvSpPr/>
          <p:nvPr/>
        </p:nvSpPr>
        <p:spPr>
          <a:xfrm>
            <a:off x="5064125" y="904875"/>
            <a:ext cx="147955" cy="361315"/>
          </a:xfrm>
          <a:custGeom>
            <a:avLst/>
            <a:gdLst/>
            <a:ahLst/>
            <a:cxnLst/>
            <a:rect l="0" t="0" r="0" b="0"/>
            <a:pathLst>
              <a:path w="148022" h="361325" fill="none">
                <a:moveTo>
                  <a:pt x="-17072" y="-180662"/>
                </a:moveTo>
                <a:lnTo>
                  <a:pt x="-17072" y="122463"/>
                </a:lnTo>
                <a:cubicBezTo>
                  <a:pt x="-17072" y="154589"/>
                  <a:pt x="9002" y="180663"/>
                  <a:pt x="41128" y="180663"/>
                </a:cubicBezTo>
                <a:lnTo>
                  <a:pt x="130950" y="180663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6" name="MMConnector"/>
          <p:cNvSpPr/>
          <p:nvPr/>
        </p:nvSpPr>
        <p:spPr>
          <a:xfrm>
            <a:off x="2085975" y="2491105"/>
            <a:ext cx="610870" cy="269240"/>
          </a:xfrm>
          <a:custGeom>
            <a:avLst/>
            <a:gdLst/>
            <a:ahLst/>
            <a:cxnLst/>
            <a:rect l="0" t="0" r="0" b="0"/>
            <a:pathLst>
              <a:path w="611100" h="269175" fill="none">
                <a:moveTo>
                  <a:pt x="46075" y="-134587"/>
                </a:moveTo>
                <a:lnTo>
                  <a:pt x="264713" y="-134587"/>
                </a:lnTo>
                <a:lnTo>
                  <a:pt x="264713" y="76388"/>
                </a:lnTo>
                <a:cubicBezTo>
                  <a:pt x="264713" y="108514"/>
                  <a:pt x="290787" y="134588"/>
                  <a:pt x="322913" y="134588"/>
                </a:cubicBezTo>
                <a:lnTo>
                  <a:pt x="657175" y="134588"/>
                </a:lnTo>
              </a:path>
            </a:pathLst>
          </a:custGeom>
          <a:noFill/>
          <a:ln w="194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8" name="MMConnector"/>
          <p:cNvSpPr/>
          <p:nvPr/>
        </p:nvSpPr>
        <p:spPr>
          <a:xfrm>
            <a:off x="2085975" y="3145790"/>
            <a:ext cx="610870" cy="1578610"/>
          </a:xfrm>
          <a:custGeom>
            <a:avLst/>
            <a:gdLst/>
            <a:ahLst/>
            <a:cxnLst/>
            <a:rect l="0" t="0" r="0" b="0"/>
            <a:pathLst>
              <a:path w="611100" h="1578675" fill="none">
                <a:moveTo>
                  <a:pt x="46075" y="-789337"/>
                </a:moveTo>
                <a:lnTo>
                  <a:pt x="264713" y="-789337"/>
                </a:lnTo>
                <a:lnTo>
                  <a:pt x="264713" y="731138"/>
                </a:lnTo>
                <a:cubicBezTo>
                  <a:pt x="264713" y="763264"/>
                  <a:pt x="290787" y="789338"/>
                  <a:pt x="322913" y="789338"/>
                </a:cubicBezTo>
                <a:lnTo>
                  <a:pt x="657175" y="789338"/>
                </a:lnTo>
              </a:path>
            </a:pathLst>
          </a:custGeom>
          <a:noFill/>
          <a:ln w="194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0" name="MMConnector"/>
          <p:cNvSpPr/>
          <p:nvPr/>
        </p:nvSpPr>
        <p:spPr>
          <a:xfrm>
            <a:off x="4028440" y="2321560"/>
            <a:ext cx="261620" cy="608965"/>
          </a:xfrm>
          <a:custGeom>
            <a:avLst/>
            <a:gdLst/>
            <a:ahLst/>
            <a:cxnLst/>
            <a:rect l="0" t="0" r="0" b="0"/>
            <a:pathLst>
              <a:path w="261900" h="608675" fill="none">
                <a:moveTo>
                  <a:pt x="-130950" y="304338"/>
                </a:moveTo>
                <a:lnTo>
                  <a:pt x="-17072" y="304338"/>
                </a:lnTo>
                <a:lnTo>
                  <a:pt x="-17072" y="-246137"/>
                </a:lnTo>
                <a:cubicBezTo>
                  <a:pt x="-17072" y="-278264"/>
                  <a:pt x="9002" y="-304337"/>
                  <a:pt x="41128" y="-304337"/>
                </a:cubicBezTo>
                <a:lnTo>
                  <a:pt x="130950" y="-304337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" name="MMConnector"/>
          <p:cNvSpPr/>
          <p:nvPr/>
        </p:nvSpPr>
        <p:spPr>
          <a:xfrm>
            <a:off x="3873500" y="3735705"/>
            <a:ext cx="261620" cy="261620"/>
          </a:xfrm>
          <a:custGeom>
            <a:avLst/>
            <a:gdLst/>
            <a:ahLst/>
            <a:cxnLst/>
            <a:rect l="0" t="0" r="0" b="0"/>
            <a:pathLst>
              <a:path w="261900" h="123675" fill="none">
                <a:moveTo>
                  <a:pt x="-130950" y="61838"/>
                </a:moveTo>
                <a:lnTo>
                  <a:pt x="-17072" y="61838"/>
                </a:lnTo>
                <a:lnTo>
                  <a:pt x="-17072" y="-3637"/>
                </a:lnTo>
                <a:cubicBezTo>
                  <a:pt x="-17072" y="-35764"/>
                  <a:pt x="9002" y="-61837"/>
                  <a:pt x="41128" y="-61837"/>
                </a:cubicBezTo>
                <a:lnTo>
                  <a:pt x="130950" y="-61837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4" name="MMConnector"/>
          <p:cNvSpPr/>
          <p:nvPr/>
        </p:nvSpPr>
        <p:spPr>
          <a:xfrm>
            <a:off x="3873500" y="4069080"/>
            <a:ext cx="147955" cy="518160"/>
          </a:xfrm>
          <a:custGeom>
            <a:avLst/>
            <a:gdLst/>
            <a:ahLst/>
            <a:cxnLst/>
            <a:rect l="0" t="0" r="0" b="0"/>
            <a:pathLst>
              <a:path w="148022" h="123675" fill="none">
                <a:moveTo>
                  <a:pt x="-17072" y="-61837"/>
                </a:moveTo>
                <a:lnTo>
                  <a:pt x="-17072" y="3638"/>
                </a:lnTo>
                <a:cubicBezTo>
                  <a:pt x="-17072" y="35764"/>
                  <a:pt x="9002" y="61838"/>
                  <a:pt x="41128" y="61838"/>
                </a:cubicBezTo>
                <a:lnTo>
                  <a:pt x="130950" y="61838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9" name="MMConnector"/>
          <p:cNvSpPr/>
          <p:nvPr/>
        </p:nvSpPr>
        <p:spPr>
          <a:xfrm>
            <a:off x="4028440" y="2724150"/>
            <a:ext cx="147955" cy="196215"/>
          </a:xfrm>
          <a:custGeom>
            <a:avLst/>
            <a:gdLst/>
            <a:ahLst/>
            <a:cxnLst/>
            <a:rect l="0" t="0" r="0" b="0"/>
            <a:pathLst>
              <a:path w="148022" h="196425" fill="none">
                <a:moveTo>
                  <a:pt x="-17072" y="-98212"/>
                </a:moveTo>
                <a:lnTo>
                  <a:pt x="-17072" y="40013"/>
                </a:lnTo>
                <a:cubicBezTo>
                  <a:pt x="-17072" y="72139"/>
                  <a:pt x="9002" y="98213"/>
                  <a:pt x="41128" y="98213"/>
                </a:cubicBezTo>
                <a:lnTo>
                  <a:pt x="130950" y="98213"/>
                </a:lnTo>
              </a:path>
            </a:pathLst>
          </a:custGeom>
          <a:noFill/>
          <a:ln w="9700" cap="rnd">
            <a:solidFill>
              <a:srgbClr val="24405D"/>
            </a:solidFill>
            <a:round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1" name="MainIdea"/>
          <p:cNvSpPr/>
          <p:nvPr/>
        </p:nvSpPr>
        <p:spPr>
          <a:xfrm>
            <a:off x="725805" y="1988185"/>
            <a:ext cx="1406525" cy="737235"/>
          </a:xfrm>
          <a:custGeom>
            <a:avLst/>
            <a:gdLst>
              <a:gd name="rtl" fmla="*/ 196910 w 1406500"/>
              <a:gd name="rtt" fmla="*/ 163930 h 737200"/>
              <a:gd name="rtr" fmla="*/ 1205710 w 1406500"/>
              <a:gd name="rtb" fmla="*/ 590730 h 737200"/>
            </a:gdLst>
            <a:ahLst/>
            <a:cxnLst/>
            <a:rect l="rtl" t="rtt" r="rtr" b="rtb"/>
            <a:pathLst>
              <a:path w="1406500" h="737200">
                <a:moveTo>
                  <a:pt x="0" y="0"/>
                </a:moveTo>
                <a:lnTo>
                  <a:pt x="1406500" y="0"/>
                </a:lnTo>
                <a:lnTo>
                  <a:pt x="1406500" y="737200"/>
                </a:lnTo>
                <a:lnTo>
                  <a:pt x="0" y="737200"/>
                </a:lnTo>
                <a:lnTo>
                  <a:pt x="0" y="0"/>
                </a:lnTo>
                <a:close/>
              </a:path>
            </a:pathLst>
          </a:custGeom>
          <a:solidFill>
            <a:srgbClr val="24405D"/>
          </a:solidFill>
          <a:ln w="29100" cap="flat">
            <a:solidFill>
              <a:srgbClr val="24405D"/>
            </a:solidFill>
            <a:round/>
          </a:ln>
        </p:spPr>
        <p:txBody>
          <a:bodyPr wrap="squar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2" name="MainTopic"/>
          <p:cNvSpPr/>
          <p:nvPr/>
        </p:nvSpPr>
        <p:spPr>
          <a:xfrm>
            <a:off x="2743200" y="726440"/>
            <a:ext cx="1076960" cy="329565"/>
          </a:xfrm>
          <a:custGeom>
            <a:avLst/>
            <a:gdLst>
              <a:gd name="rtl" fmla="*/ 167810 w 1076700"/>
              <a:gd name="rtt" fmla="*/ 86330 h 329800"/>
              <a:gd name="rtr" fmla="*/ 905010 w 1076700"/>
              <a:gd name="rtb" fmla="*/ 260930 h 329800"/>
            </a:gdLst>
            <a:ahLst/>
            <a:cxnLst/>
            <a:rect l="rtl" t="rtt" r="rtr" b="rtb"/>
            <a:pathLst>
              <a:path w="1076700" h="329800">
                <a:moveTo>
                  <a:pt x="0" y="0"/>
                </a:moveTo>
                <a:lnTo>
                  <a:pt x="1076700" y="0"/>
                </a:lnTo>
                <a:lnTo>
                  <a:pt x="1076700" y="329800"/>
                </a:lnTo>
                <a:lnTo>
                  <a:pt x="0" y="3298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97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4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单位“1”</a:t>
            </a:r>
            <a:endParaRPr sz="14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4" name="SubTopic"/>
          <p:cNvSpPr/>
          <p:nvPr/>
        </p:nvSpPr>
        <p:spPr>
          <a:xfrm>
            <a:off x="4153535" y="675640"/>
            <a:ext cx="727710" cy="184150"/>
          </a:xfrm>
          <a:custGeom>
            <a:avLst/>
            <a:gdLst>
              <a:gd name="rtl" fmla="*/ 80510 w 727500"/>
              <a:gd name="rtt" fmla="*/ 37830 h 184300"/>
              <a:gd name="rtr" fmla="*/ 662510 w 727500"/>
              <a:gd name="rtb" fmla="*/ 183330 h 184300"/>
            </a:gdLst>
            <a:ahLst/>
            <a:cxnLst/>
            <a:rect l="rtl" t="rtt" r="rtr" b="rtb"/>
            <a:pathLst>
              <a:path w="727500" h="184300" stroke="0">
                <a:moveTo>
                  <a:pt x="0" y="0"/>
                </a:moveTo>
                <a:lnTo>
                  <a:pt x="727500" y="0"/>
                </a:lnTo>
                <a:lnTo>
                  <a:pt x="727500" y="184300"/>
                </a:lnTo>
                <a:lnTo>
                  <a:pt x="0" y="184300"/>
                </a:lnTo>
                <a:lnTo>
                  <a:pt x="0" y="0"/>
                </a:lnTo>
                <a:close/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一个整体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7" name="SubTopic"/>
          <p:cNvSpPr/>
          <p:nvPr/>
        </p:nvSpPr>
        <p:spPr>
          <a:xfrm>
            <a:off x="4081780" y="1083310"/>
            <a:ext cx="5029200" cy="563880"/>
          </a:xfrm>
          <a:custGeom>
            <a:avLst/>
            <a:gdLst>
              <a:gd name="rtl" fmla="*/ 80510 w 3986700"/>
              <a:gd name="rtt" fmla="*/ 37830 h 184300"/>
              <a:gd name="rtr" fmla="*/ 3921710 w 3986700"/>
              <a:gd name="rtb" fmla="*/ 183330 h 184300"/>
            </a:gdLst>
            <a:ahLst/>
            <a:cxnLst/>
            <a:rect l="rtl" t="rtt" r="rtr" b="rtb"/>
            <a:pathLst>
              <a:path w="3986700" h="184300" stroke="0">
                <a:moveTo>
                  <a:pt x="0" y="0"/>
                </a:moveTo>
                <a:lnTo>
                  <a:pt x="3986700" y="0"/>
                </a:lnTo>
                <a:lnTo>
                  <a:pt x="3986700" y="184300"/>
                </a:lnTo>
                <a:lnTo>
                  <a:pt x="0" y="184300"/>
                </a:lnTo>
                <a:lnTo>
                  <a:pt x="0" y="0"/>
                </a:lnTo>
                <a:close/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一个整体可以用自然数1来表示，我们通常把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它叫作单位“1”。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9" name="SubTopic"/>
          <p:cNvSpPr/>
          <p:nvPr/>
        </p:nvSpPr>
        <p:spPr>
          <a:xfrm>
            <a:off x="5098415" y="334645"/>
            <a:ext cx="1155700" cy="198755"/>
          </a:xfrm>
          <a:custGeom>
            <a:avLst/>
            <a:gdLst>
              <a:gd name="rtl" fmla="*/ 67900 w 679000"/>
              <a:gd name="rtt" fmla="*/ 34435 h 198850"/>
              <a:gd name="rtr" fmla="*/ 611100 w 679000"/>
              <a:gd name="rtb" fmla="*/ 179935 h 198850"/>
            </a:gdLst>
            <a:ahLst/>
            <a:cxnLst/>
            <a:rect l="rtl" t="rtt" r="rtr" b="rtb"/>
            <a:pathLst>
              <a:path w="679000" h="198850" stroke="0">
                <a:moveTo>
                  <a:pt x="0" y="0"/>
                </a:moveTo>
                <a:lnTo>
                  <a:pt x="679000" y="0"/>
                </a:lnTo>
                <a:lnTo>
                  <a:pt x="679000" y="198850"/>
                </a:lnTo>
                <a:lnTo>
                  <a:pt x="0" y="198850"/>
                </a:lnTo>
                <a:lnTo>
                  <a:pt x="0" y="0"/>
                </a:lnTo>
                <a:close/>
              </a:path>
              <a:path w="679000" h="198850" fill="none">
                <a:moveTo>
                  <a:pt x="0" y="198850"/>
                </a:moveTo>
                <a:lnTo>
                  <a:pt x="679000" y="198850"/>
                </a:lnTo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一个物体</a:t>
            </a:r>
            <a:endParaRPr sz="14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1" name="SubTopic"/>
          <p:cNvSpPr/>
          <p:nvPr/>
        </p:nvSpPr>
        <p:spPr>
          <a:xfrm>
            <a:off x="5101590" y="596265"/>
            <a:ext cx="1584325" cy="198755"/>
          </a:xfrm>
          <a:custGeom>
            <a:avLst/>
            <a:gdLst>
              <a:gd name="rtl" fmla="*/ 67900 w 931200"/>
              <a:gd name="rtt" fmla="*/ 34435 h 198850"/>
              <a:gd name="rtr" fmla="*/ 863300 w 931200"/>
              <a:gd name="rtb" fmla="*/ 179935 h 198850"/>
            </a:gdLst>
            <a:ahLst/>
            <a:cxnLst/>
            <a:rect l="rtl" t="rtt" r="rtr" b="rtb"/>
            <a:pathLst>
              <a:path w="931200" h="198850" stroke="0">
                <a:moveTo>
                  <a:pt x="0" y="0"/>
                </a:moveTo>
                <a:lnTo>
                  <a:pt x="931200" y="0"/>
                </a:lnTo>
                <a:lnTo>
                  <a:pt x="931200" y="198850"/>
                </a:lnTo>
                <a:lnTo>
                  <a:pt x="0" y="198850"/>
                </a:lnTo>
                <a:lnTo>
                  <a:pt x="0" y="0"/>
                </a:lnTo>
                <a:close/>
              </a:path>
              <a:path w="931200" h="198850" fill="none">
                <a:moveTo>
                  <a:pt x="0" y="198850"/>
                </a:moveTo>
                <a:lnTo>
                  <a:pt x="931200" y="198850"/>
                </a:lnTo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一个计量单位</a:t>
            </a:r>
            <a:endParaRPr sz="14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3" name="SubTopic"/>
          <p:cNvSpPr/>
          <p:nvPr/>
        </p:nvSpPr>
        <p:spPr>
          <a:xfrm>
            <a:off x="5139690" y="887095"/>
            <a:ext cx="1155700" cy="198755"/>
          </a:xfrm>
          <a:custGeom>
            <a:avLst/>
            <a:gdLst>
              <a:gd name="rtl" fmla="*/ 67900 w 679000"/>
              <a:gd name="rtt" fmla="*/ 34435 h 198850"/>
              <a:gd name="rtr" fmla="*/ 611100 w 679000"/>
              <a:gd name="rtb" fmla="*/ 179935 h 198850"/>
            </a:gdLst>
            <a:ahLst/>
            <a:cxnLst/>
            <a:rect l="rtl" t="rtt" r="rtr" b="rtb"/>
            <a:pathLst>
              <a:path w="679000" h="198850" stroke="0">
                <a:moveTo>
                  <a:pt x="0" y="0"/>
                </a:moveTo>
                <a:lnTo>
                  <a:pt x="679000" y="0"/>
                </a:lnTo>
                <a:lnTo>
                  <a:pt x="679000" y="198850"/>
                </a:lnTo>
                <a:lnTo>
                  <a:pt x="0" y="198850"/>
                </a:lnTo>
                <a:lnTo>
                  <a:pt x="0" y="0"/>
                </a:lnTo>
                <a:close/>
              </a:path>
              <a:path w="679000" h="198850" fill="none">
                <a:moveTo>
                  <a:pt x="0" y="198850"/>
                </a:moveTo>
                <a:lnTo>
                  <a:pt x="679000" y="198850"/>
                </a:lnTo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一些物体</a:t>
            </a:r>
            <a:endParaRPr sz="14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5" name="MainTopic"/>
          <p:cNvSpPr/>
          <p:nvPr/>
        </p:nvSpPr>
        <p:spPr>
          <a:xfrm>
            <a:off x="2743200" y="2460625"/>
            <a:ext cx="1154430" cy="329565"/>
          </a:xfrm>
          <a:custGeom>
            <a:avLst/>
            <a:gdLst>
              <a:gd name="rtl" fmla="*/ 167810 w 1154300"/>
              <a:gd name="rtt" fmla="*/ 86330 h 329800"/>
              <a:gd name="rtr" fmla="*/ 982610 w 1154300"/>
              <a:gd name="rtb" fmla="*/ 260930 h 329800"/>
            </a:gdLst>
            <a:ahLst/>
            <a:cxnLst/>
            <a:rect l="rtl" t="rtt" r="rtr" b="rtb"/>
            <a:pathLst>
              <a:path w="1154300" h="329800">
                <a:moveTo>
                  <a:pt x="0" y="0"/>
                </a:moveTo>
                <a:lnTo>
                  <a:pt x="1154300" y="0"/>
                </a:lnTo>
                <a:lnTo>
                  <a:pt x="1154300" y="329800"/>
                </a:lnTo>
                <a:lnTo>
                  <a:pt x="0" y="3298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97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4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分数的意义</a:t>
            </a:r>
            <a:endParaRPr sz="14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7" name="MainTopic"/>
          <p:cNvSpPr/>
          <p:nvPr/>
        </p:nvSpPr>
        <p:spPr>
          <a:xfrm>
            <a:off x="2743200" y="3769995"/>
            <a:ext cx="998855" cy="329565"/>
          </a:xfrm>
          <a:custGeom>
            <a:avLst/>
            <a:gdLst>
              <a:gd name="rtl" fmla="*/ 167810 w 999100"/>
              <a:gd name="rtt" fmla="*/ 86330 h 329800"/>
              <a:gd name="rtr" fmla="*/ 827410 w 999100"/>
              <a:gd name="rtb" fmla="*/ 260930 h 329800"/>
            </a:gdLst>
            <a:ahLst/>
            <a:cxnLst/>
            <a:rect l="rtl" t="rtt" r="rtr" b="rtb"/>
            <a:pathLst>
              <a:path w="999100" h="329800">
                <a:moveTo>
                  <a:pt x="0" y="0"/>
                </a:moveTo>
                <a:lnTo>
                  <a:pt x="999100" y="0"/>
                </a:lnTo>
                <a:lnTo>
                  <a:pt x="999100" y="329800"/>
                </a:lnTo>
                <a:lnTo>
                  <a:pt x="0" y="3298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97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4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分数单位</a:t>
            </a:r>
            <a:endParaRPr sz="14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9" name="SubTopic"/>
          <p:cNvSpPr/>
          <p:nvPr/>
        </p:nvSpPr>
        <p:spPr>
          <a:xfrm>
            <a:off x="4159885" y="1795780"/>
            <a:ext cx="4572635" cy="693420"/>
          </a:xfrm>
          <a:custGeom>
            <a:avLst/>
            <a:gdLst>
              <a:gd name="rtl" fmla="*/ 80510 w 4995500"/>
              <a:gd name="rtt" fmla="*/ 37830 h 329800"/>
              <a:gd name="rtr" fmla="*/ 4930510 w 4995500"/>
              <a:gd name="rtb" fmla="*/ 328830 h 329800"/>
            </a:gdLst>
            <a:ahLst/>
            <a:cxnLst/>
            <a:rect l="rtl" t="rtt" r="rtr" b="rtb"/>
            <a:pathLst>
              <a:path w="4995500" h="329800" stroke="0">
                <a:moveTo>
                  <a:pt x="0" y="0"/>
                </a:moveTo>
                <a:lnTo>
                  <a:pt x="4995500" y="0"/>
                </a:lnTo>
                <a:lnTo>
                  <a:pt x="4995500" y="329800"/>
                </a:lnTo>
                <a:lnTo>
                  <a:pt x="0" y="329800"/>
                </a:lnTo>
                <a:lnTo>
                  <a:pt x="0" y="0"/>
                </a:lnTo>
                <a:close/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squar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把一个整体（单位“1”）平均分成若干份，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其中的一份或几份可以用分数表示。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1" name="SubTopic"/>
          <p:cNvSpPr/>
          <p:nvPr/>
        </p:nvSpPr>
        <p:spPr>
          <a:xfrm>
            <a:off x="4066540" y="3429000"/>
            <a:ext cx="4054475" cy="398780"/>
          </a:xfrm>
          <a:custGeom>
            <a:avLst/>
            <a:gdLst>
              <a:gd name="rtl" fmla="*/ 80510 w 4054600"/>
              <a:gd name="rtt" fmla="*/ 37830 h 184300"/>
              <a:gd name="rtr" fmla="*/ 3989610 w 4054600"/>
              <a:gd name="rtb" fmla="*/ 183330 h 184300"/>
            </a:gdLst>
            <a:ahLst/>
            <a:cxnLst/>
            <a:rect l="rtl" t="rtt" r="rtr" b="rtb"/>
            <a:pathLst>
              <a:path w="4054600" h="184300" stroke="0">
                <a:moveTo>
                  <a:pt x="0" y="0"/>
                </a:moveTo>
                <a:lnTo>
                  <a:pt x="4054600" y="0"/>
                </a:lnTo>
                <a:lnTo>
                  <a:pt x="4054600" y="184300"/>
                </a:lnTo>
                <a:lnTo>
                  <a:pt x="0" y="184300"/>
                </a:lnTo>
                <a:lnTo>
                  <a:pt x="0" y="0"/>
                </a:lnTo>
                <a:close/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把单位“1”平均分成若干份，表示其中一份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的数叫作分数单位。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3" name="SubTopic"/>
          <p:cNvSpPr/>
          <p:nvPr/>
        </p:nvSpPr>
        <p:spPr>
          <a:xfrm>
            <a:off x="4076065" y="3991610"/>
            <a:ext cx="4258310" cy="523240"/>
          </a:xfrm>
          <a:custGeom>
            <a:avLst/>
            <a:gdLst>
              <a:gd name="rtl" fmla="*/ 80510 w 4258300"/>
              <a:gd name="rtt" fmla="*/ 37830 h 184300"/>
              <a:gd name="rtr" fmla="*/ 4193310 w 4258300"/>
              <a:gd name="rtb" fmla="*/ 183330 h 184300"/>
            </a:gdLst>
            <a:ahLst/>
            <a:cxnLst/>
            <a:rect l="rtl" t="rtt" r="rtr" b="rtb"/>
            <a:pathLst>
              <a:path w="4258300" h="184300" stroke="0">
                <a:moveTo>
                  <a:pt x="0" y="0"/>
                </a:moveTo>
                <a:lnTo>
                  <a:pt x="4258300" y="0"/>
                </a:lnTo>
                <a:lnTo>
                  <a:pt x="4258300" y="184300"/>
                </a:lnTo>
                <a:lnTo>
                  <a:pt x="0" y="184300"/>
                </a:lnTo>
                <a:lnTo>
                  <a:pt x="0" y="0"/>
                </a:lnTo>
                <a:close/>
              </a:path>
            </a:pathLst>
          </a:custGeom>
          <a:noFill/>
          <a:ln w="97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分母是几，分数单位就是几分之一；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分子是几，就有几个分数单位。</a:t>
            </a:r>
            <a:endParaRPr sz="1600" b="1">
              <a:solidFill>
                <a:srgbClr val="45454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7955" y="2034540"/>
            <a:ext cx="2540000" cy="6451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p>
            <a:pPr algn="ctr"/>
            <a:r>
              <a:rPr sz="18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分数的产生</a:t>
            </a:r>
            <a:endParaRPr sz="18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sz="18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和意义</a:t>
            </a:r>
            <a:endParaRPr lang="zh-CN" altLang="en-US" sz="18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2748" y="2673985"/>
            <a:ext cx="796290" cy="337185"/>
          </a:xfrm>
          <a:prstGeom prst="rect">
            <a:avLst/>
          </a:prstGeom>
          <a:noFill/>
          <a:ln>
            <a:noFill/>
          </a:ln>
        </p:spPr>
        <p:txBody>
          <a:bodyPr wrap="none" anchor="t">
            <a:spAutoFit/>
          </a:bodyPr>
          <a:p>
            <a:pPr algn="ctr"/>
            <a:r>
              <a:rPr sz="1600" b="1">
                <a:solidFill>
                  <a:srgbClr val="45454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示例：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9335" y="2454910"/>
            <a:ext cx="2366010" cy="8235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64" name="组合 18"/>
          <p:cNvGrpSpPr/>
          <p:nvPr/>
        </p:nvGrpSpPr>
        <p:grpSpPr bwMode="auto">
          <a:xfrm>
            <a:off x="573088" y="193675"/>
            <a:ext cx="2741612" cy="644525"/>
            <a:chOff x="572333" y="193389"/>
            <a:chExt cx="2742749" cy="644400"/>
          </a:xfrm>
        </p:grpSpPr>
        <p:pic>
          <p:nvPicPr>
            <p:cNvPr id="23566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17"/>
            <a:stretch>
              <a:fillRect/>
            </a:stretch>
          </p:blipFill>
          <p:spPr bwMode="auto">
            <a:xfrm>
              <a:off x="572333" y="193389"/>
              <a:ext cx="1623403" cy="64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7" name="图片 2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65"/>
            <a:stretch>
              <a:fillRect/>
            </a:stretch>
          </p:blipFill>
          <p:spPr bwMode="auto">
            <a:xfrm flipH="1">
              <a:off x="2195735" y="193389"/>
              <a:ext cx="1119347" cy="64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1"/>
            <p:cNvSpPr txBox="1">
              <a:spLocks noChangeArrowheads="1"/>
            </p:cNvSpPr>
            <p:nvPr/>
          </p:nvSpPr>
          <p:spPr bwMode="auto">
            <a:xfrm>
              <a:off x="756559" y="283859"/>
              <a:ext cx="2328875" cy="52186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五、作业设计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65480" y="915670"/>
            <a:ext cx="7812405" cy="4508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38307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见“状元成才路”系列丛书《创优作业100分》对应课时作业。</a:t>
            </a:r>
            <a:endParaRPr lang="zh-CN" altLang="en-US" sz="1800" b="1">
              <a:solidFill>
                <a:srgbClr val="E38307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347470"/>
            <a:ext cx="512508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650" y="1995805"/>
            <a:ext cx="7914640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表示把单位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“1”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平均分成（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）份，取其中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的（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）份，它的分数单位是（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11910" y="1967230"/>
          <a:ext cx="28765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2" imgW="152400" imgH="393700" progId="Equation.DSMT4">
                  <p:embed/>
                </p:oleObj>
              </mc:Choice>
              <mc:Fallback>
                <p:oleObj name="" r:id="rId2" imgW="1524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1910" y="1967230"/>
                        <a:ext cx="28765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43980" y="2514600"/>
          <a:ext cx="28765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4" imgW="152400" imgH="393700" progId="Equation.DSMT4">
                  <p:embed/>
                </p:oleObj>
              </mc:Choice>
              <mc:Fallback>
                <p:oleObj name="" r:id="rId4" imgW="1524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43980" y="2514600"/>
                        <a:ext cx="28765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776595" y="1952625"/>
            <a:ext cx="44831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07540" y="2560320"/>
            <a:ext cx="44831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55650" y="3435985"/>
            <a:ext cx="7914640" cy="762000"/>
            <a:chOff x="1190" y="5267"/>
            <a:chExt cx="12464" cy="1200"/>
          </a:xfrm>
        </p:grpSpPr>
        <p:sp>
          <p:nvSpPr>
            <p:cNvPr id="19" name="文本框 18"/>
            <p:cNvSpPr txBox="1"/>
            <p:nvPr/>
          </p:nvSpPr>
          <p:spPr>
            <a:xfrm>
              <a:off x="1190" y="5297"/>
              <a:ext cx="12464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2.   4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个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是（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），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里面有（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）个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0" name="对象 1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1928" y="5267"/>
            <a:ext cx="416" cy="1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" r:id="rId6" imgW="139700" imgH="393700" progId="Equation.DSMT4">
                    <p:embed/>
                  </p:oleObj>
                </mc:Choice>
                <mc:Fallback>
                  <p:oleObj name="" r:id="rId6" imgW="139700" imgH="393700" progId="Equation.DSMT4">
                    <p:embed/>
                    <p:pic>
                      <p:nvPicPr>
                        <p:cNvPr id="0" name="图片 307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1928" y="5267"/>
                          <a:ext cx="416" cy="11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对象 2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118" y="5297"/>
            <a:ext cx="416" cy="1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" name="" r:id="rId8" imgW="139700" imgH="393700" progId="Equation.DSMT4">
                    <p:embed/>
                  </p:oleObj>
                </mc:Choice>
                <mc:Fallback>
                  <p:oleObj name="" r:id="rId8" imgW="139700" imgH="393700" progId="Equation.DSMT4">
                    <p:embed/>
                    <p:pic>
                      <p:nvPicPr>
                        <p:cNvPr id="0" name="图片 3072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118" y="5297"/>
                          <a:ext cx="416" cy="11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7713" y="3455035"/>
          <a:ext cx="26416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" r:id="rId10" imgW="139700" imgH="393700" progId="Equation.DSMT4">
                  <p:embed/>
                </p:oleObj>
              </mc:Choice>
              <mc:Fallback>
                <p:oleObj name="" r:id="rId10" imgW="1397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287713" y="3455035"/>
                        <a:ext cx="264160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6228080" y="3435985"/>
            <a:ext cx="44831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9" grpId="1"/>
      <p:bldP spid="12" grpId="1"/>
      <p:bldP spid="34" grpId="0"/>
      <p:bldP spid="3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7360" y="555625"/>
            <a:ext cx="8289290" cy="1210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二、把下面每个图形都看作单位“1”,用分数表示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各图中涂色部分的大小。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15" y="2211705"/>
            <a:ext cx="1512570" cy="7918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585" y="2427605"/>
            <a:ext cx="2515870" cy="5613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945" y="2073275"/>
            <a:ext cx="1734820" cy="9156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315" y="2154555"/>
            <a:ext cx="1361440" cy="833755"/>
          </a:xfrm>
          <a:prstGeom prst="rect">
            <a:avLst/>
          </a:prstGeom>
        </p:spPr>
      </p:pic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5650" y="3105150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5" imgW="444500" imgH="393700" progId="Equation.DSMT4">
                  <p:embed/>
                </p:oleObj>
              </mc:Choice>
              <mc:Fallback>
                <p:oleObj name="" r:id="rId5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3105150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15920" y="3075940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7" imgW="444500" imgH="393700" progId="Equation.DSMT4">
                  <p:embed/>
                </p:oleObj>
              </mc:Choice>
              <mc:Fallback>
                <p:oleObj name="" r:id="rId7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5920" y="3075940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07990" y="3075940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8" imgW="444500" imgH="393700" progId="Equation.DSMT4">
                  <p:embed/>
                </p:oleObj>
              </mc:Choice>
              <mc:Fallback>
                <p:oleObj name="" r:id="rId8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7990" y="3075940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08215" y="3075940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9" imgW="444500" imgH="393700" progId="Equation.DSMT4">
                  <p:embed/>
                </p:oleObj>
              </mc:Choice>
              <mc:Fallback>
                <p:oleObj name="" r:id="rId9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08215" y="3075940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899795" y="3003550"/>
            <a:ext cx="681990" cy="1154430"/>
            <a:chOff x="1417" y="4730"/>
            <a:chExt cx="1074" cy="1818"/>
          </a:xfrm>
        </p:grpSpPr>
        <p:sp>
          <p:nvSpPr>
            <p:cNvPr id="22" name="文本框 21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76575" y="2932430"/>
            <a:ext cx="682625" cy="1155065"/>
            <a:chOff x="1417" y="4730"/>
            <a:chExt cx="1075" cy="1819"/>
          </a:xfrm>
        </p:grpSpPr>
        <p:sp>
          <p:nvSpPr>
            <p:cNvPr id="34" name="文本框 33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674360" y="2960370"/>
            <a:ext cx="682625" cy="1155065"/>
            <a:chOff x="1417" y="4730"/>
            <a:chExt cx="1075" cy="1819"/>
          </a:xfrm>
        </p:grpSpPr>
        <p:sp>
          <p:nvSpPr>
            <p:cNvPr id="37" name="文本框 36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06335" y="2969895"/>
            <a:ext cx="682625" cy="1155065"/>
            <a:chOff x="1417" y="4730"/>
            <a:chExt cx="1075" cy="1819"/>
          </a:xfrm>
        </p:grpSpPr>
        <p:sp>
          <p:nvSpPr>
            <p:cNvPr id="40" name="文本框 39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842260" y="1347470"/>
            <a:ext cx="639064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每个苹果是这些苹果的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360" y="412115"/>
            <a:ext cx="828929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三、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280" y="1131570"/>
            <a:ext cx="1921510" cy="960755"/>
          </a:xfrm>
          <a:prstGeom prst="rect">
            <a:avLst/>
          </a:prstGeom>
        </p:spPr>
      </p:pic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86855" y="1203325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2" imgW="444500" imgH="393700" progId="Equation.DSMT4">
                  <p:embed/>
                </p:oleObj>
              </mc:Choice>
              <mc:Fallback>
                <p:oleObj name="" r:id="rId2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86855" y="1203325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6761480" y="1077595"/>
            <a:ext cx="682625" cy="1155065"/>
            <a:chOff x="1417" y="4730"/>
            <a:chExt cx="1075" cy="1819"/>
          </a:xfrm>
        </p:grpSpPr>
        <p:sp>
          <p:nvSpPr>
            <p:cNvPr id="22" name="文本框 21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71550" y="2355850"/>
            <a:ext cx="7896860" cy="1819275"/>
            <a:chOff x="1530" y="3710"/>
            <a:chExt cx="12436" cy="2865"/>
          </a:xfrm>
        </p:grpSpPr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571" y="5071"/>
            <a:ext cx="1700" cy="1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4" imgW="444500" imgH="393700" progId="Equation.DSMT4">
                    <p:embed/>
                  </p:oleObj>
                </mc:Choice>
                <mc:Fallback>
                  <p:oleObj name="" r:id="rId4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571" y="5071"/>
                          <a:ext cx="1700" cy="15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3" name="组合 12"/>
            <p:cNvGrpSpPr/>
            <p:nvPr/>
          </p:nvGrpSpPr>
          <p:grpSpPr>
            <a:xfrm>
              <a:off x="1530" y="3710"/>
              <a:ext cx="12436" cy="2612"/>
              <a:chOff x="1528" y="3710"/>
              <a:chExt cx="12436" cy="261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8" y="3710"/>
                <a:ext cx="6014" cy="1232"/>
              </a:xfrm>
              <a:prstGeom prst="rect">
                <a:avLst/>
              </a:prstGeom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7765" y="3804"/>
                <a:ext cx="6199" cy="1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p>
                <a:pPr algn="l" eaLnBrk="1" latinLnBrk="0" hangingPunct="1">
                  <a:lnSpc>
                    <a:spcPct val="130000"/>
                  </a:lnSpc>
                </a:pPr>
                <a:r>
                  <a:rPr lang="zh-CN" altLang="en-US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每块饼干是这些</a:t>
                </a:r>
                <a:endPara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641" y="5297"/>
                <a:ext cx="10064" cy="1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p>
                <a:pPr algn="l" eaLnBrk="1" latinLnBrk="0" hangingPunct="1">
                  <a:lnSpc>
                    <a:spcPct val="130000"/>
                  </a:lnSpc>
                </a:pPr>
                <a:r>
                  <a:rPr lang="zh-CN" altLang="en-US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饼干的</a:t>
                </a:r>
                <a:r>
                  <a:rPr lang="en-US" altLang="zh-CN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          </a:t>
                </a:r>
                <a:r>
                  <a:rPr lang="zh-CN" altLang="en-US" sz="2800" b="1">
                    <a:solidFill>
                      <a:schemeClr val="tx1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411730" y="3123565"/>
            <a:ext cx="681990" cy="1154430"/>
            <a:chOff x="3798" y="4919"/>
            <a:chExt cx="1074" cy="1818"/>
          </a:xfrm>
        </p:grpSpPr>
        <p:sp>
          <p:nvSpPr>
            <p:cNvPr id="15" name="文本框 14"/>
            <p:cNvSpPr txBox="1"/>
            <p:nvPr/>
          </p:nvSpPr>
          <p:spPr>
            <a:xfrm>
              <a:off x="3798" y="5713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98" y="4919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915" y="483870"/>
            <a:ext cx="6717030" cy="12204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71550" y="1995805"/>
            <a:ext cx="639064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3盆鸡蛋是这些鸡蛋的</a:t>
            </a:r>
            <a:r>
              <a:rPr lang="en-US" altLang="zh-CN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chemeClr val="tx1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52950" y="1894840"/>
          <a:ext cx="10795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2" imgW="444500" imgH="393700" progId="Equation.DSMT4">
                  <p:embed/>
                </p:oleObj>
              </mc:Choice>
              <mc:Fallback>
                <p:oleObj name="" r:id="rId2" imgW="444500" imgH="393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52950" y="1894840"/>
                        <a:ext cx="1079500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971550" y="3037205"/>
            <a:ext cx="9271000" cy="993140"/>
            <a:chOff x="1530" y="4670"/>
            <a:chExt cx="14600" cy="156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" y="4670"/>
              <a:ext cx="4534" cy="145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066" y="5010"/>
              <a:ext cx="10064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吃了的梨是这些梨的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1396" y="4730"/>
            <a:ext cx="1700" cy="1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5" imgW="444500" imgH="393700" progId="Equation.DSMT4">
                    <p:embed/>
                  </p:oleObj>
                </mc:Choice>
                <mc:Fallback>
                  <p:oleObj name="" r:id="rId5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1396" y="4730"/>
                          <a:ext cx="1700" cy="15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组合 23"/>
          <p:cNvGrpSpPr/>
          <p:nvPr/>
        </p:nvGrpSpPr>
        <p:grpSpPr>
          <a:xfrm>
            <a:off x="4716145" y="1779905"/>
            <a:ext cx="682625" cy="1155065"/>
            <a:chOff x="1417" y="4730"/>
            <a:chExt cx="1075" cy="1819"/>
          </a:xfrm>
        </p:grpSpPr>
        <p:sp>
          <p:nvSpPr>
            <p:cNvPr id="22" name="文本框 21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34580" y="2921000"/>
            <a:ext cx="682625" cy="1155065"/>
            <a:chOff x="1417" y="4730"/>
            <a:chExt cx="1075" cy="1819"/>
          </a:xfrm>
        </p:grpSpPr>
        <p:sp>
          <p:nvSpPr>
            <p:cNvPr id="10" name="文本框 9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7" y="4730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08215" y="2355850"/>
          <a:ext cx="88709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6" imgW="469900" imgH="393700" progId="Equation.DSMT4">
                  <p:embed/>
                </p:oleObj>
              </mc:Choice>
              <mc:Fallback>
                <p:oleObj name="" r:id="rId6" imgW="4699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08215" y="2355850"/>
                        <a:ext cx="887095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76885" y="411480"/>
            <a:ext cx="828929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四、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6885" y="1202690"/>
            <a:ext cx="8932545" cy="3051810"/>
            <a:chOff x="751" y="1555"/>
            <a:chExt cx="14067" cy="4806"/>
          </a:xfrm>
        </p:grpSpPr>
        <p:sp>
          <p:nvSpPr>
            <p:cNvPr id="2" name="文本框 1"/>
            <p:cNvSpPr txBox="1"/>
            <p:nvPr/>
          </p:nvSpPr>
          <p:spPr>
            <a:xfrm>
              <a:off x="751" y="1555"/>
              <a:ext cx="14067" cy="4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一盒蛋糕有12个（如图），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如果平均分给6个小朋友，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每人分得这盒蛋糕的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，每人分得（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）个；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如果平均分给2个小朋友，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每人分得这盒蛋糕的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，每人分得（</a:t>
              </a:r>
              <a:r>
                <a:rPr lang="en-US" altLang="zh-CN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800" b="1">
                  <a:solidFill>
                    <a:schemeClr val="tx1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）个。</a:t>
              </a:r>
              <a:endParaRPr lang="zh-CN" altLang="en-US" sz="2800" b="1">
                <a:solidFill>
                  <a:schemeClr val="tx1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5953" y="3256"/>
            <a:ext cx="1457" cy="1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" name="" r:id="rId1" imgW="444500" imgH="393700" progId="Equation.DSMT4">
                    <p:embed/>
                  </p:oleObj>
                </mc:Choice>
                <mc:Fallback>
                  <p:oleObj name="" r:id="rId1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953" y="3256"/>
                          <a:ext cx="1457" cy="12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5953" y="5071"/>
            <a:ext cx="1457" cy="1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3" imgW="444500" imgH="393700" progId="Equation.DSMT4">
                    <p:embed/>
                  </p:oleObj>
                </mc:Choice>
                <mc:Fallback>
                  <p:oleObj name="" r:id="rId3" imgW="444500" imgH="393700" progId="Equation.DSMT4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953" y="5071"/>
                          <a:ext cx="1457" cy="12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755" y="1329055"/>
            <a:ext cx="3996690" cy="97917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889375" y="2115185"/>
            <a:ext cx="682625" cy="1083310"/>
            <a:chOff x="1417" y="4843"/>
            <a:chExt cx="1075" cy="1706"/>
          </a:xfrm>
        </p:grpSpPr>
        <p:sp>
          <p:nvSpPr>
            <p:cNvPr id="10" name="文本框 9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7" y="4843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876415" y="2355215"/>
            <a:ext cx="68262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882390" y="3229610"/>
            <a:ext cx="682625" cy="1083310"/>
            <a:chOff x="1417" y="4843"/>
            <a:chExt cx="1075" cy="1706"/>
          </a:xfrm>
        </p:grpSpPr>
        <p:sp>
          <p:nvSpPr>
            <p:cNvPr id="15" name="文本框 14"/>
            <p:cNvSpPr txBox="1"/>
            <p:nvPr/>
          </p:nvSpPr>
          <p:spPr>
            <a:xfrm>
              <a:off x="1417" y="5524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17" y="4843"/>
              <a:ext cx="1075" cy="10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876415" y="3435985"/>
            <a:ext cx="68262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3" grpId="1"/>
      <p:bldP spid="17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wrap="square">
        <a:spAutoFit/>
      </a:bodyPr>
      <a:lstStyle>
        <a:defPPr algn="l" eaLnBrk="1" latinLnBrk="0" hangingPunct="1">
          <a:lnSpc>
            <a:spcPct val="130000"/>
          </a:lnSpc>
          <a:defRPr lang="zh-CN" altLang="en-US" sz="2800" b="1">
            <a:solidFill>
              <a:schemeClr val="tx1"/>
            </a:solidFill>
            <a:latin typeface="+mn-lt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2276</Words>
  <Application>WPS 演示</Application>
  <PresentationFormat>全屏显示(16:9)</PresentationFormat>
  <Paragraphs>387</Paragraphs>
  <Slides>30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74</vt:i4>
      </vt:variant>
      <vt:variant>
        <vt:lpstr>幻灯片标题</vt:lpstr>
      </vt:variant>
      <vt:variant>
        <vt:i4>30</vt:i4>
      </vt:variant>
    </vt:vector>
  </HeadingPairs>
  <TitlesOfParts>
    <vt:vector size="116" baseType="lpstr">
      <vt:lpstr>Arial</vt:lpstr>
      <vt:lpstr>宋体</vt:lpstr>
      <vt:lpstr>Wingdings</vt:lpstr>
      <vt:lpstr>等线</vt:lpstr>
      <vt:lpstr>楷体</vt:lpstr>
      <vt:lpstr>Times New Roman</vt:lpstr>
      <vt:lpstr>黑体</vt:lpstr>
      <vt:lpstr>等线 Light</vt:lpstr>
      <vt:lpstr>Wingdings</vt:lpstr>
      <vt:lpstr>微软雅黑</vt:lpstr>
      <vt:lpstr>Arial Unicode MS</vt:lpstr>
      <vt:lpstr>自定义设计方案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280</cp:revision>
  <dcterms:created xsi:type="dcterms:W3CDTF">2015-08-27T07:30:00Z</dcterms:created>
  <dcterms:modified xsi:type="dcterms:W3CDTF">2023-11-02T00:54:17Z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0B8C84B150254DD2AD7FE69D00878C6F</vt:lpwstr>
  </property>
</Properties>
</file>