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366" r:id="rId6"/>
    <p:sldId id="380" r:id="rId7"/>
    <p:sldId id="367" r:id="rId8"/>
    <p:sldId id="368" r:id="rId9"/>
    <p:sldId id="381" r:id="rId10"/>
    <p:sldId id="359" r:id="rId11"/>
    <p:sldId id="382" r:id="rId12"/>
    <p:sldId id="270" r:id="rId13"/>
    <p:sldId id="361" r:id="rId14"/>
    <p:sldId id="362" r:id="rId15"/>
    <p:sldId id="363" r:id="rId16"/>
    <p:sldId id="343" r:id="rId17"/>
    <p:sldId id="383" r:id="rId18"/>
    <p:sldId id="384" r:id="rId19"/>
    <p:sldId id="385" r:id="rId20"/>
    <p:sldId id="355" r:id="rId21"/>
    <p:sldId id="356" r:id="rId22"/>
    <p:sldId id="386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F1FA"/>
    <a:srgbClr val="C4E5F5"/>
    <a:srgbClr val="25B2E1"/>
    <a:srgbClr val="53C2E7"/>
    <a:srgbClr val="E44438"/>
    <a:srgbClr val="E72D8B"/>
    <a:srgbClr val="CEF3FA"/>
    <a:srgbClr val="EB6775"/>
    <a:srgbClr val="FAD6E8"/>
    <a:srgbClr val="F29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92" d="100"/>
          <a:sy n="92" d="100"/>
        </p:scale>
        <p:origin x="84" y="1062"/>
      </p:cViewPr>
      <p:guideLst>
        <p:guide orient="horz" pos="1676"/>
        <p:guide orient="horz" pos="632"/>
        <p:guide pos="158"/>
        <p:guide pos="29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25.wmf"/><Relationship Id="rId3" Type="http://schemas.openxmlformats.org/officeDocument/2006/relationships/image" Target="../media/image24.wmf"/><Relationship Id="rId2" Type="http://schemas.openxmlformats.org/officeDocument/2006/relationships/image" Target="../media/image26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6.w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36.wmf"/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4" Type="http://schemas.openxmlformats.org/officeDocument/2006/relationships/image" Target="../media/image48.wmf"/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4" Type="http://schemas.openxmlformats.org/officeDocument/2006/relationships/image" Target="../media/image52.wmf"/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8FC898D-1F2C-493C-85DD-9BB1BD18279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222C438-3830-412B-9996-C001F8C8680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C855760-39B1-440C-B54F-AF454D4AFB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499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" r="1665"/>
            <a:stretch>
              <a:fillRect/>
            </a:stretch>
          </p:blipFill>
          <p:spPr bwMode="auto">
            <a:xfrm>
              <a:off x="0" y="0"/>
              <a:ext cx="9144000" cy="5143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: 圆角 3"/>
            <p:cNvSpPr/>
            <p:nvPr userDrawn="1"/>
          </p:nvSpPr>
          <p:spPr>
            <a:xfrm>
              <a:off x="250825" y="292100"/>
              <a:ext cx="8642350" cy="4559299"/>
            </a:xfrm>
            <a:prstGeom prst="roundRect">
              <a:avLst>
                <a:gd name="adj" fmla="val 3939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 cstate="print"/>
            <a:srcRect l="15932" r="28807" b="19678"/>
            <a:stretch>
              <a:fillRect/>
            </a:stretch>
          </p:blipFill>
          <p:spPr>
            <a:xfrm>
              <a:off x="150205" y="123478"/>
              <a:ext cx="663179" cy="851435"/>
            </a:xfrm>
            <a:custGeom>
              <a:avLst/>
              <a:gdLst>
                <a:gd name="connsiteX0" fmla="*/ 0 w 2604655"/>
                <a:gd name="connsiteY0" fmla="*/ 0 h 3344035"/>
                <a:gd name="connsiteX1" fmla="*/ 2604655 w 2604655"/>
                <a:gd name="connsiteY1" fmla="*/ 0 h 3344035"/>
                <a:gd name="connsiteX2" fmla="*/ 2604655 w 2604655"/>
                <a:gd name="connsiteY2" fmla="*/ 1930871 h 3344035"/>
                <a:gd name="connsiteX3" fmla="*/ 2355273 w 2604655"/>
                <a:gd name="connsiteY3" fmla="*/ 2055562 h 3344035"/>
                <a:gd name="connsiteX4" fmla="*/ 2078182 w 2604655"/>
                <a:gd name="connsiteY4" fmla="*/ 2762144 h 3344035"/>
                <a:gd name="connsiteX5" fmla="*/ 2161309 w 2604655"/>
                <a:gd name="connsiteY5" fmla="*/ 3344035 h 3344035"/>
                <a:gd name="connsiteX6" fmla="*/ 374073 w 2604655"/>
                <a:gd name="connsiteY6" fmla="*/ 3344035 h 3344035"/>
                <a:gd name="connsiteX7" fmla="*/ 374073 w 2604655"/>
                <a:gd name="connsiteY7" fmla="*/ 2803707 h 3344035"/>
                <a:gd name="connsiteX8" fmla="*/ 0 w 2604655"/>
                <a:gd name="connsiteY8" fmla="*/ 2803707 h 334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4655" h="3344035">
                  <a:moveTo>
                    <a:pt x="0" y="0"/>
                  </a:moveTo>
                  <a:lnTo>
                    <a:pt x="2604655" y="0"/>
                  </a:lnTo>
                  <a:lnTo>
                    <a:pt x="2604655" y="1930871"/>
                  </a:lnTo>
                  <a:lnTo>
                    <a:pt x="2355273" y="2055562"/>
                  </a:lnTo>
                  <a:lnTo>
                    <a:pt x="2078182" y="2762144"/>
                  </a:lnTo>
                  <a:lnTo>
                    <a:pt x="2161309" y="3344035"/>
                  </a:lnTo>
                  <a:lnTo>
                    <a:pt x="374073" y="3344035"/>
                  </a:lnTo>
                  <a:lnTo>
                    <a:pt x="374073" y="2803707"/>
                  </a:lnTo>
                  <a:lnTo>
                    <a:pt x="0" y="2803707"/>
                  </a:lnTo>
                  <a:close/>
                </a:path>
              </a:pathLst>
            </a:custGeom>
          </p:spPr>
        </p:pic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45846">
              <a:off x="8419970" y="4333429"/>
              <a:ext cx="702946" cy="702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-1"/>
            <a:chExt cx="9144000" cy="5143501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60" t="18625" r="20222" b="18625"/>
            <a:stretch>
              <a:fillRect/>
            </a:stretch>
          </p:blipFill>
          <p:spPr bwMode="auto">
            <a:xfrm>
              <a:off x="0" y="-1"/>
              <a:ext cx="9144000" cy="51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3" cstate="print"/>
            <a:srcRect l="11299" t="10170" r="5612" b="25424"/>
            <a:stretch>
              <a:fillRect/>
            </a:stretch>
          </p:blipFill>
          <p:spPr>
            <a:xfrm>
              <a:off x="539552" y="61896"/>
              <a:ext cx="7200800" cy="4863408"/>
            </a:xfrm>
            <a:custGeom>
              <a:avLst/>
              <a:gdLst>
                <a:gd name="connsiteX0" fmla="*/ 0 w 5698210"/>
                <a:gd name="connsiteY0" fmla="*/ 0 h 4417017"/>
                <a:gd name="connsiteX1" fmla="*/ 5698210 w 5698210"/>
                <a:gd name="connsiteY1" fmla="*/ 0 h 4417017"/>
                <a:gd name="connsiteX2" fmla="*/ 5698210 w 5698210"/>
                <a:gd name="connsiteY2" fmla="*/ 4417017 h 4417017"/>
                <a:gd name="connsiteX3" fmla="*/ 0 w 5698210"/>
                <a:gd name="connsiteY3" fmla="*/ 4417017 h 441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98210" h="4417017">
                  <a:moveTo>
                    <a:pt x="0" y="0"/>
                  </a:moveTo>
                  <a:lnTo>
                    <a:pt x="5698210" y="0"/>
                  </a:lnTo>
                  <a:lnTo>
                    <a:pt x="5698210" y="4417017"/>
                  </a:lnTo>
                  <a:lnTo>
                    <a:pt x="0" y="4417017"/>
                  </a:lnTo>
                  <a:close/>
                </a:path>
              </a:pathLst>
            </a:custGeom>
          </p:spPr>
        </p:pic>
      </p:grp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54FE415-D263-462F-9D02-AB1EF6055C9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9.png"/><Relationship Id="rId7" Type="http://schemas.openxmlformats.org/officeDocument/2006/relationships/image" Target="../media/image18.wmf"/><Relationship Id="rId6" Type="http://schemas.openxmlformats.org/officeDocument/2006/relationships/oleObject" Target="../embeddings/oleObject2.bin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3" Type="http://schemas.openxmlformats.org/officeDocument/2006/relationships/image" Target="../media/image16.wmf"/><Relationship Id="rId2" Type="http://schemas.openxmlformats.org/officeDocument/2006/relationships/oleObject" Target="../embeddings/oleObject1.bin"/><Relationship Id="rId10" Type="http://schemas.openxmlformats.org/officeDocument/2006/relationships/vmlDrawing" Target="../drawings/vmlDrawing1.vml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oleObject" Target="../embeddings/oleObject6.bin"/><Relationship Id="rId7" Type="http://schemas.openxmlformats.org/officeDocument/2006/relationships/image" Target="../media/image25.wmf"/><Relationship Id="rId6" Type="http://schemas.openxmlformats.org/officeDocument/2006/relationships/oleObject" Target="../embeddings/oleObject5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4.bin"/><Relationship Id="rId3" Type="http://schemas.openxmlformats.org/officeDocument/2006/relationships/image" Target="../media/image22.png"/><Relationship Id="rId2" Type="http://schemas.openxmlformats.org/officeDocument/2006/relationships/image" Target="../media/image23.wmf"/><Relationship Id="rId13" Type="http://schemas.openxmlformats.org/officeDocument/2006/relationships/vmlDrawing" Target="../drawings/vmlDrawing2.v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6.wmf"/><Relationship Id="rId10" Type="http://schemas.openxmlformats.org/officeDocument/2006/relationships/oleObject" Target="../embeddings/oleObject8.bin"/><Relationship Id="rId1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8" Type="http://schemas.openxmlformats.org/officeDocument/2006/relationships/image" Target="../media/image24.wmf"/><Relationship Id="rId7" Type="http://schemas.openxmlformats.org/officeDocument/2006/relationships/oleObject" Target="../embeddings/oleObject12.bin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Relationship Id="rId3" Type="http://schemas.openxmlformats.org/officeDocument/2006/relationships/image" Target="../media/image23.wmf"/><Relationship Id="rId2" Type="http://schemas.openxmlformats.org/officeDocument/2006/relationships/oleObject" Target="../embeddings/oleObject9.bin"/><Relationship Id="rId13" Type="http://schemas.openxmlformats.org/officeDocument/2006/relationships/vmlDrawing" Target="../drawings/vmlDrawing3.vml"/><Relationship Id="rId12" Type="http://schemas.openxmlformats.org/officeDocument/2006/relationships/slideLayout" Target="../slideLayouts/slideLayout1.xml"/><Relationship Id="rId11" Type="http://schemas.openxmlformats.org/officeDocument/2006/relationships/oleObject" Target="../embeddings/oleObject14.bin"/><Relationship Id="rId10" Type="http://schemas.openxmlformats.org/officeDocument/2006/relationships/image" Target="../media/image25.wmf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.bin"/><Relationship Id="rId8" Type="http://schemas.openxmlformats.org/officeDocument/2006/relationships/oleObject" Target="../embeddings/oleObject17.bin"/><Relationship Id="rId7" Type="http://schemas.openxmlformats.org/officeDocument/2006/relationships/image" Target="../media/image26.wmf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5.bin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3" Type="http://schemas.openxmlformats.org/officeDocument/2006/relationships/vmlDrawing" Target="../drawings/vmlDrawing4.v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9.wmf"/><Relationship Id="rId10" Type="http://schemas.openxmlformats.org/officeDocument/2006/relationships/oleObject" Target="../embeddings/oleObject19.bin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1.bin"/><Relationship Id="rId3" Type="http://schemas.openxmlformats.org/officeDocument/2006/relationships/image" Target="../media/image30.wmf"/><Relationship Id="rId2" Type="http://schemas.openxmlformats.org/officeDocument/2006/relationships/oleObject" Target="../embeddings/oleObject20.bin"/><Relationship Id="rId1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emf"/><Relationship Id="rId8" Type="http://schemas.openxmlformats.org/officeDocument/2006/relationships/image" Target="../media/image36.wmf"/><Relationship Id="rId7" Type="http://schemas.openxmlformats.org/officeDocument/2006/relationships/oleObject" Target="../embeddings/oleObject25.bin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4.wmf"/><Relationship Id="rId3" Type="http://schemas.openxmlformats.org/officeDocument/2006/relationships/oleObject" Target="../embeddings/oleObject23.bin"/><Relationship Id="rId2" Type="http://schemas.openxmlformats.org/officeDocument/2006/relationships/image" Target="../media/image33.wmf"/><Relationship Id="rId11" Type="http://schemas.openxmlformats.org/officeDocument/2006/relationships/vmlDrawing" Target="../drawings/vmlDrawing6.vml"/><Relationship Id="rId10" Type="http://schemas.openxmlformats.org/officeDocument/2006/relationships/slideLayout" Target="../slideLayouts/slideLayout1.xml"/><Relationship Id="rId1" Type="http://schemas.openxmlformats.org/officeDocument/2006/relationships/oleObject" Target="../embeddings/oleObject2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8.wmf"/><Relationship Id="rId3" Type="http://schemas.openxmlformats.org/officeDocument/2006/relationships/oleObject" Target="../embeddings/oleObject27.bin"/><Relationship Id="rId2" Type="http://schemas.openxmlformats.org/officeDocument/2006/relationships/image" Target="../media/image37.wmf"/><Relationship Id="rId1" Type="http://schemas.openxmlformats.org/officeDocument/2006/relationships/oleObject" Target="../embeddings/oleObject26.bin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1.w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40.wmf"/><Relationship Id="rId1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9.v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4.wmf"/><Relationship Id="rId6" Type="http://schemas.openxmlformats.org/officeDocument/2006/relationships/oleObject" Target="../embeddings/oleObject33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32.bin"/><Relationship Id="rId3" Type="http://schemas.openxmlformats.org/officeDocument/2006/relationships/image" Target="../media/image42.wmf"/><Relationship Id="rId2" Type="http://schemas.openxmlformats.org/officeDocument/2006/relationships/oleObject" Target="../embeddings/oleObject31.bin"/><Relationship Id="rId1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2.wmf"/><Relationship Id="rId1" Type="http://schemas.openxmlformats.org/officeDocument/2006/relationships/oleObject" Target="../embeddings/oleObject34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8.wmf"/><Relationship Id="rId7" Type="http://schemas.openxmlformats.org/officeDocument/2006/relationships/oleObject" Target="../embeddings/oleObject38.bin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6.wmf"/><Relationship Id="rId3" Type="http://schemas.openxmlformats.org/officeDocument/2006/relationships/oleObject" Target="../embeddings/oleObject36.bin"/><Relationship Id="rId2" Type="http://schemas.openxmlformats.org/officeDocument/2006/relationships/image" Target="../media/image45.wmf"/><Relationship Id="rId10" Type="http://schemas.openxmlformats.org/officeDocument/2006/relationships/vmlDrawing" Target="../drawings/vmlDrawing11.vml"/><Relationship Id="rId1" Type="http://schemas.openxmlformats.org/officeDocument/2006/relationships/oleObject" Target="../embeddings/oleObject35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2.wmf"/><Relationship Id="rId7" Type="http://schemas.openxmlformats.org/officeDocument/2006/relationships/oleObject" Target="../embeddings/oleObject42.bin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0.w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49.wmf"/><Relationship Id="rId10" Type="http://schemas.openxmlformats.org/officeDocument/2006/relationships/vmlDrawing" Target="../drawings/vmlDrawing12.vml"/><Relationship Id="rId1" Type="http://schemas.openxmlformats.org/officeDocument/2006/relationships/oleObject" Target="../embeddings/oleObject3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3.vml"/><Relationship Id="rId7" Type="http://schemas.openxmlformats.org/officeDocument/2006/relationships/slideLayout" Target="../slideLayouts/slideLayout1.x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4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53.wmf"/><Relationship Id="rId1" Type="http://schemas.openxmlformats.org/officeDocument/2006/relationships/oleObject" Target="../embeddings/oleObject4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1470025" y="1923678"/>
            <a:ext cx="4394200" cy="97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分数与除法（</a:t>
            </a:r>
            <a:r>
              <a:rPr lang="en-US" altLang="zh-CN" sz="4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</a:t>
            </a:r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</a:t>
            </a:r>
            <a:endParaRPr lang="zh-CN" altLang="en-US" sz="44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27" y="447675"/>
            <a:ext cx="136520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副标题 6"/>
          <p:cNvSpPr txBox="1">
            <a:spLocks noChangeArrowheads="1"/>
          </p:cNvSpPr>
          <p:nvPr/>
        </p:nvSpPr>
        <p:spPr bwMode="auto">
          <a:xfrm>
            <a:off x="2587625" y="3363913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9702"/>
            <a:ext cx="3485421" cy="295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755650" y="3002915"/>
            <a:ext cx="812927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个月饼平均分给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个小朋友，每人分得几个？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2949575" y="3795395"/>
            <a:ext cx="32664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221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9225"/>
            <a:ext cx="756126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文本框 1"/>
          <p:cNvSpPr txBox="1">
            <a:spLocks noChangeArrowheads="1"/>
          </p:cNvSpPr>
          <p:nvPr/>
        </p:nvSpPr>
        <p:spPr bwMode="auto">
          <a:xfrm>
            <a:off x="477838" y="101600"/>
            <a:ext cx="76946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一、借助直观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初步感受分数与除法之间的关系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225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043" y="1485965"/>
            <a:ext cx="860500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图片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92" b="-7422"/>
          <a:stretch>
            <a:fillRect/>
          </a:stretch>
        </p:blipFill>
        <p:spPr bwMode="auto">
          <a:xfrm>
            <a:off x="1819484" y="1407117"/>
            <a:ext cx="793860" cy="157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236" y="1407117"/>
            <a:ext cx="681843" cy="154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45" y="1505115"/>
            <a:ext cx="1062308" cy="1497651"/>
          </a:xfrm>
          <a:prstGeom prst="rect">
            <a:avLst/>
          </a:prstGeom>
        </p:spPr>
      </p:pic>
      <p:pic>
        <p:nvPicPr>
          <p:cNvPr id="2" name="图片 1" descr="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190" y="1540510"/>
            <a:ext cx="735330" cy="735330"/>
          </a:xfrm>
          <a:prstGeom prst="rect">
            <a:avLst/>
          </a:prstGeom>
        </p:spPr>
      </p:pic>
      <p:pic>
        <p:nvPicPr>
          <p:cNvPr id="7" name="图片 6" descr="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0410" y="1540510"/>
            <a:ext cx="735330" cy="735330"/>
          </a:xfrm>
          <a:prstGeom prst="rect">
            <a:avLst/>
          </a:prstGeom>
        </p:spPr>
      </p:pic>
      <p:pic>
        <p:nvPicPr>
          <p:cNvPr id="8" name="图片 7" descr="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4630" y="1540510"/>
            <a:ext cx="735330" cy="735330"/>
          </a:xfrm>
          <a:prstGeom prst="rect">
            <a:avLst/>
          </a:prstGeom>
        </p:spPr>
      </p:pic>
      <p:pic>
        <p:nvPicPr>
          <p:cNvPr id="12" name="图片 11" descr="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850" y="1540510"/>
            <a:ext cx="735330" cy="735330"/>
          </a:xfrm>
          <a:prstGeom prst="rect">
            <a:avLst/>
          </a:prstGeom>
        </p:spPr>
      </p:pic>
      <p:pic>
        <p:nvPicPr>
          <p:cNvPr id="13" name="图片 12" descr="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190" y="2260600"/>
            <a:ext cx="735330" cy="735330"/>
          </a:xfrm>
          <a:prstGeom prst="rect">
            <a:avLst/>
          </a:prstGeom>
        </p:spPr>
      </p:pic>
      <p:pic>
        <p:nvPicPr>
          <p:cNvPr id="14" name="图片 13" descr="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0410" y="2260600"/>
            <a:ext cx="735330" cy="735330"/>
          </a:xfrm>
          <a:prstGeom prst="rect">
            <a:avLst/>
          </a:prstGeom>
        </p:spPr>
      </p:pic>
      <p:pic>
        <p:nvPicPr>
          <p:cNvPr id="15" name="图片 14" descr="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4630" y="2260600"/>
            <a:ext cx="735330" cy="735330"/>
          </a:xfrm>
          <a:prstGeom prst="rect">
            <a:avLst/>
          </a:prstGeom>
        </p:spPr>
      </p:pic>
      <p:pic>
        <p:nvPicPr>
          <p:cNvPr id="16" name="图片 15" descr="2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850" y="2260600"/>
            <a:ext cx="735330" cy="73533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52450" y="802640"/>
            <a:ext cx="4883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运用旧知识解决问题。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7"/>
          <p:cNvSpPr>
            <a:spLocks noChangeArrowheads="1"/>
          </p:cNvSpPr>
          <p:nvPr/>
        </p:nvSpPr>
        <p:spPr bwMode="auto">
          <a:xfrm>
            <a:off x="1043940" y="696595"/>
            <a:ext cx="755078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个月饼平均分给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人，每人分得多少个？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11" y="788813"/>
            <a:ext cx="487197" cy="48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51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676390" y="732790"/>
          <a:ext cx="13335" cy="4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2" imgW="139700" imgH="405765" progId="Equation.DSMT4">
                  <p:embed/>
                </p:oleObj>
              </mc:Choice>
              <mc:Fallback>
                <p:oleObj name="Equation" r:id="rId2" imgW="139700" imgH="405765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6390" y="732790"/>
                        <a:ext cx="13335" cy="40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539750" y="353695"/>
            <a:ext cx="4883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2.</a:t>
            </a:r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迁移类推，感受新知。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9" name="图片 8" descr="2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400" y="1486535"/>
            <a:ext cx="3166110" cy="1789430"/>
          </a:xfrm>
          <a:prstGeom prst="rect">
            <a:avLst/>
          </a:prstGeom>
        </p:spPr>
      </p:pic>
      <p:pic>
        <p:nvPicPr>
          <p:cNvPr id="72" name="图片 71" descr="205"/>
          <p:cNvPicPr>
            <a:picLocks noChangeAspect="1"/>
          </p:cNvPicPr>
          <p:nvPr/>
        </p:nvPicPr>
        <p:blipFill>
          <a:blip r:embed="rId5"/>
          <a:srcRect r="50162" b="50000"/>
          <a:stretch>
            <a:fillRect/>
          </a:stretch>
        </p:blipFill>
        <p:spPr>
          <a:xfrm>
            <a:off x="1302385" y="1781175"/>
            <a:ext cx="671195" cy="6737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41" h="1847">
                <a:moveTo>
                  <a:pt x="0" y="0"/>
                </a:moveTo>
                <a:lnTo>
                  <a:pt x="1841" y="0"/>
                </a:lnTo>
                <a:lnTo>
                  <a:pt x="1841" y="1847"/>
                </a:lnTo>
                <a:lnTo>
                  <a:pt x="0" y="184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4" name="图片 73" descr="205"/>
          <p:cNvPicPr>
            <a:picLocks noChangeAspect="1"/>
          </p:cNvPicPr>
          <p:nvPr/>
        </p:nvPicPr>
        <p:blipFill>
          <a:blip r:embed="rId5"/>
          <a:srcRect l="49973" r="162" b="50000"/>
          <a:stretch>
            <a:fillRect/>
          </a:stretch>
        </p:blipFill>
        <p:spPr>
          <a:xfrm>
            <a:off x="1964055" y="1781175"/>
            <a:ext cx="671830" cy="6737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42" h="1847">
                <a:moveTo>
                  <a:pt x="0" y="0"/>
                </a:moveTo>
                <a:lnTo>
                  <a:pt x="1842" y="0"/>
                </a:lnTo>
                <a:lnTo>
                  <a:pt x="1842" y="1847"/>
                </a:lnTo>
                <a:lnTo>
                  <a:pt x="0" y="184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6" name="图片 75" descr="205"/>
          <p:cNvPicPr>
            <a:picLocks noChangeAspect="1"/>
          </p:cNvPicPr>
          <p:nvPr/>
        </p:nvPicPr>
        <p:blipFill>
          <a:blip r:embed="rId5"/>
          <a:srcRect t="50000" r="50162"/>
          <a:stretch>
            <a:fillRect/>
          </a:stretch>
        </p:blipFill>
        <p:spPr>
          <a:xfrm>
            <a:off x="1302385" y="2447925"/>
            <a:ext cx="671195" cy="6737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41" h="1847">
                <a:moveTo>
                  <a:pt x="0" y="0"/>
                </a:moveTo>
                <a:lnTo>
                  <a:pt x="1841" y="0"/>
                </a:lnTo>
                <a:lnTo>
                  <a:pt x="1841" y="1847"/>
                </a:lnTo>
                <a:lnTo>
                  <a:pt x="0" y="184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8" name="图片 77" descr="205"/>
          <p:cNvPicPr>
            <a:picLocks noChangeAspect="1"/>
          </p:cNvPicPr>
          <p:nvPr/>
        </p:nvPicPr>
        <p:blipFill>
          <a:blip r:embed="rId5"/>
          <a:srcRect l="50135" t="50000"/>
          <a:stretch>
            <a:fillRect/>
          </a:stretch>
        </p:blipFill>
        <p:spPr>
          <a:xfrm>
            <a:off x="1968500" y="2452370"/>
            <a:ext cx="671830" cy="6737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42" h="1847">
                <a:moveTo>
                  <a:pt x="0" y="0"/>
                </a:moveTo>
                <a:lnTo>
                  <a:pt x="1842" y="0"/>
                </a:lnTo>
                <a:lnTo>
                  <a:pt x="1842" y="1847"/>
                </a:lnTo>
                <a:lnTo>
                  <a:pt x="0" y="184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0" name="文本框 19"/>
          <p:cNvSpPr txBox="1"/>
          <p:nvPr/>
        </p:nvSpPr>
        <p:spPr>
          <a:xfrm>
            <a:off x="1115695" y="3508375"/>
            <a:ext cx="697484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该怎样列式呢？</a:t>
            </a:r>
            <a:r>
              <a:rPr lang="en-US" altLang="zh-CN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_____________</a:t>
            </a:r>
            <a:endParaRPr lang="en-US" altLang="zh-CN" sz="2400" b="1">
              <a:solidFill>
                <a:srgbClr val="25B2E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61485" y="3467735"/>
            <a:ext cx="13843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27"/>
          <p:cNvSpPr>
            <a:spLocks noChangeArrowheads="1"/>
          </p:cNvSpPr>
          <p:nvPr/>
        </p:nvSpPr>
        <p:spPr bwMode="auto">
          <a:xfrm>
            <a:off x="6373495" y="3517900"/>
            <a:ext cx="2518410" cy="471170"/>
          </a:xfrm>
          <a:prstGeom prst="wedgeRoundRectCallout">
            <a:avLst>
              <a:gd name="adj1" fmla="val -60211"/>
              <a:gd name="adj2" fmla="val 34097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anchor="ctr"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0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÷</a:t>
            </a:r>
            <a:r>
              <a:rPr lang="en-US" altLang="zh-CN" sz="20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0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表示什么意思</a:t>
            </a:r>
            <a:r>
              <a:rPr lang="en-US" altLang="zh-CN" sz="20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2000" b="1" kern="0" dirty="0">
              <a:solidFill>
                <a:srgbClr val="E72D8B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15695" y="4012565"/>
            <a:ext cx="697484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每人分得多少个呢？</a:t>
            </a:r>
            <a:endParaRPr lang="zh-CN" sz="2400" b="1">
              <a:solidFill>
                <a:srgbClr val="25B2E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56100" y="4011930"/>
            <a:ext cx="697484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根据图意，</a:t>
            </a:r>
            <a:r>
              <a:rPr lang="en-US" altLang="zh-CN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</a:t>
            </a:r>
            <a:r>
              <a:rPr lang="zh-CN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sz="2400" b="1">
              <a:solidFill>
                <a:srgbClr val="25B2E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292090" y="3275965"/>
            <a:ext cx="1160780" cy="783590"/>
            <a:chOff x="8334" y="5159"/>
            <a:chExt cx="1828" cy="1234"/>
          </a:xfrm>
        </p:grpSpPr>
        <p:sp>
          <p:nvSpPr>
            <p:cNvPr id="27" name="文本框 26"/>
            <p:cNvSpPr txBox="1"/>
            <p:nvPr/>
          </p:nvSpPr>
          <p:spPr>
            <a:xfrm>
              <a:off x="8428" y="5297"/>
              <a:ext cx="1734" cy="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（个）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8334" y="5159"/>
            <a:ext cx="438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6" imgW="139700" imgH="393700" progId="Equation.DSMT4">
                    <p:embed/>
                  </p:oleObj>
                </mc:Choice>
                <mc:Fallback>
                  <p:oleObj name="" r:id="rId6" imgW="1397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8334" y="5159"/>
                          <a:ext cx="438" cy="12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1" name="图片 30" descr="20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675" y="1397000"/>
            <a:ext cx="3070860" cy="1859280"/>
          </a:xfrm>
          <a:prstGeom prst="rect">
            <a:avLst/>
          </a:prstGeom>
        </p:spPr>
      </p:pic>
      <p:sp>
        <p:nvSpPr>
          <p:cNvPr id="15" name="Rectangle 27"/>
          <p:cNvSpPr>
            <a:spLocks noChangeArrowheads="1"/>
          </p:cNvSpPr>
          <p:nvPr/>
        </p:nvSpPr>
        <p:spPr bwMode="auto">
          <a:xfrm>
            <a:off x="6311265" y="1492250"/>
            <a:ext cx="2518410" cy="1650365"/>
          </a:xfrm>
          <a:prstGeom prst="wedgeRoundRectCallout">
            <a:avLst>
              <a:gd name="adj1" fmla="val -69339"/>
              <a:gd name="adj2" fmla="val -26875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anchor="ctr"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想：求每人分得多少个，就是要计算</a:t>
            </a:r>
            <a:r>
              <a:rPr lang="en-US" altLang="zh-CN" sz="24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4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÷</a:t>
            </a:r>
            <a:r>
              <a:rPr lang="en-US" altLang="zh-CN" sz="24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2400" b="1" kern="0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得多少。</a:t>
            </a:r>
            <a:endParaRPr lang="zh-CN" altLang="en-US" sz="2400" b="1" kern="0" dirty="0">
              <a:solidFill>
                <a:srgbClr val="E72D8B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77083 -0.0234568 " pathEditMode="relative" rAng="0" ptsTypes="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22222 -0.0235802 " pathEditMode="relative" rAng="0" ptsTypes="">
                                      <p:cBhvr>
                                        <p:cTn id="3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1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77083 0.0287654 " pathEditMode="relative" rAng="0" ptsTypes="">
                                      <p:cBhvr>
                                        <p:cTn id="3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1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17361 0.0279012 " pathEditMode="relative" rAng="0" ptsTypes="">
                                      <p:cBhvr>
                                        <p:cTn id="3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20" grpId="0"/>
      <p:bldP spid="20" grpId="1"/>
      <p:bldP spid="22" grpId="0"/>
      <p:bldP spid="22" grpId="1"/>
      <p:bldP spid="23" grpId="0" bldLvl="0" animBg="1"/>
      <p:bldP spid="24" grpId="0"/>
      <p:bldP spid="24" grpId="1"/>
      <p:bldP spid="25" grpId="0"/>
      <p:bldP spid="2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210"/>
          <p:cNvPicPr>
            <a:picLocks noChangeAspect="1"/>
          </p:cNvPicPr>
          <p:nvPr/>
        </p:nvPicPr>
        <p:blipFill>
          <a:blip r:embed="rId1"/>
          <a:srcRect l="5733" t="61921" r="55288" b="3680"/>
          <a:stretch>
            <a:fillRect/>
          </a:stretch>
        </p:blipFill>
        <p:spPr>
          <a:xfrm>
            <a:off x="1391285" y="1635125"/>
            <a:ext cx="6328410" cy="2734945"/>
          </a:xfrm>
          <a:prstGeom prst="rect">
            <a:avLst/>
          </a:prstGeom>
        </p:spPr>
      </p:pic>
      <p:pic>
        <p:nvPicPr>
          <p:cNvPr id="16391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9225"/>
            <a:ext cx="47894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文本框 1"/>
          <p:cNvSpPr txBox="1">
            <a:spLocks noChangeArrowheads="1"/>
          </p:cNvSpPr>
          <p:nvPr/>
        </p:nvSpPr>
        <p:spPr bwMode="auto">
          <a:xfrm>
            <a:off x="622300" y="130175"/>
            <a:ext cx="394970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</a:t>
            </a:r>
            <a:r>
              <a:rPr 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动手操作，探究新知</a:t>
            </a:r>
            <a:endParaRPr lang="zh-CN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2" name="Rectangle 27"/>
          <p:cNvSpPr>
            <a:spLocks noChangeArrowheads="1"/>
          </p:cNvSpPr>
          <p:nvPr/>
        </p:nvSpPr>
        <p:spPr bwMode="auto">
          <a:xfrm>
            <a:off x="1188259" y="771808"/>
            <a:ext cx="7056784" cy="67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把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个月饼平均分给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人，每人分得多少个？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83" y="936962"/>
            <a:ext cx="482775" cy="48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044065" y="2527935"/>
            <a:ext cx="534543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请画图或或利用手中的圆形纸片，独立研究。稍后交流汇报。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27375" y="1918970"/>
            <a:ext cx="297497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动手操作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/>
          <p:cNvGrpSpPr/>
          <p:nvPr/>
        </p:nvGrpSpPr>
        <p:grpSpPr>
          <a:xfrm>
            <a:off x="1043608" y="3507348"/>
            <a:ext cx="3240360" cy="664842"/>
            <a:chOff x="3131840" y="4283339"/>
            <a:chExt cx="3240360" cy="664842"/>
          </a:xfrm>
        </p:grpSpPr>
        <p:sp>
          <p:nvSpPr>
            <p:cNvPr id="111" name="文本框 110"/>
            <p:cNvSpPr txBox="1"/>
            <p:nvPr/>
          </p:nvSpPr>
          <p:spPr>
            <a:xfrm>
              <a:off x="3131840" y="4283339"/>
              <a:ext cx="3240360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每人分得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 个。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12" name="对象 111"/>
            <p:cNvGraphicFramePr>
              <a:graphicFrameLocks noChangeAspect="1"/>
            </p:cNvGraphicFramePr>
            <p:nvPr/>
          </p:nvGraphicFramePr>
          <p:xfrm>
            <a:off x="4932040" y="4352479"/>
            <a:ext cx="211378" cy="5957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34" name="Equation" r:id="rId1" imgW="3352800" imgH="9448800" progId="Equation.DSMT4">
                    <p:embed/>
                  </p:oleObj>
                </mc:Choice>
                <mc:Fallback>
                  <p:oleObj name="Equation" r:id="rId1" imgW="3352800" imgH="9448800" progId="Equation.DSMT4">
                    <p:embed/>
                    <p:pic>
                      <p:nvPicPr>
                        <p:cNvPr id="0" name="图片 973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932040" y="4352479"/>
                          <a:ext cx="211378" cy="59570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1187624" y="340008"/>
            <a:ext cx="7056784" cy="67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把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个月饼平均分给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人，每人分得多少个？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48" y="505162"/>
            <a:ext cx="482775" cy="48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箭头: 下 15"/>
          <p:cNvSpPr/>
          <p:nvPr/>
        </p:nvSpPr>
        <p:spPr>
          <a:xfrm>
            <a:off x="4463703" y="2787268"/>
            <a:ext cx="216000" cy="360000"/>
          </a:xfrm>
          <a:prstGeom prst="downArrow">
            <a:avLst>
              <a:gd name="adj1" fmla="val 38976"/>
              <a:gd name="adj2" fmla="val 53307"/>
            </a:avLst>
          </a:prstGeom>
          <a:solidFill>
            <a:srgbClr val="FE4739"/>
          </a:solidFill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2411760" y="1474456"/>
            <a:ext cx="1176480" cy="1176480"/>
          </a:xfrm>
          <a:prstGeom prst="ellipse">
            <a:avLst/>
          </a:prstGeom>
          <a:solidFill>
            <a:srgbClr val="D6F1FA"/>
          </a:solidFill>
          <a:ln w="28575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978300" y="1474456"/>
            <a:ext cx="1176480" cy="1176480"/>
          </a:xfrm>
          <a:prstGeom prst="ellipse">
            <a:avLst/>
          </a:prstGeom>
          <a:solidFill>
            <a:srgbClr val="D6F1FA"/>
          </a:solidFill>
          <a:ln w="28575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5555760" y="1474456"/>
            <a:ext cx="1176480" cy="1176480"/>
          </a:xfrm>
          <a:prstGeom prst="ellipse">
            <a:avLst/>
          </a:prstGeom>
          <a:solidFill>
            <a:srgbClr val="D6F1FA"/>
          </a:solidFill>
          <a:ln w="28575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90" name="直接连接符 89"/>
          <p:cNvCxnSpPr/>
          <p:nvPr/>
        </p:nvCxnSpPr>
        <p:spPr>
          <a:xfrm>
            <a:off x="3000000" y="1474457"/>
            <a:ext cx="0" cy="117648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直接连接符 90"/>
          <p:cNvCxnSpPr/>
          <p:nvPr/>
        </p:nvCxnSpPr>
        <p:spPr>
          <a:xfrm flipH="1">
            <a:off x="2411760" y="2064499"/>
            <a:ext cx="1176480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4566540" y="1474457"/>
            <a:ext cx="0" cy="117648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直接连接符 92"/>
          <p:cNvCxnSpPr/>
          <p:nvPr/>
        </p:nvCxnSpPr>
        <p:spPr>
          <a:xfrm flipH="1">
            <a:off x="3978300" y="2064499"/>
            <a:ext cx="1176480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4" name="不完整圆 39"/>
          <p:cNvSpPr/>
          <p:nvPr/>
        </p:nvSpPr>
        <p:spPr>
          <a:xfrm>
            <a:off x="5562838" y="1491124"/>
            <a:ext cx="1157238" cy="1145520"/>
          </a:xfrm>
          <a:prstGeom prst="pie">
            <a:avLst>
              <a:gd name="adj1" fmla="val 5357305"/>
              <a:gd name="adj2" fmla="val 107545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6154368" y="1474457"/>
            <a:ext cx="0" cy="117648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直接连接符 95"/>
          <p:cNvCxnSpPr/>
          <p:nvPr/>
        </p:nvCxnSpPr>
        <p:spPr>
          <a:xfrm flipH="1">
            <a:off x="5566128" y="2064499"/>
            <a:ext cx="1176480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7" name="不完整圆 29"/>
          <p:cNvSpPr/>
          <p:nvPr/>
        </p:nvSpPr>
        <p:spPr>
          <a:xfrm>
            <a:off x="2419886" y="1497474"/>
            <a:ext cx="1142603" cy="1145520"/>
          </a:xfrm>
          <a:prstGeom prst="pie">
            <a:avLst>
              <a:gd name="adj1" fmla="val 5390108"/>
              <a:gd name="adj2" fmla="val 10806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8" name="不完整圆 36"/>
          <p:cNvSpPr/>
          <p:nvPr/>
        </p:nvSpPr>
        <p:spPr>
          <a:xfrm>
            <a:off x="3981837" y="1491124"/>
            <a:ext cx="1145520" cy="1145520"/>
          </a:xfrm>
          <a:prstGeom prst="pie">
            <a:avLst>
              <a:gd name="adj1" fmla="val 5422401"/>
              <a:gd name="adj2" fmla="val 10804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9" name="不完整圆 42"/>
          <p:cNvSpPr/>
          <p:nvPr/>
        </p:nvSpPr>
        <p:spPr>
          <a:xfrm>
            <a:off x="3994348" y="3243168"/>
            <a:ext cx="1142603" cy="1145520"/>
          </a:xfrm>
          <a:prstGeom prst="pie">
            <a:avLst>
              <a:gd name="adj1" fmla="val 5390108"/>
              <a:gd name="adj2" fmla="val 10806099"/>
            </a:avLst>
          </a:prstGeom>
          <a:solidFill>
            <a:srgbClr val="D6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0" name="不完整圆 43"/>
          <p:cNvSpPr/>
          <p:nvPr/>
        </p:nvSpPr>
        <p:spPr>
          <a:xfrm>
            <a:off x="3992890" y="3236818"/>
            <a:ext cx="1145520" cy="1145520"/>
          </a:xfrm>
          <a:prstGeom prst="pie">
            <a:avLst>
              <a:gd name="adj1" fmla="val 10749378"/>
              <a:gd name="adj2" fmla="val 16247735"/>
            </a:avLst>
          </a:prstGeom>
          <a:solidFill>
            <a:srgbClr val="D6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1" name="不完整圆 44"/>
          <p:cNvSpPr/>
          <p:nvPr/>
        </p:nvSpPr>
        <p:spPr>
          <a:xfrm>
            <a:off x="3994031" y="3235548"/>
            <a:ext cx="1157238" cy="1145520"/>
          </a:xfrm>
          <a:prstGeom prst="pie">
            <a:avLst>
              <a:gd name="adj1" fmla="val 6926"/>
              <a:gd name="adj2" fmla="val 5415625"/>
            </a:avLst>
          </a:prstGeom>
          <a:solidFill>
            <a:srgbClr val="D6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983760" y="3219316"/>
            <a:ext cx="1176480" cy="1179654"/>
            <a:chOff x="2411760" y="3565884"/>
            <a:chExt cx="1176480" cy="1179654"/>
          </a:xfrm>
        </p:grpSpPr>
        <p:sp>
          <p:nvSpPr>
            <p:cNvPr id="103" name="椭圆 102"/>
            <p:cNvSpPr/>
            <p:nvPr/>
          </p:nvSpPr>
          <p:spPr>
            <a:xfrm>
              <a:off x="2411760" y="3569058"/>
              <a:ext cx="1176480" cy="1176480"/>
            </a:xfrm>
            <a:prstGeom prst="ellipse">
              <a:avLst/>
            </a:prstGeom>
            <a:noFill/>
            <a:ln w="19050">
              <a:solidFill>
                <a:srgbClr val="25B2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>
              <a:off x="3000000" y="3565884"/>
              <a:ext cx="0" cy="117648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25B2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H="1">
              <a:off x="2411760" y="4155926"/>
              <a:ext cx="1176480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rgbClr val="25B2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aphicFrame>
        <p:nvGraphicFramePr>
          <p:cNvPr id="106" name="对象 105"/>
          <p:cNvGraphicFramePr>
            <a:graphicFrameLocks noChangeAspect="1"/>
          </p:cNvGraphicFramePr>
          <p:nvPr/>
        </p:nvGraphicFramePr>
        <p:xfrm>
          <a:off x="4225478" y="3285398"/>
          <a:ext cx="184919" cy="52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1" name="Equation" r:id="rId4" imgW="3352800" imgH="9448800" progId="Equation.DSMT4">
                  <p:embed/>
                </p:oleObj>
              </mc:Choice>
              <mc:Fallback>
                <p:oleObj name="Equation" r:id="rId4" imgW="3352800" imgH="9448800" progId="Equation.DSMT4">
                  <p:embed/>
                  <p:pic>
                    <p:nvPicPr>
                      <p:cNvPr id="0" name="图片 973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25478" y="3285398"/>
                        <a:ext cx="184919" cy="521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对象 106"/>
          <p:cNvGraphicFramePr>
            <a:graphicFrameLocks noChangeAspect="1"/>
          </p:cNvGraphicFramePr>
          <p:nvPr/>
        </p:nvGraphicFramePr>
        <p:xfrm>
          <a:off x="4225478" y="3826599"/>
          <a:ext cx="184919" cy="52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2" name="Equation" r:id="rId6" imgW="3352800" imgH="9448800" progId="Equation.DSMT4">
                  <p:embed/>
                </p:oleObj>
              </mc:Choice>
              <mc:Fallback>
                <p:oleObj name="Equation" r:id="rId6" imgW="3352800" imgH="9448800" progId="Equation.DSMT4">
                  <p:embed/>
                  <p:pic>
                    <p:nvPicPr>
                      <p:cNvPr id="0" name="对象 5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25478" y="3826599"/>
                        <a:ext cx="184919" cy="521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对象 107"/>
          <p:cNvGraphicFramePr>
            <a:graphicFrameLocks noChangeAspect="1"/>
          </p:cNvGraphicFramePr>
          <p:nvPr/>
        </p:nvGraphicFramePr>
        <p:xfrm>
          <a:off x="4716016" y="3826599"/>
          <a:ext cx="184919" cy="52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3" name="Equation" r:id="rId8" imgW="3352800" imgH="9448800" progId="Equation.DSMT4">
                  <p:embed/>
                </p:oleObj>
              </mc:Choice>
              <mc:Fallback>
                <p:oleObj name="Equation" r:id="rId8" imgW="3352800" imgH="9448800" progId="Equation.DSMT4">
                  <p:embed/>
                  <p:pic>
                    <p:nvPicPr>
                      <p:cNvPr id="0" name="对象 5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16016" y="3826599"/>
                        <a:ext cx="184919" cy="521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文本框 108"/>
          <p:cNvSpPr txBox="1"/>
          <p:nvPr/>
        </p:nvSpPr>
        <p:spPr>
          <a:xfrm>
            <a:off x="633730" y="1739900"/>
            <a:ext cx="21913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每次分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5652120" y="3514782"/>
            <a:ext cx="2664296" cy="628452"/>
            <a:chOff x="5868144" y="4283339"/>
            <a:chExt cx="2664296" cy="628452"/>
          </a:xfrm>
        </p:grpSpPr>
        <p:sp>
          <p:nvSpPr>
            <p:cNvPr id="114" name="文本框 113"/>
            <p:cNvSpPr txBox="1"/>
            <p:nvPr/>
          </p:nvSpPr>
          <p:spPr>
            <a:xfrm>
              <a:off x="5868144" y="4283339"/>
              <a:ext cx="266429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eaLnBrk="1" hangingPunct="1">
                <a:lnSpc>
                  <a:spcPct val="15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个是    个。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15" name="对象 114"/>
            <p:cNvGraphicFramePr>
              <a:graphicFrameLocks noChangeAspect="1"/>
            </p:cNvGraphicFramePr>
            <p:nvPr/>
          </p:nvGraphicFramePr>
          <p:xfrm>
            <a:off x="6395235" y="4292851"/>
            <a:ext cx="219382" cy="618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35" name="Equation" r:id="rId9" imgW="3352800" imgH="9448800" progId="Equation.DSMT4">
                    <p:embed/>
                  </p:oleObj>
                </mc:Choice>
                <mc:Fallback>
                  <p:oleObj name="Equation" r:id="rId9" imgW="3352800" imgH="9448800" progId="Equation.DSMT4">
                    <p:embed/>
                    <p:pic>
                      <p:nvPicPr>
                        <p:cNvPr id="0" name="对象 5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6395235" y="4292851"/>
                          <a:ext cx="219382" cy="61825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6" name="对象 115"/>
            <p:cNvGraphicFramePr>
              <a:graphicFrameLocks noChangeAspect="1"/>
            </p:cNvGraphicFramePr>
            <p:nvPr/>
          </p:nvGraphicFramePr>
          <p:xfrm>
            <a:off x="7322810" y="4292535"/>
            <a:ext cx="238781" cy="619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36" name="Equation" r:id="rId10" imgW="3657600" imgH="9448800" progId="Equation.DSMT4">
                    <p:embed/>
                  </p:oleObj>
                </mc:Choice>
                <mc:Fallback>
                  <p:oleObj name="Equation" r:id="rId10" imgW="3657600" imgH="9448800" progId="Equation.DSMT4">
                    <p:embed/>
                    <p:pic>
                      <p:nvPicPr>
                        <p:cNvPr id="0" name="对象 57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322810" y="4292535"/>
                          <a:ext cx="238781" cy="61925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-0.17257 -0.33982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28" y="-1700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32099E-6 L 0.00069 -0.33858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694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L 0.17309 -0.33982 " pathEditMode="relative" rAng="0" ptsTypes="AA">
                                      <p:cBhvr>
                                        <p:cTn id="65" dur="1000" spd="-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46" y="-1700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bldLvl="0" animBg="1"/>
      <p:bldP spid="94" grpId="0" bldLvl="0" animBg="1"/>
      <p:bldP spid="97" grpId="0" bldLvl="0" animBg="1"/>
      <p:bldP spid="98" grpId="0" bldLvl="0" animBg="1"/>
      <p:bldP spid="99" grpId="0" bldLvl="0" animBg="1"/>
      <p:bldP spid="99" grpId="1" bldLvl="0" animBg="1"/>
      <p:bldP spid="100" grpId="0" bldLvl="0" animBg="1"/>
      <p:bldP spid="100" grpId="1" bldLvl="0" animBg="1"/>
      <p:bldP spid="100" grpId="2" bldLvl="0" animBg="1"/>
      <p:bldP spid="101" grpId="0" bldLvl="0" animBg="1"/>
      <p:bldP spid="101" grpId="1" bldLvl="0" animBg="1"/>
      <p:bldP spid="101" grpId="2" bldLvl="0" animBg="1"/>
      <p:bldP spid="1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1187624" y="340008"/>
            <a:ext cx="7056784" cy="67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把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个月饼平均分给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人，每人分得多少个？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48" y="505162"/>
            <a:ext cx="482775" cy="48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椭圆 44"/>
          <p:cNvSpPr/>
          <p:nvPr/>
        </p:nvSpPr>
        <p:spPr>
          <a:xfrm>
            <a:off x="6144348" y="1985097"/>
            <a:ext cx="1176480" cy="1176480"/>
          </a:xfrm>
          <a:prstGeom prst="ellipse">
            <a:avLst/>
          </a:prstGeom>
          <a:noFill/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568978" y="1968762"/>
            <a:ext cx="1176480" cy="1176480"/>
          </a:xfrm>
          <a:prstGeom prst="ellipse">
            <a:avLst/>
          </a:prstGeom>
          <a:solidFill>
            <a:srgbClr val="D6F1FA"/>
          </a:solidFill>
          <a:ln w="28575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03648" y="3580621"/>
            <a:ext cx="3168352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个一起分，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31840" y="3580621"/>
            <a:ext cx="3240360" cy="664842"/>
            <a:chOff x="3131840" y="4283339"/>
            <a:chExt cx="3240360" cy="664842"/>
          </a:xfrm>
        </p:grpSpPr>
        <p:sp>
          <p:nvSpPr>
            <p:cNvPr id="2" name="文本框 1"/>
            <p:cNvSpPr txBox="1"/>
            <p:nvPr/>
          </p:nvSpPr>
          <p:spPr>
            <a:xfrm>
              <a:off x="3131840" y="4283339"/>
              <a:ext cx="3240360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每人分得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个的    。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5292080" y="4352479"/>
            <a:ext cx="211378" cy="5957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0" name="Equation" r:id="rId2" imgW="3352800" imgH="9448800" progId="Equation.DSMT4">
                    <p:embed/>
                  </p:oleObj>
                </mc:Choice>
                <mc:Fallback>
                  <p:oleObj name="Equation" r:id="rId2" imgW="3352800" imgH="9448800" progId="Equation.DSMT4">
                    <p:embed/>
                    <p:pic>
                      <p:nvPicPr>
                        <p:cNvPr id="0" name="对象 55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292080" y="4352479"/>
                          <a:ext cx="211378" cy="59570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组合 10"/>
          <p:cNvGrpSpPr/>
          <p:nvPr/>
        </p:nvGrpSpPr>
        <p:grpSpPr>
          <a:xfrm>
            <a:off x="5724128" y="3580621"/>
            <a:ext cx="2664296" cy="628452"/>
            <a:chOff x="5868144" y="4283339"/>
            <a:chExt cx="2664296" cy="628452"/>
          </a:xfrm>
        </p:grpSpPr>
        <p:sp>
          <p:nvSpPr>
            <p:cNvPr id="5" name="文本框 4"/>
            <p:cNvSpPr txBox="1"/>
            <p:nvPr/>
          </p:nvSpPr>
          <p:spPr>
            <a:xfrm>
              <a:off x="5868144" y="4283339"/>
              <a:ext cx="266429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eaLnBrk="1" hangingPunct="1">
                <a:lnSpc>
                  <a:spcPct val="15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个是    个。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3" name="对象 12"/>
            <p:cNvGraphicFramePr>
              <a:graphicFrameLocks noChangeAspect="1"/>
            </p:cNvGraphicFramePr>
            <p:nvPr/>
          </p:nvGraphicFramePr>
          <p:xfrm>
            <a:off x="6395235" y="4292851"/>
            <a:ext cx="219382" cy="6182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1" name="Equation" r:id="rId4" imgW="3352800" imgH="9448800" progId="Equation.DSMT4">
                    <p:embed/>
                  </p:oleObj>
                </mc:Choice>
                <mc:Fallback>
                  <p:oleObj name="Equation" r:id="rId4" imgW="3352800" imgH="9448800" progId="Equation.DSMT4">
                    <p:embed/>
                    <p:pic>
                      <p:nvPicPr>
                        <p:cNvPr id="0" name="对象 57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6395235" y="4292851"/>
                          <a:ext cx="219382" cy="61825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/>
            <p:cNvGraphicFramePr>
              <a:graphicFrameLocks noChangeAspect="1"/>
            </p:cNvGraphicFramePr>
            <p:nvPr/>
          </p:nvGraphicFramePr>
          <p:xfrm>
            <a:off x="7322810" y="4292535"/>
            <a:ext cx="238781" cy="619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2" name="Equation" r:id="rId5" imgW="3657600" imgH="9448800" progId="Equation.DSMT4">
                    <p:embed/>
                  </p:oleObj>
                </mc:Choice>
                <mc:Fallback>
                  <p:oleObj name="Equation" r:id="rId5" imgW="3657600" imgH="9448800" progId="Equation.DSMT4">
                    <p:embed/>
                    <p:pic>
                      <p:nvPicPr>
                        <p:cNvPr id="0" name="对象 5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322810" y="4292535"/>
                          <a:ext cx="238781" cy="61925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4" name="直接连接符 23"/>
          <p:cNvCxnSpPr/>
          <p:nvPr/>
        </p:nvCxnSpPr>
        <p:spPr>
          <a:xfrm>
            <a:off x="2166243" y="1983510"/>
            <a:ext cx="0" cy="117648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不完整圆 25"/>
          <p:cNvSpPr/>
          <p:nvPr/>
        </p:nvSpPr>
        <p:spPr>
          <a:xfrm>
            <a:off x="1577478" y="1991847"/>
            <a:ext cx="1142603" cy="1145520"/>
          </a:xfrm>
          <a:prstGeom prst="pie">
            <a:avLst>
              <a:gd name="adj1" fmla="val 5390108"/>
              <a:gd name="adj2" fmla="val 10806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1558953" y="2564027"/>
            <a:ext cx="1176480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椭圆 26"/>
          <p:cNvSpPr/>
          <p:nvPr/>
        </p:nvSpPr>
        <p:spPr>
          <a:xfrm>
            <a:off x="1686570" y="2005211"/>
            <a:ext cx="1176480" cy="1176480"/>
          </a:xfrm>
          <a:prstGeom prst="ellipse">
            <a:avLst/>
          </a:prstGeom>
          <a:solidFill>
            <a:srgbClr val="D6F1FA"/>
          </a:solidFill>
          <a:ln w="28575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不完整圆 29"/>
          <p:cNvSpPr/>
          <p:nvPr/>
        </p:nvSpPr>
        <p:spPr>
          <a:xfrm>
            <a:off x="1698477" y="2026104"/>
            <a:ext cx="1145520" cy="1145520"/>
          </a:xfrm>
          <a:prstGeom prst="pie">
            <a:avLst>
              <a:gd name="adj1" fmla="val 5422401"/>
              <a:gd name="adj2" fmla="val 10804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268984" y="2008386"/>
            <a:ext cx="0" cy="117648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1680744" y="2598428"/>
            <a:ext cx="1176480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椭圆 30"/>
          <p:cNvSpPr/>
          <p:nvPr/>
        </p:nvSpPr>
        <p:spPr>
          <a:xfrm>
            <a:off x="1821061" y="2043342"/>
            <a:ext cx="1176480" cy="1176480"/>
          </a:xfrm>
          <a:prstGeom prst="ellipse">
            <a:avLst/>
          </a:prstGeom>
          <a:solidFill>
            <a:srgbClr val="D6F1FA"/>
          </a:solidFill>
          <a:ln w="28575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不完整圆 32"/>
          <p:cNvSpPr/>
          <p:nvPr/>
        </p:nvSpPr>
        <p:spPr>
          <a:xfrm>
            <a:off x="1828207" y="2050453"/>
            <a:ext cx="1157238" cy="1145520"/>
          </a:xfrm>
          <a:prstGeom prst="pie">
            <a:avLst>
              <a:gd name="adj1" fmla="val 5357305"/>
              <a:gd name="adj2" fmla="val 107545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406922" y="2044192"/>
            <a:ext cx="0" cy="117648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1818682" y="2634234"/>
            <a:ext cx="1176480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不完整圆 35"/>
          <p:cNvSpPr/>
          <p:nvPr/>
        </p:nvSpPr>
        <p:spPr>
          <a:xfrm>
            <a:off x="3999554" y="1721056"/>
            <a:ext cx="1142603" cy="1145520"/>
          </a:xfrm>
          <a:prstGeom prst="pie">
            <a:avLst>
              <a:gd name="adj1" fmla="val 5390108"/>
              <a:gd name="adj2" fmla="val 10806099"/>
            </a:avLst>
          </a:prstGeom>
          <a:solidFill>
            <a:srgbClr val="D6F1FA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不完整圆 36"/>
          <p:cNvSpPr/>
          <p:nvPr/>
        </p:nvSpPr>
        <p:spPr>
          <a:xfrm>
            <a:off x="4120553" y="1755313"/>
            <a:ext cx="1145520" cy="1145520"/>
          </a:xfrm>
          <a:prstGeom prst="pie">
            <a:avLst>
              <a:gd name="adj1" fmla="val 5422401"/>
              <a:gd name="adj2" fmla="val 10804611"/>
            </a:avLst>
          </a:prstGeom>
          <a:solidFill>
            <a:srgbClr val="D6F1FA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不完整圆 37"/>
          <p:cNvSpPr/>
          <p:nvPr/>
        </p:nvSpPr>
        <p:spPr>
          <a:xfrm>
            <a:off x="4250283" y="1779662"/>
            <a:ext cx="1157238" cy="1145520"/>
          </a:xfrm>
          <a:prstGeom prst="pie">
            <a:avLst>
              <a:gd name="adj1" fmla="val 5357305"/>
              <a:gd name="adj2" fmla="val 10754580"/>
            </a:avLst>
          </a:prstGeom>
          <a:solidFill>
            <a:srgbClr val="D6F1FA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箭头: 下 38"/>
          <p:cNvSpPr/>
          <p:nvPr/>
        </p:nvSpPr>
        <p:spPr>
          <a:xfrm rot="16200000">
            <a:off x="3476766" y="2391730"/>
            <a:ext cx="216024" cy="360040"/>
          </a:xfrm>
          <a:prstGeom prst="downArrow">
            <a:avLst>
              <a:gd name="adj1" fmla="val 36772"/>
              <a:gd name="adj2" fmla="val 50000"/>
            </a:avLst>
          </a:prstGeom>
          <a:solidFill>
            <a:srgbClr val="FE4739"/>
          </a:solidFill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l"/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箭头: 下 39"/>
          <p:cNvSpPr/>
          <p:nvPr/>
        </p:nvSpPr>
        <p:spPr>
          <a:xfrm rot="16200000">
            <a:off x="5364088" y="2391730"/>
            <a:ext cx="216024" cy="360040"/>
          </a:xfrm>
          <a:prstGeom prst="downArrow">
            <a:avLst>
              <a:gd name="adj1" fmla="val 36772"/>
              <a:gd name="adj2" fmla="val 50000"/>
            </a:avLst>
          </a:prstGeom>
          <a:solidFill>
            <a:srgbClr val="FE4739"/>
          </a:solidFill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l"/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不完整圆 40"/>
          <p:cNvSpPr/>
          <p:nvPr/>
        </p:nvSpPr>
        <p:spPr>
          <a:xfrm>
            <a:off x="6154936" y="2005775"/>
            <a:ext cx="1142603" cy="1145520"/>
          </a:xfrm>
          <a:prstGeom prst="pie">
            <a:avLst>
              <a:gd name="adj1" fmla="val 5390108"/>
              <a:gd name="adj2" fmla="val 10806099"/>
            </a:avLst>
          </a:prstGeom>
          <a:solidFill>
            <a:srgbClr val="D6F1FA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不完整圆 41"/>
          <p:cNvSpPr/>
          <p:nvPr/>
        </p:nvSpPr>
        <p:spPr>
          <a:xfrm>
            <a:off x="6153478" y="1999425"/>
            <a:ext cx="1145520" cy="1145520"/>
          </a:xfrm>
          <a:prstGeom prst="pie">
            <a:avLst>
              <a:gd name="adj1" fmla="val 10749378"/>
              <a:gd name="adj2" fmla="val 16247735"/>
            </a:avLst>
          </a:prstGeom>
          <a:solidFill>
            <a:srgbClr val="D6F1FA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不完整圆 42"/>
          <p:cNvSpPr/>
          <p:nvPr/>
        </p:nvSpPr>
        <p:spPr>
          <a:xfrm>
            <a:off x="6156524" y="2005775"/>
            <a:ext cx="1157238" cy="1145520"/>
          </a:xfrm>
          <a:prstGeom prst="pie">
            <a:avLst>
              <a:gd name="adj1" fmla="val 6926"/>
              <a:gd name="adj2" fmla="val 5415625"/>
            </a:avLst>
          </a:prstGeom>
          <a:solidFill>
            <a:srgbClr val="D6F1FA"/>
          </a:solidFill>
          <a:ln w="19050">
            <a:solidFill>
              <a:srgbClr val="25B2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8" name="对象 47"/>
          <p:cNvGraphicFramePr>
            <a:graphicFrameLocks noChangeAspect="1"/>
          </p:cNvGraphicFramePr>
          <p:nvPr/>
        </p:nvGraphicFramePr>
        <p:xfrm>
          <a:off x="6386066" y="2048005"/>
          <a:ext cx="184919" cy="52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" name="Equation" r:id="rId7" imgW="3352800" imgH="9448800" progId="Equation.DSMT4">
                  <p:embed/>
                </p:oleObj>
              </mc:Choice>
              <mc:Fallback>
                <p:oleObj name="Equation" r:id="rId7" imgW="3352800" imgH="9448800" progId="Equation.DSMT4">
                  <p:embed/>
                  <p:pic>
                    <p:nvPicPr>
                      <p:cNvPr id="0" name="对象 5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86066" y="2048005"/>
                        <a:ext cx="184919" cy="521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6386066" y="2589206"/>
          <a:ext cx="184919" cy="52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4" name="Equation" r:id="rId9" imgW="3352800" imgH="9448800" progId="Equation.DSMT4">
                  <p:embed/>
                </p:oleObj>
              </mc:Choice>
              <mc:Fallback>
                <p:oleObj name="Equation" r:id="rId9" imgW="3352800" imgH="9448800" progId="Equation.DSMT4">
                  <p:embed/>
                  <p:pic>
                    <p:nvPicPr>
                      <p:cNvPr id="0" name="对象 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86066" y="2589206"/>
                        <a:ext cx="184919" cy="521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对象 49"/>
          <p:cNvGraphicFramePr>
            <a:graphicFrameLocks noChangeAspect="1"/>
          </p:cNvGraphicFramePr>
          <p:nvPr/>
        </p:nvGraphicFramePr>
        <p:xfrm>
          <a:off x="6886130" y="2589206"/>
          <a:ext cx="184919" cy="52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5" name="Equation" r:id="rId11" imgW="3352800" imgH="9448800" progId="Equation.DSMT4">
                  <p:embed/>
                </p:oleObj>
              </mc:Choice>
              <mc:Fallback>
                <p:oleObj name="Equation" r:id="rId11" imgW="3352800" imgH="9448800" progId="Equation.DSMT4">
                  <p:embed/>
                  <p:pic>
                    <p:nvPicPr>
                      <p:cNvPr id="0" name="对象 5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86130" y="2589206"/>
                        <a:ext cx="184919" cy="521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34568E-6 L -0.26754 0.05401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268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8.64198E-7 L -0.26354 0.05741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77" y="287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59259E-6 L -0.26423 0.05648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12" y="280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5679E-6 L -0.20764 -0.0438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-203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 L -0.23559 0.05586 " pathEditMode="relative" rAng="0" ptsTypes="AA">
                                      <p:cBhvr>
                                        <p:cTn id="70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8" y="277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5679E-6 L -0.29861 -0.05432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1" y="-271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7" grpId="0"/>
      <p:bldP spid="26" grpId="0" bldLvl="0" animBg="1"/>
      <p:bldP spid="30" grpId="0" bldLvl="0" animBg="1"/>
      <p:bldP spid="33" grpId="0" bldLvl="0" animBg="1"/>
      <p:bldP spid="36" grpId="0" bldLvl="0" animBg="1"/>
      <p:bldP spid="36" grpId="1" bldLvl="0" animBg="1"/>
      <p:bldP spid="37" grpId="0" bldLvl="0" animBg="1"/>
      <p:bldP spid="37" grpId="1" bldLvl="0" animBg="1"/>
      <p:bldP spid="38" grpId="0" bldLvl="0" animBg="1"/>
      <p:bldP spid="38" grpId="1" bldLvl="0" animBg="1"/>
      <p:bldP spid="39" grpId="0" bldLvl="0" animBg="1"/>
      <p:bldP spid="40" grpId="0" bldLvl="0" animBg="1"/>
      <p:bldP spid="41" grpId="0" bldLvl="0" animBg="1"/>
      <p:bldP spid="41" grpId="1" bldLvl="0" animBg="1"/>
      <p:bldP spid="42" grpId="0" bldLvl="0" animBg="1"/>
      <p:bldP spid="42" grpId="1" bldLvl="0" animBg="1"/>
      <p:bldP spid="42" grpId="2" bldLvl="0" animBg="1"/>
      <p:bldP spid="43" grpId="0" bldLvl="0" animBg="1"/>
      <p:bldP spid="43" grpId="1" bldLvl="0" animBg="1"/>
      <p:bldP spid="43" grpId="2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1187624" y="340008"/>
            <a:ext cx="7056784" cy="67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把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个月饼平均分给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人，每人分得多少个？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48" y="505162"/>
            <a:ext cx="482775" cy="48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986155" y="1888490"/>
            <a:ext cx="3642360" cy="28797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l"/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22165" y="1888490"/>
            <a:ext cx="3642360" cy="28797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l"/>
            <a:endParaRPr lang="zh-CN" altLang="en-US" sz="2400" b="1" dirty="0"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2275" y="2516505"/>
            <a:ext cx="2268220" cy="16236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9030" y="2427605"/>
            <a:ext cx="3093720" cy="882015"/>
          </a:xfrm>
          <a:prstGeom prst="rect">
            <a:avLst/>
          </a:prstGeom>
        </p:spPr>
      </p:pic>
      <p:sp>
        <p:nvSpPr>
          <p:cNvPr id="109" name="文本框 108"/>
          <p:cNvSpPr txBox="1"/>
          <p:nvPr/>
        </p:nvSpPr>
        <p:spPr>
          <a:xfrm>
            <a:off x="1764030" y="1924050"/>
            <a:ext cx="219138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每次分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zh-CN" altLang="en-US" sz="1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52770" y="1924050"/>
            <a:ext cx="1704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hangingPunct="1">
              <a:lnSpc>
                <a:spcPct val="150000"/>
              </a:lnSpc>
              <a:buClrTx/>
              <a:buSzTx/>
              <a:buFontTx/>
            </a:pP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3个一起分</a:t>
            </a:r>
            <a:endParaRPr lang="zh-CN" altLang="en-US" sz="1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979712" y="4156322"/>
            <a:ext cx="2160240" cy="521619"/>
            <a:chOff x="5868144" y="4283339"/>
            <a:chExt cx="2160240" cy="521619"/>
          </a:xfrm>
        </p:grpSpPr>
        <p:sp>
          <p:nvSpPr>
            <p:cNvPr id="19" name="文本框 18"/>
            <p:cNvSpPr txBox="1"/>
            <p:nvPr/>
          </p:nvSpPr>
          <p:spPr>
            <a:xfrm>
              <a:off x="5868144" y="4283339"/>
              <a:ext cx="2160240" cy="495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eaLnBrk="1" hangingPunct="1">
                <a:lnSpc>
                  <a:spcPct val="150000"/>
                </a:lnSpc>
              </a:pP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个是    个。</a:t>
              </a:r>
              <a:endPara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0" name="对象 19"/>
            <p:cNvGraphicFramePr>
              <a:graphicFrameLocks noChangeAspect="1"/>
            </p:cNvGraphicFramePr>
            <p:nvPr/>
          </p:nvGraphicFramePr>
          <p:xfrm>
            <a:off x="6350078" y="4296355"/>
            <a:ext cx="178858" cy="5040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54" name="Equation" r:id="rId4" imgW="3352800" imgH="9448800" progId="Equation.DSMT4">
                    <p:embed/>
                  </p:oleObj>
                </mc:Choice>
                <mc:Fallback>
                  <p:oleObj name="Equation" r:id="rId4" imgW="3352800" imgH="9448800" progId="Equation.DSMT4">
                    <p:embed/>
                    <p:pic>
                      <p:nvPicPr>
                        <p:cNvPr id="0" name="对象 57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350078" y="4296355"/>
                          <a:ext cx="178858" cy="50405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对象 20"/>
            <p:cNvGraphicFramePr>
              <a:graphicFrameLocks noChangeAspect="1"/>
            </p:cNvGraphicFramePr>
            <p:nvPr/>
          </p:nvGraphicFramePr>
          <p:xfrm>
            <a:off x="7081464" y="4302731"/>
            <a:ext cx="193655" cy="502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55" name="Equation" r:id="rId6" imgW="3657600" imgH="9448800" progId="Equation.DSMT4">
                    <p:embed/>
                  </p:oleObj>
                </mc:Choice>
                <mc:Fallback>
                  <p:oleObj name="Equation" r:id="rId6" imgW="3657600" imgH="9448800" progId="Equation.DSMT4">
                    <p:embed/>
                    <p:pic>
                      <p:nvPicPr>
                        <p:cNvPr id="0" name="对象 58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081464" y="4302731"/>
                          <a:ext cx="193655" cy="50222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组合 21"/>
          <p:cNvGrpSpPr/>
          <p:nvPr/>
        </p:nvGrpSpPr>
        <p:grpSpPr>
          <a:xfrm>
            <a:off x="5650855" y="3582282"/>
            <a:ext cx="2304256" cy="553085"/>
            <a:chOff x="5868144" y="4283339"/>
            <a:chExt cx="2304256" cy="553085"/>
          </a:xfrm>
        </p:grpSpPr>
        <p:sp>
          <p:nvSpPr>
            <p:cNvPr id="23" name="文本框 22"/>
            <p:cNvSpPr txBox="1"/>
            <p:nvPr/>
          </p:nvSpPr>
          <p:spPr>
            <a:xfrm>
              <a:off x="5868144" y="4283339"/>
              <a:ext cx="2304256" cy="553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eaLnBrk="1" hangingPunct="1">
                <a:lnSpc>
                  <a:spcPct val="150000"/>
                </a:lnSpc>
              </a:pPr>
              <a:r>
                <a:rPr lang="en-US" altLang="zh-CN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个是    个。</a:t>
              </a:r>
              <a:endPara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4" name="对象 23"/>
            <p:cNvGraphicFramePr>
              <a:graphicFrameLocks noChangeAspect="1"/>
            </p:cNvGraphicFramePr>
            <p:nvPr/>
          </p:nvGraphicFramePr>
          <p:xfrm>
            <a:off x="6350078" y="4296355"/>
            <a:ext cx="178858" cy="5040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56" name="Equation" r:id="rId8" imgW="3352800" imgH="9448800" progId="Equation.DSMT4">
                    <p:embed/>
                  </p:oleObj>
                </mc:Choice>
                <mc:Fallback>
                  <p:oleObj name="Equation" r:id="rId8" imgW="3352800" imgH="9448800" progId="Equation.DSMT4">
                    <p:embed/>
                    <p:pic>
                      <p:nvPicPr>
                        <p:cNvPr id="0" name="对象 19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350078" y="4296355"/>
                          <a:ext cx="178858" cy="50405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对象 24"/>
            <p:cNvGraphicFramePr>
              <a:graphicFrameLocks noChangeAspect="1"/>
            </p:cNvGraphicFramePr>
            <p:nvPr/>
          </p:nvGraphicFramePr>
          <p:xfrm>
            <a:off x="7081464" y="4302731"/>
            <a:ext cx="193655" cy="502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57" name="Equation" r:id="rId9" imgW="3657600" imgH="9448800" progId="Equation.DSMT4">
                    <p:embed/>
                  </p:oleObj>
                </mc:Choice>
                <mc:Fallback>
                  <p:oleObj name="Equation" r:id="rId9" imgW="3657600" imgH="9448800" progId="Equation.DSMT4">
                    <p:embed/>
                    <p:pic>
                      <p:nvPicPr>
                        <p:cNvPr id="0" name="对象 20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081464" y="4302731"/>
                          <a:ext cx="193655" cy="50222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Rectangle 27"/>
          <p:cNvSpPr>
            <a:spLocks noChangeArrowheads="1"/>
          </p:cNvSpPr>
          <p:nvPr/>
        </p:nvSpPr>
        <p:spPr bwMode="auto">
          <a:xfrm>
            <a:off x="2424430" y="1203960"/>
            <a:ext cx="460121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÷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＝   （个）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705985" y="1064260"/>
          <a:ext cx="274955" cy="692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10" imgW="152400" imgH="393700" progId="Equation.DSMT4">
                  <p:embed/>
                </p:oleObj>
              </mc:Choice>
              <mc:Fallback>
                <p:oleObj name="Equation" r:id="rId10" imgW="152400" imgH="393700" progId="Equation.DSMT4">
                  <p:embed/>
                  <p:pic>
                    <p:nvPicPr>
                      <p:cNvPr id="0" name="对象 2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05985" y="1064260"/>
                        <a:ext cx="274955" cy="692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4"/>
          <p:cNvSpPr txBox="1">
            <a:spLocks noChangeArrowheads="1"/>
          </p:cNvSpPr>
          <p:nvPr/>
        </p:nvSpPr>
        <p:spPr bwMode="auto">
          <a:xfrm>
            <a:off x="611505" y="1435100"/>
            <a:ext cx="3813175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）把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个月饼平均分给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endParaRPr lang="en-US" altLang="zh-CN" sz="2400" b="1" dirty="0">
              <a:latin typeface="+mn-lt"/>
              <a:ea typeface="+mn-ea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          </a:t>
            </a:r>
            <a:r>
              <a:rPr lang="zh-CN" altLang="en-US" sz="2400" b="1" dirty="0">
                <a:latin typeface="+mn-lt"/>
                <a:ea typeface="+mn-ea"/>
              </a:rPr>
              <a:t>人，每人分多少个？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4500880" y="1563370"/>
            <a:ext cx="4319905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）把</a:t>
            </a:r>
            <a:r>
              <a:rPr lang="en-US" altLang="zh-CN" sz="2400" b="1" dirty="0">
                <a:latin typeface="+mn-lt"/>
                <a:ea typeface="+mn-ea"/>
              </a:rPr>
              <a:t>5</a:t>
            </a:r>
            <a:r>
              <a:rPr lang="zh-CN" altLang="en-US" sz="2400" b="1" dirty="0">
                <a:latin typeface="+mn-lt"/>
                <a:ea typeface="+mn-ea"/>
              </a:rPr>
              <a:t>个月饼平均分给</a:t>
            </a:r>
            <a:r>
              <a:rPr lang="en-US" altLang="zh-CN" sz="2400" b="1" dirty="0">
                <a:latin typeface="+mn-lt"/>
                <a:ea typeface="+mn-ea"/>
              </a:rPr>
              <a:t>8</a:t>
            </a:r>
            <a:r>
              <a:rPr lang="zh-CN" altLang="en-US" sz="2400" b="1" dirty="0">
                <a:latin typeface="+mn-lt"/>
                <a:ea typeface="+mn-ea"/>
              </a:rPr>
              <a:t>人，</a:t>
            </a:r>
            <a:endParaRPr lang="zh-CN" altLang="en-US" sz="2400" b="1" dirty="0">
              <a:latin typeface="+mn-lt"/>
              <a:ea typeface="+mn-ea"/>
            </a:endParaRPr>
          </a:p>
          <a:p>
            <a:pPr eaLnBrk="1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 </a:t>
            </a:r>
            <a:r>
              <a:rPr lang="en-US" altLang="zh-CN" sz="2400" b="1" dirty="0">
                <a:latin typeface="+mn-lt"/>
                <a:ea typeface="+mn-ea"/>
              </a:rPr>
              <a:t>         </a:t>
            </a:r>
            <a:r>
              <a:rPr lang="zh-CN" altLang="en-US" sz="2400" b="1" dirty="0">
                <a:latin typeface="+mn-lt"/>
                <a:ea typeface="+mn-ea"/>
              </a:rPr>
              <a:t>每人分多少个？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539750" y="844193"/>
            <a:ext cx="500253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zh-CN" sz="2400" b="1" dirty="0">
                <a:latin typeface="+mn-lt"/>
                <a:ea typeface="+mn-ea"/>
                <a:cs typeface="Times New Roman" panose="02020603050405020304" pitchFamily="18" charset="0"/>
              </a:rPr>
              <a:t>不操作，借助想象推理解决问题。</a:t>
            </a:r>
            <a:endParaRPr lang="zh-CN" altLang="zh-CN" sz="24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343" name="图片 2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9225"/>
            <a:ext cx="756126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文本框 1"/>
          <p:cNvSpPr txBox="1">
            <a:spLocks noChangeArrowheads="1"/>
          </p:cNvSpPr>
          <p:nvPr/>
        </p:nvSpPr>
        <p:spPr bwMode="auto">
          <a:xfrm>
            <a:off x="477838" y="101600"/>
            <a:ext cx="76946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三、通过想象推理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体会分数与除法之间的关系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75740" y="2583815"/>
            <a:ext cx="3012440" cy="820420"/>
            <a:chOff x="2324" y="3956"/>
            <a:chExt cx="4744" cy="1292"/>
          </a:xfrm>
        </p:grpSpPr>
        <p:sp>
          <p:nvSpPr>
            <p:cNvPr id="15" name="文本框 5"/>
            <p:cNvSpPr txBox="1">
              <a:spLocks noChangeArrowheads="1"/>
            </p:cNvSpPr>
            <p:nvPr/>
          </p:nvSpPr>
          <p:spPr bwMode="auto">
            <a:xfrm>
              <a:off x="2324" y="4191"/>
              <a:ext cx="4745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2÷3=     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（个）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" name="对象 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4139" y="3956"/>
            <a:ext cx="500" cy="1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" name="" r:id="rId2" imgW="152400" imgH="393700" progId="Equation.DSMT4">
                    <p:embed/>
                  </p:oleObj>
                </mc:Choice>
                <mc:Fallback>
                  <p:oleObj name="" r:id="rId2" imgW="1524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139" y="3956"/>
                          <a:ext cx="500" cy="129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组合 3"/>
          <p:cNvGrpSpPr/>
          <p:nvPr/>
        </p:nvGrpSpPr>
        <p:grpSpPr>
          <a:xfrm>
            <a:off x="5364480" y="2566035"/>
            <a:ext cx="3012440" cy="820420"/>
            <a:chOff x="8448" y="3928"/>
            <a:chExt cx="4744" cy="1292"/>
          </a:xfrm>
        </p:grpSpPr>
        <p:sp>
          <p:nvSpPr>
            <p:cNvPr id="20" name="文本框 13"/>
            <p:cNvSpPr txBox="1">
              <a:spLocks noChangeArrowheads="1"/>
            </p:cNvSpPr>
            <p:nvPr/>
          </p:nvSpPr>
          <p:spPr bwMode="auto">
            <a:xfrm>
              <a:off x="8448" y="4163"/>
              <a:ext cx="4745" cy="8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5÷8=     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（个）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3" name="对象 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262" y="3928"/>
            <a:ext cx="460" cy="1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4" imgW="139700" imgH="393700" progId="Equation.DSMT4">
                    <p:embed/>
                  </p:oleObj>
                </mc:Choice>
                <mc:Fallback>
                  <p:oleObj name="" r:id="rId4" imgW="139700" imgH="393700" progId="Equation.DSMT4">
                    <p:embed/>
                    <p:pic>
                      <p:nvPicPr>
                        <p:cNvPr id="0" name="图片 2048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0262" y="3928"/>
                          <a:ext cx="460" cy="129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文本框 23"/>
          <p:cNvSpPr txBox="1"/>
          <p:nvPr/>
        </p:nvSpPr>
        <p:spPr>
          <a:xfrm>
            <a:off x="765810" y="3507740"/>
            <a:ext cx="834453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sz="2400" b="1">
                <a:solidFill>
                  <a:srgbClr val="25B2E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请同学们观察这些等式，讨论除法和分数有怎样的关系？</a:t>
            </a:r>
            <a:endParaRPr lang="zh-CN" sz="2400" b="1">
              <a:solidFill>
                <a:srgbClr val="25B2E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83568" y="772417"/>
            <a:ext cx="7776864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latin typeface="+mn-ea"/>
                <a:ea typeface="+mn-ea"/>
              </a:rPr>
              <a:t>被除数相当于分数的分子，除数相当于分数的分母，除号相当于分数线。</a:t>
            </a:r>
            <a:endParaRPr lang="zh-CN" altLang="en-US" sz="2400" b="1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08241" y="2422634"/>
            <a:ext cx="1296144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被除数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88361" y="2422634"/>
            <a:ext cx="504056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en-US" altLang="zh-CN" sz="2400" b="1" dirty="0">
                <a:latin typeface="+mj-ea"/>
                <a:ea typeface="+mj-ea"/>
              </a:rPr>
              <a:t>÷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76393" y="2422634"/>
            <a:ext cx="1080120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除数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12497" y="2422634"/>
            <a:ext cx="504056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＝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92080" y="2206610"/>
            <a:ext cx="1296144" cy="1008296"/>
            <a:chOff x="5220072" y="2427734"/>
            <a:chExt cx="1296144" cy="1008296"/>
          </a:xfrm>
        </p:grpSpPr>
        <p:sp>
          <p:nvSpPr>
            <p:cNvPr id="10" name="文本框 9"/>
            <p:cNvSpPr txBox="1"/>
            <p:nvPr/>
          </p:nvSpPr>
          <p:spPr>
            <a:xfrm>
              <a:off x="5220072" y="2427734"/>
              <a:ext cx="1296144" cy="576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被除数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28084" y="2859782"/>
              <a:ext cx="1080120" cy="576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+mj-ea"/>
                  <a:ea typeface="+mj-ea"/>
                </a:rPr>
                <a:t>除数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5413611" y="3003798"/>
              <a:ext cx="9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任意多边形: 形状 14"/>
          <p:cNvSpPr/>
          <p:nvPr/>
        </p:nvSpPr>
        <p:spPr>
          <a:xfrm>
            <a:off x="3254474" y="2004915"/>
            <a:ext cx="2675745" cy="554636"/>
          </a:xfrm>
          <a:custGeom>
            <a:avLst/>
            <a:gdLst>
              <a:gd name="connsiteX0" fmla="*/ 0 w 2578308"/>
              <a:gd name="connsiteY0" fmla="*/ 554636 h 554636"/>
              <a:gd name="connsiteX1" fmla="*/ 0 w 2578308"/>
              <a:gd name="connsiteY1" fmla="*/ 0 h 554636"/>
              <a:gd name="connsiteX2" fmla="*/ 2578308 w 2578308"/>
              <a:gd name="connsiteY2" fmla="*/ 0 h 554636"/>
              <a:gd name="connsiteX3" fmla="*/ 2578308 w 2578308"/>
              <a:gd name="connsiteY3" fmla="*/ 337279 h 55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8308" h="554636">
                <a:moveTo>
                  <a:pt x="0" y="554636"/>
                </a:moveTo>
                <a:lnTo>
                  <a:pt x="0" y="0"/>
                </a:lnTo>
                <a:lnTo>
                  <a:pt x="2578308" y="0"/>
                </a:lnTo>
                <a:lnTo>
                  <a:pt x="2578308" y="337279"/>
                </a:lnTo>
              </a:path>
            </a:pathLst>
          </a:custGeom>
          <a:noFill/>
          <a:ln w="19050">
            <a:solidFill>
              <a:srgbClr val="0000FF"/>
            </a:solidFill>
            <a:headEnd type="triangle" w="med" len="med"/>
            <a:tailEnd type="triangle" w="med" len="med"/>
          </a:ln>
        </p:spPr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: 形状 15"/>
          <p:cNvSpPr/>
          <p:nvPr/>
        </p:nvSpPr>
        <p:spPr>
          <a:xfrm>
            <a:off x="4581104" y="3001761"/>
            <a:ext cx="1364105" cy="434715"/>
          </a:xfrm>
          <a:custGeom>
            <a:avLst/>
            <a:gdLst>
              <a:gd name="connsiteX0" fmla="*/ 0 w 1364105"/>
              <a:gd name="connsiteY0" fmla="*/ 0 h 434715"/>
              <a:gd name="connsiteX1" fmla="*/ 0 w 1364105"/>
              <a:gd name="connsiteY1" fmla="*/ 434715 h 434715"/>
              <a:gd name="connsiteX2" fmla="*/ 1364105 w 1364105"/>
              <a:gd name="connsiteY2" fmla="*/ 434715 h 434715"/>
              <a:gd name="connsiteX3" fmla="*/ 1364105 w 1364105"/>
              <a:gd name="connsiteY3" fmla="*/ 157397 h 43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4105" h="434715">
                <a:moveTo>
                  <a:pt x="0" y="0"/>
                </a:moveTo>
                <a:lnTo>
                  <a:pt x="0" y="434715"/>
                </a:lnTo>
                <a:lnTo>
                  <a:pt x="1364105" y="434715"/>
                </a:lnTo>
                <a:lnTo>
                  <a:pt x="1364105" y="157397"/>
                </a:lnTo>
              </a:path>
            </a:pathLst>
          </a:custGeom>
          <a:noFill/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2231413" y="2557523"/>
            <a:ext cx="2772635" cy="434340"/>
            <a:chOff x="2231413" y="2743960"/>
            <a:chExt cx="2772635" cy="434340"/>
          </a:xfrm>
        </p:grpSpPr>
        <p:sp>
          <p:nvSpPr>
            <p:cNvPr id="17" name="箭头: 下 16"/>
            <p:cNvSpPr/>
            <p:nvPr/>
          </p:nvSpPr>
          <p:spPr>
            <a:xfrm rot="5400000">
              <a:off x="2303413" y="2783208"/>
              <a:ext cx="216000" cy="360000"/>
            </a:xfrm>
            <a:prstGeom prst="downArrow">
              <a:avLst>
                <a:gd name="adj1" fmla="val 38976"/>
                <a:gd name="adj2" fmla="val 53307"/>
              </a:avLst>
            </a:prstGeom>
            <a:solidFill>
              <a:srgbClr val="FFC000"/>
            </a:soli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2607174" y="2743960"/>
              <a:ext cx="2396874" cy="434340"/>
            </a:xfrm>
            <a:prstGeom prst="roundRect">
              <a:avLst/>
            </a:prstGeom>
            <a:noFill/>
            <a:ln w="12700">
              <a:solidFill>
                <a:srgbClr val="FFC000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l"/>
              <a:endParaRPr lang="zh-CN" altLang="en-US" sz="2400" b="1" dirty="0">
                <a:latin typeface="+mn-ea"/>
                <a:ea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99592" y="2356356"/>
            <a:ext cx="1368152" cy="870751"/>
            <a:chOff x="899592" y="2542793"/>
            <a:chExt cx="1368152" cy="870751"/>
          </a:xfrm>
        </p:grpSpPr>
        <p:sp>
          <p:nvSpPr>
            <p:cNvPr id="23" name="矩形: 圆角 22"/>
            <p:cNvSpPr/>
            <p:nvPr/>
          </p:nvSpPr>
          <p:spPr>
            <a:xfrm>
              <a:off x="899592" y="2614801"/>
              <a:ext cx="1224136" cy="79208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FFC000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l"/>
              <a:endParaRPr lang="zh-CN" altLang="en-US" sz="2400" b="1" dirty="0">
                <a:latin typeface="+mn-ea"/>
                <a:ea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71600" y="2542793"/>
              <a:ext cx="1296144" cy="870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hangingPunct="1">
                <a:lnSpc>
                  <a:spcPct val="150000"/>
                </a:lnSpc>
              </a:pPr>
              <a:r>
                <a:rPr lang="zh-CN" altLang="en-US" b="1" dirty="0">
                  <a:latin typeface="+mn-lt"/>
                  <a:ea typeface="+mn-ea"/>
                </a:rPr>
                <a:t>除法是</a:t>
              </a:r>
              <a:endParaRPr lang="en-US" altLang="zh-CN" b="1" dirty="0">
                <a:latin typeface="+mn-lt"/>
                <a:ea typeface="+mn-ea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b="1" dirty="0">
                  <a:latin typeface="+mn-lt"/>
                  <a:ea typeface="+mn-ea"/>
                </a:rPr>
                <a:t>一种运算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340273" y="2343210"/>
            <a:ext cx="1569283" cy="839152"/>
            <a:chOff x="5340273" y="2529647"/>
            <a:chExt cx="1569283" cy="839152"/>
          </a:xfrm>
        </p:grpSpPr>
        <p:sp>
          <p:nvSpPr>
            <p:cNvPr id="18" name="箭头: 下 17"/>
            <p:cNvSpPr/>
            <p:nvPr/>
          </p:nvSpPr>
          <p:spPr>
            <a:xfrm rot="16200000">
              <a:off x="6621556" y="2758825"/>
              <a:ext cx="216000" cy="360000"/>
            </a:xfrm>
            <a:prstGeom prst="downArrow">
              <a:avLst>
                <a:gd name="adj1" fmla="val 38976"/>
                <a:gd name="adj2" fmla="val 53307"/>
              </a:avLst>
            </a:prstGeom>
            <a:solidFill>
              <a:srgbClr val="FFC000"/>
            </a:soli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5340273" y="2529647"/>
              <a:ext cx="1196732" cy="839152"/>
            </a:xfrm>
            <a:prstGeom prst="roundRect">
              <a:avLst/>
            </a:prstGeom>
            <a:noFill/>
            <a:ln w="12700">
              <a:solidFill>
                <a:srgbClr val="FFC000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l"/>
              <a:endParaRPr lang="zh-CN" altLang="en-US" sz="2400" b="1" dirty="0">
                <a:latin typeface="+mn-ea"/>
                <a:ea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32240" y="2500372"/>
            <a:ext cx="2160240" cy="504056"/>
            <a:chOff x="6732240" y="2571750"/>
            <a:chExt cx="2160240" cy="504056"/>
          </a:xfrm>
        </p:grpSpPr>
        <p:sp>
          <p:nvSpPr>
            <p:cNvPr id="25" name="矩形: 圆角 24"/>
            <p:cNvSpPr/>
            <p:nvPr/>
          </p:nvSpPr>
          <p:spPr>
            <a:xfrm>
              <a:off x="7020272" y="2571750"/>
              <a:ext cx="1584176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FFC000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l"/>
              <a:endParaRPr lang="zh-CN" altLang="en-US" sz="2400" b="1" dirty="0">
                <a:latin typeface="+mn-ea"/>
                <a:ea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732240" y="2571750"/>
              <a:ext cx="2160240" cy="455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hangingPunct="1">
                <a:lnSpc>
                  <a:spcPct val="150000"/>
                </a:lnSpc>
              </a:pPr>
              <a:r>
                <a:rPr lang="zh-CN" altLang="en-US" b="1" dirty="0">
                  <a:latin typeface="+mn-lt"/>
                  <a:ea typeface="+mn-ea"/>
                </a:rPr>
                <a:t>分数是一种数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059832" y="3345800"/>
            <a:ext cx="3122632" cy="1008112"/>
            <a:chOff x="3059832" y="3532237"/>
            <a:chExt cx="3122632" cy="1008112"/>
          </a:xfrm>
        </p:grpSpPr>
        <p:sp>
          <p:nvSpPr>
            <p:cNvPr id="27" name="文本框 26"/>
            <p:cNvSpPr txBox="1"/>
            <p:nvPr/>
          </p:nvSpPr>
          <p:spPr>
            <a:xfrm>
              <a:off x="3059832" y="3766929"/>
              <a:ext cx="50405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hangingPunct="1">
                <a:lnSpc>
                  <a:spcPct val="150000"/>
                </a:lnSpc>
              </a:pPr>
              <a:r>
                <a:rPr lang="en-US" altLang="zh-CN" sz="2400" b="1" i="1" dirty="0">
                  <a:latin typeface="+mn-lt"/>
                  <a:ea typeface="+mn-ea"/>
                </a:rPr>
                <a:t>a</a:t>
              </a:r>
              <a:endParaRPr lang="zh-CN" altLang="en-US" sz="2400" b="1" i="1" dirty="0">
                <a:latin typeface="+mn-lt"/>
                <a:ea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707904" y="3766929"/>
              <a:ext cx="50405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hangingPunct="1">
                <a:lnSpc>
                  <a:spcPct val="150000"/>
                </a:lnSpc>
              </a:pPr>
              <a:r>
                <a:rPr lang="en-US" altLang="zh-CN" sz="2400" b="1" dirty="0">
                  <a:latin typeface="+mn-lt"/>
                  <a:ea typeface="+mn-ea"/>
                </a:rPr>
                <a:t>÷</a:t>
              </a: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283968" y="3766929"/>
              <a:ext cx="50405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hangingPunct="1">
                <a:lnSpc>
                  <a:spcPct val="150000"/>
                </a:lnSpc>
              </a:pPr>
              <a:r>
                <a:rPr lang="en-US" altLang="zh-CN" sz="2400" b="1" i="1" dirty="0">
                  <a:latin typeface="+mn-lt"/>
                  <a:ea typeface="+mn-ea"/>
                </a:rPr>
                <a:t>b</a:t>
              </a:r>
              <a:endParaRPr lang="zh-CN" altLang="en-US" sz="2400" b="1" i="1" dirty="0">
                <a:latin typeface="+mn-lt"/>
                <a:ea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932040" y="3766929"/>
              <a:ext cx="50405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+mn-lt"/>
                  <a:ea typeface="+mn-ea"/>
                </a:rPr>
                <a:t>＝</a:t>
              </a:r>
              <a:endParaRPr lang="zh-CN" altLang="en-US" sz="2400" b="1" dirty="0">
                <a:latin typeface="+mn-lt"/>
                <a:ea typeface="+mn-ea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678408" y="3532237"/>
              <a:ext cx="504056" cy="1008112"/>
              <a:chOff x="5678408" y="3417178"/>
              <a:chExt cx="504056" cy="1008112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5678408" y="3417178"/>
                <a:ext cx="504056" cy="579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2400" b="1" i="1" dirty="0">
                    <a:latin typeface="+mn-lt"/>
                    <a:ea typeface="+mn-ea"/>
                  </a:rPr>
                  <a:t>a</a:t>
                </a:r>
                <a:endParaRPr lang="zh-CN" altLang="en-US" sz="2400" b="1" i="1" dirty="0">
                  <a:latin typeface="+mn-lt"/>
                  <a:ea typeface="+mn-ea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5678408" y="3845323"/>
                <a:ext cx="504056" cy="579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2400" b="1" i="1" dirty="0">
                    <a:latin typeface="+mn-lt"/>
                    <a:ea typeface="+mn-ea"/>
                  </a:rPr>
                  <a:t>b</a:t>
                </a:r>
                <a:endParaRPr lang="zh-CN" altLang="en-US" sz="2400" b="1" i="1" dirty="0">
                  <a:latin typeface="+mn-lt"/>
                  <a:ea typeface="+mn-ea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5743178" y="3999210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文本框 36"/>
          <p:cNvSpPr txBox="1"/>
          <p:nvPr/>
        </p:nvSpPr>
        <p:spPr>
          <a:xfrm>
            <a:off x="6156176" y="3580492"/>
            <a:ext cx="1296144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i="1" dirty="0">
                <a:latin typeface="+mn-lt"/>
                <a:ea typeface="+mn-ea"/>
              </a:rPr>
              <a:t>b</a:t>
            </a:r>
            <a:r>
              <a:rPr lang="zh-CN" altLang="en-US" sz="2400" b="1" dirty="0">
                <a:latin typeface="+mn-lt"/>
                <a:ea typeface="+mn-ea"/>
              </a:rPr>
              <a:t>≠</a:t>
            </a:r>
            <a:r>
              <a:rPr lang="en-US" altLang="zh-CN" sz="2400" b="1" dirty="0">
                <a:latin typeface="+mn-lt"/>
                <a:ea typeface="+mn-ea"/>
              </a:rPr>
              <a:t>0</a:t>
            </a:r>
            <a:r>
              <a:rPr lang="zh-CN" altLang="en-US" sz="2400" b="1" dirty="0">
                <a:latin typeface="+mn-lt"/>
                <a:ea typeface="+mn-ea"/>
              </a:rPr>
              <a:t>）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97370" y="772562"/>
            <a:ext cx="1224136" cy="55976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相当于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976644" y="772562"/>
            <a:ext cx="1224136" cy="55976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相当于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93902" y="1326324"/>
            <a:ext cx="1224136" cy="55976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相当于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pic>
        <p:nvPicPr>
          <p:cNvPr id="1536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48" y="123190"/>
            <a:ext cx="34575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1" name="矩形 1"/>
          <p:cNvSpPr>
            <a:spLocks noChangeArrowheads="1"/>
          </p:cNvSpPr>
          <p:nvPr/>
        </p:nvSpPr>
        <p:spPr bwMode="auto">
          <a:xfrm>
            <a:off x="3037523" y="58103"/>
            <a:ext cx="307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分数与除法的关系</a:t>
            </a:r>
            <a:endParaRPr lang="zh-CN" altLang="en-US" sz="28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5" grpId="0" bldLvl="0" animBg="1"/>
      <p:bldP spid="16" grpId="0" bldLvl="0" animBg="1"/>
      <p:bldP spid="37" grpId="0"/>
      <p:bldP spid="42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0425" y="798513"/>
            <a:ext cx="7456488" cy="2892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用分数表示下面各式的商。</a:t>
            </a:r>
            <a:endParaRPr lang="zh-CN" altLang="en-US" sz="3200" b="1" dirty="0">
              <a:latin typeface="+mn-lt"/>
              <a:ea typeface="+mn-ea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           24÷25=             16÷49=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           2÷9=                 11÷12=</a:t>
            </a:r>
            <a:endParaRPr lang="en-US" altLang="zh-CN" sz="3200" b="1" dirty="0">
              <a:latin typeface="+mn-lt"/>
              <a:ea typeface="+mn-ea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608388" y="1917700"/>
          <a:ext cx="5270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1" imgW="228600" imgH="406400" progId="Equation.DSMT4">
                  <p:embed/>
                </p:oleObj>
              </mc:Choice>
              <mc:Fallback>
                <p:oleObj name="Equation" r:id="rId1" imgW="228600" imgH="4064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8388" y="1917700"/>
                        <a:ext cx="52705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6399213" y="1916113"/>
          <a:ext cx="4984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9213" y="1916113"/>
                        <a:ext cx="498475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3209925" y="2906713"/>
          <a:ext cx="35242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5" imgW="152400" imgH="405765" progId="Equation.DSMT4">
                  <p:embed/>
                </p:oleObj>
              </mc:Choice>
              <mc:Fallback>
                <p:oleObj name="Equation" r:id="rId5" imgW="152400" imgH="405765" progId="Equation.DSMT4">
                  <p:embed/>
                  <p:pic>
                    <p:nvPicPr>
                      <p:cNvPr id="0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925" y="2906713"/>
                        <a:ext cx="35242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6394450" y="2894013"/>
          <a:ext cx="4984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7" imgW="215900" imgH="405765" progId="Equation.DSMT4">
                  <p:embed/>
                </p:oleObj>
              </mc:Choice>
              <mc:Fallback>
                <p:oleObj name="Equation" r:id="rId7" imgW="215900" imgH="405765" progId="Equation.DSMT4">
                  <p:embed/>
                  <p:pic>
                    <p:nvPicPr>
                      <p:cNvPr id="0" name="对象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4450" y="2894013"/>
                        <a:ext cx="498475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1" name="图片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9225"/>
            <a:ext cx="47894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文本框 1"/>
          <p:cNvSpPr txBox="1">
            <a:spLocks noChangeArrowheads="1"/>
          </p:cNvSpPr>
          <p:nvPr/>
        </p:nvSpPr>
        <p:spPr bwMode="auto">
          <a:xfrm>
            <a:off x="622300" y="101600"/>
            <a:ext cx="39497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四、实践应用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巩固提升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12180" y="1347668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P51 </a:t>
            </a:r>
            <a:r>
              <a:rPr lang="zh-CN" altLang="en-US" sz="1400" b="1" dirty="0">
                <a:solidFill>
                  <a:srgbClr val="E44438"/>
                </a:solidFill>
              </a:rPr>
              <a:t>练习十二 第</a:t>
            </a:r>
            <a:r>
              <a:rPr lang="en-US" altLang="zh-CN" sz="1400" b="1" dirty="0">
                <a:solidFill>
                  <a:srgbClr val="E44438"/>
                </a:solidFill>
              </a:rPr>
              <a:t>3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47813" y="771525"/>
            <a:ext cx="6264275" cy="2892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2.</a:t>
            </a:r>
            <a:r>
              <a:rPr lang="zh-CN" altLang="en-US" sz="3200" b="1">
                <a:latin typeface="+mn-lt"/>
                <a:ea typeface="+mn-ea"/>
              </a:rPr>
              <a:t>在括号里填上适当的数。</a:t>
            </a:r>
            <a:endParaRPr lang="zh-CN" altLang="en-US" sz="3200" b="1">
              <a:latin typeface="+mn-lt"/>
              <a:ea typeface="+mn-ea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7÷13=                    =(    )÷(    )</a:t>
            </a:r>
            <a:endParaRPr lang="en-US" altLang="zh-CN" sz="3200" b="1">
              <a:latin typeface="+mn-lt"/>
              <a:ea typeface="+mn-ea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(    )÷7=</a:t>
            </a:r>
            <a:endParaRPr lang="en-US" altLang="zh-CN" sz="3200" b="1">
              <a:latin typeface="+mn-lt"/>
              <a:ea typeface="+mn-ea"/>
            </a:endParaRPr>
          </a:p>
        </p:txBody>
      </p:sp>
      <p:graphicFrame>
        <p:nvGraphicFramePr>
          <p:cNvPr id="17411" name="对象 2"/>
          <p:cNvGraphicFramePr>
            <a:graphicFrameLocks noChangeAspect="1"/>
          </p:cNvGraphicFramePr>
          <p:nvPr/>
        </p:nvGraphicFramePr>
        <p:xfrm>
          <a:off x="2916238" y="1995488"/>
          <a:ext cx="728662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1" imgW="381000" imgH="431800" progId="Equation.DSMT4">
                  <p:embed/>
                </p:oleObj>
              </mc:Choice>
              <mc:Fallback>
                <p:oleObj name="Equation" r:id="rId1" imgW="381000" imgH="431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1995488"/>
                        <a:ext cx="728662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对象 3"/>
          <p:cNvGraphicFramePr>
            <a:graphicFrameLocks noChangeAspect="1"/>
          </p:cNvGraphicFramePr>
          <p:nvPr/>
        </p:nvGraphicFramePr>
        <p:xfrm>
          <a:off x="4679950" y="1995488"/>
          <a:ext cx="266700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3" imgW="139700" imgH="406400" progId="Equation.DSMT4">
                  <p:embed/>
                </p:oleObj>
              </mc:Choice>
              <mc:Fallback>
                <p:oleObj name="Equation" r:id="rId3" imgW="139700" imgH="4064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950" y="1995488"/>
                        <a:ext cx="266700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对象 4"/>
          <p:cNvGraphicFramePr>
            <a:graphicFrameLocks noChangeAspect="1"/>
          </p:cNvGraphicFramePr>
          <p:nvPr/>
        </p:nvGraphicFramePr>
        <p:xfrm>
          <a:off x="3203575" y="2955925"/>
          <a:ext cx="29210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5" imgW="152400" imgH="405765" progId="Equation.DSMT4">
                  <p:embed/>
                </p:oleObj>
              </mc:Choice>
              <mc:Fallback>
                <p:oleObj name="Equation" r:id="rId5" imgW="1524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955925"/>
                        <a:ext cx="292100" cy="77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973388" y="2328863"/>
            <a:ext cx="5953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074988" y="192405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6513" y="211613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92725" y="2117725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763713" y="3078163"/>
            <a:ext cx="390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8080" y="1347668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P50 </a:t>
            </a:r>
            <a:r>
              <a:rPr lang="zh-CN" altLang="en-US" sz="1400" b="1" dirty="0">
                <a:solidFill>
                  <a:srgbClr val="E44438"/>
                </a:solidFill>
              </a:rPr>
              <a:t>做一做 第</a:t>
            </a:r>
            <a:r>
              <a:rPr lang="en-US" altLang="zh-CN" sz="1400" b="1" dirty="0">
                <a:solidFill>
                  <a:srgbClr val="E44438"/>
                </a:solidFill>
              </a:rPr>
              <a:t>1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55576" y="915566"/>
            <a:ext cx="7920682" cy="1152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 </a:t>
            </a:r>
            <a:r>
              <a:rPr lang="en-US" altLang="zh-CN" sz="2800" b="1">
                <a:latin typeface="+mn-lt"/>
                <a:ea typeface="+mn-ea"/>
              </a:rPr>
              <a:t>1kg</a:t>
            </a:r>
            <a:r>
              <a:rPr lang="zh-CN" altLang="en-US" sz="2800" b="1" dirty="0">
                <a:latin typeface="+mn-lt"/>
                <a:ea typeface="+mn-ea"/>
              </a:rPr>
              <a:t>葡萄干平均装在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个袋子里，每袋装多少千克？平均装在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个袋子里呢？（用分数表示。）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907242" y="2169173"/>
            <a:ext cx="2438400" cy="954087"/>
            <a:chOff x="2989152" y="1601488"/>
            <a:chExt cx="2438081" cy="954107"/>
          </a:xfrm>
        </p:grpSpPr>
        <p:sp>
          <p:nvSpPr>
            <p:cNvPr id="18445" name="文本框 5"/>
            <p:cNvSpPr txBox="1">
              <a:spLocks noChangeArrowheads="1"/>
            </p:cNvSpPr>
            <p:nvPr/>
          </p:nvSpPr>
          <p:spPr bwMode="auto">
            <a:xfrm>
              <a:off x="2989152" y="1804692"/>
              <a:ext cx="2438081" cy="5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1÷2 =   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8446" name="组合 10"/>
            <p:cNvGrpSpPr/>
            <p:nvPr/>
          </p:nvGrpSpPr>
          <p:grpSpPr bwMode="auto">
            <a:xfrm>
              <a:off x="4061255" y="1601488"/>
              <a:ext cx="361950" cy="954107"/>
              <a:chOff x="3896155" y="1562417"/>
              <a:chExt cx="361950" cy="954107"/>
            </a:xfrm>
          </p:grpSpPr>
          <p:sp>
            <p:nvSpPr>
              <p:cNvPr id="18447" name="文本框 6"/>
              <p:cNvSpPr txBox="1">
                <a:spLocks noChangeArrowheads="1"/>
              </p:cNvSpPr>
              <p:nvPr/>
            </p:nvSpPr>
            <p:spPr bwMode="auto">
              <a:xfrm>
                <a:off x="3895941" y="1562417"/>
                <a:ext cx="36189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2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3895474" y="2035502"/>
                <a:ext cx="33650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组合 15"/>
          <p:cNvGrpSpPr/>
          <p:nvPr/>
        </p:nvGrpSpPr>
        <p:grpSpPr bwMode="auto">
          <a:xfrm>
            <a:off x="3558383" y="2156472"/>
            <a:ext cx="2459038" cy="954087"/>
            <a:chOff x="2972667" y="2725438"/>
            <a:chExt cx="2458206" cy="954107"/>
          </a:xfrm>
        </p:grpSpPr>
        <p:sp>
          <p:nvSpPr>
            <p:cNvPr id="18441" name="文本框 11"/>
            <p:cNvSpPr txBox="1">
              <a:spLocks noChangeArrowheads="1"/>
            </p:cNvSpPr>
            <p:nvPr/>
          </p:nvSpPr>
          <p:spPr bwMode="auto">
            <a:xfrm>
              <a:off x="2972667" y="2927848"/>
              <a:ext cx="2458206" cy="5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1÷3 =   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）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8442" name="组合 12"/>
            <p:cNvGrpSpPr/>
            <p:nvPr/>
          </p:nvGrpSpPr>
          <p:grpSpPr bwMode="auto">
            <a:xfrm>
              <a:off x="4061255" y="2725438"/>
              <a:ext cx="361950" cy="954107"/>
              <a:chOff x="3896155" y="1562417"/>
              <a:chExt cx="361950" cy="954107"/>
            </a:xfrm>
          </p:grpSpPr>
          <p:sp>
            <p:nvSpPr>
              <p:cNvPr id="18443" name="文本框 13"/>
              <p:cNvSpPr txBox="1">
                <a:spLocks noChangeArrowheads="1"/>
              </p:cNvSpPr>
              <p:nvPr/>
            </p:nvSpPr>
            <p:spPr bwMode="auto">
              <a:xfrm>
                <a:off x="3895962" y="1562417"/>
                <a:ext cx="361904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3896224" y="2035502"/>
                <a:ext cx="33643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/>
          <p:cNvGrpSpPr/>
          <p:nvPr/>
        </p:nvGrpSpPr>
        <p:grpSpPr bwMode="auto">
          <a:xfrm>
            <a:off x="913608" y="3185605"/>
            <a:ext cx="5103813" cy="1322387"/>
            <a:chOff x="1628227" y="3437371"/>
            <a:chExt cx="5104013" cy="1322314"/>
          </a:xfrm>
        </p:grpSpPr>
        <p:sp>
          <p:nvSpPr>
            <p:cNvPr id="18438" name="文本框 17"/>
            <p:cNvSpPr txBox="1">
              <a:spLocks noChangeArrowheads="1"/>
            </p:cNvSpPr>
            <p:nvPr/>
          </p:nvSpPr>
          <p:spPr bwMode="auto">
            <a:xfrm>
              <a:off x="1628227" y="3479800"/>
              <a:ext cx="5104013" cy="1165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答：装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个袋子，每袋重   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，装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个袋子，每袋重   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。</a:t>
              </a:r>
              <a:endPara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graphicFrame>
          <p:nvGraphicFramePr>
            <p:cNvPr id="18439" name="对象 28"/>
            <p:cNvGraphicFramePr>
              <a:graphicFrameLocks noChangeAspect="1"/>
            </p:cNvGraphicFramePr>
            <p:nvPr/>
          </p:nvGraphicFramePr>
          <p:xfrm>
            <a:off x="5508104" y="3437371"/>
            <a:ext cx="292100" cy="779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4" name="Equation" r:id="rId1" imgW="152400" imgH="405765" progId="Equation.DSMT4">
                    <p:embed/>
                  </p:oleObj>
                </mc:Choice>
                <mc:Fallback>
                  <p:oleObj name="Equation" r:id="rId1" imgW="152400" imgH="405765" progId="Equation.DSMT4">
                    <p:embed/>
                    <p:pic>
                      <p:nvPicPr>
                        <p:cNvPr id="0" name="对象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104" y="3437371"/>
                          <a:ext cx="292100" cy="779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0" name="对象 29"/>
            <p:cNvGraphicFramePr>
              <a:graphicFrameLocks noChangeAspect="1"/>
            </p:cNvGraphicFramePr>
            <p:nvPr/>
          </p:nvGraphicFramePr>
          <p:xfrm>
            <a:off x="4788024" y="3980222"/>
            <a:ext cx="292100" cy="779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5" name="Equation" r:id="rId3" imgW="152400" imgH="405765" progId="Equation.DSMT4">
                    <p:embed/>
                  </p:oleObj>
                </mc:Choice>
                <mc:Fallback>
                  <p:oleObj name="Equation" r:id="rId3" imgW="152400" imgH="405765" progId="Equation.DSMT4">
                    <p:embed/>
                    <p:pic>
                      <p:nvPicPr>
                        <p:cNvPr id="0" name="对象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8024" y="3980222"/>
                          <a:ext cx="292100" cy="779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文本框 1"/>
          <p:cNvSpPr txBox="1"/>
          <p:nvPr/>
        </p:nvSpPr>
        <p:spPr>
          <a:xfrm>
            <a:off x="827747" y="627307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P51 </a:t>
            </a:r>
            <a:r>
              <a:rPr lang="zh-CN" altLang="en-US" sz="1400" b="1" dirty="0">
                <a:solidFill>
                  <a:srgbClr val="E44438"/>
                </a:solidFill>
              </a:rPr>
              <a:t>练习十二 第</a:t>
            </a:r>
            <a:r>
              <a:rPr lang="en-US" altLang="zh-CN" sz="1400" b="1" dirty="0">
                <a:solidFill>
                  <a:srgbClr val="E44438"/>
                </a:solidFill>
              </a:rPr>
              <a:t>1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 bwMode="auto">
          <a:xfrm>
            <a:off x="2003797" y="1919883"/>
            <a:ext cx="2495550" cy="954087"/>
            <a:chOff x="3008682" y="1601488"/>
            <a:chExt cx="2494452" cy="954107"/>
          </a:xfrm>
        </p:grpSpPr>
        <p:sp>
          <p:nvSpPr>
            <p:cNvPr id="19473" name="文本框 3"/>
            <p:cNvSpPr txBox="1">
              <a:spLocks noChangeArrowheads="1"/>
            </p:cNvSpPr>
            <p:nvPr/>
          </p:nvSpPr>
          <p:spPr bwMode="auto">
            <a:xfrm>
              <a:off x="3008682" y="1800293"/>
              <a:ext cx="2494452" cy="5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3÷4 =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m²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9474" name="组合 4"/>
            <p:cNvGrpSpPr/>
            <p:nvPr/>
          </p:nvGrpSpPr>
          <p:grpSpPr bwMode="auto">
            <a:xfrm>
              <a:off x="4061255" y="1601488"/>
              <a:ext cx="361950" cy="954107"/>
              <a:chOff x="3896155" y="1562417"/>
              <a:chExt cx="361950" cy="954107"/>
            </a:xfrm>
          </p:grpSpPr>
          <p:sp>
            <p:nvSpPr>
              <p:cNvPr id="19475" name="文本框 5"/>
              <p:cNvSpPr txBox="1">
                <a:spLocks noChangeArrowheads="1"/>
              </p:cNvSpPr>
              <p:nvPr/>
            </p:nvSpPr>
            <p:spPr bwMode="auto">
              <a:xfrm>
                <a:off x="3895941" y="1562417"/>
                <a:ext cx="36189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4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3895632" y="2035502"/>
                <a:ext cx="3364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组合 18"/>
          <p:cNvGrpSpPr/>
          <p:nvPr/>
        </p:nvGrpSpPr>
        <p:grpSpPr bwMode="auto">
          <a:xfrm>
            <a:off x="5124822" y="1916708"/>
            <a:ext cx="2493963" cy="954087"/>
            <a:chOff x="3040988" y="1601488"/>
            <a:chExt cx="2494452" cy="954107"/>
          </a:xfrm>
        </p:grpSpPr>
        <p:sp>
          <p:nvSpPr>
            <p:cNvPr id="19469" name="文本框 8"/>
            <p:cNvSpPr txBox="1">
              <a:spLocks noChangeArrowheads="1"/>
            </p:cNvSpPr>
            <p:nvPr/>
          </p:nvSpPr>
          <p:spPr bwMode="auto">
            <a:xfrm>
              <a:off x="3040988" y="1803492"/>
              <a:ext cx="2494452" cy="5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3÷5 =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m²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9470" name="组合 9"/>
            <p:cNvGrpSpPr/>
            <p:nvPr/>
          </p:nvGrpSpPr>
          <p:grpSpPr bwMode="auto">
            <a:xfrm>
              <a:off x="4061255" y="1601488"/>
              <a:ext cx="361950" cy="954107"/>
              <a:chOff x="3896155" y="1562417"/>
              <a:chExt cx="361950" cy="954107"/>
            </a:xfrm>
          </p:grpSpPr>
          <p:sp>
            <p:nvSpPr>
              <p:cNvPr id="19471" name="文本框 10"/>
              <p:cNvSpPr txBox="1">
                <a:spLocks noChangeArrowheads="1"/>
              </p:cNvSpPr>
              <p:nvPr/>
            </p:nvSpPr>
            <p:spPr bwMode="auto">
              <a:xfrm>
                <a:off x="3895941" y="1562417"/>
                <a:ext cx="36189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5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3896851" y="2035502"/>
                <a:ext cx="33661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组合 23"/>
          <p:cNvGrpSpPr/>
          <p:nvPr/>
        </p:nvGrpSpPr>
        <p:grpSpPr bwMode="auto">
          <a:xfrm>
            <a:off x="1246560" y="2921595"/>
            <a:ext cx="6842125" cy="1635125"/>
            <a:chOff x="595005" y="3678232"/>
            <a:chExt cx="6841021" cy="1634670"/>
          </a:xfrm>
        </p:grpSpPr>
        <p:sp>
          <p:nvSpPr>
            <p:cNvPr id="19462" name="文本框 13"/>
            <p:cNvSpPr txBox="1">
              <a:spLocks noChangeArrowheads="1"/>
            </p:cNvSpPr>
            <p:nvPr/>
          </p:nvSpPr>
          <p:spPr bwMode="auto">
            <a:xfrm>
              <a:off x="595005" y="3679001"/>
              <a:ext cx="6841021" cy="148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答：种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  <a:r>
                <a:rPr lang="zh-CN" altLang="en-US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种花，每种花平均占地    平方米，种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  <a:r>
                <a:rPr lang="zh-CN" altLang="en-US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种花，每种花平均占地    平方米。</a:t>
              </a:r>
              <a:endParaRPr lang="zh-CN" altLang="en-US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9463" name="组合 14"/>
            <p:cNvGrpSpPr/>
            <p:nvPr/>
          </p:nvGrpSpPr>
          <p:grpSpPr bwMode="auto">
            <a:xfrm>
              <a:off x="5527742" y="3678232"/>
              <a:ext cx="361964" cy="953614"/>
              <a:chOff x="5527742" y="3773482"/>
              <a:chExt cx="361964" cy="953614"/>
            </a:xfrm>
          </p:grpSpPr>
          <p:sp>
            <p:nvSpPr>
              <p:cNvPr id="19467" name="文本框 18"/>
              <p:cNvSpPr txBox="1">
                <a:spLocks noChangeArrowheads="1"/>
              </p:cNvSpPr>
              <p:nvPr/>
            </p:nvSpPr>
            <p:spPr bwMode="auto">
              <a:xfrm>
                <a:off x="5527742" y="3773482"/>
                <a:ext cx="361964" cy="953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4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5534508" y="4268644"/>
                <a:ext cx="33649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64" name="组合 15"/>
            <p:cNvGrpSpPr/>
            <p:nvPr/>
          </p:nvGrpSpPr>
          <p:grpSpPr bwMode="auto">
            <a:xfrm>
              <a:off x="4807634" y="4359289"/>
              <a:ext cx="361964" cy="953613"/>
              <a:chOff x="1188134" y="4454539"/>
              <a:chExt cx="361964" cy="953613"/>
            </a:xfrm>
          </p:grpSpPr>
          <p:sp>
            <p:nvSpPr>
              <p:cNvPr id="19465" name="文本框 16"/>
              <p:cNvSpPr txBox="1">
                <a:spLocks noChangeArrowheads="1"/>
              </p:cNvSpPr>
              <p:nvPr/>
            </p:nvSpPr>
            <p:spPr bwMode="auto">
              <a:xfrm>
                <a:off x="1188134" y="4454539"/>
                <a:ext cx="361964" cy="9536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5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1194399" y="4930448"/>
                <a:ext cx="33649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矩形 31"/>
          <p:cNvSpPr/>
          <p:nvPr/>
        </p:nvSpPr>
        <p:spPr>
          <a:xfrm>
            <a:off x="611560" y="843558"/>
            <a:ext cx="8135937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一个</a:t>
            </a:r>
            <a:r>
              <a:rPr lang="en-US" altLang="zh-CN" sz="2800" b="1" dirty="0">
                <a:latin typeface="+mn-lt"/>
                <a:ea typeface="+mn-ea"/>
              </a:rPr>
              <a:t>3m</a:t>
            </a:r>
            <a:r>
              <a:rPr lang="en-US" altLang="zh-CN" sz="2800" b="1" baseline="30000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的花坛，种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种花，每种花平均占地多少平方米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r>
              <a:rPr lang="zh-CN" altLang="en-US" sz="2800" b="1" dirty="0">
                <a:latin typeface="+mn-lt"/>
                <a:ea typeface="+mn-ea"/>
              </a:rPr>
              <a:t>种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种呢</a:t>
            </a:r>
            <a:r>
              <a:rPr lang="en-US" altLang="zh-CN" sz="2800" b="1" dirty="0">
                <a:latin typeface="+mn-lt"/>
                <a:ea typeface="+mn-ea"/>
              </a:rPr>
              <a:t>? </a:t>
            </a:r>
            <a:r>
              <a:rPr lang="zh-CN" altLang="en-US" sz="2800" b="1" dirty="0">
                <a:latin typeface="+mn-lt"/>
                <a:ea typeface="+mn-ea"/>
              </a:rPr>
              <a:t>（用分数表示。）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1212" y="555552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44438"/>
                </a:solidFill>
              </a:rPr>
              <a:t>【</a:t>
            </a:r>
            <a:r>
              <a:rPr lang="zh-CN" altLang="en-US" sz="1400" b="1" dirty="0">
                <a:solidFill>
                  <a:srgbClr val="E44438"/>
                </a:solidFill>
              </a:rPr>
              <a:t>选自课本</a:t>
            </a:r>
            <a:r>
              <a:rPr lang="en-US" altLang="zh-CN" sz="1400" b="1" dirty="0">
                <a:solidFill>
                  <a:srgbClr val="E44438"/>
                </a:solidFill>
              </a:rPr>
              <a:t>P51 </a:t>
            </a:r>
            <a:r>
              <a:rPr lang="zh-CN" altLang="en-US" sz="1400" b="1" dirty="0">
                <a:solidFill>
                  <a:srgbClr val="E44438"/>
                </a:solidFill>
              </a:rPr>
              <a:t>练习十二 第</a:t>
            </a:r>
            <a:r>
              <a:rPr lang="en-US" altLang="zh-CN" sz="1400" b="1" dirty="0">
                <a:solidFill>
                  <a:srgbClr val="E44438"/>
                </a:solidFill>
              </a:rPr>
              <a:t>2</a:t>
            </a:r>
            <a:r>
              <a:rPr lang="zh-CN" altLang="en-US" sz="1400" b="1" dirty="0">
                <a:solidFill>
                  <a:srgbClr val="E44438"/>
                </a:solidFill>
              </a:rPr>
              <a:t>题</a:t>
            </a:r>
            <a:r>
              <a:rPr lang="en-US" altLang="zh-CN" sz="1400" b="1" dirty="0">
                <a:solidFill>
                  <a:srgbClr val="E44438"/>
                </a:solidFill>
              </a:rPr>
              <a:t>】</a:t>
            </a:r>
            <a:endParaRPr lang="zh-CN" altLang="en-US" sz="14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"/>
          <p:cNvGrpSpPr/>
          <p:nvPr/>
        </p:nvGrpSpPr>
        <p:grpSpPr bwMode="auto">
          <a:xfrm>
            <a:off x="179388" y="149225"/>
            <a:ext cx="2984500" cy="579438"/>
            <a:chOff x="179512" y="149585"/>
            <a:chExt cx="2984108" cy="579600"/>
          </a:xfrm>
        </p:grpSpPr>
        <p:pic>
          <p:nvPicPr>
            <p:cNvPr id="20492" name="图片 1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80"/>
            <a:stretch>
              <a:fillRect/>
            </a:stretch>
          </p:blipFill>
          <p:spPr bwMode="auto">
            <a:xfrm>
              <a:off x="1974950" y="149585"/>
              <a:ext cx="1188670" cy="57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3" name="图片 1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892"/>
            <a:stretch>
              <a:fillRect/>
            </a:stretch>
          </p:blipFill>
          <p:spPr bwMode="auto">
            <a:xfrm>
              <a:off x="179512" y="149585"/>
              <a:ext cx="2160240" cy="57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8" name="文本框 1"/>
          <p:cNvSpPr txBox="1">
            <a:spLocks noChangeArrowheads="1"/>
          </p:cNvSpPr>
          <p:nvPr/>
        </p:nvSpPr>
        <p:spPr bwMode="auto">
          <a:xfrm>
            <a:off x="622300" y="101600"/>
            <a:ext cx="22193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 descr="210"/>
          <p:cNvPicPr>
            <a:picLocks noChangeAspect="1"/>
          </p:cNvPicPr>
          <p:nvPr/>
        </p:nvPicPr>
        <p:blipFill>
          <a:blip r:embed="rId2"/>
          <a:srcRect l="7020" t="4520" r="54001" b="66248"/>
          <a:stretch>
            <a:fillRect/>
          </a:stretch>
        </p:blipFill>
        <p:spPr>
          <a:xfrm>
            <a:off x="1157605" y="1003935"/>
            <a:ext cx="6915150" cy="29743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1685" y="1894205"/>
            <a:ext cx="510667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本节课我们学习了分数与除法的关系，你们有哪些收获？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843530" y="411480"/>
            <a:ext cx="359092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分数与除法（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33636" y="1162903"/>
            <a:ext cx="82809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两个数相除，如果不能用整数表示商，可以用分数表示。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608241" y="2396167"/>
            <a:ext cx="1296144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被除数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688361" y="2396167"/>
            <a:ext cx="504056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÷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976393" y="2396167"/>
            <a:ext cx="1080120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除数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912497" y="2396167"/>
            <a:ext cx="504056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292080" y="2180143"/>
            <a:ext cx="1296144" cy="1008296"/>
            <a:chOff x="5220072" y="2427734"/>
            <a:chExt cx="1296144" cy="1008296"/>
          </a:xfrm>
        </p:grpSpPr>
        <p:sp>
          <p:nvSpPr>
            <p:cNvPr id="48" name="文本框 47"/>
            <p:cNvSpPr txBox="1"/>
            <p:nvPr/>
          </p:nvSpPr>
          <p:spPr>
            <a:xfrm>
              <a:off x="5220072" y="2427734"/>
              <a:ext cx="1296144" cy="576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被除数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328084" y="2859782"/>
              <a:ext cx="1080120" cy="576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除数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413611" y="3003798"/>
              <a:ext cx="93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任意多边形: 形状 51"/>
          <p:cNvSpPr/>
          <p:nvPr/>
        </p:nvSpPr>
        <p:spPr>
          <a:xfrm>
            <a:off x="3254474" y="1978448"/>
            <a:ext cx="2675745" cy="554636"/>
          </a:xfrm>
          <a:custGeom>
            <a:avLst/>
            <a:gdLst>
              <a:gd name="connsiteX0" fmla="*/ 0 w 2578308"/>
              <a:gd name="connsiteY0" fmla="*/ 554636 h 554636"/>
              <a:gd name="connsiteX1" fmla="*/ 0 w 2578308"/>
              <a:gd name="connsiteY1" fmla="*/ 0 h 554636"/>
              <a:gd name="connsiteX2" fmla="*/ 2578308 w 2578308"/>
              <a:gd name="connsiteY2" fmla="*/ 0 h 554636"/>
              <a:gd name="connsiteX3" fmla="*/ 2578308 w 2578308"/>
              <a:gd name="connsiteY3" fmla="*/ 337279 h 55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8308" h="554636">
                <a:moveTo>
                  <a:pt x="0" y="554636"/>
                </a:moveTo>
                <a:lnTo>
                  <a:pt x="0" y="0"/>
                </a:lnTo>
                <a:lnTo>
                  <a:pt x="2578308" y="0"/>
                </a:lnTo>
                <a:lnTo>
                  <a:pt x="2578308" y="337279"/>
                </a:lnTo>
              </a:path>
            </a:pathLst>
          </a:custGeom>
          <a:noFill/>
          <a:ln w="19050">
            <a:solidFill>
              <a:srgbClr val="0000FF"/>
            </a:solidFill>
            <a:headEnd type="triangl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任意多边形: 形状 52"/>
          <p:cNvSpPr/>
          <p:nvPr/>
        </p:nvSpPr>
        <p:spPr>
          <a:xfrm>
            <a:off x="4581104" y="2975294"/>
            <a:ext cx="1364105" cy="434715"/>
          </a:xfrm>
          <a:custGeom>
            <a:avLst/>
            <a:gdLst>
              <a:gd name="connsiteX0" fmla="*/ 0 w 1364105"/>
              <a:gd name="connsiteY0" fmla="*/ 0 h 434715"/>
              <a:gd name="connsiteX1" fmla="*/ 0 w 1364105"/>
              <a:gd name="connsiteY1" fmla="*/ 434715 h 434715"/>
              <a:gd name="connsiteX2" fmla="*/ 1364105 w 1364105"/>
              <a:gd name="connsiteY2" fmla="*/ 434715 h 434715"/>
              <a:gd name="connsiteX3" fmla="*/ 1364105 w 1364105"/>
              <a:gd name="connsiteY3" fmla="*/ 157397 h 43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4105" h="434715">
                <a:moveTo>
                  <a:pt x="0" y="0"/>
                </a:moveTo>
                <a:lnTo>
                  <a:pt x="0" y="434715"/>
                </a:lnTo>
                <a:lnTo>
                  <a:pt x="1364105" y="434715"/>
                </a:lnTo>
                <a:lnTo>
                  <a:pt x="1364105" y="157397"/>
                </a:lnTo>
              </a:path>
            </a:pathLst>
          </a:custGeom>
          <a:noFill/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059832" y="3319333"/>
            <a:ext cx="3122632" cy="1008112"/>
            <a:chOff x="3059832" y="3532237"/>
            <a:chExt cx="3122632" cy="1008112"/>
          </a:xfrm>
        </p:grpSpPr>
        <p:sp>
          <p:nvSpPr>
            <p:cNvPr id="55" name="文本框 54"/>
            <p:cNvSpPr txBox="1"/>
            <p:nvPr/>
          </p:nvSpPr>
          <p:spPr>
            <a:xfrm>
              <a:off x="3059832" y="3766929"/>
              <a:ext cx="50405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en-US" altLang="zh-CN" sz="24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endParaRPr lang="en-US" altLang="zh-CN" sz="24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3707904" y="3766929"/>
              <a:ext cx="50405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÷</a:t>
              </a:r>
              <a:endPara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283968" y="3766929"/>
              <a:ext cx="50405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en-US" altLang="zh-CN" sz="24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endParaRPr lang="en-US" altLang="zh-CN" sz="24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4932040" y="3766929"/>
              <a:ext cx="504056" cy="579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＝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5678408" y="3532237"/>
              <a:ext cx="504056" cy="1008112"/>
              <a:chOff x="5678408" y="3417178"/>
              <a:chExt cx="504056" cy="1008112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5678408" y="3417178"/>
                <a:ext cx="504056" cy="579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2400" b="1" i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</a:t>
                </a:r>
                <a:endParaRPr lang="en-US" altLang="zh-CN" sz="24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5678408" y="3845323"/>
                <a:ext cx="504056" cy="5799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2400" b="1" i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b</a:t>
                </a:r>
                <a:endParaRPr lang="en-US" altLang="zh-CN" sz="24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>
              <a:xfrm>
                <a:off x="5743178" y="3999210"/>
                <a:ext cx="3600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文本框 62"/>
          <p:cNvSpPr txBox="1"/>
          <p:nvPr/>
        </p:nvSpPr>
        <p:spPr>
          <a:xfrm>
            <a:off x="6156176" y="3554025"/>
            <a:ext cx="1296144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≠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231413" y="2531056"/>
            <a:ext cx="2772635" cy="434340"/>
            <a:chOff x="2231413" y="2743960"/>
            <a:chExt cx="2772635" cy="434340"/>
          </a:xfrm>
        </p:grpSpPr>
        <p:sp>
          <p:nvSpPr>
            <p:cNvPr id="65" name="箭头: 下 64"/>
            <p:cNvSpPr/>
            <p:nvPr/>
          </p:nvSpPr>
          <p:spPr>
            <a:xfrm rot="5400000">
              <a:off x="2303413" y="2783208"/>
              <a:ext cx="216000" cy="360000"/>
            </a:xfrm>
            <a:prstGeom prst="downArrow">
              <a:avLst>
                <a:gd name="adj1" fmla="val 38976"/>
                <a:gd name="adj2" fmla="val 53307"/>
              </a:avLst>
            </a:prstGeom>
            <a:solidFill>
              <a:srgbClr val="FFC000"/>
            </a:soli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6" name="矩形: 圆角 65"/>
            <p:cNvSpPr/>
            <p:nvPr/>
          </p:nvSpPr>
          <p:spPr>
            <a:xfrm>
              <a:off x="2607174" y="2743960"/>
              <a:ext cx="2396874" cy="434340"/>
            </a:xfrm>
            <a:prstGeom prst="roundRect">
              <a:avLst/>
            </a:prstGeom>
            <a:noFill/>
            <a:ln w="12700">
              <a:solidFill>
                <a:srgbClr val="FFC000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l"/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99592" y="2329889"/>
            <a:ext cx="1368152" cy="870751"/>
            <a:chOff x="899592" y="2542793"/>
            <a:chExt cx="1368152" cy="870751"/>
          </a:xfrm>
        </p:grpSpPr>
        <p:sp>
          <p:nvSpPr>
            <p:cNvPr id="69" name="矩形: 圆角 68"/>
            <p:cNvSpPr/>
            <p:nvPr/>
          </p:nvSpPr>
          <p:spPr>
            <a:xfrm>
              <a:off x="899592" y="2614801"/>
              <a:ext cx="1224136" cy="79208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FFC000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l"/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971600" y="2542793"/>
              <a:ext cx="1296144" cy="870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除法是</a:t>
              </a:r>
              <a:endPara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一种运算</a:t>
              </a:r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340273" y="2316743"/>
            <a:ext cx="1569283" cy="839152"/>
            <a:chOff x="5340273" y="2529647"/>
            <a:chExt cx="1569283" cy="839152"/>
          </a:xfrm>
        </p:grpSpPr>
        <p:sp>
          <p:nvSpPr>
            <p:cNvPr id="71" name="箭头: 下 70"/>
            <p:cNvSpPr/>
            <p:nvPr/>
          </p:nvSpPr>
          <p:spPr>
            <a:xfrm rot="16200000">
              <a:off x="6621556" y="2758825"/>
              <a:ext cx="216000" cy="360000"/>
            </a:xfrm>
            <a:prstGeom prst="downArrow">
              <a:avLst>
                <a:gd name="adj1" fmla="val 38976"/>
                <a:gd name="adj2" fmla="val 53307"/>
              </a:avLst>
            </a:prstGeom>
            <a:solidFill>
              <a:srgbClr val="FFC000"/>
            </a:soli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2" name="矩形: 圆角 71"/>
            <p:cNvSpPr/>
            <p:nvPr/>
          </p:nvSpPr>
          <p:spPr>
            <a:xfrm>
              <a:off x="5340273" y="2529647"/>
              <a:ext cx="1196732" cy="839152"/>
            </a:xfrm>
            <a:prstGeom prst="roundRect">
              <a:avLst/>
            </a:prstGeom>
            <a:noFill/>
            <a:ln w="12700">
              <a:solidFill>
                <a:srgbClr val="FFC000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l"/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732240" y="2473905"/>
            <a:ext cx="2160240" cy="504056"/>
            <a:chOff x="6732240" y="2571750"/>
            <a:chExt cx="2160240" cy="504056"/>
          </a:xfrm>
        </p:grpSpPr>
        <p:sp>
          <p:nvSpPr>
            <p:cNvPr id="75" name="矩形: 圆角 74"/>
            <p:cNvSpPr/>
            <p:nvPr/>
          </p:nvSpPr>
          <p:spPr>
            <a:xfrm>
              <a:off x="7020272" y="2571750"/>
              <a:ext cx="1584176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FFC000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l"/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6732240" y="2571750"/>
              <a:ext cx="2160240" cy="455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50000"/>
                </a:lnSpc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分数是一种数</a:t>
              </a:r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6" grpId="0"/>
      <p:bldP spid="52" grpId="0" bldLvl="0" animBg="1"/>
      <p:bldP spid="53" grpId="0" bldLvl="0" animBg="1"/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1519" name="组合 17"/>
          <p:cNvGrpSpPr/>
          <p:nvPr/>
        </p:nvGrpSpPr>
        <p:grpSpPr bwMode="auto">
          <a:xfrm>
            <a:off x="179388" y="149225"/>
            <a:ext cx="2984500" cy="579438"/>
            <a:chOff x="179512" y="149585"/>
            <a:chExt cx="2984108" cy="579600"/>
          </a:xfrm>
        </p:grpSpPr>
        <p:pic>
          <p:nvPicPr>
            <p:cNvPr id="21522" name="图片 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80"/>
            <a:stretch>
              <a:fillRect/>
            </a:stretch>
          </p:blipFill>
          <p:spPr bwMode="auto">
            <a:xfrm>
              <a:off x="1974950" y="149585"/>
              <a:ext cx="1188670" cy="57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3" name="图片 1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892"/>
            <a:stretch>
              <a:fillRect/>
            </a:stretch>
          </p:blipFill>
          <p:spPr bwMode="auto">
            <a:xfrm>
              <a:off x="179512" y="149585"/>
              <a:ext cx="2160240" cy="57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0" name="文本框 1"/>
          <p:cNvSpPr txBox="1">
            <a:spLocks noChangeArrowheads="1"/>
          </p:cNvSpPr>
          <p:nvPr/>
        </p:nvSpPr>
        <p:spPr bwMode="auto">
          <a:xfrm>
            <a:off x="622300" y="101600"/>
            <a:ext cx="221932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六、作业设计</a:t>
            </a:r>
            <a:endParaRPr lang="zh-CN" altLang="en-US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1505" y="728980"/>
            <a:ext cx="26073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一、填一填。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84530" y="1348105"/>
            <a:ext cx="3370580" cy="1002030"/>
            <a:chOff x="1756" y="2123"/>
            <a:chExt cx="5308" cy="1578"/>
          </a:xfrm>
        </p:grpSpPr>
        <p:sp>
          <p:nvSpPr>
            <p:cNvPr id="3" name="文本框 2"/>
            <p:cNvSpPr txBox="1"/>
            <p:nvPr/>
          </p:nvSpPr>
          <p:spPr>
            <a:xfrm>
              <a:off x="1756" y="2461"/>
              <a:ext cx="5308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99" y="2459"/>
              <a:ext cx="346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912" y="2123"/>
              <a:ext cx="2669" cy="1579"/>
              <a:chOff x="3912" y="2123"/>
              <a:chExt cx="2669" cy="1579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3936" y="2123"/>
                <a:ext cx="2645" cy="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eaLnBrk="1" latinLnBrk="0" hangingPunct="1">
                  <a:lnSpc>
                    <a:spcPct val="130000"/>
                  </a:lnSpc>
                </a:pPr>
                <a:r>
                  <a:rPr lang="zh-CN" altLang="en-US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 </a:t>
                </a:r>
                <a:r>
                  <a:rPr lang="zh-CN" altLang="en-US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）</a:t>
                </a:r>
                <a:endPara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3912" y="2803"/>
                <a:ext cx="2645" cy="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eaLnBrk="1" latinLnBrk="0" hangingPunct="1">
                  <a:lnSpc>
                    <a:spcPct val="130000"/>
                  </a:lnSpc>
                </a:pPr>
                <a:r>
                  <a:rPr lang="zh-CN" altLang="en-US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 </a:t>
                </a:r>
                <a:r>
                  <a:rPr lang="zh-CN" altLang="en-US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）</a:t>
                </a:r>
                <a:endPara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4293" y="2957"/>
                <a:ext cx="134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文本框 9"/>
          <p:cNvSpPr txBox="1"/>
          <p:nvPr/>
        </p:nvSpPr>
        <p:spPr>
          <a:xfrm>
            <a:off x="4932045" y="1563370"/>
            <a:ext cx="279146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）÷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092315" y="1501140"/>
          <a:ext cx="267335" cy="75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2" imgW="139700" imgH="393700" progId="Equation.DSMT4">
                  <p:embed/>
                </p:oleObj>
              </mc:Choice>
              <mc:Fallback>
                <p:oleObj name="" r:id="rId2" imgW="139700" imgH="393700" progId="Equation.DSMT4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92315" y="1501140"/>
                        <a:ext cx="267335" cy="753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1191895" y="2931795"/>
            <a:ext cx="4361815" cy="753110"/>
            <a:chOff x="2555" y="4617"/>
            <a:chExt cx="6869" cy="1186"/>
          </a:xfrm>
        </p:grpSpPr>
        <p:graphicFrame>
          <p:nvGraphicFramePr>
            <p:cNvPr id="12" name="对象 1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2555" y="4617"/>
            <a:ext cx="689" cy="11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4" imgW="228600" imgH="393700" progId="Equation.DSMT4">
                    <p:embed/>
                  </p:oleObj>
                </mc:Choice>
                <mc:Fallback>
                  <p:oleObj name="" r:id="rId4" imgW="228600" imgH="393700" progId="Equation.DSMT4">
                    <p:embed/>
                    <p:pic>
                      <p:nvPicPr>
                        <p:cNvPr id="0" name="图片 3072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555" y="4617"/>
                          <a:ext cx="689" cy="118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文本框 12"/>
            <p:cNvSpPr txBox="1"/>
            <p:nvPr/>
          </p:nvSpPr>
          <p:spPr>
            <a:xfrm>
              <a:off x="3134" y="4752"/>
              <a:ext cx="6291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）÷（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60290" y="2931795"/>
            <a:ext cx="3994785" cy="753110"/>
            <a:chOff x="3134" y="4617"/>
            <a:chExt cx="6291" cy="1186"/>
          </a:xfrm>
        </p:grpSpPr>
        <p:graphicFrame>
          <p:nvGraphicFramePr>
            <p:cNvPr id="17" name="对象 1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8016" y="4617"/>
            <a:ext cx="651" cy="11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" name="" r:id="rId6" imgW="215900" imgH="393700" progId="Equation.DSMT4">
                    <p:embed/>
                  </p:oleObj>
                </mc:Choice>
                <mc:Fallback>
                  <p:oleObj name="" r:id="rId6" imgW="215900" imgH="393700" progId="Equation.DSMT4">
                    <p:embed/>
                    <p:pic>
                      <p:nvPicPr>
                        <p:cNvPr id="0" name="图片 307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8016" y="4617"/>
                          <a:ext cx="651" cy="118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文本框 18"/>
            <p:cNvSpPr txBox="1"/>
            <p:nvPr/>
          </p:nvSpPr>
          <p:spPr>
            <a:xfrm>
              <a:off x="3134" y="4752"/>
              <a:ext cx="6291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）÷（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＝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518410" y="1344930"/>
            <a:ext cx="4083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25395" y="1779905"/>
            <a:ext cx="4083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01285" y="1561465"/>
            <a:ext cx="87884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339975" y="3026410"/>
            <a:ext cx="4083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13150" y="3004185"/>
            <a:ext cx="7429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189855" y="3003550"/>
            <a:ext cx="75819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637655" y="2981325"/>
            <a:ext cx="7429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21" grpId="1"/>
      <p:bldP spid="20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683895" y="1132205"/>
            <a:ext cx="8832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50290" y="981075"/>
            <a:ext cx="7289165" cy="27482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8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km表示把4 km平均分成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取其中的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8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km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8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也可以表示把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1km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平均分成（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）份，取其中的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8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）份，即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km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88085" y="1060450"/>
          <a:ext cx="267335" cy="75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139700" imgH="393700" progId="Equation.DSMT4">
                  <p:embed/>
                </p:oleObj>
              </mc:Choice>
              <mc:Fallback>
                <p:oleObj name="" r:id="rId1" imgW="139700" imgH="393700" progId="Equation.DSMT4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88085" y="1060450"/>
                        <a:ext cx="267335" cy="753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131820" y="1564640"/>
            <a:ext cx="1694180" cy="1002030"/>
            <a:chOff x="3234" y="2123"/>
            <a:chExt cx="2668" cy="1578"/>
          </a:xfrm>
        </p:grpSpPr>
        <p:sp>
          <p:nvSpPr>
            <p:cNvPr id="6" name="文本框 5"/>
            <p:cNvSpPr txBox="1"/>
            <p:nvPr/>
          </p:nvSpPr>
          <p:spPr>
            <a:xfrm>
              <a:off x="3258" y="2123"/>
              <a:ext cx="2645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234" y="2803"/>
              <a:ext cx="2645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615" y="2957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3131820" y="2932430"/>
            <a:ext cx="1694180" cy="1002030"/>
            <a:chOff x="3234" y="2123"/>
            <a:chExt cx="2668" cy="1578"/>
          </a:xfrm>
        </p:grpSpPr>
        <p:sp>
          <p:nvSpPr>
            <p:cNvPr id="10" name="文本框 9"/>
            <p:cNvSpPr txBox="1"/>
            <p:nvPr/>
          </p:nvSpPr>
          <p:spPr>
            <a:xfrm>
              <a:off x="3258" y="2123"/>
              <a:ext cx="2645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234" y="2803"/>
              <a:ext cx="2645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615" y="2957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5222875" y="1123315"/>
            <a:ext cx="4616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75740" y="1779905"/>
            <a:ext cx="4616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579495" y="1563370"/>
            <a:ext cx="461010" cy="1002665"/>
            <a:chOff x="5726" y="2462"/>
            <a:chExt cx="726" cy="1579"/>
          </a:xfrm>
        </p:grpSpPr>
        <p:sp>
          <p:nvSpPr>
            <p:cNvPr id="16" name="文本框 15"/>
            <p:cNvSpPr txBox="1"/>
            <p:nvPr/>
          </p:nvSpPr>
          <p:spPr>
            <a:xfrm>
              <a:off x="5726" y="3143"/>
              <a:ext cx="72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726" y="2462"/>
              <a:ext cx="72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207635" y="2442845"/>
            <a:ext cx="4616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60500" y="3099435"/>
            <a:ext cx="4616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564255" y="2882900"/>
            <a:ext cx="461645" cy="1049020"/>
            <a:chOff x="5726" y="2462"/>
            <a:chExt cx="727" cy="1652"/>
          </a:xfrm>
        </p:grpSpPr>
        <p:sp>
          <p:nvSpPr>
            <p:cNvPr id="22" name="文本框 21"/>
            <p:cNvSpPr txBox="1"/>
            <p:nvPr/>
          </p:nvSpPr>
          <p:spPr>
            <a:xfrm>
              <a:off x="5726" y="3215"/>
              <a:ext cx="72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726" y="2462"/>
              <a:ext cx="72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9" grpId="0"/>
      <p:bldP spid="19" grpId="1"/>
      <p:bldP spid="20" grpId="0"/>
      <p:bldP spid="2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7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03313" y="1021398"/>
          <a:ext cx="21590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Equation" r:id="rId1" imgW="1028065" imgH="431800" progId="Equation.DSMT4">
                  <p:embed/>
                </p:oleObj>
              </mc:Choice>
              <mc:Fallback>
                <p:oleObj name="Equation" r:id="rId1" imgW="1028065" imgH="431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313" y="1021398"/>
                        <a:ext cx="215900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607560" y="1021398"/>
          <a:ext cx="3595688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3" imgW="1714500" imgH="431800" progId="Equation.DSMT4">
                  <p:embed/>
                </p:oleObj>
              </mc:Choice>
              <mc:Fallback>
                <p:oleObj name="Equation" r:id="rId3" imgW="1714500" imgH="431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7560" y="1021398"/>
                        <a:ext cx="3595688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24268" y="2372360"/>
          <a:ext cx="2105025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Equation" r:id="rId5" imgW="1002665" imgH="431800" progId="Equation.DSMT4">
                  <p:embed/>
                </p:oleObj>
              </mc:Choice>
              <mc:Fallback>
                <p:oleObj name="Equation" r:id="rId5" imgW="1002665" imgH="431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4268" y="2372360"/>
                        <a:ext cx="2105025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对象 6"/>
          <p:cNvGraphicFramePr>
            <a:graphicFrameLocks noChangeAspect="1"/>
          </p:cNvGraphicFramePr>
          <p:nvPr/>
        </p:nvGraphicFramePr>
        <p:xfrm>
          <a:off x="4615180" y="2372360"/>
          <a:ext cx="201136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Equation" r:id="rId7" imgW="965200" imgH="431800" progId="Equation.DSMT4">
                  <p:embed/>
                </p:oleObj>
              </mc:Choice>
              <mc:Fallback>
                <p:oleObj name="Equation" r:id="rId7" imgW="965200" imgH="431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5180" y="2372360"/>
                        <a:ext cx="2011363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2182813" y="911860"/>
            <a:ext cx="38893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5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79625" y="1426210"/>
            <a:ext cx="595313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10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07748" y="911860"/>
            <a:ext cx="595312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32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983923" y="1415098"/>
            <a:ext cx="801687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100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91068" y="2281873"/>
            <a:ext cx="595312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/>
              </a:rPr>
              <a:t>23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76780" y="2777173"/>
            <a:ext cx="59531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60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569268" y="2281873"/>
            <a:ext cx="595312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17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554980" y="2777173"/>
            <a:ext cx="59531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60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895" y="1132205"/>
            <a:ext cx="88328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4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87768" y="1131888"/>
          <a:ext cx="2185987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tion" r:id="rId1" imgW="1040765" imgH="431800" progId="Equation.DSMT4">
                  <p:embed/>
                </p:oleObj>
              </mc:Choice>
              <mc:Fallback>
                <p:oleObj name="Equation" r:id="rId1" imgW="1040765" imgH="431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768" y="1131888"/>
                        <a:ext cx="2185987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252085" y="1133475"/>
          <a:ext cx="253047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3" imgW="1206500" imgH="431800" progId="Equation.DSMT4">
                  <p:embed/>
                </p:oleObj>
              </mc:Choice>
              <mc:Fallback>
                <p:oleObj name="Equation" r:id="rId3" imgW="1206500" imgH="431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2085" y="1133475"/>
                        <a:ext cx="2530475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87768" y="2484438"/>
          <a:ext cx="2960687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5" imgW="1409065" imgH="431800" progId="Equation.DSMT4">
                  <p:embed/>
                </p:oleObj>
              </mc:Choice>
              <mc:Fallback>
                <p:oleObj name="Equation" r:id="rId5" imgW="1409065" imgH="431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768" y="2484438"/>
                        <a:ext cx="2960687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对象 18"/>
          <p:cNvGraphicFramePr>
            <a:graphicFrameLocks noChangeAspect="1"/>
          </p:cNvGraphicFramePr>
          <p:nvPr/>
        </p:nvGraphicFramePr>
        <p:xfrm>
          <a:off x="5287963" y="2484596"/>
          <a:ext cx="198691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7" imgW="952500" imgH="431800" progId="Equation.DSMT4">
                  <p:embed/>
                </p:oleObj>
              </mc:Choice>
              <mc:Fallback>
                <p:oleObj name="Equation" r:id="rId7" imgW="952500" imgH="4318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7963" y="2484596"/>
                        <a:ext cx="1986915" cy="899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/>
        </p:nvSpPr>
        <p:spPr>
          <a:xfrm>
            <a:off x="2373630" y="1047750"/>
            <a:ext cx="388938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67255" y="1549400"/>
            <a:ext cx="8001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100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99873" y="1047750"/>
            <a:ext cx="595312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57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450648" y="1527175"/>
            <a:ext cx="100488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1000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778443" y="2393950"/>
            <a:ext cx="8001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500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629218" y="2873375"/>
            <a:ext cx="100488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1000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03658" y="2393950"/>
            <a:ext cx="3905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084570" y="2873375"/>
            <a:ext cx="10064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/>
              </a:rPr>
              <a:t>1000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11505" y="728980"/>
            <a:ext cx="791972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二、把一根2 m长的绳子平均分成5段，每段长多少米？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平均分成6段呢？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（用分数表示。）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597025" y="2187575"/>
            <a:ext cx="13843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622550" y="2106295"/>
            <a:ext cx="1121410" cy="783590"/>
            <a:chOff x="8314" y="5159"/>
            <a:chExt cx="1766" cy="1234"/>
          </a:xfrm>
        </p:grpSpPr>
        <p:sp>
          <p:nvSpPr>
            <p:cNvPr id="27" name="文本框 26"/>
            <p:cNvSpPr txBox="1"/>
            <p:nvPr/>
          </p:nvSpPr>
          <p:spPr>
            <a:xfrm>
              <a:off x="8428" y="5297"/>
              <a:ext cx="1652" cy="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8" name="对象 2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8314" y="5159"/>
            <a:ext cx="478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1" imgW="152400" imgH="393700" progId="Equation.DSMT4">
                    <p:embed/>
                  </p:oleObj>
                </mc:Choice>
                <mc:Fallback>
                  <p:oleObj name="" r:id="rId1" imgW="1524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314" y="5159"/>
                          <a:ext cx="478" cy="12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文本框 3"/>
          <p:cNvSpPr txBox="1"/>
          <p:nvPr/>
        </p:nvSpPr>
        <p:spPr>
          <a:xfrm>
            <a:off x="5076190" y="2211705"/>
            <a:ext cx="13843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101715" y="2130425"/>
            <a:ext cx="1121410" cy="783590"/>
            <a:chOff x="8314" y="5159"/>
            <a:chExt cx="1766" cy="1234"/>
          </a:xfrm>
        </p:grpSpPr>
        <p:sp>
          <p:nvSpPr>
            <p:cNvPr id="6" name="文本框 5"/>
            <p:cNvSpPr txBox="1"/>
            <p:nvPr/>
          </p:nvSpPr>
          <p:spPr>
            <a:xfrm>
              <a:off x="8428" y="5297"/>
              <a:ext cx="1652" cy="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7" name="对象 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8314" y="5159"/>
            <a:ext cx="478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3" imgW="152400" imgH="393700" progId="Equation.DSMT4">
                    <p:embed/>
                  </p:oleObj>
                </mc:Choice>
                <mc:Fallback>
                  <p:oleObj name="" r:id="rId3" imgW="1524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314" y="5159"/>
                          <a:ext cx="478" cy="12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组合 13"/>
          <p:cNvGrpSpPr/>
          <p:nvPr/>
        </p:nvGrpSpPr>
        <p:grpSpPr>
          <a:xfrm>
            <a:off x="1546860" y="2931795"/>
            <a:ext cx="5669280" cy="1503680"/>
            <a:chOff x="2436" y="4617"/>
            <a:chExt cx="8928" cy="2368"/>
          </a:xfrm>
        </p:grpSpPr>
        <p:sp>
          <p:nvSpPr>
            <p:cNvPr id="9" name="文本框 8"/>
            <p:cNvSpPr txBox="1"/>
            <p:nvPr/>
          </p:nvSpPr>
          <p:spPr>
            <a:xfrm>
              <a:off x="2436" y="4844"/>
              <a:ext cx="8928" cy="1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答：平均分成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段，每段长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米，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eaLnBrk="1" latinLnBrk="0" hangingPunct="1">
                <a:lnSpc>
                  <a:spcPct val="1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    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平均分成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段，每段长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米。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0" name="对象 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8107" y="4617"/>
            <a:ext cx="478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5" imgW="152400" imgH="393700" progId="Equation.DSMT4">
                    <p:embed/>
                  </p:oleObj>
                </mc:Choice>
                <mc:Fallback>
                  <p:oleObj name="" r:id="rId5" imgW="1524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8107" y="4617"/>
                          <a:ext cx="478" cy="12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1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8107" y="5751"/>
            <a:ext cx="478" cy="1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6" imgW="152400" imgH="393700" progId="Equation.DSMT4">
                    <p:embed/>
                  </p:oleObj>
                </mc:Choice>
                <mc:Fallback>
                  <p:oleObj name="" r:id="rId6" imgW="1524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107" y="5751"/>
                          <a:ext cx="478" cy="123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4" grpId="0"/>
      <p:bldP spid="4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wrap="square">
        <a:spAutoFit/>
      </a:bodyPr>
      <a:lstStyle>
        <a:defPPr eaLnBrk="1" latinLnBrk="0" hangingPunct="1">
          <a:lnSpc>
            <a:spcPct val="130000"/>
          </a:lnSpc>
          <a:defRPr lang="zh-CN" altLang="en-US" sz="2800" b="1" dirty="0">
            <a:solidFill>
              <a:srgbClr val="000000"/>
            </a:solidFill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spDef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en-US" altLang="zh-CN" sz="2400" b="1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1642</Words>
  <Application>WPS 演示</Application>
  <PresentationFormat>全屏显示(16:9)</PresentationFormat>
  <Paragraphs>335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46</vt:i4>
      </vt:variant>
      <vt:variant>
        <vt:lpstr>幻灯片标题</vt:lpstr>
      </vt:variant>
      <vt:variant>
        <vt:i4>22</vt:i4>
      </vt:variant>
    </vt:vector>
  </HeadingPairs>
  <TitlesOfParts>
    <vt:vector size="81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Wingdings</vt:lpstr>
      <vt:lpstr>微软雅黑</vt:lpstr>
      <vt:lpstr>Arial Unicode MS</vt:lpstr>
      <vt:lpstr>Times New Roman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266</cp:revision>
  <dcterms:created xsi:type="dcterms:W3CDTF">2015-08-27T07:30:00Z</dcterms:created>
  <dcterms:modified xsi:type="dcterms:W3CDTF">2023-11-02T01:17:50Z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9B320CED04554278A14CCFBD4E26B30F</vt:lpwstr>
  </property>
</Properties>
</file>