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58" r:id="rId6"/>
    <p:sldId id="388" r:id="rId7"/>
    <p:sldId id="372" r:id="rId8"/>
    <p:sldId id="344" r:id="rId9"/>
    <p:sldId id="389" r:id="rId10"/>
    <p:sldId id="360" r:id="rId11"/>
    <p:sldId id="368" r:id="rId12"/>
    <p:sldId id="270" r:id="rId13"/>
    <p:sldId id="361" r:id="rId14"/>
    <p:sldId id="365" r:id="rId15"/>
    <p:sldId id="362" r:id="rId16"/>
    <p:sldId id="363" r:id="rId17"/>
    <p:sldId id="364" r:id="rId18"/>
    <p:sldId id="367" r:id="rId19"/>
    <p:sldId id="343" r:id="rId20"/>
    <p:sldId id="391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129"/>
    <a:srgbClr val="DAA400"/>
    <a:srgbClr val="1D41D5"/>
    <a:srgbClr val="FFDB6B"/>
    <a:srgbClr val="E55749"/>
    <a:srgbClr val="F97294"/>
    <a:srgbClr val="F5F5F5"/>
    <a:srgbClr val="E72D8B"/>
    <a:srgbClr val="F292C2"/>
    <a:srgbClr val="EF7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92" d="100"/>
          <a:sy n="92" d="100"/>
        </p:scale>
        <p:origin x="66" y="1062"/>
      </p:cViewPr>
      <p:guideLst>
        <p:guide orient="horz" pos="1579"/>
        <p:guide orient="horz" pos="664"/>
        <p:guide pos="11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A3EB09B-876F-4B55-8BF9-E8508699C66B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ED05FCB-7516-4E4A-B2D8-163ADDD7AF3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7157F36-EF9C-4660-9DCD-608DACF54900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499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" r="1665"/>
            <a:stretch>
              <a:fillRect/>
            </a:stretch>
          </p:blipFill>
          <p:spPr bwMode="auto"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: 圆角 3"/>
            <p:cNvSpPr/>
            <p:nvPr userDrawn="1"/>
          </p:nvSpPr>
          <p:spPr>
            <a:xfrm>
              <a:off x="250825" y="292100"/>
              <a:ext cx="8642350" cy="4559299"/>
            </a:xfrm>
            <a:prstGeom prst="roundRect">
              <a:avLst>
                <a:gd name="adj" fmla="val 393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 cstate="print"/>
            <a:srcRect l="15932" r="28807" b="19678"/>
            <a:stretch>
              <a:fillRect/>
            </a:stretch>
          </p:blipFill>
          <p:spPr>
            <a:xfrm>
              <a:off x="150205" y="123478"/>
              <a:ext cx="663179" cy="851435"/>
            </a:xfrm>
            <a:custGeom>
              <a:avLst/>
              <a:gdLst>
                <a:gd name="connsiteX0" fmla="*/ 0 w 2604655"/>
                <a:gd name="connsiteY0" fmla="*/ 0 h 3344035"/>
                <a:gd name="connsiteX1" fmla="*/ 2604655 w 2604655"/>
                <a:gd name="connsiteY1" fmla="*/ 0 h 3344035"/>
                <a:gd name="connsiteX2" fmla="*/ 2604655 w 2604655"/>
                <a:gd name="connsiteY2" fmla="*/ 1930871 h 3344035"/>
                <a:gd name="connsiteX3" fmla="*/ 2355273 w 2604655"/>
                <a:gd name="connsiteY3" fmla="*/ 2055562 h 3344035"/>
                <a:gd name="connsiteX4" fmla="*/ 2078182 w 2604655"/>
                <a:gd name="connsiteY4" fmla="*/ 2762144 h 3344035"/>
                <a:gd name="connsiteX5" fmla="*/ 2161309 w 2604655"/>
                <a:gd name="connsiteY5" fmla="*/ 3344035 h 3344035"/>
                <a:gd name="connsiteX6" fmla="*/ 374073 w 2604655"/>
                <a:gd name="connsiteY6" fmla="*/ 3344035 h 3344035"/>
                <a:gd name="connsiteX7" fmla="*/ 374073 w 2604655"/>
                <a:gd name="connsiteY7" fmla="*/ 2803707 h 3344035"/>
                <a:gd name="connsiteX8" fmla="*/ 0 w 2604655"/>
                <a:gd name="connsiteY8" fmla="*/ 2803707 h 334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4655" h="3344035">
                  <a:moveTo>
                    <a:pt x="0" y="0"/>
                  </a:moveTo>
                  <a:lnTo>
                    <a:pt x="2604655" y="0"/>
                  </a:lnTo>
                  <a:lnTo>
                    <a:pt x="2604655" y="1930871"/>
                  </a:lnTo>
                  <a:lnTo>
                    <a:pt x="2355273" y="2055562"/>
                  </a:lnTo>
                  <a:lnTo>
                    <a:pt x="2078182" y="2762144"/>
                  </a:lnTo>
                  <a:lnTo>
                    <a:pt x="2161309" y="3344035"/>
                  </a:lnTo>
                  <a:lnTo>
                    <a:pt x="374073" y="3344035"/>
                  </a:lnTo>
                  <a:lnTo>
                    <a:pt x="374073" y="2803707"/>
                  </a:lnTo>
                  <a:lnTo>
                    <a:pt x="0" y="2803707"/>
                  </a:lnTo>
                  <a:close/>
                </a:path>
              </a:pathLst>
            </a:custGeom>
          </p:spPr>
        </p:pic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5846">
              <a:off x="8419970" y="4333429"/>
              <a:ext cx="702946" cy="702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-1"/>
            <a:chExt cx="9144000" cy="5143501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60" t="18625" r="20222" b="18625"/>
            <a:stretch>
              <a:fillRect/>
            </a:stretch>
          </p:blipFill>
          <p:spPr bwMode="auto">
            <a:xfrm>
              <a:off x="0" y="-1"/>
              <a:ext cx="9144000" cy="51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3" cstate="print"/>
            <a:srcRect l="11299" t="10170" r="5612" b="25424"/>
            <a:stretch>
              <a:fillRect/>
            </a:stretch>
          </p:blipFill>
          <p:spPr>
            <a:xfrm>
              <a:off x="539552" y="61896"/>
              <a:ext cx="7200800" cy="4863408"/>
            </a:xfrm>
            <a:custGeom>
              <a:avLst/>
              <a:gdLst>
                <a:gd name="connsiteX0" fmla="*/ 0 w 5698210"/>
                <a:gd name="connsiteY0" fmla="*/ 0 h 4417017"/>
                <a:gd name="connsiteX1" fmla="*/ 5698210 w 5698210"/>
                <a:gd name="connsiteY1" fmla="*/ 0 h 4417017"/>
                <a:gd name="connsiteX2" fmla="*/ 5698210 w 5698210"/>
                <a:gd name="connsiteY2" fmla="*/ 4417017 h 4417017"/>
                <a:gd name="connsiteX3" fmla="*/ 0 w 5698210"/>
                <a:gd name="connsiteY3" fmla="*/ 4417017 h 441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98210" h="4417017">
                  <a:moveTo>
                    <a:pt x="0" y="0"/>
                  </a:moveTo>
                  <a:lnTo>
                    <a:pt x="5698210" y="0"/>
                  </a:lnTo>
                  <a:lnTo>
                    <a:pt x="5698210" y="4417017"/>
                  </a:lnTo>
                  <a:lnTo>
                    <a:pt x="0" y="4417017"/>
                  </a:lnTo>
                  <a:close/>
                </a:path>
              </a:pathLst>
            </a:custGeom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5879529-7C1B-46D6-9904-F2B7A34CE3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.wav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png"/><Relationship Id="rId3" Type="http://schemas.openxmlformats.org/officeDocument/2006/relationships/image" Target="../media/image14.png"/><Relationship Id="rId2" Type="http://schemas.openxmlformats.org/officeDocument/2006/relationships/image" Target="../media/image15.wmf"/><Relationship Id="rId1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5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6.wmf"/><Relationship Id="rId1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19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8.wmf"/><Relationship Id="rId1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21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wmf"/><Relationship Id="rId1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28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5.wmf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1.xml"/><Relationship Id="rId1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emf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1375410" y="2132965"/>
            <a:ext cx="4992370" cy="97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分数与除法（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7" y="447675"/>
            <a:ext cx="136520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2587625" y="3363913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9702"/>
            <a:ext cx="3485421" cy="295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166745" y="3291840"/>
            <a:ext cx="1080135" cy="431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54685" y="2500630"/>
            <a:ext cx="6480175" cy="6076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蓝纸条的长是白纸条的几倍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20" name="矩形 2"/>
          <p:cNvSpPr>
            <a:spLocks noChangeArrowheads="1"/>
          </p:cNvSpPr>
          <p:nvPr/>
        </p:nvSpPr>
        <p:spPr bwMode="auto">
          <a:xfrm>
            <a:off x="654685" y="3220085"/>
            <a:ext cx="648017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白纸条的长是蓝纸条的几分之几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221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4789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39497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一、谈话激趣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以旧引新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6440" y="1132205"/>
            <a:ext cx="7124700" cy="936625"/>
            <a:chOff x="2772000" y="1563638"/>
            <a:chExt cx="2880360" cy="936620"/>
          </a:xfrm>
        </p:grpSpPr>
        <p:sp>
          <p:nvSpPr>
            <p:cNvPr id="7" name="矩形 6"/>
            <p:cNvSpPr/>
            <p:nvPr/>
          </p:nvSpPr>
          <p:spPr>
            <a:xfrm>
              <a:off x="2772000" y="1563638"/>
              <a:ext cx="2880360" cy="36004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772000" y="1563638"/>
              <a:ext cx="2880360" cy="360043"/>
            </a:xfrm>
            <a:prstGeom prst="rect">
              <a:avLst/>
            </a:prstGeom>
            <a:solidFill>
              <a:srgbClr val="3272EC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491880" y="1563638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211960" y="1563638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32040" y="1563638"/>
              <a:ext cx="0" cy="36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矩形 2"/>
            <p:cNvSpPr/>
            <p:nvPr/>
          </p:nvSpPr>
          <p:spPr>
            <a:xfrm>
              <a:off x="2772635" y="2140218"/>
              <a:ext cx="720000" cy="3600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228080" y="2515235"/>
            <a:ext cx="24568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43980" y="3238500"/>
            <a:ext cx="24568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30465" y="3147695"/>
          <a:ext cx="28384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39700" imgH="393700" progId="Equation.DSMT4">
                  <p:embed/>
                </p:oleObj>
              </mc:Choice>
              <mc:Fallback>
                <p:oleObj name="" r:id="rId2" imgW="1397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30465" y="3147695"/>
                        <a:ext cx="28384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971550" y="3645535"/>
            <a:ext cx="5217160" cy="864235"/>
            <a:chOff x="1530" y="5741"/>
            <a:chExt cx="8216" cy="1361"/>
          </a:xfrm>
        </p:grpSpPr>
        <p:sp>
          <p:nvSpPr>
            <p:cNvPr id="13" name="文本框 12"/>
            <p:cNvSpPr txBox="1"/>
            <p:nvPr/>
          </p:nvSpPr>
          <p:spPr>
            <a:xfrm>
              <a:off x="1530" y="6204"/>
              <a:ext cx="821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问题</a:t>
              </a:r>
              <a:r>
                <a:rPr lang="en-US" altLang="zh-CN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把什么看作单位</a:t>
              </a:r>
              <a:r>
                <a:rPr lang="en-US" altLang="zh-CN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“1”</a:t>
              </a:r>
              <a:r>
                <a:rPr lang="zh-CN" altLang="en-US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</a:t>
              </a:r>
              <a:endParaRPr lang="zh-CN" altLang="en-US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图片 17" descr="211"/>
            <p:cNvPicPr>
              <a:picLocks noChangeAspect="1"/>
            </p:cNvPicPr>
            <p:nvPr/>
          </p:nvPicPr>
          <p:blipFill>
            <a:blip r:embed="rId4"/>
            <a:srcRect t="55877" b="38222"/>
            <a:stretch>
              <a:fillRect/>
            </a:stretch>
          </p:blipFill>
          <p:spPr>
            <a:xfrm>
              <a:off x="1644" y="5741"/>
              <a:ext cx="8100" cy="4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0" grpId="0" bldLvl="0" animBg="1"/>
      <p:bldP spid="20" grpId="1" animBg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10"/>
          <p:cNvPicPr>
            <a:picLocks noChangeAspect="1"/>
          </p:cNvPicPr>
          <p:nvPr/>
        </p:nvPicPr>
        <p:blipFill>
          <a:blip r:embed="rId1">
            <a:lum bright="-6000"/>
          </a:blip>
          <a:srcRect l="47250" t="31264" r="2347" b="43542"/>
          <a:stretch>
            <a:fillRect/>
          </a:stretch>
        </p:blipFill>
        <p:spPr>
          <a:xfrm>
            <a:off x="584835" y="411480"/>
            <a:ext cx="7849870" cy="3923665"/>
          </a:xfrm>
          <a:prstGeom prst="rect">
            <a:avLst/>
          </a:prstGeom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461770" y="1564005"/>
            <a:ext cx="6426200" cy="15684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  <a:sym typeface="宋体" panose="02010600030101010101" pitchFamily="2" charset="-122"/>
              </a:rPr>
              <a:t>求</a:t>
            </a:r>
            <a:r>
              <a:rPr lang="zh-CN" altLang="en-US" sz="3200" dirty="0">
                <a:solidFill>
                  <a:srgbClr val="FFFF00"/>
                </a:solidFill>
                <a:latin typeface="+mj-ea"/>
                <a:ea typeface="+mj-ea"/>
                <a:sym typeface="宋体" panose="02010600030101010101" pitchFamily="2" charset="-122"/>
              </a:rPr>
              <a:t>一个数</a:t>
            </a:r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  <a:sym typeface="宋体" panose="02010600030101010101" pitchFamily="2" charset="-122"/>
              </a:rPr>
              <a:t>是</a:t>
            </a:r>
            <a:r>
              <a:rPr lang="zh-CN" altLang="en-US" sz="3200" dirty="0">
                <a:solidFill>
                  <a:srgbClr val="FFFF00"/>
                </a:solidFill>
                <a:latin typeface="+mj-ea"/>
                <a:ea typeface="+mj-ea"/>
                <a:sym typeface="宋体" panose="02010600030101010101" pitchFamily="2" charset="-122"/>
              </a:rPr>
              <a:t>另一个数</a:t>
            </a:r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  <a:sym typeface="宋体" panose="02010600030101010101" pitchFamily="2" charset="-122"/>
              </a:rPr>
              <a:t>的</a:t>
            </a:r>
            <a:r>
              <a:rPr lang="zh-CN" altLang="en-US" sz="3200" dirty="0">
                <a:solidFill>
                  <a:srgbClr val="FFFF00"/>
                </a:solidFill>
                <a:latin typeface="+mj-ea"/>
                <a:ea typeface="+mj-ea"/>
                <a:sym typeface="宋体" panose="02010600030101010101" pitchFamily="2" charset="-122"/>
              </a:rPr>
              <a:t>几分之几</a:t>
            </a:r>
            <a:r>
              <a:rPr lang="zh-CN" altLang="en-US" sz="3200" dirty="0">
                <a:solidFill>
                  <a:srgbClr val="000000"/>
                </a:solidFill>
                <a:latin typeface="+mj-ea"/>
                <a:ea typeface="+mj-ea"/>
                <a:sym typeface="宋体" panose="02010600030101010101" pitchFamily="2" charset="-122"/>
              </a:rPr>
              <a:t>，可以用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  <a:sym typeface="宋体" panose="02010600030101010101" pitchFamily="2" charset="-122"/>
              </a:rPr>
              <a:t>除法</a:t>
            </a:r>
            <a:r>
              <a:rPr lang="zh-CN" altLang="en-US" sz="3200" dirty="0">
                <a:solidFill>
                  <a:srgbClr val="000000"/>
                </a:solidFill>
                <a:latin typeface="+mj-ea"/>
                <a:ea typeface="+mj-ea"/>
                <a:sym typeface="宋体" panose="02010600030101010101" pitchFamily="2" charset="-122"/>
              </a:rPr>
              <a:t>计算。</a:t>
            </a:r>
            <a:endParaRPr lang="zh-CN" altLang="en-US" sz="3200" dirty="0">
              <a:solidFill>
                <a:srgbClr val="000000"/>
              </a:solidFill>
              <a:latin typeface="+mj-ea"/>
              <a:ea typeface="+mj-ea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212"/>
          <p:cNvPicPr>
            <a:picLocks noChangeAspect="1"/>
          </p:cNvPicPr>
          <p:nvPr/>
        </p:nvPicPr>
        <p:blipFill>
          <a:blip r:embed="rId1"/>
          <a:srcRect l="12481" t="24580" r="4617" b="27383"/>
          <a:stretch>
            <a:fillRect/>
          </a:stretch>
        </p:blipFill>
        <p:spPr>
          <a:xfrm>
            <a:off x="1331595" y="1707515"/>
            <a:ext cx="6633210" cy="2868930"/>
          </a:xfrm>
          <a:prstGeom prst="rect">
            <a:avLst/>
          </a:prstGeom>
        </p:spPr>
      </p:pic>
      <p:sp>
        <p:nvSpPr>
          <p:cNvPr id="2" name="Rectangle 27"/>
          <p:cNvSpPr>
            <a:spLocks noChangeArrowheads="1"/>
          </p:cNvSpPr>
          <p:nvPr/>
        </p:nvSpPr>
        <p:spPr bwMode="auto">
          <a:xfrm>
            <a:off x="1259523" y="1131570"/>
            <a:ext cx="72247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小新家养鹅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7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只，养鸭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只，养鸡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20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1229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14" y="1131570"/>
            <a:ext cx="5155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6" name="组合 14"/>
          <p:cNvGrpSpPr/>
          <p:nvPr/>
        </p:nvGrpSpPr>
        <p:grpSpPr bwMode="auto">
          <a:xfrm>
            <a:off x="179388" y="101600"/>
            <a:ext cx="4789487" cy="627063"/>
            <a:chOff x="179388" y="101600"/>
            <a:chExt cx="4789487" cy="627063"/>
          </a:xfrm>
        </p:grpSpPr>
        <p:pic>
          <p:nvPicPr>
            <p:cNvPr id="12297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149225"/>
              <a:ext cx="4789487" cy="579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文本框 1"/>
            <p:cNvSpPr txBox="1">
              <a:spLocks noChangeArrowheads="1"/>
            </p:cNvSpPr>
            <p:nvPr/>
          </p:nvSpPr>
          <p:spPr bwMode="auto">
            <a:xfrm>
              <a:off x="622300" y="101600"/>
              <a:ext cx="3949700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二、创设情境，探索新知</a:t>
              </a:r>
              <a:endPara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250440" y="2618105"/>
            <a:ext cx="47498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你们能从中任意选择两个量，提出以一个问题并解答吗？</a:t>
            </a:r>
            <a:endParaRPr lang="zh-CN" altLang="en-US" sz="28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4739005" y="411480"/>
            <a:ext cx="1231900" cy="648970"/>
          </a:xfrm>
          <a:prstGeom prst="roundRect">
            <a:avLst>
              <a:gd name="adj" fmla="val 724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789420" y="426720"/>
            <a:ext cx="1231900" cy="648970"/>
          </a:xfrm>
          <a:prstGeom prst="roundRect">
            <a:avLst>
              <a:gd name="adj" fmla="val 724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Rectangle 27"/>
          <p:cNvSpPr>
            <a:spLocks noChangeArrowheads="1"/>
          </p:cNvSpPr>
          <p:nvPr/>
        </p:nvSpPr>
        <p:spPr bwMode="auto">
          <a:xfrm>
            <a:off x="1187133" y="498475"/>
            <a:ext cx="72247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小新家养鹅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7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只，养鸭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只，养鸡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20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1229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4" y="511810"/>
            <a:ext cx="5155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395605" y="1320800"/>
            <a:ext cx="7799705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）鸡的只数是鸭的多少倍？</a:t>
            </a:r>
            <a:endParaRPr lang="zh-CN" altLang="en-US" sz="28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2989580" y="2760980"/>
            <a:ext cx="33096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 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07540" y="3594735"/>
            <a:ext cx="547497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鸡的只数是鸭的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23890" y="1506220"/>
            <a:ext cx="2967990" cy="1225550"/>
            <a:chOff x="9014" y="2122"/>
            <a:chExt cx="4674" cy="1930"/>
          </a:xfrm>
        </p:grpSpPr>
        <p:sp>
          <p:nvSpPr>
            <p:cNvPr id="5" name="圆角矩形标注 4"/>
            <p:cNvSpPr/>
            <p:nvPr/>
          </p:nvSpPr>
          <p:spPr>
            <a:xfrm>
              <a:off x="9014" y="2122"/>
              <a:ext cx="4675" cy="1928"/>
            </a:xfrm>
            <a:prstGeom prst="wedgeRoundRectCallout">
              <a:avLst>
                <a:gd name="adj1" fmla="val -66085"/>
                <a:gd name="adj2" fmla="val 45695"/>
                <a:gd name="adj3" fmla="val 16667"/>
              </a:avLst>
            </a:prstGeom>
            <a:solidFill>
              <a:srgbClr val="FFDB6B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9193" y="2164"/>
              <a:ext cx="4388" cy="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求“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谁是谁的几倍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anose="02010600030101010101" pitchFamily="2" charset="-122"/>
                </a:rPr>
                <a:t>”的问题，可以用除法计算。</a:t>
              </a:r>
              <a:endPara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4739005" y="411480"/>
            <a:ext cx="1219200" cy="648970"/>
          </a:xfrm>
          <a:prstGeom prst="roundRect">
            <a:avLst>
              <a:gd name="adj" fmla="val 724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915920" y="411480"/>
            <a:ext cx="1021715" cy="648970"/>
          </a:xfrm>
          <a:prstGeom prst="roundRect">
            <a:avLst>
              <a:gd name="adj" fmla="val 724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301" name="Rectangle 27"/>
          <p:cNvSpPr>
            <a:spLocks noChangeArrowheads="1"/>
          </p:cNvSpPr>
          <p:nvPr/>
        </p:nvSpPr>
        <p:spPr bwMode="auto">
          <a:xfrm>
            <a:off x="3060065" y="2541270"/>
            <a:ext cx="19450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2300289" y="3335655"/>
            <a:ext cx="6084570" cy="919480"/>
            <a:chOff x="2300338" y="2990766"/>
            <a:chExt cx="6083634" cy="919480"/>
          </a:xfrm>
        </p:grpSpPr>
        <p:sp>
          <p:nvSpPr>
            <p:cNvPr id="8" name="矩形 7"/>
            <p:cNvSpPr/>
            <p:nvPr/>
          </p:nvSpPr>
          <p:spPr>
            <a:xfrm>
              <a:off x="2300338" y="3163486"/>
              <a:ext cx="6083634" cy="5219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l" eaLnBrk="1" hangingPunct="1"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答:鹅的只数是鸭的       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2300" name="对象 8"/>
            <p:cNvGraphicFramePr>
              <a:graphicFrameLocks noChangeAspect="1"/>
            </p:cNvGraphicFramePr>
            <p:nvPr/>
          </p:nvGraphicFramePr>
          <p:xfrm>
            <a:off x="5447549" y="2990766"/>
            <a:ext cx="481256" cy="919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1" imgW="215900" imgH="405765" progId="Equation.DSMT4">
                    <p:embed/>
                  </p:oleObj>
                </mc:Choice>
                <mc:Fallback>
                  <p:oleObj name="Equation" r:id="rId1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7549" y="2990766"/>
                          <a:ext cx="481256" cy="919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378460" y="1347470"/>
            <a:ext cx="821944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）鹅的只数是鸭的多少倍？</a:t>
            </a:r>
            <a:endParaRPr lang="zh-CN" altLang="en-US" sz="28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1187133" y="498475"/>
            <a:ext cx="72247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小新家养鹅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7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只，养鸭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只，养鸡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20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只。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4" y="511810"/>
            <a:ext cx="5155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1260475" y="1377950"/>
            <a:ext cx="7933690" cy="617855"/>
            <a:chOff x="1644" y="5222"/>
            <a:chExt cx="12494" cy="973"/>
          </a:xfrm>
        </p:grpSpPr>
        <p:sp>
          <p:nvSpPr>
            <p:cNvPr id="13" name="文本框 12"/>
            <p:cNvSpPr txBox="1"/>
            <p:nvPr/>
          </p:nvSpPr>
          <p:spPr>
            <a:xfrm>
              <a:off x="7653" y="5222"/>
              <a:ext cx="648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sz="2400" b="1">
                  <a:solidFill>
                    <a:srgbClr val="E55749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（怎样列式并得出结果？）</a:t>
              </a:r>
              <a:endParaRPr 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8" name="图片 17" descr="211"/>
            <p:cNvPicPr>
              <a:picLocks noChangeAspect="1"/>
            </p:cNvPicPr>
            <p:nvPr/>
          </p:nvPicPr>
          <p:blipFill>
            <a:blip r:embed="rId4"/>
            <a:srcRect t="55877" r="24420" b="38518"/>
            <a:stretch>
              <a:fillRect/>
            </a:stretch>
          </p:blipFill>
          <p:spPr>
            <a:xfrm>
              <a:off x="1644" y="5741"/>
              <a:ext cx="6122" cy="454"/>
            </a:xfrm>
            <a:prstGeom prst="rect">
              <a:avLst/>
            </a:prstGeom>
          </p:spPr>
        </p:pic>
      </p:grpSp>
      <p:graphicFrame>
        <p:nvGraphicFramePr>
          <p:cNvPr id="1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16165" y="2338546"/>
          <a:ext cx="51650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165" y="2338546"/>
                        <a:ext cx="516508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940425" y="3425825"/>
            <a:ext cx="540385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倍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1" grpId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任意多边形 11"/>
          <p:cNvSpPr/>
          <p:nvPr/>
        </p:nvSpPr>
        <p:spPr>
          <a:xfrm rot="10800000">
            <a:off x="2915920" y="2139950"/>
            <a:ext cx="288290" cy="1431290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454" h="2533">
                <a:moveTo>
                  <a:pt x="227" y="0"/>
                </a:moveTo>
                <a:lnTo>
                  <a:pt x="286" y="1626"/>
                </a:lnTo>
                <a:lnTo>
                  <a:pt x="454" y="1626"/>
                </a:lnTo>
                <a:lnTo>
                  <a:pt x="454" y="2533"/>
                </a:lnTo>
                <a:lnTo>
                  <a:pt x="0" y="2533"/>
                </a:lnTo>
                <a:lnTo>
                  <a:pt x="0" y="1626"/>
                </a:lnTo>
                <a:lnTo>
                  <a:pt x="168" y="1626"/>
                </a:lnTo>
                <a:lnTo>
                  <a:pt x="22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884035" y="2108835"/>
            <a:ext cx="348615" cy="14624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4" h="2695">
                <a:moveTo>
                  <a:pt x="0" y="0"/>
                </a:moveTo>
                <a:lnTo>
                  <a:pt x="454" y="0"/>
                </a:lnTo>
                <a:lnTo>
                  <a:pt x="454" y="1069"/>
                </a:lnTo>
                <a:lnTo>
                  <a:pt x="286" y="1069"/>
                </a:lnTo>
                <a:lnTo>
                  <a:pt x="227" y="2695"/>
                </a:lnTo>
                <a:lnTo>
                  <a:pt x="168" y="1069"/>
                </a:lnTo>
                <a:lnTo>
                  <a:pt x="0" y="1069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95605" y="1498600"/>
            <a:ext cx="4176395" cy="1799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11505" y="483235"/>
            <a:ext cx="76161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问题（</a:t>
            </a:r>
            <a:r>
              <a:rPr lang="en-US" alt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）和问题（</a:t>
            </a:r>
            <a:r>
              <a:rPr lang="en-US" alt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）有什么不同？</a:t>
            </a:r>
            <a:endParaRPr lang="zh-CN" sz="2400" b="1">
              <a:solidFill>
                <a:srgbClr val="E55749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395605" y="1679575"/>
            <a:ext cx="4176395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）鸡的只数是鸭的多少倍？</a:t>
            </a:r>
            <a:endParaRPr lang="zh-CN" altLang="en-US" sz="20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755650" y="2210435"/>
            <a:ext cx="3309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2 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00735" y="2802890"/>
            <a:ext cx="35128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鸡的只数是鸭的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635" y="1498600"/>
            <a:ext cx="4176395" cy="1799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4572635" y="1638300"/>
            <a:ext cx="41668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）鹅的只数是鸭的多少倍？</a:t>
            </a:r>
            <a:endParaRPr lang="zh-CN" altLang="en-US" sz="20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301" name="Rectangle 27"/>
          <p:cNvSpPr>
            <a:spLocks noChangeArrowheads="1"/>
          </p:cNvSpPr>
          <p:nvPr/>
        </p:nvSpPr>
        <p:spPr bwMode="auto">
          <a:xfrm>
            <a:off x="5652135" y="2153920"/>
            <a:ext cx="19450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75780" y="2049145"/>
          <a:ext cx="36258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1" imgW="215900" imgH="405765" progId="Equation.DSMT4">
                  <p:embed/>
                </p:oleObj>
              </mc:Choice>
              <mc:Fallback>
                <p:oleObj name="Equation" r:id="rId1" imgW="2159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780" y="2049145"/>
                        <a:ext cx="36258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 bwMode="auto">
          <a:xfrm>
            <a:off x="5146359" y="2722880"/>
            <a:ext cx="3733165" cy="481330"/>
            <a:chOff x="2300338" y="3099986"/>
            <a:chExt cx="3732591" cy="481330"/>
          </a:xfrm>
        </p:grpSpPr>
        <p:sp>
          <p:nvSpPr>
            <p:cNvPr id="8" name="矩形 7"/>
            <p:cNvSpPr/>
            <p:nvPr/>
          </p:nvSpPr>
          <p:spPr>
            <a:xfrm>
              <a:off x="2300338" y="3163486"/>
              <a:ext cx="3732591" cy="3987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hangingPunct="1">
                <a:defRPr/>
              </a:pP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答:鹅的只数是鸭的       </a:t>
              </a: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2300" name="对象 8"/>
            <p:cNvGraphicFramePr>
              <a:graphicFrameLocks noChangeAspect="1"/>
            </p:cNvGraphicFramePr>
            <p:nvPr/>
          </p:nvGraphicFramePr>
          <p:xfrm>
            <a:off x="4561542" y="3099986"/>
            <a:ext cx="251421" cy="481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1542" y="3099986"/>
                          <a:ext cx="251421" cy="481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/>
          <p:cNvSpPr txBox="1"/>
          <p:nvPr/>
        </p:nvSpPr>
        <p:spPr>
          <a:xfrm>
            <a:off x="7653655" y="2720340"/>
            <a:ext cx="43815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倍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37080" y="3522980"/>
            <a:ext cx="2058670" cy="5708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倍数是整数</a:t>
            </a:r>
            <a:endParaRPr lang="zh-CN" altLang="en-US" sz="24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35040" y="3509010"/>
            <a:ext cx="2058670" cy="5708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倍数是分数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 descr="2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8260" y="2507615"/>
            <a:ext cx="480060" cy="696595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7020560" y="1553210"/>
            <a:ext cx="1922145" cy="491490"/>
            <a:chOff x="11056" y="2446"/>
            <a:chExt cx="3027" cy="774"/>
          </a:xfrm>
        </p:grpSpPr>
        <p:sp>
          <p:nvSpPr>
            <p:cNvPr id="32" name="圆角矩形 31"/>
            <p:cNvSpPr/>
            <p:nvPr/>
          </p:nvSpPr>
          <p:spPr>
            <a:xfrm>
              <a:off x="11169" y="2557"/>
              <a:ext cx="2317" cy="61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E621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056" y="2446"/>
              <a:ext cx="3027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000" b="1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几分之几？</a:t>
              </a:r>
              <a:endParaRPr lang="zh-CN" altLang="en-US" sz="2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035040" y="4093845"/>
            <a:ext cx="4643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/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一般省略“倍”字，</a:t>
            </a:r>
            <a:endParaRPr lang="zh-CN" alt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/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直接用</a:t>
            </a:r>
            <a:r>
              <a:rPr lang="zh-CN" altLang="en-US" sz="20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几分之几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表示。</a:t>
            </a:r>
            <a:endParaRPr lang="zh-CN" alt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xit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1"/>
      <p:bldP spid="12" grpId="0" bldLvl="0" animBg="1"/>
      <p:bldP spid="12" grpId="1" animBg="1"/>
      <p:bldP spid="19" grpId="0" bldLvl="0" animBg="1"/>
      <p:bldP spid="19" grpId="1" animBg="1"/>
      <p:bldP spid="13" grpId="0" bldLvl="0" animBg="1"/>
      <p:bldP spid="13" grpId="1" animBg="1"/>
      <p:bldP spid="20" grpId="0" bldLvl="0" animBg="1"/>
      <p:bldP spid="20" grpId="1" animBg="1"/>
      <p:bldP spid="37" grpId="0"/>
      <p:bldP spid="37" grpId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 bwMode="auto">
          <a:xfrm>
            <a:off x="1016000" y="2484438"/>
            <a:ext cx="6985000" cy="1851025"/>
            <a:chOff x="1259632" y="2571750"/>
            <a:chExt cx="6985241" cy="1850409"/>
          </a:xfrm>
        </p:grpSpPr>
        <p:sp>
          <p:nvSpPr>
            <p:cNvPr id="14" name="对话气泡: 圆角矩形 13"/>
            <p:cNvSpPr/>
            <p:nvPr/>
          </p:nvSpPr>
          <p:spPr>
            <a:xfrm>
              <a:off x="1259632" y="2571750"/>
              <a:ext cx="6985241" cy="1850409"/>
            </a:xfrm>
            <a:prstGeom prst="wedgeRoundRectCallout">
              <a:avLst>
                <a:gd name="adj1" fmla="val -2378"/>
                <a:gd name="adj2" fmla="val -7781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15368" name="矩形 14"/>
            <p:cNvSpPr>
              <a:spLocks noChangeArrowheads="1"/>
            </p:cNvSpPr>
            <p:nvPr/>
          </p:nvSpPr>
          <p:spPr bwMode="auto">
            <a:xfrm>
              <a:off x="1400913" y="2590384"/>
              <a:ext cx="6769226" cy="1807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把低级单位的名数换算成高级单位的名数，都除以进率，能除尽时商用整数表示，除不尽时商用分数表示。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5363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333875" y="955675"/>
          <a:ext cx="303530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1" imgW="1269365" imgH="431800" progId="Equation.DSMT4">
                  <p:embed/>
                </p:oleObj>
              </mc:Choice>
              <mc:Fallback>
                <p:oleObj name="Equation" r:id="rId1" imgW="1269365" imgH="431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75" y="955675"/>
                        <a:ext cx="303530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282700" y="955675"/>
          <a:ext cx="258127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3" imgW="1078865" imgH="431800" progId="Equation.DSMT4">
                  <p:embed/>
                </p:oleObj>
              </mc:Choice>
              <mc:Fallback>
                <p:oleObj name="Equation" r:id="rId3" imgW="1078865" imgH="431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955675"/>
                        <a:ext cx="258127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5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4789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39497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三、变换情境，深化认识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8" name="组合 32"/>
          <p:cNvGrpSpPr/>
          <p:nvPr/>
        </p:nvGrpSpPr>
        <p:grpSpPr bwMode="auto">
          <a:xfrm>
            <a:off x="5032488" y="1365250"/>
            <a:ext cx="2554175" cy="831850"/>
            <a:chOff x="1062891" y="695106"/>
            <a:chExt cx="2553436" cy="830997"/>
          </a:xfrm>
        </p:grpSpPr>
        <p:sp>
          <p:nvSpPr>
            <p:cNvPr id="16429" name="文本框 33"/>
            <p:cNvSpPr txBox="1">
              <a:spLocks noChangeArrowheads="1"/>
            </p:cNvSpPr>
            <p:nvPr/>
          </p:nvSpPr>
          <p:spPr bwMode="auto">
            <a:xfrm>
              <a:off x="1062891" y="861368"/>
              <a:ext cx="124265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 dm = 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30" name="组合 34"/>
            <p:cNvGrpSpPr/>
            <p:nvPr/>
          </p:nvGrpSpPr>
          <p:grpSpPr bwMode="auto">
            <a:xfrm>
              <a:off x="1915019" y="695106"/>
              <a:ext cx="1701308" cy="830997"/>
              <a:chOff x="484679" y="1766242"/>
              <a:chExt cx="1701308" cy="830997"/>
            </a:xfrm>
          </p:grpSpPr>
          <p:sp>
            <p:nvSpPr>
              <p:cNvPr id="16431" name="文本框 35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735432" y="2162710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33" name="文本框 37"/>
              <p:cNvSpPr txBox="1">
                <a:spLocks noChangeArrowheads="1"/>
              </p:cNvSpPr>
              <p:nvPr/>
            </p:nvSpPr>
            <p:spPr bwMode="auto">
              <a:xfrm>
                <a:off x="1540062" y="1937516"/>
                <a:ext cx="64592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557463" y="461963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240463" y="444500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805113" y="1444625"/>
            <a:ext cx="9112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238875" y="1416050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863850" y="2357438"/>
            <a:ext cx="7207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143625" y="2344738"/>
            <a:ext cx="898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514261" y="3141209"/>
            <a:ext cx="8985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238875" y="3127375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851150" y="3981450"/>
            <a:ext cx="73025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6395" name="组合 16"/>
          <p:cNvGrpSpPr/>
          <p:nvPr/>
        </p:nvGrpSpPr>
        <p:grpSpPr bwMode="auto">
          <a:xfrm>
            <a:off x="1331913" y="409575"/>
            <a:ext cx="2570162" cy="830263"/>
            <a:chOff x="1046165" y="695106"/>
            <a:chExt cx="2570162" cy="830997"/>
          </a:xfrm>
        </p:grpSpPr>
        <p:sp>
          <p:nvSpPr>
            <p:cNvPr id="16444" name="文本框 13"/>
            <p:cNvSpPr txBox="1">
              <a:spLocks noChangeArrowheads="1"/>
            </p:cNvSpPr>
            <p:nvPr/>
          </p:nvSpPr>
          <p:spPr bwMode="auto">
            <a:xfrm>
              <a:off x="1046165" y="873063"/>
              <a:ext cx="1087437" cy="462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 cm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45" name="组合 15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16446" name="文本框 14"/>
              <p:cNvSpPr txBox="1">
                <a:spLocks noChangeArrowheads="1"/>
              </p:cNvSpPr>
              <p:nvPr/>
            </p:nvSpPr>
            <p:spPr bwMode="auto">
              <a:xfrm>
                <a:off x="484187" y="1766242"/>
                <a:ext cx="135096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35012" y="2161879"/>
                <a:ext cx="7445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48" name="文本框 17"/>
              <p:cNvSpPr txBox="1">
                <a:spLocks noChangeArrowheads="1"/>
              </p:cNvSpPr>
              <p:nvPr/>
            </p:nvSpPr>
            <p:spPr bwMode="auto">
              <a:xfrm>
                <a:off x="1539875" y="1937844"/>
                <a:ext cx="646112" cy="46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396" name="组合 20"/>
          <p:cNvGrpSpPr/>
          <p:nvPr/>
        </p:nvGrpSpPr>
        <p:grpSpPr bwMode="auto">
          <a:xfrm>
            <a:off x="4860925" y="396875"/>
            <a:ext cx="2725738" cy="830263"/>
            <a:chOff x="891378" y="695106"/>
            <a:chExt cx="2724949" cy="830997"/>
          </a:xfrm>
        </p:grpSpPr>
        <p:sp>
          <p:nvSpPr>
            <p:cNvPr id="16439" name="文本框 21"/>
            <p:cNvSpPr txBox="1">
              <a:spLocks noChangeArrowheads="1"/>
            </p:cNvSpPr>
            <p:nvPr/>
          </p:nvSpPr>
          <p:spPr bwMode="auto">
            <a:xfrm>
              <a:off x="891378" y="873063"/>
              <a:ext cx="1242653" cy="462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30 cm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40" name="组合 22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16441" name="文本框 23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735432" y="2161879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43" name="文本框 25"/>
              <p:cNvSpPr txBox="1">
                <a:spLocks noChangeArrowheads="1"/>
              </p:cNvSpPr>
              <p:nvPr/>
            </p:nvSpPr>
            <p:spPr bwMode="auto">
              <a:xfrm>
                <a:off x="1540062" y="1937844"/>
                <a:ext cx="645925" cy="46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397" name="组合 26"/>
          <p:cNvGrpSpPr/>
          <p:nvPr/>
        </p:nvGrpSpPr>
        <p:grpSpPr bwMode="auto">
          <a:xfrm>
            <a:off x="1325563" y="1377950"/>
            <a:ext cx="2963862" cy="831850"/>
            <a:chOff x="1046164" y="695106"/>
            <a:chExt cx="2963863" cy="830997"/>
          </a:xfrm>
        </p:grpSpPr>
        <p:sp>
          <p:nvSpPr>
            <p:cNvPr id="16434" name="文本框 27"/>
            <p:cNvSpPr txBox="1">
              <a:spLocks noChangeArrowheads="1"/>
            </p:cNvSpPr>
            <p:nvPr/>
          </p:nvSpPr>
          <p:spPr bwMode="auto">
            <a:xfrm>
              <a:off x="1046164" y="872724"/>
              <a:ext cx="172561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133 dm³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35" name="组合 28"/>
            <p:cNvGrpSpPr/>
            <p:nvPr/>
          </p:nvGrpSpPr>
          <p:grpSpPr bwMode="auto">
            <a:xfrm>
              <a:off x="2276481" y="695106"/>
              <a:ext cx="1733546" cy="830997"/>
              <a:chOff x="846141" y="1766242"/>
              <a:chExt cx="1733546" cy="830997"/>
            </a:xfrm>
          </p:grpSpPr>
          <p:sp>
            <p:nvSpPr>
              <p:cNvPr id="16436" name="文本框 29"/>
              <p:cNvSpPr txBox="1">
                <a:spLocks noChangeArrowheads="1"/>
              </p:cNvSpPr>
              <p:nvPr/>
            </p:nvSpPr>
            <p:spPr bwMode="auto">
              <a:xfrm>
                <a:off x="846136" y="1766242"/>
                <a:ext cx="1411289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1141411" y="2169054"/>
                <a:ext cx="804863" cy="634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38" name="文本框 31"/>
              <p:cNvSpPr txBox="1">
                <a:spLocks noChangeArrowheads="1"/>
              </p:cNvSpPr>
              <p:nvPr/>
            </p:nvSpPr>
            <p:spPr bwMode="auto">
              <a:xfrm>
                <a:off x="1933575" y="1937516"/>
                <a:ext cx="646112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399" name="组合 38"/>
          <p:cNvGrpSpPr/>
          <p:nvPr/>
        </p:nvGrpSpPr>
        <p:grpSpPr bwMode="auto">
          <a:xfrm>
            <a:off x="1325563" y="2295525"/>
            <a:ext cx="3036887" cy="831850"/>
            <a:chOff x="1046164" y="695106"/>
            <a:chExt cx="3037676" cy="830997"/>
          </a:xfrm>
        </p:grpSpPr>
        <p:sp>
          <p:nvSpPr>
            <p:cNvPr id="16424" name="文本框 39"/>
            <p:cNvSpPr txBox="1">
              <a:spLocks noChangeArrowheads="1"/>
            </p:cNvSpPr>
            <p:nvPr/>
          </p:nvSpPr>
          <p:spPr bwMode="auto">
            <a:xfrm>
              <a:off x="1046164" y="872724"/>
              <a:ext cx="172447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56 cm²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25" name="组合 40"/>
            <p:cNvGrpSpPr/>
            <p:nvPr/>
          </p:nvGrpSpPr>
          <p:grpSpPr bwMode="auto">
            <a:xfrm>
              <a:off x="2308231" y="695106"/>
              <a:ext cx="1775609" cy="830997"/>
              <a:chOff x="877891" y="1766242"/>
              <a:chExt cx="1775609" cy="830997"/>
            </a:xfrm>
          </p:grpSpPr>
          <p:sp>
            <p:nvSpPr>
              <p:cNvPr id="16426" name="文本框 41"/>
              <p:cNvSpPr txBox="1">
                <a:spLocks noChangeArrowheads="1"/>
              </p:cNvSpPr>
              <p:nvPr/>
            </p:nvSpPr>
            <p:spPr bwMode="auto">
              <a:xfrm>
                <a:off x="878214" y="1766242"/>
                <a:ext cx="135131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1129104" y="2162710"/>
                <a:ext cx="7447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28" name="文本框 43"/>
              <p:cNvSpPr txBox="1">
                <a:spLocks noChangeArrowheads="1"/>
              </p:cNvSpPr>
              <p:nvPr/>
            </p:nvSpPr>
            <p:spPr bwMode="auto">
              <a:xfrm>
                <a:off x="1934176" y="1937516"/>
                <a:ext cx="719324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dm²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400" name="组合 44"/>
          <p:cNvGrpSpPr/>
          <p:nvPr/>
        </p:nvGrpSpPr>
        <p:grpSpPr bwMode="auto">
          <a:xfrm>
            <a:off x="4860925" y="2282825"/>
            <a:ext cx="2871788" cy="831850"/>
            <a:chOff x="891378" y="695106"/>
            <a:chExt cx="2870999" cy="830997"/>
          </a:xfrm>
        </p:grpSpPr>
        <p:sp>
          <p:nvSpPr>
            <p:cNvPr id="16419" name="文本框 45"/>
            <p:cNvSpPr txBox="1">
              <a:spLocks noChangeArrowheads="1"/>
            </p:cNvSpPr>
            <p:nvPr/>
          </p:nvSpPr>
          <p:spPr bwMode="auto">
            <a:xfrm>
              <a:off x="891378" y="872724"/>
              <a:ext cx="1371224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53 mL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20" name="组合 46"/>
            <p:cNvGrpSpPr/>
            <p:nvPr/>
          </p:nvGrpSpPr>
          <p:grpSpPr bwMode="auto">
            <a:xfrm>
              <a:off x="1914531" y="695106"/>
              <a:ext cx="1847846" cy="830997"/>
              <a:chOff x="484191" y="1766242"/>
              <a:chExt cx="1847846" cy="830997"/>
            </a:xfrm>
          </p:grpSpPr>
          <p:sp>
            <p:nvSpPr>
              <p:cNvPr id="16421" name="文本框 47"/>
              <p:cNvSpPr txBox="1">
                <a:spLocks noChangeArrowheads="1"/>
              </p:cNvSpPr>
              <p:nvPr/>
            </p:nvSpPr>
            <p:spPr bwMode="auto">
              <a:xfrm>
                <a:off x="484694" y="1766242"/>
                <a:ext cx="1464861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>
                <a:off x="741799" y="2162710"/>
                <a:ext cx="8951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23" name="文本框 49"/>
              <p:cNvSpPr txBox="1">
                <a:spLocks noChangeArrowheads="1"/>
              </p:cNvSpPr>
              <p:nvPr/>
            </p:nvSpPr>
            <p:spPr bwMode="auto">
              <a:xfrm>
                <a:off x="1686102" y="1937516"/>
                <a:ext cx="64593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L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401" name="组合 50"/>
          <p:cNvGrpSpPr/>
          <p:nvPr/>
        </p:nvGrpSpPr>
        <p:grpSpPr bwMode="auto">
          <a:xfrm>
            <a:off x="1318080" y="3087234"/>
            <a:ext cx="2631281" cy="831850"/>
            <a:chOff x="1375570" y="695106"/>
            <a:chExt cx="2631280" cy="830997"/>
          </a:xfrm>
        </p:grpSpPr>
        <p:sp>
          <p:nvSpPr>
            <p:cNvPr id="16414" name="文本框 51"/>
            <p:cNvSpPr txBox="1">
              <a:spLocks noChangeArrowheads="1"/>
            </p:cNvSpPr>
            <p:nvPr/>
          </p:nvSpPr>
          <p:spPr bwMode="auto">
            <a:xfrm>
              <a:off x="1375570" y="882239"/>
              <a:ext cx="1725611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23 kg = 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15" name="组合 52"/>
            <p:cNvGrpSpPr/>
            <p:nvPr/>
          </p:nvGrpSpPr>
          <p:grpSpPr bwMode="auto">
            <a:xfrm>
              <a:off x="2308231" y="695106"/>
              <a:ext cx="1698619" cy="830997"/>
              <a:chOff x="877891" y="1766242"/>
              <a:chExt cx="1698619" cy="830997"/>
            </a:xfrm>
          </p:grpSpPr>
          <p:sp>
            <p:nvSpPr>
              <p:cNvPr id="16416" name="文本框 53"/>
              <p:cNvSpPr txBox="1">
                <a:spLocks noChangeArrowheads="1"/>
              </p:cNvSpPr>
              <p:nvPr/>
            </p:nvSpPr>
            <p:spPr bwMode="auto">
              <a:xfrm>
                <a:off x="877886" y="1766242"/>
                <a:ext cx="151288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3" name="直接连接符 62"/>
              <p:cNvCxnSpPr/>
              <p:nvPr/>
            </p:nvCxnSpPr>
            <p:spPr>
              <a:xfrm>
                <a:off x="1135061" y="2169054"/>
                <a:ext cx="87471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18" name="文本框 55"/>
              <p:cNvSpPr txBox="1">
                <a:spLocks noChangeArrowheads="1"/>
              </p:cNvSpPr>
              <p:nvPr/>
            </p:nvSpPr>
            <p:spPr bwMode="auto">
              <a:xfrm>
                <a:off x="2003423" y="1937516"/>
                <a:ext cx="573087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t  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402" name="组合 56"/>
          <p:cNvGrpSpPr/>
          <p:nvPr/>
        </p:nvGrpSpPr>
        <p:grpSpPr bwMode="auto">
          <a:xfrm>
            <a:off x="4860925" y="3086100"/>
            <a:ext cx="2725738" cy="831850"/>
            <a:chOff x="891378" y="695106"/>
            <a:chExt cx="2724949" cy="830997"/>
          </a:xfrm>
        </p:grpSpPr>
        <p:sp>
          <p:nvSpPr>
            <p:cNvPr id="16409" name="文本框 57"/>
            <p:cNvSpPr txBox="1">
              <a:spLocks noChangeArrowheads="1"/>
            </p:cNvSpPr>
            <p:nvPr/>
          </p:nvSpPr>
          <p:spPr bwMode="auto">
            <a:xfrm>
              <a:off x="891378" y="872724"/>
              <a:ext cx="137120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13 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秒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10" name="组合 58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16411" name="文本框 59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735432" y="2162710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13" name="文本框 61"/>
              <p:cNvSpPr txBox="1">
                <a:spLocks noChangeArrowheads="1"/>
              </p:cNvSpPr>
              <p:nvPr/>
            </p:nvSpPr>
            <p:spPr bwMode="auto">
              <a:xfrm>
                <a:off x="1540062" y="1937516"/>
                <a:ext cx="64592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分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6403" name="组合 62"/>
          <p:cNvGrpSpPr/>
          <p:nvPr/>
        </p:nvGrpSpPr>
        <p:grpSpPr bwMode="auto">
          <a:xfrm>
            <a:off x="1325563" y="3933825"/>
            <a:ext cx="3875087" cy="831850"/>
            <a:chOff x="1046165" y="695106"/>
            <a:chExt cx="3875091" cy="830997"/>
          </a:xfrm>
        </p:grpSpPr>
        <p:sp>
          <p:nvSpPr>
            <p:cNvPr id="16404" name="文本框 63"/>
            <p:cNvSpPr txBox="1">
              <a:spLocks noChangeArrowheads="1"/>
            </p:cNvSpPr>
            <p:nvPr/>
          </p:nvSpPr>
          <p:spPr bwMode="auto">
            <a:xfrm>
              <a:off x="1046165" y="872724"/>
              <a:ext cx="1512889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48 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公顷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405" name="组合 64"/>
            <p:cNvGrpSpPr/>
            <p:nvPr/>
          </p:nvGrpSpPr>
          <p:grpSpPr bwMode="auto">
            <a:xfrm>
              <a:off x="2308231" y="695106"/>
              <a:ext cx="2613025" cy="830997"/>
              <a:chOff x="877891" y="1766242"/>
              <a:chExt cx="2613025" cy="830997"/>
            </a:xfrm>
          </p:grpSpPr>
          <p:sp>
            <p:nvSpPr>
              <p:cNvPr id="16406" name="文本框 65"/>
              <p:cNvSpPr txBox="1">
                <a:spLocks noChangeArrowheads="1"/>
              </p:cNvSpPr>
              <p:nvPr/>
            </p:nvSpPr>
            <p:spPr bwMode="auto">
              <a:xfrm>
                <a:off x="877888" y="1766242"/>
                <a:ext cx="135096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75" name="直接连接符 74"/>
              <p:cNvCxnSpPr/>
              <p:nvPr/>
            </p:nvCxnSpPr>
            <p:spPr>
              <a:xfrm>
                <a:off x="1128713" y="2162710"/>
                <a:ext cx="74453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08" name="文本框 67"/>
              <p:cNvSpPr txBox="1">
                <a:spLocks noChangeArrowheads="1"/>
              </p:cNvSpPr>
              <p:nvPr/>
            </p:nvSpPr>
            <p:spPr bwMode="auto">
              <a:xfrm>
                <a:off x="1933577" y="1937516"/>
                <a:ext cx="1557339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平方千米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5626585" y="4456311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P51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4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622300" y="922338"/>
            <a:ext cx="79819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动物园里有大象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头，金丝猴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只。金丝猴的数量是大象的几分之几？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1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571875" y="2335213"/>
          <a:ext cx="13970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" imgW="584200" imgH="406400" progId="Equation.DSMT4">
                  <p:embed/>
                </p:oleObj>
              </mc:Choice>
              <mc:Fallback>
                <p:oleObj name="Equation" r:id="rId1" imgW="5842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2335213"/>
                        <a:ext cx="1397000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 bwMode="auto">
          <a:xfrm>
            <a:off x="1570038" y="3406775"/>
            <a:ext cx="6797675" cy="973138"/>
            <a:chOff x="1448412" y="3411538"/>
            <a:chExt cx="6795471" cy="973137"/>
          </a:xfrm>
        </p:grpSpPr>
        <p:sp>
          <p:nvSpPr>
            <p:cNvPr id="17415" name="矩形 2"/>
            <p:cNvSpPr>
              <a:spLocks noChangeArrowheads="1"/>
            </p:cNvSpPr>
            <p:nvPr/>
          </p:nvSpPr>
          <p:spPr bwMode="auto">
            <a:xfrm>
              <a:off x="1448412" y="3605007"/>
              <a:ext cx="67954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答：金丝猴的数量是大象的     。</a:t>
              </a:r>
              <a:endParaRPr lang="zh-CN" altLang="en-US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aphicFrame>
          <p:nvGraphicFramePr>
            <p:cNvPr id="17416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536956" y="3411538"/>
            <a:ext cx="333375" cy="973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Equation" r:id="rId3" imgW="139700" imgH="406400" progId="Equation.DSMT4">
                    <p:embed/>
                  </p:oleObj>
                </mc:Choice>
                <mc:Fallback>
                  <p:oleObj name="Equation" r:id="rId3" imgW="139700" imgH="4064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36956" y="3411538"/>
                          <a:ext cx="333375" cy="973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7413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4789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39497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四、自主练习、集中反馈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48064" y="468614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P50 </a:t>
            </a:r>
            <a:r>
              <a:rPr lang="zh-CN" altLang="en-US" sz="1400" b="1" dirty="0">
                <a:solidFill>
                  <a:srgbClr val="E72D8B"/>
                </a:solidFill>
              </a:rPr>
              <a:t>做一做 第</a:t>
            </a:r>
            <a:r>
              <a:rPr lang="en-US" altLang="zh-CN" sz="1400" b="1" dirty="0">
                <a:solidFill>
                  <a:srgbClr val="E72D8B"/>
                </a:solidFill>
              </a:rPr>
              <a:t>2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916969" y="987574"/>
            <a:ext cx="6907213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个月球和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个地球的质量相等。月球质量是地球质量的几分之几？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870200" y="2643758"/>
          <a:ext cx="17018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" imgW="711200" imgH="406400" progId="Equation.DSMT4">
                  <p:embed/>
                </p:oleObj>
              </mc:Choice>
              <mc:Fallback>
                <p:oleObj name="Equation" r:id="rId1" imgW="7112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2643758"/>
                        <a:ext cx="17018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002576" y="489598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P51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5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547664" y="3618483"/>
            <a:ext cx="5135563" cy="954088"/>
            <a:chOff x="1653702" y="4108773"/>
            <a:chExt cx="5136204" cy="954107"/>
          </a:xfrm>
        </p:grpSpPr>
        <p:sp>
          <p:nvSpPr>
            <p:cNvPr id="6" name="文本框 7"/>
            <p:cNvSpPr txBox="1">
              <a:spLocks noChangeArrowheads="1"/>
            </p:cNvSpPr>
            <p:nvPr/>
          </p:nvSpPr>
          <p:spPr bwMode="auto">
            <a:xfrm>
              <a:off x="1653702" y="4332053"/>
              <a:ext cx="5136204" cy="57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</a:rPr>
                <a:t>答：月球的质量是地球质量</a:t>
              </a:r>
              <a:r>
                <a:rPr lang="zh-CN" altLang="en-US" sz="2400" b="1">
                  <a:solidFill>
                    <a:srgbClr val="FF0000"/>
                  </a:solidFill>
                </a:rPr>
                <a:t>的      </a:t>
              </a:r>
              <a:r>
                <a:rPr lang="zh-CN" altLang="en-US" sz="2400" b="1" dirty="0">
                  <a:solidFill>
                    <a:srgbClr val="FF0000"/>
                  </a:solidFill>
                </a:rPr>
                <a:t>。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7" name="组合 10"/>
            <p:cNvGrpSpPr/>
            <p:nvPr/>
          </p:nvGrpSpPr>
          <p:grpSpPr bwMode="auto">
            <a:xfrm>
              <a:off x="5700408" y="4108773"/>
              <a:ext cx="564544" cy="954107"/>
              <a:chOff x="6789906" y="3849368"/>
              <a:chExt cx="564544" cy="954107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6790243" y="3849368"/>
                <a:ext cx="563632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81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6855338" y="4335153"/>
                <a:ext cx="4143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/>
          <p:cNvSpPr>
            <a:spLocks noChangeArrowheads="1"/>
          </p:cNvSpPr>
          <p:nvPr/>
        </p:nvSpPr>
        <p:spPr bwMode="auto">
          <a:xfrm>
            <a:off x="764381" y="623855"/>
            <a:ext cx="790416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日是世界读书日。这一天，标价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元一本的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快乐数学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售价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539749" y="2119968"/>
            <a:ext cx="835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）这本书的售价是标价的几分之几？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9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979502" y="2726798"/>
          <a:ext cx="17018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1" imgW="711200" imgH="406400" progId="Equation.DSMT4">
                  <p:embed/>
                </p:oleObj>
              </mc:Choice>
              <mc:Fallback>
                <p:oleObj name="Equation" r:id="rId1" imgW="7112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9502" y="2726798"/>
                        <a:ext cx="17018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 bwMode="auto">
          <a:xfrm>
            <a:off x="1547664" y="3701523"/>
            <a:ext cx="5135563" cy="954088"/>
            <a:chOff x="1653702" y="4191815"/>
            <a:chExt cx="5136204" cy="954107"/>
          </a:xfrm>
        </p:grpSpPr>
        <p:sp>
          <p:nvSpPr>
            <p:cNvPr id="3" name="文本框 7"/>
            <p:cNvSpPr txBox="1">
              <a:spLocks noChangeArrowheads="1"/>
            </p:cNvSpPr>
            <p:nvPr/>
          </p:nvSpPr>
          <p:spPr bwMode="auto">
            <a:xfrm>
              <a:off x="1653702" y="4332053"/>
              <a:ext cx="5136204" cy="57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</a:rPr>
                <a:t>答：这本书的售价是标价的        。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4" name="组合 10"/>
            <p:cNvGrpSpPr/>
            <p:nvPr/>
          </p:nvGrpSpPr>
          <p:grpSpPr bwMode="auto">
            <a:xfrm>
              <a:off x="5470602" y="4191815"/>
              <a:ext cx="563632" cy="954107"/>
              <a:chOff x="6560100" y="3932410"/>
              <a:chExt cx="563632" cy="954107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6560100" y="3932410"/>
                <a:ext cx="563632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9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6625197" y="4418192"/>
                <a:ext cx="4143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文本框 7"/>
          <p:cNvSpPr txBox="1"/>
          <p:nvPr/>
        </p:nvSpPr>
        <p:spPr>
          <a:xfrm>
            <a:off x="5002576" y="48959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P52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10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 bwMode="auto">
          <a:xfrm>
            <a:off x="755650" y="2571750"/>
            <a:ext cx="7704138" cy="1604963"/>
            <a:chOff x="2678589" y="1791262"/>
            <a:chExt cx="5511538" cy="1605882"/>
          </a:xfrm>
        </p:grpSpPr>
        <p:sp>
          <p:nvSpPr>
            <p:cNvPr id="19" name="文本框 9"/>
            <p:cNvSpPr txBox="1">
              <a:spLocks noChangeArrowheads="1"/>
            </p:cNvSpPr>
            <p:nvPr/>
          </p:nvSpPr>
          <p:spPr bwMode="auto">
            <a:xfrm>
              <a:off x="2678589" y="1791262"/>
              <a:ext cx="5511538" cy="14772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问题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: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优惠的价格占原来标价的几分之几？                </a:t>
              </a:r>
              <a:endParaRPr lang="en-US" altLang="zh-CN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          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解答：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11</a:t>
              </a:r>
              <a:r>
                <a:rPr lang="en-US" altLang="zh-CN" sz="3200" b="1" dirty="0">
                  <a:solidFill>
                    <a:srgbClr val="FF0000"/>
                  </a:solidFill>
                  <a:latin typeface="+mn-ea"/>
                  <a:ea typeface="+mn-ea"/>
                </a:rPr>
                <a:t>-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9=2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（元） 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2÷11=      </a:t>
              </a:r>
              <a:endParaRPr lang="en-US" altLang="zh-CN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grpSp>
          <p:nvGrpSpPr>
            <p:cNvPr id="20486" name="组合 10"/>
            <p:cNvGrpSpPr/>
            <p:nvPr/>
          </p:nvGrpSpPr>
          <p:grpSpPr bwMode="auto">
            <a:xfrm>
              <a:off x="7005774" y="2529817"/>
              <a:ext cx="457682" cy="867327"/>
              <a:chOff x="6840674" y="2490746"/>
              <a:chExt cx="457682" cy="867327"/>
            </a:xfrm>
          </p:grpSpPr>
          <p:sp>
            <p:nvSpPr>
              <p:cNvPr id="20487" name="文本框 11"/>
              <p:cNvSpPr txBox="1">
                <a:spLocks noChangeArrowheads="1"/>
              </p:cNvSpPr>
              <p:nvPr/>
            </p:nvSpPr>
            <p:spPr bwMode="auto">
              <a:xfrm>
                <a:off x="6840674" y="2490746"/>
                <a:ext cx="457682" cy="867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11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6900687" y="2905376"/>
                <a:ext cx="3373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484" name="矩形 3"/>
          <p:cNvSpPr>
            <a:spLocks noChangeArrowheads="1"/>
          </p:cNvSpPr>
          <p:nvPr/>
        </p:nvSpPr>
        <p:spPr bwMode="auto">
          <a:xfrm>
            <a:off x="624681" y="2020285"/>
            <a:ext cx="7894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）你还能提出其他数学问题并解答吗？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764381" y="623855"/>
            <a:ext cx="790416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日是世界读书日。这一天，标价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元一本的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快乐数学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售价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2576" y="48959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P52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10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"/>
          <p:cNvSpPr>
            <a:spLocks noChangeArrowheads="1"/>
          </p:cNvSpPr>
          <p:nvPr/>
        </p:nvSpPr>
        <p:spPr bwMode="auto">
          <a:xfrm>
            <a:off x="467544" y="797375"/>
            <a:ext cx="8425755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）班共有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幅书法作品参加学校的书法比赛，其中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幅作品从全校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幅参赛作品中脱颖而出获奖。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班获奖作品占全班参赛作品的几分之几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( 1 )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班参赛作品占全校参赛作品的几分之几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1507" name="组合 3"/>
          <p:cNvGrpSpPr/>
          <p:nvPr/>
        </p:nvGrpSpPr>
        <p:grpSpPr bwMode="auto">
          <a:xfrm>
            <a:off x="3132608" y="3538790"/>
            <a:ext cx="3095625" cy="935037"/>
            <a:chOff x="1259632" y="2571750"/>
            <a:chExt cx="3096344" cy="936347"/>
          </a:xfrm>
        </p:grpSpPr>
        <p:sp>
          <p:nvSpPr>
            <p:cNvPr id="5" name="对话气泡: 圆角矩形 4"/>
            <p:cNvSpPr/>
            <p:nvPr/>
          </p:nvSpPr>
          <p:spPr>
            <a:xfrm>
              <a:off x="1259632" y="2571750"/>
              <a:ext cx="3096344" cy="936347"/>
            </a:xfrm>
            <a:prstGeom prst="wedgeRoundRectCallout">
              <a:avLst>
                <a:gd name="adj1" fmla="val 59827"/>
                <a:gd name="adj2" fmla="val -3632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21509" name="矩形 5"/>
            <p:cNvSpPr>
              <a:spLocks noChangeArrowheads="1"/>
            </p:cNvSpPr>
            <p:nvPr/>
          </p:nvSpPr>
          <p:spPr bwMode="auto">
            <a:xfrm>
              <a:off x="1259632" y="2571750"/>
              <a:ext cx="3096344" cy="9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两小题中的单位“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分别是什么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?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002576" y="48959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P52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11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60" y="3538790"/>
            <a:ext cx="970746" cy="1035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7"/>
          <p:cNvGrpSpPr/>
          <p:nvPr/>
        </p:nvGrpSpPr>
        <p:grpSpPr bwMode="auto">
          <a:xfrm>
            <a:off x="1020763" y="887413"/>
            <a:ext cx="7102475" cy="1581150"/>
            <a:chOff x="1738383" y="1290408"/>
            <a:chExt cx="5540049" cy="1580641"/>
          </a:xfrm>
        </p:grpSpPr>
        <p:sp>
          <p:nvSpPr>
            <p:cNvPr id="22540" name="文本框 3"/>
            <p:cNvSpPr txBox="1">
              <a:spLocks noChangeArrowheads="1"/>
            </p:cNvSpPr>
            <p:nvPr/>
          </p:nvSpPr>
          <p:spPr bwMode="auto">
            <a:xfrm>
              <a:off x="1738383" y="1290408"/>
              <a:ext cx="5540049" cy="584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）单位“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”是全班的参赛作品。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2541" name="组合 4"/>
            <p:cNvGrpSpPr/>
            <p:nvPr/>
          </p:nvGrpSpPr>
          <p:grpSpPr bwMode="auto">
            <a:xfrm>
              <a:off x="3126464" y="1794062"/>
              <a:ext cx="2308655" cy="1076987"/>
              <a:chOff x="2961364" y="1754991"/>
              <a:chExt cx="2308655" cy="1076987"/>
            </a:xfrm>
          </p:grpSpPr>
          <p:sp>
            <p:nvSpPr>
              <p:cNvPr id="22542" name="文本框 5"/>
              <p:cNvSpPr txBox="1">
                <a:spLocks noChangeArrowheads="1"/>
              </p:cNvSpPr>
              <p:nvPr/>
            </p:nvSpPr>
            <p:spPr bwMode="auto">
              <a:xfrm>
                <a:off x="4726025" y="1754991"/>
                <a:ext cx="543994" cy="1076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4787849" y="2228922"/>
                <a:ext cx="33681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4" name="文本框 7"/>
              <p:cNvSpPr txBox="1">
                <a:spLocks noChangeArrowheads="1"/>
              </p:cNvSpPr>
              <p:nvPr/>
            </p:nvSpPr>
            <p:spPr bwMode="auto">
              <a:xfrm>
                <a:off x="2961364" y="1948625"/>
                <a:ext cx="457886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45" name="文本框 8"/>
              <p:cNvSpPr txBox="1">
                <a:spLocks noChangeArrowheads="1"/>
              </p:cNvSpPr>
              <p:nvPr/>
            </p:nvSpPr>
            <p:spPr bwMode="auto">
              <a:xfrm>
                <a:off x="3402529" y="1950212"/>
                <a:ext cx="457886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÷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46" name="文本框 9"/>
              <p:cNvSpPr txBox="1">
                <a:spLocks noChangeArrowheads="1"/>
              </p:cNvSpPr>
              <p:nvPr/>
            </p:nvSpPr>
            <p:spPr bwMode="auto">
              <a:xfrm>
                <a:off x="3810322" y="1948625"/>
                <a:ext cx="556855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47" name="文本框 10"/>
              <p:cNvSpPr txBox="1">
                <a:spLocks noChangeArrowheads="1"/>
              </p:cNvSpPr>
              <p:nvPr/>
            </p:nvSpPr>
            <p:spPr bwMode="auto">
              <a:xfrm>
                <a:off x="4311870" y="1948625"/>
                <a:ext cx="456599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 bwMode="auto">
          <a:xfrm>
            <a:off x="1042988" y="2673350"/>
            <a:ext cx="7680325" cy="1627188"/>
            <a:chOff x="1822666" y="1218936"/>
            <a:chExt cx="6221807" cy="1626376"/>
          </a:xfrm>
        </p:grpSpPr>
        <p:sp>
          <p:nvSpPr>
            <p:cNvPr id="22532" name="文本框 12"/>
            <p:cNvSpPr txBox="1">
              <a:spLocks noChangeArrowheads="1"/>
            </p:cNvSpPr>
            <p:nvPr/>
          </p:nvSpPr>
          <p:spPr bwMode="auto">
            <a:xfrm>
              <a:off x="1822666" y="1218936"/>
              <a:ext cx="6221807" cy="584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）单位“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”是全校的参赛作品。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2533" name="组合 13"/>
            <p:cNvGrpSpPr/>
            <p:nvPr/>
          </p:nvGrpSpPr>
          <p:grpSpPr bwMode="auto">
            <a:xfrm>
              <a:off x="2987555" y="1768189"/>
              <a:ext cx="2508081" cy="1077123"/>
              <a:chOff x="2822455" y="1729118"/>
              <a:chExt cx="2508081" cy="1077123"/>
            </a:xfrm>
          </p:grpSpPr>
          <p:sp>
            <p:nvSpPr>
              <p:cNvPr id="22534" name="文本框 14"/>
              <p:cNvSpPr txBox="1">
                <a:spLocks noChangeArrowheads="1"/>
              </p:cNvSpPr>
              <p:nvPr/>
            </p:nvSpPr>
            <p:spPr bwMode="auto">
              <a:xfrm>
                <a:off x="4642422" y="1729118"/>
                <a:ext cx="688114" cy="1077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255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 flipV="1">
                <a:off x="4695166" y="2230266"/>
                <a:ext cx="5517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36" name="文本框 16"/>
              <p:cNvSpPr txBox="1">
                <a:spLocks noChangeArrowheads="1"/>
              </p:cNvSpPr>
              <p:nvPr/>
            </p:nvSpPr>
            <p:spPr bwMode="auto">
              <a:xfrm>
                <a:off x="2822455" y="1948693"/>
                <a:ext cx="596795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37" name="文本框 17"/>
              <p:cNvSpPr txBox="1">
                <a:spLocks noChangeArrowheads="1"/>
              </p:cNvSpPr>
              <p:nvPr/>
            </p:nvSpPr>
            <p:spPr bwMode="auto">
              <a:xfrm>
                <a:off x="3402529" y="1950280"/>
                <a:ext cx="457886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÷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38" name="文本框 18"/>
              <p:cNvSpPr txBox="1">
                <a:spLocks noChangeArrowheads="1"/>
              </p:cNvSpPr>
              <p:nvPr/>
            </p:nvSpPr>
            <p:spPr bwMode="auto">
              <a:xfrm>
                <a:off x="3748516" y="1948693"/>
                <a:ext cx="673967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255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39" name="文本框 19"/>
              <p:cNvSpPr txBox="1">
                <a:spLocks noChangeArrowheads="1"/>
              </p:cNvSpPr>
              <p:nvPr/>
            </p:nvSpPr>
            <p:spPr bwMode="auto">
              <a:xfrm>
                <a:off x="4310583" y="1948693"/>
                <a:ext cx="457886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2"/>
          <p:cNvSpPr>
            <a:spLocks noChangeArrowheads="1"/>
          </p:cNvSpPr>
          <p:nvPr/>
        </p:nvSpPr>
        <p:spPr bwMode="auto">
          <a:xfrm>
            <a:off x="611560" y="315161"/>
            <a:ext cx="7992888" cy="426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年有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个月，    年有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一年中，大月的月份占           ，小月的月份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占             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(3)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一个星期中，周六、周天两天占一周的  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3555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69294" y="1195388"/>
          <a:ext cx="36353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294" y="1195388"/>
                        <a:ext cx="36353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920431" y="1195388"/>
          <a:ext cx="36353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431" y="1195388"/>
                        <a:ext cx="36353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97206" y="2084878"/>
          <a:ext cx="9985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5" imgW="419100" imgH="431800" progId="Equation.DSMT4">
                  <p:embed/>
                </p:oleObj>
              </mc:Choice>
              <mc:Fallback>
                <p:oleObj name="Equation" r:id="rId5" imgW="419100" imgH="431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206" y="2084878"/>
                        <a:ext cx="9985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380312" y="3720075"/>
          <a:ext cx="6937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7" imgW="292100" imgH="431800" progId="Equation.DSMT4">
                  <p:embed/>
                </p:oleObj>
              </mc:Choice>
              <mc:Fallback>
                <p:oleObj name="Equation" r:id="rId7" imgW="2921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3720075"/>
                        <a:ext cx="6937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176562" y="1456305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922711" y="1451808"/>
            <a:ext cx="5635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014694" y="2084878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949606" y="2581863"/>
            <a:ext cx="693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452320" y="3705787"/>
            <a:ext cx="5635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387233" y="4243950"/>
            <a:ext cx="6937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4544" y="48959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选课课本</a:t>
            </a:r>
            <a:r>
              <a:rPr lang="en-US" altLang="zh-CN" sz="1400" b="1" dirty="0">
                <a:solidFill>
                  <a:srgbClr val="E72D8B"/>
                </a:solidFill>
              </a:rPr>
              <a:t>P52 </a:t>
            </a:r>
            <a:r>
              <a:rPr lang="zh-CN" altLang="en-US" sz="1400" b="1" dirty="0">
                <a:solidFill>
                  <a:srgbClr val="E72D8B"/>
                </a:solidFill>
              </a:rPr>
              <a:t>练习十二 第</a:t>
            </a:r>
            <a:r>
              <a:rPr lang="en-US" altLang="zh-CN" sz="1400" b="1" dirty="0">
                <a:solidFill>
                  <a:srgbClr val="E72D8B"/>
                </a:solidFill>
              </a:rPr>
              <a:t>13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graphicFrame>
        <p:nvGraphicFramePr>
          <p:cNvPr id="3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097914" y="2919908"/>
          <a:ext cx="9985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9" imgW="419100" imgH="431800" progId="Equation.DSMT4">
                  <p:embed/>
                </p:oleObj>
              </mc:Choice>
              <mc:Fallback>
                <p:oleObj name="Equation" r:id="rId9" imgW="419100" imgH="4318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7914" y="2919908"/>
                        <a:ext cx="9985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91929" y="2919908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26841" y="3416893"/>
            <a:ext cx="693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8"/>
          <p:cNvPicPr>
            <a:picLocks noChangeAspect="1"/>
          </p:cNvPicPr>
          <p:nvPr/>
        </p:nvPicPr>
        <p:blipFill>
          <a:blip r:embed="rId1"/>
          <a:srcRect l="4333" t="62597" r="53153" b="2750"/>
          <a:stretch>
            <a:fillRect/>
          </a:stretch>
        </p:blipFill>
        <p:spPr>
          <a:xfrm>
            <a:off x="850265" y="987425"/>
            <a:ext cx="7443470" cy="3566160"/>
          </a:xfrm>
          <a:prstGeom prst="rect">
            <a:avLst/>
          </a:prstGeom>
        </p:spPr>
      </p:pic>
      <p:grpSp>
        <p:nvGrpSpPr>
          <p:cNvPr id="24581" name="组合 1"/>
          <p:cNvGrpSpPr/>
          <p:nvPr/>
        </p:nvGrpSpPr>
        <p:grpSpPr bwMode="auto">
          <a:xfrm>
            <a:off x="179388" y="149225"/>
            <a:ext cx="2984500" cy="579438"/>
            <a:chOff x="179512" y="149585"/>
            <a:chExt cx="2984108" cy="579600"/>
          </a:xfrm>
        </p:grpSpPr>
        <p:pic>
          <p:nvPicPr>
            <p:cNvPr id="24583" name="图片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80"/>
            <a:stretch>
              <a:fillRect/>
            </a:stretch>
          </p:blipFill>
          <p:spPr bwMode="auto">
            <a:xfrm>
              <a:off x="1974950" y="149585"/>
              <a:ext cx="118867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图片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92"/>
            <a:stretch>
              <a:fillRect/>
            </a:stretch>
          </p:blipFill>
          <p:spPr bwMode="auto">
            <a:xfrm>
              <a:off x="179512" y="149585"/>
              <a:ext cx="216024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2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2219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7540" y="1995805"/>
            <a:ext cx="5557838" cy="1272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通过本节课的学习，你们获得了哪些比较两个量的经验？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95605" y="788670"/>
            <a:ext cx="4176395" cy="1799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395605" y="969645"/>
            <a:ext cx="4176395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）鸡的只数是鸭的多少倍？</a:t>
            </a:r>
            <a:endParaRPr lang="zh-CN" altLang="en-US" sz="20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755650" y="1500505"/>
            <a:ext cx="33096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2 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00735" y="2092960"/>
            <a:ext cx="351282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鸡的只数是鸭的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zh-CN" altLang="en-US" sz="2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635" y="788670"/>
            <a:ext cx="4176395" cy="1799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4572635" y="928370"/>
            <a:ext cx="4166870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）鹅的只数是鸭的多少倍？</a:t>
            </a:r>
            <a:endParaRPr lang="zh-CN" altLang="en-US" sz="2000" b="1" dirty="0">
              <a:solidFill>
                <a:srgbClr val="1D41D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301" name="Rectangle 27"/>
          <p:cNvSpPr>
            <a:spLocks noChangeArrowheads="1"/>
          </p:cNvSpPr>
          <p:nvPr/>
        </p:nvSpPr>
        <p:spPr bwMode="auto">
          <a:xfrm>
            <a:off x="5652135" y="1443990"/>
            <a:ext cx="19450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75780" y="1339215"/>
          <a:ext cx="36258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1" imgW="215900" imgH="405765" progId="Equation.DSMT4">
                  <p:embed/>
                </p:oleObj>
              </mc:Choice>
              <mc:Fallback>
                <p:oleObj name="Equation" r:id="rId1" imgW="2159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780" y="1339215"/>
                        <a:ext cx="36258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 bwMode="auto">
          <a:xfrm>
            <a:off x="5146359" y="2012950"/>
            <a:ext cx="3733165" cy="481330"/>
            <a:chOff x="2300338" y="3099986"/>
            <a:chExt cx="3732591" cy="481330"/>
          </a:xfrm>
        </p:grpSpPr>
        <p:sp>
          <p:nvSpPr>
            <p:cNvPr id="8" name="矩形 7"/>
            <p:cNvSpPr/>
            <p:nvPr/>
          </p:nvSpPr>
          <p:spPr>
            <a:xfrm>
              <a:off x="2300338" y="3163486"/>
              <a:ext cx="3732591" cy="3987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hangingPunct="1">
                <a:defRPr/>
              </a:pPr>
              <a:r>
                <a:rPr lang="zh-CN" altLang="en-US" sz="2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答:鹅的只数是鸭的     。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2300" name="对象 8"/>
            <p:cNvGraphicFramePr>
              <a:graphicFrameLocks noChangeAspect="1"/>
            </p:cNvGraphicFramePr>
            <p:nvPr/>
          </p:nvGraphicFramePr>
          <p:xfrm>
            <a:off x="4561542" y="3099986"/>
            <a:ext cx="251421" cy="481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1542" y="3099986"/>
                          <a:ext cx="251421" cy="481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组合 37"/>
          <p:cNvGrpSpPr/>
          <p:nvPr/>
        </p:nvGrpSpPr>
        <p:grpSpPr>
          <a:xfrm>
            <a:off x="7020560" y="843280"/>
            <a:ext cx="1922145" cy="491490"/>
            <a:chOff x="11056" y="2446"/>
            <a:chExt cx="3027" cy="774"/>
          </a:xfrm>
        </p:grpSpPr>
        <p:sp>
          <p:nvSpPr>
            <p:cNvPr id="32" name="圆角矩形 31"/>
            <p:cNvSpPr/>
            <p:nvPr/>
          </p:nvSpPr>
          <p:spPr>
            <a:xfrm>
              <a:off x="11169" y="2557"/>
              <a:ext cx="2317" cy="61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E621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056" y="2446"/>
              <a:ext cx="3027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000" b="1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几分之几？</a:t>
              </a:r>
              <a:endParaRPr lang="zh-CN" altLang="en-US" sz="2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39750" y="2647315"/>
            <a:ext cx="862330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相同点：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都是将</a:t>
            </a:r>
            <a:r>
              <a:rPr lang="zh-CN" sz="24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两个量做比较</a:t>
            </a:r>
            <a:r>
              <a:rPr lang="zh-CN" sz="2400" b="1">
                <a:solidFill>
                  <a:srgbClr val="E5574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都用</a:t>
            </a:r>
            <a:r>
              <a:rPr lang="zh-CN" sz="24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除法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算，表示两个数的</a:t>
            </a:r>
            <a:endParaRPr lang="zh-CN" sz="24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sz="24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倍数关系</a:t>
            </a:r>
            <a:r>
              <a:rPr lang="zh-CN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sz="24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9750" y="3509010"/>
            <a:ext cx="86233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sz="24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不同点：</a:t>
            </a:r>
            <a:endParaRPr lang="zh-CN" sz="2400" b="1">
              <a:solidFill>
                <a:srgbClr val="E5574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64313" y="3546966"/>
            <a:ext cx="6192688" cy="495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第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问，商是整数，两个数的关系用几倍来表示，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64313" y="3970370"/>
            <a:ext cx="6192688" cy="495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第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问，商不是整数，两个数的关系用几分之几来表示；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12301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>
            <a:solidFill>
              <a:schemeClr val="tx1"/>
            </a:solidFill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1787</Words>
  <Application>WPS 演示</Application>
  <PresentationFormat>全屏显示(16:9)</PresentationFormat>
  <Paragraphs>293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Wingdings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258</cp:revision>
  <dcterms:created xsi:type="dcterms:W3CDTF">2015-08-27T07:30:00Z</dcterms:created>
  <dcterms:modified xsi:type="dcterms:W3CDTF">2023-11-02T01:48:00Z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7F9FEF299C354FE1B037AADFF2857568</vt:lpwstr>
  </property>
</Properties>
</file>