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9" r:id="rId6"/>
    <p:sldId id="344" r:id="rId7"/>
    <p:sldId id="345" r:id="rId8"/>
    <p:sldId id="377" r:id="rId9"/>
    <p:sldId id="378" r:id="rId10"/>
    <p:sldId id="358" r:id="rId11"/>
    <p:sldId id="359" r:id="rId12"/>
    <p:sldId id="362" r:id="rId13"/>
    <p:sldId id="363" r:id="rId14"/>
    <p:sldId id="360" r:id="rId15"/>
    <p:sldId id="270" r:id="rId16"/>
    <p:sldId id="364" r:id="rId17"/>
    <p:sldId id="365" r:id="rId18"/>
    <p:sldId id="366" r:id="rId19"/>
    <p:sldId id="367" r:id="rId20"/>
    <p:sldId id="368" r:id="rId21"/>
    <p:sldId id="369" r:id="rId22"/>
    <p:sldId id="343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A9"/>
    <a:srgbClr val="0DB27E"/>
    <a:srgbClr val="007F7F"/>
    <a:srgbClr val="0000FF"/>
    <a:srgbClr val="1D41D5"/>
    <a:srgbClr val="E72D8B"/>
    <a:srgbClr val="8BA9C3"/>
    <a:srgbClr val="467AA8"/>
    <a:srgbClr val="CFECFA"/>
    <a:srgbClr val="F29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92" autoAdjust="0"/>
    <p:restoredTop sz="96209" autoAdjust="0"/>
  </p:normalViewPr>
  <p:slideViewPr>
    <p:cSldViewPr showGuides="1">
      <p:cViewPr varScale="1">
        <p:scale>
          <a:sx n="88" d="100"/>
          <a:sy n="88" d="100"/>
        </p:scale>
        <p:origin x="90" y="1128"/>
      </p:cViewPr>
      <p:guideLst>
        <p:guide orient="horz" pos="1645"/>
        <p:guide orient="horz" pos="713"/>
        <p:guide orient="horz" pos="298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6" Type="http://schemas.openxmlformats.org/officeDocument/2006/relationships/image" Target="../media/image22.wmf"/><Relationship Id="rId5" Type="http://schemas.openxmlformats.org/officeDocument/2006/relationships/image" Target="../media/image20.wmf"/><Relationship Id="rId4" Type="http://schemas.openxmlformats.org/officeDocument/2006/relationships/image" Target="../media/image21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35.wmf"/><Relationship Id="rId3" Type="http://schemas.openxmlformats.org/officeDocument/2006/relationships/image" Target="../media/image31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40.emf"/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7" Type="http://schemas.openxmlformats.org/officeDocument/2006/relationships/image" Target="../media/image49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9.vml.rels><?xml version="1.0" encoding="UTF-8" standalone="yes"?>
<Relationships xmlns="http://schemas.openxmlformats.org/package/2006/relationships"><Relationship Id="rId5" Type="http://schemas.openxmlformats.org/officeDocument/2006/relationships/image" Target="../media/image5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4" Type="http://schemas.openxmlformats.org/officeDocument/2006/relationships/image" Target="../media/image64.wmf"/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BDA292C-E4A2-4BB1-B718-4DC3F5F9EE9F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B584680-6635-470E-9FEE-60128203647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350C776-E362-48A8-9DE2-9DB572E3A965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门, 游戏机, 建筑&#10;&#10;描述已自动生成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9238" y="179388"/>
            <a:ext cx="8645525" cy="47847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7" t="55779"/>
          <a:stretch>
            <a:fillRect/>
          </a:stretch>
        </p:blipFill>
        <p:spPr bwMode="auto">
          <a:xfrm>
            <a:off x="7789863" y="3776663"/>
            <a:ext cx="1354137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门, 游戏机, 建筑&#10;&#10;描述已自动生成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形状&#10;&#10;中度可信度描述已自动生成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r="8424"/>
          <a:stretch>
            <a:fillRect/>
          </a:stretch>
        </p:blipFill>
        <p:spPr bwMode="auto">
          <a:xfrm>
            <a:off x="673100" y="0"/>
            <a:ext cx="7797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79"/>
          <a:stretch>
            <a:fillRect/>
          </a:stretch>
        </p:blipFill>
        <p:spPr bwMode="auto">
          <a:xfrm>
            <a:off x="0" y="3217863"/>
            <a:ext cx="9144000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t="-2" r="81422" b="55779"/>
          <a:stretch>
            <a:fillRect/>
          </a:stretch>
        </p:blipFill>
        <p:spPr bwMode="auto">
          <a:xfrm>
            <a:off x="0" y="0"/>
            <a:ext cx="1660525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39" b="67531"/>
          <a:stretch>
            <a:fillRect/>
          </a:stretch>
        </p:blipFill>
        <p:spPr bwMode="auto">
          <a:xfrm>
            <a:off x="6542088" y="0"/>
            <a:ext cx="2601912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91C4033-2799-4DB0-8125-BA0ED317EE1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emf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8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emf"/><Relationship Id="rId6" Type="http://schemas.openxmlformats.org/officeDocument/2006/relationships/image" Target="../media/image1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2.wmf"/><Relationship Id="rId1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.bin"/><Relationship Id="rId8" Type="http://schemas.openxmlformats.org/officeDocument/2006/relationships/image" Target="../media/image18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2.wmf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0.wmf"/><Relationship Id="rId11" Type="http://schemas.openxmlformats.org/officeDocument/2006/relationships/oleObject" Target="../embeddings/oleObject12.bin"/><Relationship Id="rId10" Type="http://schemas.openxmlformats.org/officeDocument/2006/relationships/image" Target="../media/image19.wmf"/><Relationship Id="rId1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.bin"/><Relationship Id="rId8" Type="http://schemas.openxmlformats.org/officeDocument/2006/relationships/image" Target="../media/image21.wmf"/><Relationship Id="rId7" Type="http://schemas.openxmlformats.org/officeDocument/2006/relationships/oleObject" Target="../embeddings/oleObject16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12.wmf"/><Relationship Id="rId16" Type="http://schemas.openxmlformats.org/officeDocument/2006/relationships/vmlDrawing" Target="../drawings/vmlDrawing4.v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2.wmf"/><Relationship Id="rId13" Type="http://schemas.openxmlformats.org/officeDocument/2006/relationships/oleObject" Target="../embeddings/oleObject20.bin"/><Relationship Id="rId12" Type="http://schemas.openxmlformats.org/officeDocument/2006/relationships/image" Target="../media/image20.wmf"/><Relationship Id="rId11" Type="http://schemas.openxmlformats.org/officeDocument/2006/relationships/oleObject" Target="../embeddings/oleObject19.bin"/><Relationship Id="rId10" Type="http://schemas.openxmlformats.org/officeDocument/2006/relationships/oleObject" Target="../embeddings/oleObject18.bin"/><Relationship Id="rId1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w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23.wmf"/><Relationship Id="rId1" Type="http://schemas.openxmlformats.org/officeDocument/2006/relationships/oleObject" Target="../embeddings/oleObject2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wmf"/><Relationship Id="rId8" Type="http://schemas.openxmlformats.org/officeDocument/2006/relationships/oleObject" Target="../embeddings/oleObject25.bin"/><Relationship Id="rId7" Type="http://schemas.openxmlformats.org/officeDocument/2006/relationships/image" Target="../media/image30.jpeg"/><Relationship Id="rId6" Type="http://schemas.openxmlformats.org/officeDocument/2006/relationships/image" Target="../media/image29.pn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4.bin"/><Relationship Id="rId3" Type="http://schemas.openxmlformats.org/officeDocument/2006/relationships/image" Target="../media/image27.wmf"/><Relationship Id="rId2" Type="http://schemas.openxmlformats.org/officeDocument/2006/relationships/oleObject" Target="../embeddings/oleObject23.bin"/><Relationship Id="rId16" Type="http://schemas.openxmlformats.org/officeDocument/2006/relationships/vmlDrawing" Target="../drawings/vmlDrawing6.v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35.wmf"/><Relationship Id="rId13" Type="http://schemas.openxmlformats.org/officeDocument/2006/relationships/oleObject" Target="../embeddings/oleObject26.bin"/><Relationship Id="rId12" Type="http://schemas.openxmlformats.org/officeDocument/2006/relationships/image" Target="../media/image34.png"/><Relationship Id="rId11" Type="http://schemas.openxmlformats.org/officeDocument/2006/relationships/image" Target="../media/image33.jpeg"/><Relationship Id="rId10" Type="http://schemas.openxmlformats.org/officeDocument/2006/relationships/image" Target="../media/image32.pn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emf"/><Relationship Id="rId8" Type="http://schemas.openxmlformats.org/officeDocument/2006/relationships/oleObject" Target="../embeddings/oleObject30.bin"/><Relationship Id="rId7" Type="http://schemas.openxmlformats.org/officeDocument/2006/relationships/image" Target="../media/image39.png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36.wmf"/><Relationship Id="rId11" Type="http://schemas.openxmlformats.org/officeDocument/2006/relationships/vmlDrawing" Target="../drawings/vmlDrawing7.vml"/><Relationship Id="rId10" Type="http://schemas.openxmlformats.org/officeDocument/2006/relationships/slideLayout" Target="../slideLayouts/slideLayout1.xml"/><Relationship Id="rId1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.bin"/><Relationship Id="rId8" Type="http://schemas.openxmlformats.org/officeDocument/2006/relationships/image" Target="../media/image45.wmf"/><Relationship Id="rId7" Type="http://schemas.openxmlformats.org/officeDocument/2006/relationships/oleObject" Target="../embeddings/oleObject33.bin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wmf"/><Relationship Id="rId3" Type="http://schemas.openxmlformats.org/officeDocument/2006/relationships/oleObject" Target="../embeddings/oleObject32.bin"/><Relationship Id="rId2" Type="http://schemas.openxmlformats.org/officeDocument/2006/relationships/image" Target="../media/image41.wmf"/><Relationship Id="rId19" Type="http://schemas.openxmlformats.org/officeDocument/2006/relationships/vmlDrawing" Target="../drawings/vmlDrawing8.v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50.png"/><Relationship Id="rId16" Type="http://schemas.openxmlformats.org/officeDocument/2006/relationships/image" Target="../media/image49.wmf"/><Relationship Id="rId15" Type="http://schemas.openxmlformats.org/officeDocument/2006/relationships/oleObject" Target="../embeddings/oleObject37.bin"/><Relationship Id="rId14" Type="http://schemas.openxmlformats.org/officeDocument/2006/relationships/image" Target="../media/image48.wmf"/><Relationship Id="rId13" Type="http://schemas.openxmlformats.org/officeDocument/2006/relationships/oleObject" Target="../embeddings/oleObject36.bin"/><Relationship Id="rId12" Type="http://schemas.openxmlformats.org/officeDocument/2006/relationships/image" Target="../media/image47.wmf"/><Relationship Id="rId11" Type="http://schemas.openxmlformats.org/officeDocument/2006/relationships/oleObject" Target="../embeddings/oleObject35.bin"/><Relationship Id="rId10" Type="http://schemas.openxmlformats.org/officeDocument/2006/relationships/image" Target="../media/image46.wmf"/><Relationship Id="rId1" Type="http://schemas.openxmlformats.org/officeDocument/2006/relationships/oleObject" Target="../embeddings/oleObject31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wmf"/><Relationship Id="rId8" Type="http://schemas.openxmlformats.org/officeDocument/2006/relationships/oleObject" Target="../embeddings/oleObject41.bin"/><Relationship Id="rId7" Type="http://schemas.openxmlformats.org/officeDocument/2006/relationships/image" Target="../media/image41.wmf"/><Relationship Id="rId6" Type="http://schemas.openxmlformats.org/officeDocument/2006/relationships/oleObject" Target="../embeddings/oleObject40.bin"/><Relationship Id="rId5" Type="http://schemas.openxmlformats.org/officeDocument/2006/relationships/image" Target="../media/image52.wmf"/><Relationship Id="rId4" Type="http://schemas.openxmlformats.org/officeDocument/2006/relationships/oleObject" Target="../embeddings/oleObject39.bin"/><Relationship Id="rId3" Type="http://schemas.openxmlformats.org/officeDocument/2006/relationships/image" Target="../media/image51.wmf"/><Relationship Id="rId2" Type="http://schemas.openxmlformats.org/officeDocument/2006/relationships/oleObject" Target="../embeddings/oleObject38.bin"/><Relationship Id="rId14" Type="http://schemas.openxmlformats.org/officeDocument/2006/relationships/vmlDrawing" Target="../drawings/vmlDrawing9.v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53.wmf"/><Relationship Id="rId11" Type="http://schemas.openxmlformats.org/officeDocument/2006/relationships/oleObject" Target="../embeddings/oleObject43.bin"/><Relationship Id="rId10" Type="http://schemas.openxmlformats.org/officeDocument/2006/relationships/oleObject" Target="../embeddings/oleObject42.bin"/><Relationship Id="rId1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0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45.bin"/><Relationship Id="rId3" Type="http://schemas.openxmlformats.org/officeDocument/2006/relationships/image" Target="../media/image55.wmf"/><Relationship Id="rId2" Type="http://schemas.openxmlformats.org/officeDocument/2006/relationships/oleObject" Target="../embeddings/oleObject44.bin"/><Relationship Id="rId1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4.wmf"/><Relationship Id="rId7" Type="http://schemas.openxmlformats.org/officeDocument/2006/relationships/oleObject" Target="../embeddings/oleObject49.bin"/><Relationship Id="rId6" Type="http://schemas.openxmlformats.org/officeDocument/2006/relationships/image" Target="../media/image63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62.wmf"/><Relationship Id="rId3" Type="http://schemas.openxmlformats.org/officeDocument/2006/relationships/oleObject" Target="../embeddings/oleObject47.bin"/><Relationship Id="rId2" Type="http://schemas.openxmlformats.org/officeDocument/2006/relationships/image" Target="../media/image61.wmf"/><Relationship Id="rId10" Type="http://schemas.openxmlformats.org/officeDocument/2006/relationships/vmlDrawing" Target="../drawings/vmlDrawing11.vml"/><Relationship Id="rId1" Type="http://schemas.openxmlformats.org/officeDocument/2006/relationships/oleObject" Target="../embeddings/oleObject4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7.emf"/><Relationship Id="rId1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7" descr="游戏机里面的人物&#10;&#10;中度可信度描述已自动生成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4" t="2" r="34039" b="74200"/>
          <a:stretch>
            <a:fillRect/>
          </a:stretch>
        </p:blipFill>
        <p:spPr bwMode="auto">
          <a:xfrm>
            <a:off x="2425700" y="985838"/>
            <a:ext cx="4360863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矩形 3"/>
          <p:cNvSpPr>
            <a:spLocks noChangeArrowheads="1"/>
          </p:cNvSpPr>
          <p:nvPr/>
        </p:nvSpPr>
        <p:spPr bwMode="auto">
          <a:xfrm>
            <a:off x="2261457" y="2168499"/>
            <a:ext cx="4386136" cy="80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真分数和假分数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endParaRPr lang="en-US" altLang="zh-CN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72" name="矩形 1"/>
          <p:cNvSpPr>
            <a:spLocks noChangeArrowheads="1"/>
          </p:cNvSpPr>
          <p:nvPr/>
        </p:nvSpPr>
        <p:spPr bwMode="auto">
          <a:xfrm>
            <a:off x="2771775" y="842963"/>
            <a:ext cx="33655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真分数和假分数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80" y="433388"/>
            <a:ext cx="1393716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副标题 6"/>
          <p:cNvSpPr txBox="1">
            <a:spLocks noChangeArrowheads="1"/>
          </p:cNvSpPr>
          <p:nvPr/>
        </p:nvSpPr>
        <p:spPr bwMode="auto">
          <a:xfrm>
            <a:off x="3375025" y="4217988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23" y="1131570"/>
            <a:ext cx="7207250" cy="5340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在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4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7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8</a:t>
            </a:r>
            <a:r>
              <a:rPr lang="zh-CN" altLang="en-US" sz="2400" b="1" dirty="0">
                <a:latin typeface="+mn-lt"/>
                <a:ea typeface="+mn-ea"/>
              </a:rPr>
              <a:t>中任意选两个数组成分数。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973263" y="1780540"/>
          <a:ext cx="5235575" cy="909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" imgW="2336800" imgH="405765" progId="Equation.DSMT4">
                  <p:embed/>
                </p:oleObj>
              </mc:Choice>
              <mc:Fallback>
                <p:oleObj name="Equation" r:id="rId1" imgW="2336800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263" y="1780540"/>
                        <a:ext cx="5235575" cy="909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77863" y="3435985"/>
          <a:ext cx="3584575" cy="909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3" imgW="1600200" imgH="405765" progId="Equation.DSMT4">
                  <p:embed/>
                </p:oleObj>
              </mc:Choice>
              <mc:Fallback>
                <p:oleObj name="Equation" r:id="rId3" imgW="1600200" imgH="405765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3" y="3435985"/>
                        <a:ext cx="3584575" cy="909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4571842" y="3440748"/>
          <a:ext cx="3983355" cy="909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5" imgW="1777365" imgH="405765" progId="Equation.DSMT4">
                  <p:embed/>
                </p:oleObj>
              </mc:Choice>
              <mc:Fallback>
                <p:oleObj name="Equation" r:id="rId5" imgW="1777365" imgH="40576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842" y="3440748"/>
                        <a:ext cx="3983355" cy="909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2" name="图片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5888"/>
            <a:ext cx="5281613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文本框 1"/>
          <p:cNvSpPr txBox="1">
            <a:spLocks noChangeArrowheads="1"/>
          </p:cNvSpPr>
          <p:nvPr/>
        </p:nvSpPr>
        <p:spPr bwMode="auto">
          <a:xfrm>
            <a:off x="1271588" y="187325"/>
            <a:ext cx="4151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一、设疑激趣，以旧引新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623" y="2787650"/>
            <a:ext cx="7207250" cy="534035"/>
          </a:xfrm>
          <a:prstGeom prst="rect">
            <a:avLst/>
          </a:prstGeom>
        </p:spPr>
        <p:txBody>
          <a:bodyPr>
            <a:spAutoFit/>
          </a:bodyPr>
          <a:p>
            <a:pPr>
              <a:lnSpc>
                <a:spcPct val="120000"/>
              </a:lnSpc>
              <a:defRPr/>
            </a:pPr>
            <a:r>
              <a:rPr lang="zh-CN" sz="2400" b="1" dirty="0">
                <a:latin typeface="+mn-lt"/>
                <a:ea typeface="+mn-ea"/>
              </a:rPr>
              <a:t>给这些分数分类</a:t>
            </a:r>
            <a:r>
              <a:rPr lang="zh-CN" altLang="en-US" sz="2400" b="1" dirty="0">
                <a:latin typeface="+mn-lt"/>
                <a:ea typeface="+mn-ea"/>
              </a:rPr>
              <a:t>。</a:t>
            </a:r>
            <a:endParaRPr lang="zh-CN" altLang="en-US" sz="24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不完整圆 35"/>
          <p:cNvSpPr/>
          <p:nvPr/>
        </p:nvSpPr>
        <p:spPr>
          <a:xfrm>
            <a:off x="7308850" y="1714500"/>
            <a:ext cx="1206500" cy="1204913"/>
          </a:xfrm>
          <a:prstGeom prst="pi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1338" y="946150"/>
            <a:ext cx="5975350" cy="6270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请结合图形涂色表示下面分数。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10244" name="组合 45"/>
          <p:cNvGrpSpPr/>
          <p:nvPr/>
        </p:nvGrpSpPr>
        <p:grpSpPr bwMode="auto">
          <a:xfrm>
            <a:off x="795338" y="1793875"/>
            <a:ext cx="1204912" cy="1206500"/>
            <a:chOff x="0" y="0"/>
            <a:chExt cx="514350" cy="514350"/>
          </a:xfrm>
        </p:grpSpPr>
        <p:sp>
          <p:nvSpPr>
            <p:cNvPr id="4" name="椭圆 3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10273" name="直接连接符 47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4" name="直接连接符 48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45" name="组合 49"/>
          <p:cNvGrpSpPr/>
          <p:nvPr/>
        </p:nvGrpSpPr>
        <p:grpSpPr bwMode="auto">
          <a:xfrm>
            <a:off x="2689225" y="1797050"/>
            <a:ext cx="1206500" cy="1204913"/>
            <a:chOff x="0" y="0"/>
            <a:chExt cx="514350" cy="514350"/>
          </a:xfrm>
        </p:grpSpPr>
        <p:sp>
          <p:nvSpPr>
            <p:cNvPr id="8" name="椭圆 7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10270" name="直接连接符 51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71" name="直接连接符 52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noFill/>
            <a:ln w="9525" algn="ctr">
              <a:solidFill>
                <a:srgbClr val="4A7EB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46" name="组合 53"/>
          <p:cNvGrpSpPr/>
          <p:nvPr/>
        </p:nvGrpSpPr>
        <p:grpSpPr bwMode="auto">
          <a:xfrm>
            <a:off x="4019550" y="1787525"/>
            <a:ext cx="1204913" cy="1206500"/>
            <a:chOff x="0" y="0"/>
            <a:chExt cx="514350" cy="514350"/>
          </a:xfrm>
        </p:grpSpPr>
        <p:sp>
          <p:nvSpPr>
            <p:cNvPr id="12" name="椭圆 11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10267" name="直接连接符 55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8" name="直接连接符 56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noFill/>
            <a:ln w="9525" algn="ctr">
              <a:solidFill>
                <a:srgbClr val="4A7EB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47" name="组合 57"/>
          <p:cNvGrpSpPr/>
          <p:nvPr/>
        </p:nvGrpSpPr>
        <p:grpSpPr bwMode="auto">
          <a:xfrm>
            <a:off x="6018213" y="1727200"/>
            <a:ext cx="1204912" cy="1204913"/>
            <a:chOff x="0" y="0"/>
            <a:chExt cx="514350" cy="514350"/>
          </a:xfrm>
        </p:grpSpPr>
        <p:sp>
          <p:nvSpPr>
            <p:cNvPr id="16" name="椭圆 15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10264" name="直接连接符 59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5" name="直接连接符 60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noFill/>
            <a:ln w="9525" algn="ctr">
              <a:solidFill>
                <a:srgbClr val="4A7EB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248" name="组合 64"/>
          <p:cNvGrpSpPr/>
          <p:nvPr/>
        </p:nvGrpSpPr>
        <p:grpSpPr bwMode="auto">
          <a:xfrm>
            <a:off x="7305675" y="1727200"/>
            <a:ext cx="1204913" cy="1204913"/>
            <a:chOff x="0" y="0"/>
            <a:chExt cx="514350" cy="514350"/>
          </a:xfrm>
        </p:grpSpPr>
        <p:sp>
          <p:nvSpPr>
            <p:cNvPr id="20" name="椭圆 19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10261" name="直接连接符 66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62" name="直接连接符 67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noFill/>
            <a:ln w="9525" algn="ctr">
              <a:solidFill>
                <a:srgbClr val="4A7EB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0249" name="对象 22"/>
          <p:cNvGraphicFramePr>
            <a:graphicFrameLocks noChangeAspect="1"/>
          </p:cNvGraphicFramePr>
          <p:nvPr/>
        </p:nvGraphicFramePr>
        <p:xfrm>
          <a:off x="1241425" y="3430588"/>
          <a:ext cx="31273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1" imgW="139700" imgH="406400" progId="Equation.DSMT4">
                  <p:embed/>
                </p:oleObj>
              </mc:Choice>
              <mc:Fallback>
                <p:oleObj name="Equation" r:id="rId1" imgW="139700" imgH="4064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3430588"/>
                        <a:ext cx="312738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右大括号 23"/>
          <p:cNvSpPr/>
          <p:nvPr/>
        </p:nvSpPr>
        <p:spPr>
          <a:xfrm rot="5400000">
            <a:off x="3863182" y="2120106"/>
            <a:ext cx="388938" cy="2232025"/>
          </a:xfrm>
          <a:prstGeom prst="rightBrace">
            <a:avLst>
              <a:gd name="adj1" fmla="val 21376"/>
              <a:gd name="adj2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右大括号 24"/>
          <p:cNvSpPr/>
          <p:nvPr/>
        </p:nvSpPr>
        <p:spPr>
          <a:xfrm rot="5400000">
            <a:off x="6957219" y="2120106"/>
            <a:ext cx="388938" cy="2232025"/>
          </a:xfrm>
          <a:prstGeom prst="rightBrace">
            <a:avLst>
              <a:gd name="adj1" fmla="val 21376"/>
              <a:gd name="adj2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10252" name="对象 25"/>
          <p:cNvGraphicFramePr>
            <a:graphicFrameLocks noChangeAspect="1"/>
          </p:cNvGraphicFramePr>
          <p:nvPr/>
        </p:nvGraphicFramePr>
        <p:xfrm>
          <a:off x="3886200" y="3430588"/>
          <a:ext cx="31273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3" imgW="139700" imgH="406400" progId="Equation.DSMT4">
                  <p:embed/>
                </p:oleObj>
              </mc:Choice>
              <mc:Fallback>
                <p:oleObj name="Equation" r:id="rId3" imgW="139700" imgH="406400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430588"/>
                        <a:ext cx="312738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对象 26"/>
          <p:cNvGraphicFramePr>
            <a:graphicFrameLocks noChangeAspect="1"/>
          </p:cNvGraphicFramePr>
          <p:nvPr/>
        </p:nvGraphicFramePr>
        <p:xfrm>
          <a:off x="6981825" y="3430588"/>
          <a:ext cx="341313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5" imgW="152400" imgH="405765" progId="Equation.DSMT4">
                  <p:embed/>
                </p:oleObj>
              </mc:Choice>
              <mc:Fallback>
                <p:oleObj name="Equation" r:id="rId5" imgW="152400" imgH="405765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1825" y="3430588"/>
                        <a:ext cx="341313" cy="91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组合 45"/>
          <p:cNvGrpSpPr/>
          <p:nvPr/>
        </p:nvGrpSpPr>
        <p:grpSpPr bwMode="auto">
          <a:xfrm>
            <a:off x="789345" y="1791690"/>
            <a:ext cx="1204913" cy="1206500"/>
            <a:chOff x="0" y="0"/>
            <a:chExt cx="514350" cy="514350"/>
          </a:xfrm>
          <a:solidFill>
            <a:srgbClr val="FF0000"/>
          </a:solidFill>
        </p:grpSpPr>
        <p:sp>
          <p:nvSpPr>
            <p:cNvPr id="29" name="椭圆 28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30" name="直接连接符 47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  <p:cxnSp>
          <p:nvCxnSpPr>
            <p:cNvPr id="31" name="直接连接符 48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</p:grpSp>
      <p:grpSp>
        <p:nvGrpSpPr>
          <p:cNvPr id="37" name="组合 45"/>
          <p:cNvGrpSpPr/>
          <p:nvPr/>
        </p:nvGrpSpPr>
        <p:grpSpPr bwMode="auto">
          <a:xfrm>
            <a:off x="2689345" y="1795624"/>
            <a:ext cx="1204913" cy="1206500"/>
            <a:chOff x="0" y="0"/>
            <a:chExt cx="514350" cy="514350"/>
          </a:xfrm>
          <a:solidFill>
            <a:srgbClr val="FF0000"/>
          </a:solidFill>
        </p:grpSpPr>
        <p:sp>
          <p:nvSpPr>
            <p:cNvPr id="38" name="椭圆 37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39" name="直接连接符 47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  <p:cxnSp>
          <p:nvCxnSpPr>
            <p:cNvPr id="40" name="直接连接符 48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</p:grpSp>
      <p:grpSp>
        <p:nvGrpSpPr>
          <p:cNvPr id="41" name="组合 45"/>
          <p:cNvGrpSpPr/>
          <p:nvPr/>
        </p:nvGrpSpPr>
        <p:grpSpPr bwMode="auto">
          <a:xfrm>
            <a:off x="4019588" y="1787000"/>
            <a:ext cx="1204913" cy="1206500"/>
            <a:chOff x="0" y="0"/>
            <a:chExt cx="514350" cy="514350"/>
          </a:xfrm>
          <a:solidFill>
            <a:srgbClr val="FF0000"/>
          </a:solidFill>
        </p:grpSpPr>
        <p:sp>
          <p:nvSpPr>
            <p:cNvPr id="42" name="椭圆 41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43" name="直接连接符 47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  <p:cxnSp>
          <p:nvCxnSpPr>
            <p:cNvPr id="44" name="直接连接符 48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</p:grpSp>
      <p:grpSp>
        <p:nvGrpSpPr>
          <p:cNvPr id="45" name="组合 45"/>
          <p:cNvGrpSpPr/>
          <p:nvPr/>
        </p:nvGrpSpPr>
        <p:grpSpPr bwMode="auto">
          <a:xfrm>
            <a:off x="6011971" y="1730645"/>
            <a:ext cx="1204913" cy="1206500"/>
            <a:chOff x="0" y="0"/>
            <a:chExt cx="514350" cy="514350"/>
          </a:xfrm>
          <a:solidFill>
            <a:srgbClr val="FF0000"/>
          </a:solidFill>
        </p:grpSpPr>
        <p:sp>
          <p:nvSpPr>
            <p:cNvPr id="46" name="椭圆 45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47" name="直接连接符 47"/>
            <p:cNvCxnSpPr>
              <a:cxnSpLocks noChangeShapeType="1"/>
            </p:cNvCxnSpPr>
            <p:nvPr/>
          </p:nvCxnSpPr>
          <p:spPr bwMode="auto">
            <a:xfrm>
              <a:off x="0" y="247650"/>
              <a:ext cx="514350" cy="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  <p:cxnSp>
          <p:nvCxnSpPr>
            <p:cNvPr id="48" name="直接连接符 48"/>
            <p:cNvCxnSpPr>
              <a:cxnSpLocks noChangeShapeType="1"/>
            </p:cNvCxnSpPr>
            <p:nvPr/>
          </p:nvCxnSpPr>
          <p:spPr bwMode="auto">
            <a:xfrm>
              <a:off x="260350" y="0"/>
              <a:ext cx="0" cy="514350"/>
            </a:xfrm>
            <a:prstGeom prst="line">
              <a:avLst/>
            </a:prstGeom>
            <a:grpFill/>
            <a:ln w="12700" algn="ctr">
              <a:solidFill>
                <a:schemeClr val="tx1"/>
              </a:solidFill>
              <a:round/>
            </a:ln>
          </p:spPr>
        </p:cxnSp>
      </p:grpSp>
      <p:pic>
        <p:nvPicPr>
          <p:cNvPr id="10258" name="图片 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2875"/>
            <a:ext cx="69659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9" name="文本框 1"/>
          <p:cNvSpPr txBox="1">
            <a:spLocks noChangeArrowheads="1"/>
          </p:cNvSpPr>
          <p:nvPr/>
        </p:nvSpPr>
        <p:spPr bwMode="auto">
          <a:xfrm>
            <a:off x="517525" y="249238"/>
            <a:ext cx="63833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二、操作探究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</a:rPr>
              <a:t>把假分数化成整数或带分数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28"/>
          <p:cNvGrpSpPr/>
          <p:nvPr/>
        </p:nvGrpSpPr>
        <p:grpSpPr bwMode="auto">
          <a:xfrm>
            <a:off x="733425" y="555625"/>
            <a:ext cx="7345363" cy="911225"/>
            <a:chOff x="1691735" y="264317"/>
            <a:chExt cx="7345475" cy="911448"/>
          </a:xfrm>
        </p:grpSpPr>
        <p:sp>
          <p:nvSpPr>
            <p:cNvPr id="2" name="矩形 1"/>
            <p:cNvSpPr/>
            <p:nvPr/>
          </p:nvSpPr>
          <p:spPr>
            <a:xfrm>
              <a:off x="1691735" y="483446"/>
              <a:ext cx="7345475" cy="68279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zh-CN" sz="3200" b="1" dirty="0">
                  <a:latin typeface="+mn-lt"/>
                  <a:ea typeface="+mn-ea"/>
                </a:rPr>
                <a:t>请</a:t>
              </a:r>
              <a:r>
                <a:rPr lang="zh-CN" altLang="en-US" sz="3200" b="1" dirty="0">
                  <a:latin typeface="+mn-lt"/>
                  <a:ea typeface="+mn-ea"/>
                </a:rPr>
                <a:t>你</a:t>
              </a:r>
              <a:r>
                <a:rPr lang="zh-CN" altLang="zh-CN" sz="3200" b="1" dirty="0">
                  <a:latin typeface="+mn-lt"/>
                  <a:ea typeface="+mn-ea"/>
                </a:rPr>
                <a:t>把</a:t>
              </a:r>
              <a:r>
                <a:rPr lang="en-US" altLang="zh-CN" sz="3200" b="1" dirty="0">
                  <a:latin typeface="+mn-lt"/>
                  <a:ea typeface="+mn-ea"/>
                </a:rPr>
                <a:t>    </a:t>
              </a:r>
              <a:r>
                <a:rPr lang="zh-CN" altLang="zh-CN" sz="3200" b="1" dirty="0">
                  <a:latin typeface="+mn-lt"/>
                  <a:ea typeface="+mn-ea"/>
                </a:rPr>
                <a:t>、</a:t>
              </a:r>
              <a:r>
                <a:rPr lang="en-US" altLang="zh-CN" sz="3200" b="1" dirty="0">
                  <a:latin typeface="+mn-lt"/>
                  <a:ea typeface="+mn-ea"/>
                </a:rPr>
                <a:t>  </a:t>
              </a:r>
              <a:r>
                <a:rPr lang="zh-CN" altLang="zh-CN" sz="3200" b="1" dirty="0">
                  <a:latin typeface="+mn-lt"/>
                  <a:ea typeface="+mn-ea"/>
                </a:rPr>
                <a:t>、</a:t>
              </a:r>
              <a:r>
                <a:rPr lang="en-US" altLang="zh-CN" sz="3200" b="1" dirty="0">
                  <a:latin typeface="+mn-lt"/>
                  <a:ea typeface="+mn-ea"/>
                </a:rPr>
                <a:t>  </a:t>
              </a:r>
              <a:r>
                <a:rPr lang="zh-CN" altLang="zh-CN" sz="3200" b="1" dirty="0">
                  <a:latin typeface="+mn-lt"/>
                  <a:ea typeface="+mn-ea"/>
                </a:rPr>
                <a:t>在数轴上表示出来。</a:t>
              </a:r>
              <a:endParaRPr lang="zh-CN" altLang="zh-CN" sz="3200" b="1" dirty="0">
                <a:latin typeface="+mn-lt"/>
                <a:ea typeface="+mn-ea"/>
              </a:endParaRPr>
            </a:p>
          </p:txBody>
        </p:sp>
        <p:graphicFrame>
          <p:nvGraphicFramePr>
            <p:cNvPr id="11284" name="对象 2"/>
            <p:cNvGraphicFramePr>
              <a:graphicFrameLocks noChangeAspect="1"/>
            </p:cNvGraphicFramePr>
            <p:nvPr/>
          </p:nvGraphicFramePr>
          <p:xfrm>
            <a:off x="3059830" y="264317"/>
            <a:ext cx="312737" cy="911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Equation" r:id="rId1" imgW="139700" imgH="406400" progId="Equation.DSMT4">
                    <p:embed/>
                  </p:oleObj>
                </mc:Choice>
                <mc:Fallback>
                  <p:oleObj name="Equation" r:id="rId1" imgW="139700" imgH="4064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9830" y="264317"/>
                          <a:ext cx="312737" cy="911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5" name="对象 3"/>
            <p:cNvGraphicFramePr>
              <a:graphicFrameLocks noChangeAspect="1"/>
            </p:cNvGraphicFramePr>
            <p:nvPr/>
          </p:nvGraphicFramePr>
          <p:xfrm>
            <a:off x="3695549" y="264317"/>
            <a:ext cx="312737" cy="911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Equation" r:id="rId3" imgW="139700" imgH="406400" progId="Equation.DSMT4">
                    <p:embed/>
                  </p:oleObj>
                </mc:Choice>
                <mc:Fallback>
                  <p:oleObj name="Equation" r:id="rId3" imgW="139700" imgH="4064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5549" y="264317"/>
                          <a:ext cx="312737" cy="911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6" name="对象 4"/>
            <p:cNvGraphicFramePr>
              <a:graphicFrameLocks noChangeAspect="1"/>
            </p:cNvGraphicFramePr>
            <p:nvPr/>
          </p:nvGraphicFramePr>
          <p:xfrm>
            <a:off x="4316981" y="264540"/>
            <a:ext cx="341313" cy="911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Equation" r:id="rId5" imgW="152400" imgH="405765" progId="Equation.DSMT4">
                    <p:embed/>
                  </p:oleObj>
                </mc:Choice>
                <mc:Fallback>
                  <p:oleObj name="Equation" r:id="rId5" imgW="152400" imgH="405765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6981" y="264540"/>
                          <a:ext cx="341313" cy="911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7" name="直接箭头连接符 6"/>
          <p:cNvCxnSpPr/>
          <p:nvPr/>
        </p:nvCxnSpPr>
        <p:spPr>
          <a:xfrm>
            <a:off x="1525588" y="2787650"/>
            <a:ext cx="576103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70050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357813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284413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973763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898775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588125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514725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129088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743450" y="2643188"/>
            <a:ext cx="0" cy="14446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7" name="矩形 22"/>
          <p:cNvSpPr>
            <a:spLocks noChangeArrowheads="1"/>
          </p:cNvSpPr>
          <p:nvPr/>
        </p:nvSpPr>
        <p:spPr bwMode="auto">
          <a:xfrm>
            <a:off x="1500188" y="2817813"/>
            <a:ext cx="33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78" name="矩形 23"/>
          <p:cNvSpPr>
            <a:spLocks noChangeArrowheads="1"/>
          </p:cNvSpPr>
          <p:nvPr/>
        </p:nvSpPr>
        <p:spPr bwMode="auto">
          <a:xfrm>
            <a:off x="3959225" y="2817813"/>
            <a:ext cx="339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79" name="矩形 24"/>
          <p:cNvSpPr>
            <a:spLocks noChangeArrowheads="1"/>
          </p:cNvSpPr>
          <p:nvPr/>
        </p:nvSpPr>
        <p:spPr bwMode="auto">
          <a:xfrm>
            <a:off x="6423025" y="2817813"/>
            <a:ext cx="339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3959225" y="1820863"/>
          <a:ext cx="2730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9225" y="1820863"/>
                        <a:ext cx="27305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6451600" y="1820863"/>
          <a:ext cx="2730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Equation" r:id="rId9" imgW="139700" imgH="406400" progId="Equation.DSMT4">
                  <p:embed/>
                </p:oleObj>
              </mc:Choice>
              <mc:Fallback>
                <p:oleObj name="Equation" r:id="rId9" imgW="139700" imgH="406400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1600" y="1820863"/>
                        <a:ext cx="27305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5824538" y="1819275"/>
          <a:ext cx="29845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11" imgW="152400" imgH="405765" progId="Equation.DSMT4">
                  <p:embed/>
                </p:oleObj>
              </mc:Choice>
              <mc:Fallback>
                <p:oleObj name="Equation" r:id="rId11" imgW="152400" imgH="405765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4538" y="1819275"/>
                        <a:ext cx="29845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椭圆 3"/>
          <p:cNvSpPr/>
          <p:nvPr/>
        </p:nvSpPr>
        <p:spPr>
          <a:xfrm>
            <a:off x="4077970" y="2725420"/>
            <a:ext cx="102870" cy="1028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535420" y="2736215"/>
            <a:ext cx="102870" cy="1028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925185" y="2736215"/>
            <a:ext cx="102870" cy="10287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188" y="514350"/>
            <a:ext cx="4287837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仔细观察，完成下表。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96888" y="1257300"/>
          <a:ext cx="8221662" cy="2895600"/>
        </p:xfrm>
        <a:graphic>
          <a:graphicData uri="http://schemas.openxmlformats.org/drawingml/2006/table">
            <a:tbl>
              <a:tblPr firstRow="1" firstCol="1" bandRow="1"/>
              <a:tblGrid>
                <a:gridCol w="792088"/>
                <a:gridCol w="2304256"/>
                <a:gridCol w="2448272"/>
                <a:gridCol w="1601710"/>
                <a:gridCol w="1075336"/>
              </a:tblGrid>
              <a:tr h="87171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 dirty="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分数</a:t>
                      </a:r>
                      <a:endParaRPr lang="zh-CN" sz="2200" b="1" kern="100" dirty="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 dirty="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组成</a:t>
                      </a:r>
                      <a:endParaRPr lang="zh-CN" sz="2200" b="1" kern="100" dirty="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分子与分母的关系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把分数写成除法算式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结果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62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(   )</a:t>
                      </a:r>
                      <a:r>
                        <a:rPr lang="zh-CN" alt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个  是</a:t>
                      </a:r>
                      <a:r>
                        <a:rPr lang="en-US" altLang="zh-CN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(   )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62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Times New Roman" panose="02020603050405020304"/>
                        </a:rPr>
                        <a:t>(   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Times New Roman" panose="02020603050405020304"/>
                        </a:rPr>
                        <a:t>个  是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Times New Roman" panose="02020603050405020304"/>
                        </a:rPr>
                        <a:t>(   )</a:t>
                      </a:r>
                      <a:endParaRPr lang="zh-CN" altLang="zh-CN" sz="2200" b="1" kern="10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462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Times New Roman" panose="02020603050405020304"/>
                        </a:rPr>
                        <a:t>(   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Times New Roman" panose="02020603050405020304"/>
                        </a:rPr>
                        <a:t>个  是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Times New Roman" panose="02020603050405020304"/>
                        </a:rPr>
                        <a:t>(   )</a:t>
                      </a:r>
                      <a:endParaRPr lang="zh-CN" altLang="zh-CN" sz="2200" b="1" kern="100"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200" b="1" kern="100" dirty="0">
                          <a:effectLst/>
                          <a:latin typeface="+mj-ea"/>
                          <a:ea typeface="+mj-ea"/>
                          <a:cs typeface="Times New Roman" panose="02020603050405020304"/>
                        </a:rPr>
                        <a:t> </a:t>
                      </a:r>
                      <a:endParaRPr lang="zh-CN" sz="2200" b="1" kern="100" dirty="0">
                        <a:effectLst/>
                        <a:latin typeface="+mj-ea"/>
                        <a:ea typeface="+mj-ea"/>
                        <a:cs typeface="Times New Roman" panose="02020603050405020304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323" name="对象 17"/>
          <p:cNvGraphicFramePr>
            <a:graphicFrameLocks noChangeAspect="1"/>
          </p:cNvGraphicFramePr>
          <p:nvPr/>
        </p:nvGraphicFramePr>
        <p:xfrm>
          <a:off x="785813" y="2047875"/>
          <a:ext cx="2460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1" imgW="139700" imgH="406400" progId="Equation.DSMT4">
                  <p:embed/>
                </p:oleObj>
              </mc:Choice>
              <mc:Fallback>
                <p:oleObj name="Equation" r:id="rId1" imgW="139700" imgH="4064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2047875"/>
                        <a:ext cx="24606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4" name="对象 18"/>
          <p:cNvGraphicFramePr>
            <a:graphicFrameLocks noChangeAspect="1"/>
          </p:cNvGraphicFramePr>
          <p:nvPr/>
        </p:nvGraphicFramePr>
        <p:xfrm>
          <a:off x="785813" y="2746375"/>
          <a:ext cx="24606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3" imgW="139700" imgH="406400" progId="Equation.DSMT4">
                  <p:embed/>
                </p:oleObj>
              </mc:Choice>
              <mc:Fallback>
                <p:oleObj name="Equation" r:id="rId3" imgW="139700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2746375"/>
                        <a:ext cx="246062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5" name="对象 19"/>
          <p:cNvGraphicFramePr>
            <a:graphicFrameLocks noChangeAspect="1"/>
          </p:cNvGraphicFramePr>
          <p:nvPr/>
        </p:nvGraphicFramePr>
        <p:xfrm>
          <a:off x="785813" y="3443288"/>
          <a:ext cx="26987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5" imgW="152400" imgH="405765" progId="Equation.DSMT4">
                  <p:embed/>
                </p:oleObj>
              </mc:Choice>
              <mc:Fallback>
                <p:oleObj name="Equation" r:id="rId5" imgW="152400" imgH="405765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3443288"/>
                        <a:ext cx="26987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6" name="对象 20"/>
          <p:cNvGraphicFramePr>
            <a:graphicFrameLocks noChangeAspect="1"/>
          </p:cNvGraphicFramePr>
          <p:nvPr/>
        </p:nvGraphicFramePr>
        <p:xfrm>
          <a:off x="2297113" y="2025650"/>
          <a:ext cx="2476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7" imgW="139700" imgH="406400" progId="Equation.DSMT4">
                  <p:embed/>
                </p:oleObj>
              </mc:Choice>
              <mc:Fallback>
                <p:oleObj name="Equation" r:id="rId7" imgW="139700" imgH="4064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113" y="2025650"/>
                        <a:ext cx="2476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7" name="对象 21"/>
          <p:cNvGraphicFramePr>
            <a:graphicFrameLocks noChangeAspect="1"/>
          </p:cNvGraphicFramePr>
          <p:nvPr/>
        </p:nvGraphicFramePr>
        <p:xfrm>
          <a:off x="2297113" y="2724150"/>
          <a:ext cx="24765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9" imgW="139700" imgH="406400" progId="Equation.DSMT4">
                  <p:embed/>
                </p:oleObj>
              </mc:Choice>
              <mc:Fallback>
                <p:oleObj name="Equation" r:id="rId9" imgW="139700" imgH="4064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113" y="2724150"/>
                        <a:ext cx="24765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8" name="对象 22"/>
          <p:cNvGraphicFramePr>
            <a:graphicFrameLocks noChangeAspect="1"/>
          </p:cNvGraphicFramePr>
          <p:nvPr/>
        </p:nvGraphicFramePr>
        <p:xfrm>
          <a:off x="2297113" y="3403600"/>
          <a:ext cx="24765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10" imgW="139700" imgH="406400" progId="Equation.DSMT4">
                  <p:embed/>
                </p:oleObj>
              </mc:Choice>
              <mc:Fallback>
                <p:oleObj name="Equation" r:id="rId10" imgW="139700" imgH="4064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7113" y="3403600"/>
                        <a:ext cx="247650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/>
          <p:cNvSpPr/>
          <p:nvPr/>
        </p:nvSpPr>
        <p:spPr>
          <a:xfrm>
            <a:off x="1506538" y="2200275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4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22600" y="2200275"/>
            <a:ext cx="3397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1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06538" y="2897188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8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22600" y="2897188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2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6538" y="3595688"/>
            <a:ext cx="33972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7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3059113" y="3430588"/>
          <a:ext cx="27146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11" imgW="152400" imgH="405765" progId="Equation.DSMT4">
                  <p:embed/>
                </p:oleObj>
              </mc:Choice>
              <mc:Fallback>
                <p:oleObj name="Equation" r:id="rId11" imgW="152400" imgH="405765" progId="Equation.DSMT4">
                  <p:embed/>
                  <p:pic>
                    <p:nvPicPr>
                      <p:cNvPr id="0" name="对象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3430588"/>
                        <a:ext cx="271462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矩形 30"/>
          <p:cNvSpPr/>
          <p:nvPr/>
        </p:nvSpPr>
        <p:spPr>
          <a:xfrm>
            <a:off x="3752850" y="2151063"/>
            <a:ext cx="2125663" cy="504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/>
              </a:rPr>
              <a:t>分子分母相同</a:t>
            </a:r>
            <a:endParaRPr lang="zh-CN" altLang="zh-CN" sz="2400" b="1" kern="100" dirty="0">
              <a:solidFill>
                <a:srgbClr val="FF0000"/>
              </a:solidFill>
              <a:latin typeface="+mn-ea"/>
              <a:ea typeface="+mn-ea"/>
              <a:cs typeface="Times New Roman" panose="02020603050405020304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752850" y="2830513"/>
            <a:ext cx="2124075" cy="504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/>
              </a:rPr>
              <a:t>分子大于分母</a:t>
            </a:r>
            <a:endParaRPr lang="zh-CN" altLang="zh-CN" sz="2400" b="1" kern="100" dirty="0">
              <a:solidFill>
                <a:srgbClr val="FF0000"/>
              </a:solidFill>
              <a:latin typeface="+mn-ea"/>
              <a:ea typeface="+mn-ea"/>
              <a:cs typeface="Times New Roman" panose="02020603050405020304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78250" y="3511550"/>
            <a:ext cx="2125663" cy="503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/>
              </a:rPr>
              <a:t>分子大于分母 </a:t>
            </a:r>
            <a:endParaRPr lang="zh-CN" altLang="zh-CN" sz="2400" b="1" kern="100" dirty="0">
              <a:solidFill>
                <a:srgbClr val="FF0000"/>
              </a:solidFill>
              <a:latin typeface="+mn-ea"/>
              <a:ea typeface="+mn-ea"/>
              <a:cs typeface="Times New Roman" panose="02020603050405020304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402388" y="2193925"/>
            <a:ext cx="80168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4÷4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02388" y="2847975"/>
            <a:ext cx="80168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8÷4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02388" y="3571875"/>
            <a:ext cx="80168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7÷4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961313" y="2200275"/>
            <a:ext cx="33813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1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61313" y="2897188"/>
            <a:ext cx="3381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宋体" panose="02010600030101010101" pitchFamily="2" charset="-122"/>
                <a:cs typeface="Times New Roman" panose="02020603050405020304"/>
              </a:rPr>
              <a:t>2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宋体" panose="02010600030101010101" pitchFamily="2" charset="-122"/>
              <a:cs typeface="Times New Roman" panose="02020603050405020304"/>
            </a:endParaRPr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/>
        </p:nvGraphicFramePr>
        <p:xfrm>
          <a:off x="7891463" y="3417888"/>
          <a:ext cx="407987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13" imgW="228600" imgH="406400" progId="Equation.DSMT4">
                  <p:embed/>
                </p:oleObj>
              </mc:Choice>
              <mc:Fallback>
                <p:oleObj name="Equation" r:id="rId13" imgW="228600" imgH="406400" progId="Equation.DSMT4">
                  <p:embed/>
                  <p:pic>
                    <p:nvPicPr>
                      <p:cNvPr id="0" name="对象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1463" y="3417888"/>
                        <a:ext cx="407987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圆角矩形 19"/>
          <p:cNvSpPr/>
          <p:nvPr/>
        </p:nvSpPr>
        <p:spPr>
          <a:xfrm>
            <a:off x="509270" y="2832100"/>
            <a:ext cx="8281035" cy="1872615"/>
          </a:xfrm>
          <a:prstGeom prst="roundRect">
            <a:avLst>
              <a:gd name="adj" fmla="val 8240"/>
            </a:avLst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1266" name="组合 28"/>
          <p:cNvGrpSpPr/>
          <p:nvPr/>
        </p:nvGrpSpPr>
        <p:grpSpPr bwMode="auto">
          <a:xfrm>
            <a:off x="518160" y="519225"/>
            <a:ext cx="8526780" cy="787400"/>
            <a:chOff x="1691735" y="364467"/>
            <a:chExt cx="8526910" cy="787593"/>
          </a:xfrm>
        </p:grpSpPr>
        <p:sp>
          <p:nvSpPr>
            <p:cNvPr id="3" name="矩形 2"/>
            <p:cNvSpPr/>
            <p:nvPr/>
          </p:nvSpPr>
          <p:spPr>
            <a:xfrm>
              <a:off x="1691735" y="483241"/>
              <a:ext cx="8526910" cy="60784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20000"/>
                </a:lnSpc>
                <a:defRPr/>
              </a:pPr>
              <a:r>
                <a:rPr lang="zh-CN" altLang="zh-CN" sz="2800" b="1" dirty="0">
                  <a:latin typeface="+mn-lt"/>
                  <a:ea typeface="+mn-ea"/>
                </a:rPr>
                <a:t>以</a:t>
              </a:r>
              <a:r>
                <a:rPr lang="en-US" altLang="zh-CN" sz="2800" b="1" dirty="0">
                  <a:latin typeface="+mn-lt"/>
                  <a:ea typeface="+mn-ea"/>
                </a:rPr>
                <a:t>      </a:t>
              </a:r>
              <a:r>
                <a:rPr lang="zh-CN" altLang="en-US" sz="2800" b="1" dirty="0">
                  <a:latin typeface="+mn-lt"/>
                  <a:ea typeface="+mn-ea"/>
                </a:rPr>
                <a:t>为例，谁能说说该怎么把假分数化成带分数</a:t>
              </a:r>
              <a:r>
                <a:rPr lang="zh-CN" altLang="zh-CN" sz="2800" b="1" dirty="0">
                  <a:latin typeface="+mn-lt"/>
                  <a:ea typeface="+mn-ea"/>
                </a:rPr>
                <a:t>。</a:t>
              </a:r>
              <a:endParaRPr lang="zh-CN" altLang="zh-CN" sz="2800" b="1" dirty="0">
                <a:latin typeface="+mn-lt"/>
                <a:ea typeface="+mn-ea"/>
              </a:endParaRPr>
            </a:p>
          </p:txBody>
        </p:sp>
        <p:graphicFrame>
          <p:nvGraphicFramePr>
            <p:cNvPr id="11286" name="对象 4"/>
            <p:cNvGraphicFramePr>
              <a:graphicFrameLocks noChangeAspect="1"/>
            </p:cNvGraphicFramePr>
            <p:nvPr/>
          </p:nvGraphicFramePr>
          <p:xfrm>
            <a:off x="2289914" y="364467"/>
            <a:ext cx="294009" cy="7875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9914" y="364467"/>
                          <a:ext cx="294009" cy="7875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844800" y="1709420"/>
            <a:ext cx="42576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/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solidFill>
                  <a:srgbClr val="007F7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baseline="30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5899150" y="1456690"/>
          <a:ext cx="589915" cy="103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" imgW="228600" imgH="405765" progId="Equation.DSMT4">
                  <p:embed/>
                </p:oleObj>
              </mc:Choice>
              <mc:Fallback>
                <p:oleObj name="" r:id="rId3" imgW="228600" imgH="405765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150" y="1456690"/>
                        <a:ext cx="589915" cy="1033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92"/>
          <p:cNvSpPr>
            <a:spLocks noChangeArrowheads="1"/>
          </p:cNvSpPr>
          <p:nvPr/>
        </p:nvSpPr>
        <p:spPr bwMode="auto">
          <a:xfrm>
            <a:off x="5219700" y="1709420"/>
            <a:ext cx="6223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9750" y="2929255"/>
            <a:ext cx="8138160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假分数化成带分数时，分数的大小不变，分数单位也不变，所以真分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数的分母不变。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②如果分子是分母的整数倍，这个假分数表示的就是一个整数;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如果分子不是分母的整数倍,带分数就是整数与真分数合成的数。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276090" y="2199005"/>
            <a:ext cx="1757680" cy="208280"/>
          </a:xfrm>
          <a:custGeom>
            <a:avLst/>
            <a:gdLst>
              <a:gd name="connisteX0" fmla="*/ 0 w 1833245"/>
              <a:gd name="connsiteY0" fmla="*/ 43180 h 208280"/>
              <a:gd name="connisteX1" fmla="*/ 0 w 1833245"/>
              <a:gd name="connsiteY1" fmla="*/ 208280 h 208280"/>
              <a:gd name="connisteX2" fmla="*/ 1833245 w 1833245"/>
              <a:gd name="connsiteY2" fmla="*/ 208280 h 208280"/>
              <a:gd name="connisteX3" fmla="*/ 1833245 w 1833245"/>
              <a:gd name="connsiteY3" fmla="*/ 0 h 20828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833245" h="208280">
                <a:moveTo>
                  <a:pt x="0" y="43180"/>
                </a:moveTo>
                <a:lnTo>
                  <a:pt x="0" y="208280"/>
                </a:lnTo>
                <a:lnTo>
                  <a:pt x="1833245" y="208280"/>
                </a:lnTo>
                <a:lnTo>
                  <a:pt x="1833245" y="0"/>
                </a:lnTo>
              </a:path>
            </a:pathLst>
          </a:cu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4980940" y="1372235"/>
            <a:ext cx="1286510" cy="387985"/>
          </a:xfrm>
          <a:custGeom>
            <a:avLst/>
            <a:gdLst>
              <a:gd name="connisteX0" fmla="*/ 0 w 1286510"/>
              <a:gd name="connsiteY0" fmla="*/ 387985 h 387985"/>
              <a:gd name="connisteX1" fmla="*/ 0 w 1286510"/>
              <a:gd name="connsiteY1" fmla="*/ 0 h 387985"/>
              <a:gd name="connisteX2" fmla="*/ 1286510 w 1286510"/>
              <a:gd name="connsiteY2" fmla="*/ 0 h 387985"/>
              <a:gd name="connisteX3" fmla="*/ 1286510 w 1286510"/>
              <a:gd name="connsiteY3" fmla="*/ 136525 h 3879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286510" h="387985">
                <a:moveTo>
                  <a:pt x="0" y="387985"/>
                </a:moveTo>
                <a:lnTo>
                  <a:pt x="0" y="0"/>
                </a:lnTo>
                <a:lnTo>
                  <a:pt x="1286510" y="0"/>
                </a:lnTo>
                <a:lnTo>
                  <a:pt x="1286510" y="136525"/>
                </a:lnTo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3665220" y="2313940"/>
            <a:ext cx="2667000" cy="309245"/>
          </a:xfrm>
          <a:custGeom>
            <a:avLst/>
            <a:gdLst>
              <a:gd name="connisteX0" fmla="*/ 0 w 2667000"/>
              <a:gd name="connsiteY0" fmla="*/ 0 h 309245"/>
              <a:gd name="connisteX1" fmla="*/ 0 w 2667000"/>
              <a:gd name="connsiteY1" fmla="*/ 309245 h 309245"/>
              <a:gd name="connisteX2" fmla="*/ 2667000 w 2667000"/>
              <a:gd name="connsiteY2" fmla="*/ 309245 h 309245"/>
              <a:gd name="connisteX3" fmla="*/ 2667000 w 2667000"/>
              <a:gd name="connsiteY3" fmla="*/ 114935 h 3092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2667000" h="309245">
                <a:moveTo>
                  <a:pt x="0" y="0"/>
                </a:moveTo>
                <a:lnTo>
                  <a:pt x="0" y="309245"/>
                </a:lnTo>
                <a:lnTo>
                  <a:pt x="2667000" y="309245"/>
                </a:lnTo>
                <a:lnTo>
                  <a:pt x="2667000" y="114935"/>
                </a:lnTo>
              </a:path>
            </a:pathLst>
          </a:custGeom>
          <a:noFill/>
          <a:ln>
            <a:solidFill>
              <a:srgbClr val="00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bldLvl="0" animBg="1"/>
      <p:bldP spid="14" grpId="0"/>
      <p:bldP spid="20" grpId="1" animBg="1"/>
      <p:bldP spid="1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 3"/>
          <p:cNvSpPr/>
          <p:nvPr/>
        </p:nvSpPr>
        <p:spPr>
          <a:xfrm>
            <a:off x="1619250" y="915670"/>
            <a:ext cx="5904865" cy="3024505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9EA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2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2139950"/>
            <a:ext cx="2799080" cy="27990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691640" y="1635760"/>
            <a:ext cx="6174740" cy="60769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20000"/>
              </a:lnSpc>
              <a:defRPr/>
            </a:pPr>
            <a:r>
              <a:rPr lang="zh-CN" sz="2800" b="1" dirty="0">
                <a:latin typeface="+mn-lt"/>
                <a:ea typeface="+mn-ea"/>
              </a:rPr>
              <a:t>请同学们自学教材</a:t>
            </a:r>
            <a:r>
              <a:rPr lang="en-US" altLang="zh-CN" sz="2800" b="1" dirty="0">
                <a:latin typeface="+mn-lt"/>
                <a:ea typeface="+mn-ea"/>
              </a:rPr>
              <a:t>P54</a:t>
            </a:r>
            <a:r>
              <a:rPr lang="zh-CN" altLang="en-US" sz="2800" b="1" dirty="0">
                <a:latin typeface="+mn-lt"/>
                <a:ea typeface="+mn-ea"/>
              </a:rPr>
              <a:t>例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内容。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3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34" y="466725"/>
            <a:ext cx="671340" cy="64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AutoShape 22"/>
          <p:cNvSpPr>
            <a:spLocks noChangeArrowheads="1"/>
          </p:cNvSpPr>
          <p:nvPr/>
        </p:nvSpPr>
        <p:spPr bwMode="auto">
          <a:xfrm>
            <a:off x="1292225" y="495300"/>
            <a:ext cx="436880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）把   、 化成整数。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3316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765425" y="246063"/>
          <a:ext cx="36512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" r:id="rId2" imgW="152400" imgH="405765" progId="Equation.KSEE3">
                  <p:embed/>
                </p:oleObj>
              </mc:Choice>
              <mc:Fallback>
                <p:oleObj name="" r:id="rId2" imgW="152400" imgH="405765" progId="Equation.KSEE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246063"/>
                        <a:ext cx="365125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294063" y="247650"/>
          <a:ext cx="334962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" r:id="rId4" imgW="139700" imgH="405765" progId="Equation.KSEE3">
                  <p:embed/>
                </p:oleObj>
              </mc:Choice>
              <mc:Fallback>
                <p:oleObj name="" r:id="rId4" imgW="139700" imgH="405765" progId="Equation.KSEE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247650"/>
                        <a:ext cx="334962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组合 16"/>
          <p:cNvGrpSpPr/>
          <p:nvPr/>
        </p:nvGrpSpPr>
        <p:grpSpPr bwMode="auto">
          <a:xfrm>
            <a:off x="608013" y="1340149"/>
            <a:ext cx="5727021" cy="1815846"/>
            <a:chOff x="1172" y="3927"/>
            <a:chExt cx="9020" cy="2860"/>
          </a:xfrm>
        </p:grpSpPr>
        <p:grpSp>
          <p:nvGrpSpPr>
            <p:cNvPr id="13332" name="组合 53"/>
            <p:cNvGrpSpPr/>
            <p:nvPr/>
          </p:nvGrpSpPr>
          <p:grpSpPr bwMode="auto">
            <a:xfrm>
              <a:off x="1172" y="3927"/>
              <a:ext cx="3985" cy="2860"/>
              <a:chOff x="6246" y="2159"/>
              <a:chExt cx="3985" cy="2860"/>
            </a:xfrm>
          </p:grpSpPr>
          <p:pic>
            <p:nvPicPr>
              <p:cNvPr id="13334" name="图片 5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34" y="2379"/>
                <a:ext cx="1697" cy="1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5" name="图片 5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6" y="2946"/>
                <a:ext cx="975" cy="1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6" name="图片 50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1" y="2159"/>
                <a:ext cx="2010" cy="28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圆角矩形标注 55"/>
            <p:cNvSpPr/>
            <p:nvPr/>
          </p:nvSpPr>
          <p:spPr>
            <a:xfrm>
              <a:off x="3876" y="4032"/>
              <a:ext cx="6316" cy="1210"/>
            </a:xfrm>
            <a:prstGeom prst="wedgeRoundRectCallout">
              <a:avLst>
                <a:gd name="adj1" fmla="val -57127"/>
                <a:gd name="adj2" fmla="val -9743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800" b="1" noProof="1">
                  <a:solidFill>
                    <a:schemeClr val="tx1"/>
                  </a:solidFill>
                </a:rPr>
                <a:t>根据分数与除法的关系</a:t>
              </a:r>
              <a:endParaRPr lang="zh-CN" altLang="en-US" sz="2800" b="1" noProof="1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3235325" y="2184400"/>
            <a:ext cx="1892300" cy="971550"/>
            <a:chOff x="7354" y="5572"/>
            <a:chExt cx="2980" cy="1530"/>
          </a:xfrm>
        </p:grpSpPr>
        <p:graphicFrame>
          <p:nvGraphicFramePr>
            <p:cNvPr id="13330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7353" y="5572"/>
            <a:ext cx="576" cy="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6" name="" r:id="rId8" imgW="152400" imgH="405765" progId="Equation.KSEE3">
                    <p:embed/>
                  </p:oleObj>
                </mc:Choice>
                <mc:Fallback>
                  <p:oleObj name="" r:id="rId8" imgW="152400" imgH="405765" progId="Equation.KSEE3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3" y="5572"/>
                          <a:ext cx="576" cy="1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1" name="文本框 57"/>
            <p:cNvSpPr txBox="1">
              <a:spLocks noChangeArrowheads="1"/>
            </p:cNvSpPr>
            <p:nvPr/>
          </p:nvSpPr>
          <p:spPr bwMode="auto">
            <a:xfrm>
              <a:off x="7804" y="5905"/>
              <a:ext cx="2530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000" b="1">
                  <a:latin typeface="Times New Roman" panose="02020603050405020304" pitchFamily="18" charset="0"/>
                  <a:ea typeface="宋体" panose="02010600030101010101" pitchFamily="2" charset="-122"/>
                </a:rPr>
                <a:t>=3</a:t>
              </a:r>
              <a:r>
                <a:rPr lang="zh-CN" altLang="en-US" sz="3000" b="1">
                  <a:latin typeface="Times New Roman" panose="02020603050405020304" pitchFamily="18" charset="0"/>
                  <a:ea typeface="宋体" panose="02010600030101010101" pitchFamily="2" charset="-122"/>
                </a:rPr>
                <a:t>÷</a:t>
              </a:r>
              <a:r>
                <a:rPr lang="en-US" altLang="zh-CN" sz="3000" b="1">
                  <a:latin typeface="Times New Roman" panose="02020603050405020304" pitchFamily="18" charset="0"/>
                  <a:ea typeface="宋体" panose="02010600030101010101" pitchFamily="2" charset="-122"/>
                </a:rPr>
                <a:t>3=1</a:t>
              </a:r>
              <a:endParaRPr lang="en-US" altLang="zh-CN" sz="3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4050348" y="1822057"/>
            <a:ext cx="4533265" cy="1980618"/>
            <a:chOff x="6560" y="3615"/>
            <a:chExt cx="7139" cy="3121"/>
          </a:xfrm>
        </p:grpSpPr>
        <p:grpSp>
          <p:nvGrpSpPr>
            <p:cNvPr id="13326" name="组合 64"/>
            <p:cNvGrpSpPr/>
            <p:nvPr/>
          </p:nvGrpSpPr>
          <p:grpSpPr bwMode="auto">
            <a:xfrm>
              <a:off x="11901" y="3615"/>
              <a:ext cx="1798" cy="3121"/>
              <a:chOff x="11901" y="3615"/>
              <a:chExt cx="1798" cy="3121"/>
            </a:xfrm>
          </p:grpSpPr>
          <p:pic>
            <p:nvPicPr>
              <p:cNvPr id="13328" name="图片 6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21" y="3917"/>
                <a:ext cx="778" cy="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9" name="图片 6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1901" y="3615"/>
                <a:ext cx="1567" cy="31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圆角矩形标注 65"/>
            <p:cNvSpPr/>
            <p:nvPr/>
          </p:nvSpPr>
          <p:spPr>
            <a:xfrm>
              <a:off x="6560" y="5595"/>
              <a:ext cx="4795" cy="1016"/>
            </a:xfrm>
            <a:prstGeom prst="wedgeRoundRectCallout">
              <a:avLst>
                <a:gd name="adj1" fmla="val 59271"/>
                <a:gd name="adj2" fmla="val -36608"/>
                <a:gd name="adj3" fmla="val 16667"/>
              </a:avLst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2800" b="1" noProof="1">
                  <a:solidFill>
                    <a:schemeClr val="tx1"/>
                  </a:solidFill>
                </a:rPr>
                <a:t>根据分数的意义</a:t>
              </a:r>
              <a:endParaRPr lang="zh-CN" altLang="en-US" sz="2800" b="1" noProof="1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3238500" y="3857625"/>
            <a:ext cx="2546350" cy="971550"/>
            <a:chOff x="6683" y="6462"/>
            <a:chExt cx="4010" cy="1530"/>
          </a:xfrm>
        </p:grpSpPr>
        <p:pic>
          <p:nvPicPr>
            <p:cNvPr id="13322" name="图片 45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9" y="6587"/>
              <a:ext cx="1324" cy="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323" name="组合 70"/>
            <p:cNvGrpSpPr/>
            <p:nvPr/>
          </p:nvGrpSpPr>
          <p:grpSpPr bwMode="auto">
            <a:xfrm>
              <a:off x="6683" y="6462"/>
              <a:ext cx="2975" cy="1530"/>
              <a:chOff x="6683" y="6728"/>
              <a:chExt cx="2975" cy="1530"/>
            </a:xfrm>
          </p:grpSpPr>
          <p:sp>
            <p:nvSpPr>
              <p:cNvPr id="13324" name="文本框 66"/>
              <p:cNvSpPr txBox="1">
                <a:spLocks noChangeArrowheads="1"/>
              </p:cNvSpPr>
              <p:nvPr/>
            </p:nvSpPr>
            <p:spPr bwMode="auto">
              <a:xfrm>
                <a:off x="6683" y="7151"/>
                <a:ext cx="2975" cy="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en-US" sz="30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r>
                  <a:rPr lang="zh-CN" altLang="en-US" sz="30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个   是</a:t>
                </a:r>
                <a:r>
                  <a:rPr lang="en-US" altLang="zh-CN" sz="30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0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3325" name="对象 4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7699" y="6728"/>
              <a:ext cx="576" cy="153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7" name="Equation" r:id="rId13" imgW="152400" imgH="405765" progId="Equation.DSMT4">
                      <p:embed/>
                    </p:oleObj>
                  </mc:Choice>
                  <mc:Fallback>
                    <p:oleObj name="Equation" r:id="rId13" imgW="152400" imgH="405765" progId="Equation.DSMT4">
                      <p:embed/>
                      <p:pic>
                        <p:nvPicPr>
                          <p:cNvPr id="0" name="对象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99" y="6728"/>
                            <a:ext cx="576" cy="153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4713288" y="966788"/>
            <a:ext cx="1876425" cy="971550"/>
            <a:chOff x="7378" y="5572"/>
            <a:chExt cx="2956" cy="1530"/>
          </a:xfrm>
        </p:grpSpPr>
        <p:graphicFrame>
          <p:nvGraphicFramePr>
            <p:cNvPr id="14350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7378" y="5572"/>
            <a:ext cx="528" cy="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8" name="" r:id="rId1" imgW="139700" imgH="405765" progId="Equation.KSEE3">
                    <p:embed/>
                  </p:oleObj>
                </mc:Choice>
                <mc:Fallback>
                  <p:oleObj name="" r:id="rId1" imgW="139700" imgH="405765" progId="Equation.KSEE3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8" y="5572"/>
                          <a:ext cx="528" cy="1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51" name="文本框 57"/>
            <p:cNvSpPr txBox="1">
              <a:spLocks noChangeArrowheads="1"/>
            </p:cNvSpPr>
            <p:nvPr/>
          </p:nvSpPr>
          <p:spPr bwMode="auto">
            <a:xfrm>
              <a:off x="7804" y="5905"/>
              <a:ext cx="2530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000" b="1">
                  <a:latin typeface="Times New Roman" panose="02020603050405020304" pitchFamily="18" charset="0"/>
                  <a:ea typeface="宋体" panose="02010600030101010101" pitchFamily="2" charset="-122"/>
                </a:rPr>
                <a:t>=8</a:t>
              </a:r>
              <a:r>
                <a:rPr lang="zh-CN" altLang="en-US" sz="3000" b="1">
                  <a:latin typeface="Times New Roman" panose="02020603050405020304" pitchFamily="18" charset="0"/>
                  <a:ea typeface="宋体" panose="02010600030101010101" pitchFamily="2" charset="-122"/>
                </a:rPr>
                <a:t>÷</a:t>
              </a:r>
              <a:r>
                <a:rPr lang="en-US" altLang="zh-CN" sz="3000" b="1">
                  <a:latin typeface="Times New Roman" panose="02020603050405020304" pitchFamily="18" charset="0"/>
                  <a:ea typeface="宋体" panose="02010600030101010101" pitchFamily="2" charset="-122"/>
                </a:rPr>
                <a:t>4=2</a:t>
              </a:r>
              <a:endParaRPr lang="en-US" altLang="zh-CN" sz="3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1908175" y="2563813"/>
            <a:ext cx="3844925" cy="577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还可以怎么想？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1908175" y="3416300"/>
            <a:ext cx="5899150" cy="979488"/>
            <a:chOff x="2093" y="5477"/>
            <a:chExt cx="9293" cy="1543"/>
          </a:xfrm>
        </p:grpSpPr>
        <p:sp>
          <p:nvSpPr>
            <p:cNvPr id="8" name="Rectangle 27"/>
            <p:cNvSpPr>
              <a:spLocks noChangeArrowheads="1"/>
            </p:cNvSpPr>
            <p:nvPr/>
          </p:nvSpPr>
          <p:spPr bwMode="auto">
            <a:xfrm>
              <a:off x="2093" y="5800"/>
              <a:ext cx="9293" cy="9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个   是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个   ，即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个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，就是</a:t>
              </a:r>
              <a:r>
                <a:rPr lang="en-US" altLang="zh-CN" sz="3200" b="1">
                  <a:solidFill>
                    <a:srgbClr val="FF0000"/>
                  </a:solidFill>
                  <a:latin typeface="+mn-lt"/>
                  <a:ea typeface="+mn-ea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+mn-lt"/>
                  <a:ea typeface="+mn-ea"/>
                </a:rPr>
                <a:t>。</a:t>
              </a:r>
              <a:endParaRPr lang="zh-CN" altLang="en-US" sz="3200" b="1">
                <a:solidFill>
                  <a:srgbClr val="FF0000"/>
                </a:solidFill>
                <a:latin typeface="+mn-lt"/>
                <a:ea typeface="+mn-ea"/>
              </a:endParaRPr>
            </a:p>
          </p:txBody>
        </p:sp>
        <p:graphicFrame>
          <p:nvGraphicFramePr>
            <p:cNvPr id="14348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154" y="5477"/>
            <a:ext cx="528" cy="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9" name="Equation" r:id="rId3" imgW="139700" imgH="406400" progId="Equation.DSMT4">
                    <p:embed/>
                  </p:oleObj>
                </mc:Choice>
                <mc:Fallback>
                  <p:oleObj name="Equation" r:id="rId3" imgW="139700" imgH="4064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4" y="5477"/>
                          <a:ext cx="528" cy="1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9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5271" y="5490"/>
            <a:ext cx="528" cy="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0" name="" r:id="rId5" imgW="139700" imgH="405765" progId="Equation.KSEE3">
                    <p:embed/>
                  </p:oleObj>
                </mc:Choice>
                <mc:Fallback>
                  <p:oleObj name="" r:id="rId5" imgW="139700" imgH="405765" progId="Equation.KSEE3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1" y="5490"/>
                          <a:ext cx="528" cy="1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41" name="组合 4"/>
          <p:cNvGrpSpPr/>
          <p:nvPr/>
        </p:nvGrpSpPr>
        <p:grpSpPr bwMode="auto">
          <a:xfrm>
            <a:off x="2319338" y="533400"/>
            <a:ext cx="1758950" cy="1700213"/>
            <a:chOff x="2957066" y="533878"/>
            <a:chExt cx="1760984" cy="1699735"/>
          </a:xfrm>
        </p:grpSpPr>
        <p:pic>
          <p:nvPicPr>
            <p:cNvPr id="14344" name="图片 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7066" y="533878"/>
              <a:ext cx="1760984" cy="808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右大括号 1"/>
            <p:cNvSpPr/>
            <p:nvPr/>
          </p:nvSpPr>
          <p:spPr>
            <a:xfrm rot="5400000">
              <a:off x="3748712" y="618343"/>
              <a:ext cx="217426" cy="1721251"/>
            </a:xfrm>
            <a:prstGeom prst="rightBrace">
              <a:avLst>
                <a:gd name="adj1" fmla="val 132584"/>
                <a:gd name="adj2" fmla="val 50000"/>
              </a:avLst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aphicFrame>
          <p:nvGraphicFramePr>
            <p:cNvPr id="14346" name="对象 3"/>
            <p:cNvGraphicFramePr>
              <a:graphicFrameLocks noChangeAspect="1"/>
            </p:cNvGraphicFramePr>
            <p:nvPr/>
          </p:nvGraphicFramePr>
          <p:xfrm>
            <a:off x="3752265" y="1611307"/>
            <a:ext cx="209489" cy="622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1" name="Equation" r:id="rId8" imgW="313690" imgH="914400" progId="Equation.DSMT4">
                    <p:embed/>
                  </p:oleObj>
                </mc:Choice>
                <mc:Fallback>
                  <p:oleObj name="Equation" r:id="rId8" imgW="313690" imgH="9144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2265" y="1611307"/>
                          <a:ext cx="209489" cy="622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组合 45"/>
          <p:cNvGrpSpPr/>
          <p:nvPr/>
        </p:nvGrpSpPr>
        <p:grpSpPr bwMode="auto">
          <a:xfrm>
            <a:off x="2275217" y="512065"/>
            <a:ext cx="894715" cy="852170"/>
            <a:chOff x="0" y="0"/>
            <a:chExt cx="514350" cy="51435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7" name="椭圆 16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solidFill>
              <a:srgbClr val="CFECFA"/>
            </a:solidFill>
            <a:ln w="12700" cap="flat" cmpd="sng" algn="ctr">
              <a:solidFill>
                <a:srgbClr val="467AA8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直接连接符 47"/>
            <p:cNvSpPr>
              <a:spLocks noChangeShapeType="1"/>
            </p:cNvSpPr>
            <p:nvPr/>
          </p:nvSpPr>
          <p:spPr bwMode="auto">
            <a:xfrm>
              <a:off x="0" y="247650"/>
              <a:ext cx="514350" cy="0"/>
            </a:xfrm>
            <a:prstGeom prst="line">
              <a:avLst/>
            </a:prstGeom>
            <a:solidFill>
              <a:srgbClr val="CFECFA"/>
            </a:solidFill>
            <a:ln w="12700" cap="flat" cmpd="sng" algn="ctr">
              <a:solidFill>
                <a:srgbClr val="467AA8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直接连接符 48"/>
            <p:cNvSpPr>
              <a:spLocks noChangeShapeType="1"/>
            </p:cNvSpPr>
            <p:nvPr/>
          </p:nvSpPr>
          <p:spPr bwMode="auto">
            <a:xfrm>
              <a:off x="260350" y="0"/>
              <a:ext cx="0" cy="514350"/>
            </a:xfrm>
            <a:prstGeom prst="line">
              <a:avLst/>
            </a:prstGeom>
            <a:solidFill>
              <a:srgbClr val="CFECFA"/>
            </a:solidFill>
            <a:ln w="12700" cap="flat" cmpd="sng" algn="ctr">
              <a:solidFill>
                <a:srgbClr val="467AA8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0" name="组合 45"/>
          <p:cNvGrpSpPr/>
          <p:nvPr/>
        </p:nvGrpSpPr>
        <p:grpSpPr bwMode="auto">
          <a:xfrm>
            <a:off x="3257750" y="511700"/>
            <a:ext cx="897255" cy="852170"/>
            <a:chOff x="0" y="0"/>
            <a:chExt cx="514350" cy="51435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1" name="椭圆 20"/>
            <p:cNvSpPr/>
            <p:nvPr/>
          </p:nvSpPr>
          <p:spPr>
            <a:xfrm>
              <a:off x="0" y="0"/>
              <a:ext cx="514350" cy="514350"/>
            </a:xfrm>
            <a:prstGeom prst="ellipse">
              <a:avLst/>
            </a:prstGeom>
            <a:solidFill>
              <a:srgbClr val="CFECFA"/>
            </a:solidFill>
            <a:ln w="12700" cap="flat" cmpd="sng" algn="ctr">
              <a:solidFill>
                <a:srgbClr val="467AA8"/>
              </a:solidFill>
              <a:prstDash val="solid"/>
            </a:ln>
            <a:effectLst/>
          </p:spPr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2" name="直接连接符 47"/>
            <p:cNvSpPr>
              <a:spLocks noChangeShapeType="1"/>
            </p:cNvSpPr>
            <p:nvPr/>
          </p:nvSpPr>
          <p:spPr bwMode="auto">
            <a:xfrm>
              <a:off x="0" y="247650"/>
              <a:ext cx="514350" cy="0"/>
            </a:xfrm>
            <a:prstGeom prst="line">
              <a:avLst/>
            </a:prstGeom>
            <a:grpFill/>
            <a:ln w="12700" algn="ctr">
              <a:solidFill>
                <a:srgbClr val="8BA9C3"/>
              </a:solidFill>
              <a:round/>
            </a:ln>
          </p:spPr>
        </p:sp>
        <p:sp>
          <p:nvSpPr>
            <p:cNvPr id="23" name="直接连接符 48"/>
            <p:cNvSpPr>
              <a:spLocks noChangeShapeType="1"/>
            </p:cNvSpPr>
            <p:nvPr/>
          </p:nvSpPr>
          <p:spPr bwMode="auto">
            <a:xfrm>
              <a:off x="260350" y="0"/>
              <a:ext cx="0" cy="514350"/>
            </a:xfrm>
            <a:prstGeom prst="line">
              <a:avLst/>
            </a:prstGeom>
            <a:grpFill/>
            <a:ln w="12700" algn="ctr">
              <a:solidFill>
                <a:srgbClr val="8BA9C3"/>
              </a:solidFill>
              <a:round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2"/>
          <p:cNvSpPr>
            <a:spLocks noChangeArrowheads="1"/>
          </p:cNvSpPr>
          <p:nvPr/>
        </p:nvSpPr>
        <p:spPr bwMode="auto">
          <a:xfrm>
            <a:off x="1114425" y="450850"/>
            <a:ext cx="51038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）把    、  化成带分数。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5363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652713" y="188913"/>
          <a:ext cx="36512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188913"/>
                        <a:ext cx="365125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294063" y="188913"/>
          <a:ext cx="334962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" r:id="rId3" imgW="139700" imgH="405765" progId="Equation.KSEE3">
                  <p:embed/>
                </p:oleObj>
              </mc:Choice>
              <mc:Fallback>
                <p:oleObj name="" r:id="rId3" imgW="139700" imgH="405765" progId="Equation.KSEE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188913"/>
                        <a:ext cx="334962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1725260" y="1341438"/>
            <a:ext cx="5959829" cy="3519487"/>
            <a:chOff x="1725260" y="1341438"/>
            <a:chExt cx="5959829" cy="3519487"/>
          </a:xfrm>
        </p:grpSpPr>
        <p:grpSp>
          <p:nvGrpSpPr>
            <p:cNvPr id="2" name="组合 1"/>
            <p:cNvGrpSpPr/>
            <p:nvPr/>
          </p:nvGrpSpPr>
          <p:grpSpPr bwMode="auto">
            <a:xfrm>
              <a:off x="1725260" y="1341438"/>
              <a:ext cx="5959829" cy="3519487"/>
              <a:chOff x="1724866" y="1341438"/>
              <a:chExt cx="5960222" cy="3519487"/>
            </a:xfrm>
          </p:grpSpPr>
          <p:grpSp>
            <p:nvGrpSpPr>
              <p:cNvPr id="15366" name="组合 7"/>
              <p:cNvGrpSpPr/>
              <p:nvPr/>
            </p:nvGrpSpPr>
            <p:grpSpPr bwMode="auto">
              <a:xfrm>
                <a:off x="1724866" y="1341438"/>
                <a:ext cx="5960222" cy="3519487"/>
                <a:chOff x="1724855" y="1342242"/>
                <a:chExt cx="5959922" cy="3518560"/>
              </a:xfrm>
            </p:grpSpPr>
            <p:pic>
              <p:nvPicPr>
                <p:cNvPr id="15368" name="图片 1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4855" y="1342242"/>
                  <a:ext cx="1307096" cy="22344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5369" name="组合 2"/>
                <p:cNvGrpSpPr/>
                <p:nvPr/>
              </p:nvGrpSpPr>
              <p:grpSpPr bwMode="auto">
                <a:xfrm>
                  <a:off x="4094626" y="3079510"/>
                  <a:ext cx="1686707" cy="1781292"/>
                  <a:chOff x="4238890" y="2918926"/>
                  <a:chExt cx="1686707" cy="1781292"/>
                </a:xfrm>
              </p:grpSpPr>
              <p:pic>
                <p:nvPicPr>
                  <p:cNvPr id="15377" name="图片 18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33077"/>
                  <a:stretch>
                    <a:fillRect/>
                  </a:stretch>
                </p:blipFill>
                <p:spPr bwMode="auto">
                  <a:xfrm>
                    <a:off x="4238890" y="2918926"/>
                    <a:ext cx="1686707" cy="75532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aphicFrame>
                <p:nvGraphicFramePr>
                  <p:cNvPr id="15378" name="对象 1"/>
                  <p:cNvGraphicFramePr>
                    <a:graphicFrameLocks noChangeAspect="1"/>
                  </p:cNvGraphicFramePr>
                  <p:nvPr/>
                </p:nvGraphicFramePr>
                <p:xfrm>
                  <a:off x="5364088" y="3980218"/>
                  <a:ext cx="270000" cy="7200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7221" name="Equation" r:id="rId7" imgW="152400" imgH="405765" progId="Equation.DSMT4">
                          <p:embed/>
                        </p:oleObj>
                      </mc:Choice>
                      <mc:Fallback>
                        <p:oleObj name="Equation" r:id="rId7" imgW="152400" imgH="405765" progId="Equation.DSMT4">
                          <p:embed/>
                          <p:pic>
                            <p:nvPicPr>
                              <p:cNvPr id="0" name="对象 1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5364088" y="3980218"/>
                                <a:ext cx="270000" cy="7200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15370" name="组合 6"/>
                <p:cNvGrpSpPr/>
                <p:nvPr/>
              </p:nvGrpSpPr>
              <p:grpSpPr bwMode="auto">
                <a:xfrm>
                  <a:off x="3674954" y="1388267"/>
                  <a:ext cx="4009823" cy="1306169"/>
                  <a:chOff x="676805" y="3241425"/>
                  <a:chExt cx="4009823" cy="1306169"/>
                </a:xfrm>
              </p:grpSpPr>
              <p:sp>
                <p:nvSpPr>
                  <p:cNvPr id="12" name="圆角矩形标注 55"/>
                  <p:cNvSpPr/>
                  <p:nvPr/>
                </p:nvSpPr>
                <p:spPr bwMode="auto">
                  <a:xfrm>
                    <a:off x="676540" y="3241425"/>
                    <a:ext cx="4010088" cy="1306169"/>
                  </a:xfrm>
                  <a:prstGeom prst="wedgeRoundRectCallout">
                    <a:avLst>
                      <a:gd name="adj1" fmla="val -63776"/>
                      <a:gd name="adj2" fmla="val 21801"/>
                      <a:gd name="adj3" fmla="val 16667"/>
                    </a:avLst>
                  </a:prstGeom>
                  <a:solidFill>
                    <a:srgbClr val="FFFFFF"/>
                  </a:solidFill>
                  <a:ln w="19050">
                    <a:solidFill>
                      <a:srgbClr val="E72D8B"/>
                    </a:solidFill>
                    <a:miter lim="800000"/>
                  </a:ln>
                </p:spPr>
                <p:txBody>
                  <a:bodyPr anchor="ctr"/>
                  <a:lstStyle/>
                  <a:p>
                    <a:pPr algn="ctr" eaLnBrk="1" fontAlgn="auto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 sz="2800" b="1" kern="0" noProof="1">
                      <a:solidFill>
                        <a:srgbClr val="1C1C1C"/>
                      </a:solidFill>
                      <a:latin typeface="宋体" panose="02010600030101010101" pitchFamily="2" charset="-122"/>
                      <a:ea typeface="黑体" panose="02010609060101010101" pitchFamily="49" charset="-122"/>
                    </a:endParaRPr>
                  </a:p>
                </p:txBody>
              </p:sp>
              <p:graphicFrame>
                <p:nvGraphicFramePr>
                  <p:cNvPr id="15372" name="对象 4"/>
                  <p:cNvGraphicFramePr>
                    <a:graphicFrameLocks noChangeAspect="1"/>
                  </p:cNvGraphicFramePr>
                  <p:nvPr/>
                </p:nvGraphicFramePr>
                <p:xfrm>
                  <a:off x="827584" y="3277321"/>
                  <a:ext cx="270000" cy="7200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7222" name="Equation" r:id="rId9" imgW="152400" imgH="405765" progId="Equation.DSMT4">
                          <p:embed/>
                        </p:oleObj>
                      </mc:Choice>
                      <mc:Fallback>
                        <p:oleObj name="Equation" r:id="rId9" imgW="152400" imgH="405765" progId="Equation.DSMT4">
                          <p:embed/>
                          <p:pic>
                            <p:nvPicPr>
                              <p:cNvPr id="0" name="对象 4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827584" y="3277321"/>
                                <a:ext cx="270000" cy="7200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6" name="矩形 5"/>
                  <p:cNvSpPr/>
                  <p:nvPr/>
                </p:nvSpPr>
                <p:spPr>
                  <a:xfrm>
                    <a:off x="727341" y="3349347"/>
                    <a:ext cx="3527480" cy="1090326"/>
                  </a:xfrm>
                  <a:prstGeom prst="rect">
                    <a:avLst/>
                  </a:prstGeom>
                </p:spPr>
                <p:txBody>
                  <a:bodyPr>
                    <a:spAutoFit/>
                  </a:bodyPr>
                  <a:lstStyle/>
                  <a:p>
                    <a:pPr eaLnBrk="1" fontAlgn="auto" hangingPunct="1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zh-CN" altLang="en-US" sz="2800" b="1" kern="0" noProof="1">
                        <a:solidFill>
                          <a:srgbClr val="1C1C1C"/>
                        </a:solidFill>
                        <a:latin typeface="+mn-lt"/>
                        <a:ea typeface="黑体" panose="02010609060101010101" pitchFamily="49" charset="-122"/>
                      </a:rPr>
                      <a:t>   是   </a:t>
                    </a:r>
                    <a:r>
                      <a:rPr lang="en-US" altLang="zh-CN" sz="2800" b="1" kern="0" noProof="1">
                        <a:solidFill>
                          <a:srgbClr val="1C1C1C"/>
                        </a:solidFill>
                        <a:latin typeface="+mn-lt"/>
                        <a:ea typeface="黑体" panose="02010609060101010101" pitchFamily="49" charset="-122"/>
                      </a:rPr>
                      <a:t>(</a:t>
                    </a:r>
                    <a:r>
                      <a:rPr lang="zh-CN" altLang="en-US" sz="2800" b="1" kern="0" noProof="1">
                        <a:solidFill>
                          <a:srgbClr val="1C1C1C"/>
                        </a:solidFill>
                        <a:latin typeface="+mn-lt"/>
                        <a:ea typeface="黑体" panose="02010609060101010101" pitchFamily="49" charset="-122"/>
                      </a:rPr>
                      <a:t>就是</a:t>
                    </a:r>
                    <a:r>
                      <a:rPr lang="en-US" altLang="zh-CN" sz="2800" b="1" kern="0" noProof="1">
                        <a:solidFill>
                          <a:srgbClr val="1C1C1C"/>
                        </a:solidFill>
                        <a:latin typeface="+mn-lt"/>
                        <a:ea typeface="黑体" panose="02010609060101010101" pitchFamily="49" charset="-122"/>
                      </a:rPr>
                      <a:t>2) </a:t>
                    </a:r>
                    <a:r>
                      <a:rPr lang="zh-CN" altLang="en-US" sz="2800" b="1" kern="0" noProof="1">
                        <a:solidFill>
                          <a:srgbClr val="1C1C1C"/>
                        </a:solidFill>
                        <a:latin typeface="+mn-lt"/>
                        <a:ea typeface="黑体" panose="02010609060101010101" pitchFamily="49" charset="-122"/>
                      </a:rPr>
                      <a:t>和    合成的数，等于  </a:t>
                    </a:r>
                    <a:endParaRPr lang="zh-CN" altLang="en-US" sz="2800" b="1" kern="0" noProof="1">
                      <a:solidFill>
                        <a:srgbClr val="1C1C1C"/>
                      </a:solidFill>
                      <a:latin typeface="+mn-lt"/>
                      <a:ea typeface="黑体" panose="02010609060101010101" pitchFamily="49" charset="-122"/>
                    </a:endParaRPr>
                  </a:p>
                </p:txBody>
              </p:sp>
              <p:graphicFrame>
                <p:nvGraphicFramePr>
                  <p:cNvPr id="15374" name="对象 16"/>
                  <p:cNvGraphicFramePr>
                    <a:graphicFrameLocks noChangeAspect="1"/>
                  </p:cNvGraphicFramePr>
                  <p:nvPr/>
                </p:nvGraphicFramePr>
                <p:xfrm>
                  <a:off x="1418545" y="3274178"/>
                  <a:ext cx="270000" cy="7200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7223" name="Equation" r:id="rId11" imgW="152400" imgH="405765" progId="Equation.DSMT4">
                          <p:embed/>
                        </p:oleObj>
                      </mc:Choice>
                      <mc:Fallback>
                        <p:oleObj name="Equation" r:id="rId11" imgW="152400" imgH="405765" progId="Equation.DSMT4">
                          <p:embed/>
                          <p:pic>
                            <p:nvPicPr>
                              <p:cNvPr id="0" name="对象 16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18545" y="3274178"/>
                                <a:ext cx="270000" cy="7200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5375" name="对象 17"/>
                  <p:cNvGraphicFramePr>
                    <a:graphicFrameLocks noChangeAspect="1"/>
                  </p:cNvGraphicFramePr>
                  <p:nvPr/>
                </p:nvGraphicFramePr>
                <p:xfrm>
                  <a:off x="3349617" y="3274178"/>
                  <a:ext cx="270000" cy="7200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7224" name="Equation" r:id="rId13" imgW="152400" imgH="405765" progId="Equation.DSMT4">
                          <p:embed/>
                        </p:oleObj>
                      </mc:Choice>
                      <mc:Fallback>
                        <p:oleObj name="Equation" r:id="rId13" imgW="152400" imgH="405765" progId="Equation.DSMT4">
                          <p:embed/>
                          <p:pic>
                            <p:nvPicPr>
                              <p:cNvPr id="0" name="对象 17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349617" y="3274178"/>
                                <a:ext cx="270000" cy="7200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15376" name="对象 19"/>
                  <p:cNvGraphicFramePr>
                    <a:graphicFrameLocks noChangeAspect="1"/>
                  </p:cNvGraphicFramePr>
                  <p:nvPr/>
                </p:nvGraphicFramePr>
                <p:xfrm>
                  <a:off x="2961885" y="3828456"/>
                  <a:ext cx="427037" cy="71913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7225" name="Equation" r:id="rId15" imgW="241300" imgH="406400" progId="Equation.DSMT4">
                          <p:embed/>
                        </p:oleObj>
                      </mc:Choice>
                      <mc:Fallback>
                        <p:oleObj name="Equation" r:id="rId15" imgW="241300" imgH="406400" progId="Equation.DSMT4">
                          <p:embed/>
                          <p:pic>
                            <p:nvPicPr>
                              <p:cNvPr id="0" name="对象 1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6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961885" y="3828456"/>
                                <a:ext cx="427037" cy="71913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</p:grpSp>
          <p:sp>
            <p:nvSpPr>
              <p:cNvPr id="19" name="右大括号 18"/>
              <p:cNvSpPr/>
              <p:nvPr/>
            </p:nvSpPr>
            <p:spPr>
              <a:xfrm rot="5400000">
                <a:off x="5204462" y="3126524"/>
                <a:ext cx="215900" cy="1722552"/>
              </a:xfrm>
              <a:prstGeom prst="rightBrace">
                <a:avLst>
                  <a:gd name="adj1" fmla="val 132584"/>
                  <a:gd name="adj2" fmla="val 50000"/>
                </a:avLst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3928" y="2931790"/>
              <a:ext cx="2913560" cy="94933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124" y="1009346"/>
            <a:ext cx="2648691" cy="863032"/>
          </a:xfrm>
          <a:prstGeom prst="rect">
            <a:avLst/>
          </a:prstGeom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419350" y="2109788"/>
            <a:ext cx="4257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也可以用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3=2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……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833563" y="3994150"/>
            <a:ext cx="5184775" cy="971550"/>
            <a:chOff x="1669" y="6134"/>
            <a:chExt cx="8166" cy="1530"/>
          </a:xfrm>
        </p:grpSpPr>
        <p:sp>
          <p:nvSpPr>
            <p:cNvPr id="16414" name="文本框 27"/>
            <p:cNvSpPr txBox="1">
              <a:spLocks noChangeArrowheads="1"/>
            </p:cNvSpPr>
            <p:nvPr/>
          </p:nvSpPr>
          <p:spPr bwMode="auto">
            <a:xfrm>
              <a:off x="1669" y="6565"/>
              <a:ext cx="8166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想一想：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6415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137" y="6134"/>
            <a:ext cx="528" cy="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4" name="" r:id="rId2" imgW="139700" imgH="405765" progId="Equation.KSEE3">
                    <p:embed/>
                  </p:oleObj>
                </mc:Choice>
                <mc:Fallback>
                  <p:oleObj name="" r:id="rId2" imgW="139700" imgH="405765" progId="Equation.KSEE3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7" y="6134"/>
                          <a:ext cx="528" cy="1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16" name="文本框 33"/>
            <p:cNvSpPr txBox="1">
              <a:spLocks noChangeArrowheads="1"/>
            </p:cNvSpPr>
            <p:nvPr/>
          </p:nvSpPr>
          <p:spPr bwMode="auto">
            <a:xfrm>
              <a:off x="4714" y="6613"/>
              <a:ext cx="5031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0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r>
                <a:rPr lang="en-US" altLang="zh-CN" sz="30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——————————</a:t>
              </a:r>
              <a:endParaRPr lang="en-US" altLang="zh-CN" sz="3000" b="1" baseline="-25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4510088" y="3814763"/>
            <a:ext cx="1633537" cy="971550"/>
            <a:chOff x="5388" y="6069"/>
            <a:chExt cx="2573" cy="1530"/>
          </a:xfrm>
        </p:grpSpPr>
        <p:sp>
          <p:nvSpPr>
            <p:cNvPr id="16412" name="文本框 35"/>
            <p:cNvSpPr txBox="1">
              <a:spLocks noChangeArrowheads="1"/>
            </p:cNvSpPr>
            <p:nvPr/>
          </p:nvSpPr>
          <p:spPr bwMode="auto">
            <a:xfrm>
              <a:off x="5388" y="6402"/>
              <a:ext cx="2530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000" b="1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lang="zh-CN" altLang="en-US" sz="3000" b="1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÷</a:t>
              </a:r>
              <a:r>
                <a:rPr lang="en-US" altLang="zh-CN" sz="3000" b="1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5=</a:t>
              </a:r>
              <a:endPara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6413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7098" y="6069"/>
            <a:ext cx="863" cy="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5" name="" r:id="rId4" imgW="228600" imgH="405765" progId="Equation.KSEE3">
                    <p:embed/>
                  </p:oleObj>
                </mc:Choice>
                <mc:Fallback>
                  <p:oleObj name="" r:id="rId4" imgW="228600" imgH="405765" progId="Equation.KSEE3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98" y="6069"/>
                          <a:ext cx="863" cy="1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389" name="AutoShape 22"/>
          <p:cNvSpPr>
            <a:spLocks noChangeArrowheads="1"/>
          </p:cNvSpPr>
          <p:nvPr/>
        </p:nvSpPr>
        <p:spPr bwMode="auto">
          <a:xfrm>
            <a:off x="1114425" y="450850"/>
            <a:ext cx="5103813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）把    、  化成带分数。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6390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652713" y="188913"/>
          <a:ext cx="36512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Equation" r:id="rId6" imgW="152400" imgH="405765" progId="Equation.DSMT4">
                  <p:embed/>
                </p:oleObj>
              </mc:Choice>
              <mc:Fallback>
                <p:oleObj name="Equation" r:id="rId6" imgW="1524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2713" y="188913"/>
                        <a:ext cx="365125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294063" y="188913"/>
          <a:ext cx="334962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" r:id="rId8" imgW="139700" imgH="405765" progId="Equation.KSEE3">
                  <p:embed/>
                </p:oleObj>
              </mc:Choice>
              <mc:Fallback>
                <p:oleObj name="" r:id="rId8" imgW="139700" imgH="405765" progId="Equation.KSEE3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188913"/>
                        <a:ext cx="334962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组合 28"/>
          <p:cNvGrpSpPr/>
          <p:nvPr/>
        </p:nvGrpSpPr>
        <p:grpSpPr bwMode="auto">
          <a:xfrm>
            <a:off x="3708400" y="1071563"/>
            <a:ext cx="1708150" cy="1538287"/>
            <a:chOff x="3558289" y="1249791"/>
            <a:chExt cx="1709816" cy="1538805"/>
          </a:xfrm>
        </p:grpSpPr>
        <p:grpSp>
          <p:nvGrpSpPr>
            <p:cNvPr id="16408" name="组合 79"/>
            <p:cNvGrpSpPr/>
            <p:nvPr/>
          </p:nvGrpSpPr>
          <p:grpSpPr bwMode="auto">
            <a:xfrm>
              <a:off x="3558289" y="1249791"/>
              <a:ext cx="1607370" cy="1111624"/>
              <a:chOff x="3558289" y="1249791"/>
              <a:chExt cx="1607370" cy="1111624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3558289" y="1249791"/>
                <a:ext cx="1608117" cy="770196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33" name="直接连接符 32"/>
              <p:cNvCxnSpPr>
                <a:stCxn id="32" idx="2"/>
                <a:endCxn id="31" idx="0"/>
              </p:cNvCxnSpPr>
              <p:nvPr/>
            </p:nvCxnSpPr>
            <p:spPr>
              <a:xfrm>
                <a:off x="4362347" y="2019987"/>
                <a:ext cx="772277" cy="34142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椭圆 30"/>
            <p:cNvSpPr/>
            <p:nvPr/>
          </p:nvSpPr>
          <p:spPr>
            <a:xfrm>
              <a:off x="4999556" y="2361415"/>
              <a:ext cx="268549" cy="42718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5392738" y="1062038"/>
            <a:ext cx="801687" cy="1584325"/>
            <a:chOff x="5202112" y="1239738"/>
            <a:chExt cx="802554" cy="1585383"/>
          </a:xfrm>
        </p:grpSpPr>
        <p:grpSp>
          <p:nvGrpSpPr>
            <p:cNvPr id="16404" name="组合 80"/>
            <p:cNvGrpSpPr/>
            <p:nvPr/>
          </p:nvGrpSpPr>
          <p:grpSpPr bwMode="auto">
            <a:xfrm>
              <a:off x="5202112" y="1239738"/>
              <a:ext cx="802554" cy="1121523"/>
              <a:chOff x="3517900" y="1239400"/>
              <a:chExt cx="802554" cy="1121523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3517900" y="1239400"/>
                <a:ext cx="802554" cy="77045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38" name="直接连接符 37"/>
              <p:cNvCxnSpPr>
                <a:stCxn id="37" idx="2"/>
                <a:endCxn id="36" idx="0"/>
              </p:cNvCxnSpPr>
              <p:nvPr/>
            </p:nvCxnSpPr>
            <p:spPr>
              <a:xfrm>
                <a:off x="3919971" y="2009851"/>
                <a:ext cx="243151" cy="35107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椭圆 35"/>
            <p:cNvSpPr/>
            <p:nvPr/>
          </p:nvSpPr>
          <p:spPr>
            <a:xfrm>
              <a:off x="5750391" y="2361261"/>
              <a:ext cx="195474" cy="46386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3987800" y="2849563"/>
            <a:ext cx="1527175" cy="973137"/>
            <a:chOff x="2995310" y="2668588"/>
            <a:chExt cx="1527478" cy="971803"/>
          </a:xfrm>
        </p:grpSpPr>
        <p:graphicFrame>
          <p:nvGraphicFramePr>
            <p:cNvPr id="16401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995310" y="2668841"/>
            <a:ext cx="365125" cy="971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8" name="Equation" r:id="rId10" imgW="152400" imgH="405765" progId="Equation.DSMT4">
                    <p:embed/>
                  </p:oleObj>
                </mc:Choice>
                <mc:Fallback>
                  <p:oleObj name="Equation" r:id="rId10" imgW="152400" imgH="405765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5310" y="2668841"/>
                          <a:ext cx="365125" cy="971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02" name="矩形 92"/>
            <p:cNvSpPr>
              <a:spLocks noChangeArrowheads="1"/>
            </p:cNvSpPr>
            <p:nvPr/>
          </p:nvSpPr>
          <p:spPr bwMode="auto">
            <a:xfrm>
              <a:off x="3440095" y="2884067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6403" name="对象 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944938" y="2668588"/>
            <a:ext cx="577850" cy="971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29" name="Equation" r:id="rId11" imgW="241300" imgH="406400" progId="Equation.DSMT4">
                    <p:embed/>
                  </p:oleObj>
                </mc:Choice>
                <mc:Fallback>
                  <p:oleObj name="Equation" r:id="rId11" imgW="241300" imgH="4064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4938" y="2668588"/>
                          <a:ext cx="577850" cy="971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43" name="直接连接符 42"/>
          <p:cNvCxnSpPr>
            <a:stCxn id="31" idx="4"/>
          </p:cNvCxnSpPr>
          <p:nvPr/>
        </p:nvCxnSpPr>
        <p:spPr>
          <a:xfrm flipH="1">
            <a:off x="5053013" y="2609850"/>
            <a:ext cx="230187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36" idx="4"/>
          </p:cNvCxnSpPr>
          <p:nvPr/>
        </p:nvCxnSpPr>
        <p:spPr>
          <a:xfrm flipH="1">
            <a:off x="5514975" y="2646363"/>
            <a:ext cx="522288" cy="4191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509588" y="987425"/>
            <a:ext cx="8124825" cy="2501900"/>
            <a:chOff x="625661" y="2162257"/>
            <a:chExt cx="8122747" cy="2500534"/>
          </a:xfrm>
        </p:grpSpPr>
        <p:sp>
          <p:nvSpPr>
            <p:cNvPr id="17411" name="文本框 5"/>
            <p:cNvSpPr txBox="1">
              <a:spLocks noChangeArrowheads="1"/>
            </p:cNvSpPr>
            <p:nvPr/>
          </p:nvSpPr>
          <p:spPr bwMode="auto">
            <a:xfrm>
              <a:off x="625661" y="2162257"/>
              <a:ext cx="7472857" cy="55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把假分数化成整数或带分数的方法是：</a:t>
              </a:r>
              <a:endPara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7412" name="文本框 6"/>
            <p:cNvSpPr txBox="1">
              <a:spLocks noChangeArrowheads="1"/>
            </p:cNvSpPr>
            <p:nvPr/>
          </p:nvSpPr>
          <p:spPr bwMode="auto">
            <a:xfrm>
              <a:off x="625661" y="2813483"/>
              <a:ext cx="8122747" cy="1849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 用分子除以分母，能整除的，所得商就是整数；不能整除的，商就是带分数的整数部分，余数就是分数部分的分子，分母不变。</a:t>
              </a:r>
              <a:endPara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720725" y="1112838"/>
            <a:ext cx="6791325" cy="6429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  <a:ea typeface="+mn-ea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  <a:ea typeface="+mn-ea"/>
              </a:rPr>
              <a:t>把下面的假分数化成整数或带分数。</a:t>
            </a:r>
            <a:endParaRPr lang="en-US" altLang="zh-CN" sz="32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en-US" altLang="zh-CN" sz="32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en-US" altLang="zh-CN" sz="32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grpSp>
        <p:nvGrpSpPr>
          <p:cNvPr id="18435" name="组合 26"/>
          <p:cNvGrpSpPr/>
          <p:nvPr/>
        </p:nvGrpSpPr>
        <p:grpSpPr bwMode="auto">
          <a:xfrm>
            <a:off x="992188" y="1995488"/>
            <a:ext cx="714375" cy="928687"/>
            <a:chOff x="0" y="0"/>
            <a:chExt cx="500066" cy="928694"/>
          </a:xfrm>
        </p:grpSpPr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500066" cy="92869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15</a:t>
              </a:r>
              <a:endParaRPr lang="en-US" altLang="zh-CN" sz="2800" b="1" kern="0">
                <a:solidFill>
                  <a:srgbClr val="000000"/>
                </a:solidFill>
                <a:latin typeface="+mn-lt"/>
              </a:endParaRPr>
            </a:p>
          </p:txBody>
        </p:sp>
        <p:cxnSp>
          <p:nvCxnSpPr>
            <p:cNvPr id="18484" name="直接连接符 11"/>
            <p:cNvCxnSpPr>
              <a:cxnSpLocks noChangeShapeType="1"/>
            </p:cNvCxnSpPr>
            <p:nvPr/>
          </p:nvCxnSpPr>
          <p:spPr bwMode="auto">
            <a:xfrm>
              <a:off x="0" y="500066"/>
              <a:ext cx="35719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436" name="组合 27"/>
          <p:cNvGrpSpPr/>
          <p:nvPr/>
        </p:nvGrpSpPr>
        <p:grpSpPr bwMode="auto">
          <a:xfrm>
            <a:off x="2206625" y="1995488"/>
            <a:ext cx="500063" cy="928687"/>
            <a:chOff x="0" y="0"/>
            <a:chExt cx="500066" cy="928694"/>
          </a:xfrm>
        </p:grpSpPr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0" y="0"/>
              <a:ext cx="500066" cy="92869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8</a:t>
              </a:r>
              <a:endParaRPr lang="en-US" altLang="zh-CN" sz="2800" b="1" kern="0">
                <a:solidFill>
                  <a:srgbClr val="000000"/>
                </a:solidFill>
                <a:latin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5</a:t>
              </a:r>
              <a:endParaRPr lang="zh-CN" altLang="en-US" sz="2800" b="1" kern="0">
                <a:solidFill>
                  <a:srgbClr val="000000"/>
                </a:solidFill>
                <a:latin typeface="+mn-lt"/>
              </a:endParaRPr>
            </a:p>
          </p:txBody>
        </p:sp>
        <p:cxnSp>
          <p:nvCxnSpPr>
            <p:cNvPr id="18482" name="直接连接符 14"/>
            <p:cNvCxnSpPr>
              <a:cxnSpLocks noChangeShapeType="1"/>
            </p:cNvCxnSpPr>
            <p:nvPr/>
          </p:nvCxnSpPr>
          <p:spPr bwMode="auto">
            <a:xfrm>
              <a:off x="0" y="500066"/>
              <a:ext cx="35719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437" name="组合 30"/>
          <p:cNvGrpSpPr/>
          <p:nvPr/>
        </p:nvGrpSpPr>
        <p:grpSpPr bwMode="auto">
          <a:xfrm>
            <a:off x="3278188" y="1995488"/>
            <a:ext cx="714375" cy="928687"/>
            <a:chOff x="0" y="0"/>
            <a:chExt cx="714380" cy="928694"/>
          </a:xfrm>
        </p:grpSpPr>
        <p:sp>
          <p:nvSpPr>
            <p:cNvPr id="17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714380" cy="92869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21</a:t>
              </a:r>
              <a:endParaRPr lang="en-US" altLang="zh-CN" sz="2800" b="1" kern="0">
                <a:solidFill>
                  <a:srgbClr val="000000"/>
                </a:solidFill>
                <a:latin typeface="+mn-lt"/>
              </a:endParaRPr>
            </a:p>
          </p:txBody>
        </p:sp>
        <p:cxnSp>
          <p:nvCxnSpPr>
            <p:cNvPr id="18480" name="直接连接符 16"/>
            <p:cNvCxnSpPr>
              <a:cxnSpLocks noChangeShapeType="1"/>
            </p:cNvCxnSpPr>
            <p:nvPr/>
          </p:nvCxnSpPr>
          <p:spPr bwMode="auto">
            <a:xfrm>
              <a:off x="71440" y="500066"/>
              <a:ext cx="35719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TextBox 17"/>
          <p:cNvSpPr txBox="1">
            <a:spLocks noChangeArrowheads="1"/>
          </p:cNvSpPr>
          <p:nvPr/>
        </p:nvSpPr>
        <p:spPr bwMode="auto">
          <a:xfrm>
            <a:off x="4421188" y="1995488"/>
            <a:ext cx="642937" cy="9286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000000"/>
                </a:solidFill>
                <a:latin typeface="+mn-lt"/>
                <a:ea typeface="宋体" panose="02010600030101010101" pitchFamily="2" charset="-122"/>
              </a:rPr>
              <a:t>50</a:t>
            </a:r>
            <a:endParaRPr lang="en-US" altLang="zh-CN" sz="2800" b="1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cxnSp>
        <p:nvCxnSpPr>
          <p:cNvPr id="18439" name="直接连接符 18"/>
          <p:cNvCxnSpPr>
            <a:cxnSpLocks noChangeShapeType="1"/>
          </p:cNvCxnSpPr>
          <p:nvPr/>
        </p:nvCxnSpPr>
        <p:spPr bwMode="auto">
          <a:xfrm>
            <a:off x="4459288" y="2495550"/>
            <a:ext cx="4587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8440" name="组合 32"/>
          <p:cNvGrpSpPr/>
          <p:nvPr/>
        </p:nvGrpSpPr>
        <p:grpSpPr bwMode="auto">
          <a:xfrm>
            <a:off x="5564188" y="1995488"/>
            <a:ext cx="714375" cy="928687"/>
            <a:chOff x="0" y="0"/>
            <a:chExt cx="500066" cy="928694"/>
          </a:xfrm>
        </p:grpSpPr>
        <p:sp>
          <p:nvSpPr>
            <p:cNvPr id="22" name="TextBox 19"/>
            <p:cNvSpPr txBox="1">
              <a:spLocks noChangeArrowheads="1"/>
            </p:cNvSpPr>
            <p:nvPr/>
          </p:nvSpPr>
          <p:spPr bwMode="auto">
            <a:xfrm>
              <a:off x="0" y="0"/>
              <a:ext cx="500066" cy="92869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43</a:t>
              </a:r>
              <a:endParaRPr lang="en-US" altLang="zh-CN" sz="2800" b="1" kern="0">
                <a:solidFill>
                  <a:srgbClr val="000000"/>
                </a:solidFill>
                <a:latin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12</a:t>
              </a:r>
              <a:endParaRPr lang="zh-CN" altLang="en-US" sz="2800" b="1" kern="0">
                <a:solidFill>
                  <a:srgbClr val="000000"/>
                </a:solidFill>
                <a:latin typeface="+mn-lt"/>
              </a:endParaRPr>
            </a:p>
          </p:txBody>
        </p:sp>
        <p:cxnSp>
          <p:nvCxnSpPr>
            <p:cNvPr id="18478" name="直接连接符 20"/>
            <p:cNvCxnSpPr>
              <a:cxnSpLocks noChangeShapeType="1"/>
            </p:cNvCxnSpPr>
            <p:nvPr/>
          </p:nvCxnSpPr>
          <p:spPr bwMode="auto">
            <a:xfrm>
              <a:off x="0" y="500066"/>
              <a:ext cx="35719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441" name="组合 33"/>
          <p:cNvGrpSpPr/>
          <p:nvPr/>
        </p:nvGrpSpPr>
        <p:grpSpPr bwMode="auto">
          <a:xfrm>
            <a:off x="6778625" y="1995488"/>
            <a:ext cx="642938" cy="928687"/>
            <a:chOff x="0" y="0"/>
            <a:chExt cx="642942" cy="928694"/>
          </a:xfrm>
        </p:grpSpPr>
        <p:sp>
          <p:nvSpPr>
            <p:cNvPr id="25" name="TextBox 21"/>
            <p:cNvSpPr txBox="1">
              <a:spLocks noChangeArrowheads="1"/>
            </p:cNvSpPr>
            <p:nvPr/>
          </p:nvSpPr>
          <p:spPr bwMode="auto">
            <a:xfrm>
              <a:off x="0" y="0"/>
              <a:ext cx="642942" cy="92869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69</a:t>
              </a:r>
              <a:endParaRPr lang="en-US" altLang="zh-CN" sz="2800" b="1" kern="0">
                <a:solidFill>
                  <a:srgbClr val="000000"/>
                </a:solidFill>
                <a:latin typeface="+mn-lt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20</a:t>
              </a:r>
              <a:endParaRPr lang="zh-CN" altLang="en-US" sz="2800" b="1" kern="0">
                <a:solidFill>
                  <a:srgbClr val="000000"/>
                </a:solidFill>
                <a:latin typeface="+mn-lt"/>
              </a:endParaRPr>
            </a:p>
          </p:txBody>
        </p:sp>
        <p:cxnSp>
          <p:nvCxnSpPr>
            <p:cNvPr id="18476" name="直接连接符 22"/>
            <p:cNvCxnSpPr>
              <a:cxnSpLocks noChangeShapeType="1"/>
            </p:cNvCxnSpPr>
            <p:nvPr/>
          </p:nvCxnSpPr>
          <p:spPr bwMode="auto">
            <a:xfrm>
              <a:off x="3" y="500066"/>
              <a:ext cx="50006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442" name="组合 34"/>
          <p:cNvGrpSpPr/>
          <p:nvPr/>
        </p:nvGrpSpPr>
        <p:grpSpPr bwMode="auto">
          <a:xfrm>
            <a:off x="7921625" y="1995488"/>
            <a:ext cx="642938" cy="928687"/>
            <a:chOff x="0" y="0"/>
            <a:chExt cx="642942" cy="928694"/>
          </a:xfrm>
        </p:grpSpPr>
        <p:sp>
          <p:nvSpPr>
            <p:cNvPr id="28" name="TextBox 23"/>
            <p:cNvSpPr txBox="1">
              <a:spLocks noChangeArrowheads="1"/>
            </p:cNvSpPr>
            <p:nvPr/>
          </p:nvSpPr>
          <p:spPr bwMode="auto">
            <a:xfrm>
              <a:off x="0" y="0"/>
              <a:ext cx="642942" cy="928694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30</a:t>
              </a:r>
              <a:endParaRPr lang="en-US" altLang="zh-CN" sz="2800" b="1" kern="0">
                <a:solidFill>
                  <a:srgbClr val="000000"/>
                </a:solidFill>
                <a:latin typeface="+mn-lt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800" b="1" kern="0">
                  <a:solidFill>
                    <a:srgbClr val="000000"/>
                  </a:solidFill>
                  <a:latin typeface="+mn-lt"/>
                </a:rPr>
                <a:t>15</a:t>
              </a:r>
              <a:endParaRPr lang="zh-CN" altLang="en-US" sz="2800" b="1" kern="0">
                <a:solidFill>
                  <a:srgbClr val="000000"/>
                </a:solidFill>
                <a:latin typeface="+mn-lt"/>
              </a:endParaRPr>
            </a:p>
          </p:txBody>
        </p:sp>
        <p:cxnSp>
          <p:nvCxnSpPr>
            <p:cNvPr id="18474" name="直接连接符 24"/>
            <p:cNvCxnSpPr>
              <a:cxnSpLocks noChangeShapeType="1"/>
            </p:cNvCxnSpPr>
            <p:nvPr/>
          </p:nvCxnSpPr>
          <p:spPr bwMode="auto">
            <a:xfrm>
              <a:off x="142876" y="500066"/>
              <a:ext cx="35719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" name="矩形 53"/>
          <p:cNvSpPr>
            <a:spLocks noChangeArrowheads="1"/>
          </p:cNvSpPr>
          <p:nvPr/>
        </p:nvSpPr>
        <p:spPr bwMode="auto">
          <a:xfrm>
            <a:off x="4421188" y="2424113"/>
            <a:ext cx="454025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</a:rPr>
              <a:t> 9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31" name="矩形 57"/>
          <p:cNvSpPr>
            <a:spLocks noChangeArrowheads="1"/>
          </p:cNvSpPr>
          <p:nvPr/>
        </p:nvSpPr>
        <p:spPr bwMode="auto">
          <a:xfrm>
            <a:off x="1063625" y="2424113"/>
            <a:ext cx="363538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000000"/>
                </a:solidFill>
                <a:latin typeface="+mn-lt"/>
                <a:ea typeface="宋体" panose="02010600030101010101" pitchFamily="2" charset="-122"/>
              </a:rPr>
              <a:t>2</a:t>
            </a:r>
            <a:endParaRPr lang="zh-CN" altLang="en-US" sz="2800" b="1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32" name="矩形 58"/>
          <p:cNvSpPr>
            <a:spLocks noChangeArrowheads="1"/>
          </p:cNvSpPr>
          <p:nvPr/>
        </p:nvSpPr>
        <p:spPr bwMode="auto">
          <a:xfrm>
            <a:off x="3343275" y="2424113"/>
            <a:ext cx="363538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宋体" panose="02010600030101010101" pitchFamily="2" charset="-122"/>
              </a:rPr>
              <a:t>7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宋体" panose="02010600030101010101" pitchFamily="2" charset="-122"/>
            </a:endParaRPr>
          </a:p>
        </p:txBody>
      </p:sp>
      <p:grpSp>
        <p:nvGrpSpPr>
          <p:cNvPr id="33" name="组合 63"/>
          <p:cNvGrpSpPr/>
          <p:nvPr/>
        </p:nvGrpSpPr>
        <p:grpSpPr bwMode="auto">
          <a:xfrm>
            <a:off x="720725" y="3090863"/>
            <a:ext cx="8272463" cy="1343025"/>
            <a:chOff x="2" y="-1"/>
            <a:chExt cx="8272518" cy="1342809"/>
          </a:xfrm>
        </p:grpSpPr>
        <p:sp>
          <p:nvSpPr>
            <p:cNvPr id="34" name="TextBox 34"/>
            <p:cNvSpPr txBox="1">
              <a:spLocks noChangeArrowheads="1"/>
            </p:cNvSpPr>
            <p:nvPr/>
          </p:nvSpPr>
          <p:spPr bwMode="auto">
            <a:xfrm>
              <a:off x="2557482" y="285703"/>
              <a:ext cx="642941" cy="785686"/>
            </a:xfrm>
            <a:prstGeom prst="rect">
              <a:avLst/>
            </a:prstGeom>
            <a:noFill/>
            <a:ln>
              <a:noFill/>
            </a:ln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3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TextBox 38"/>
            <p:cNvSpPr txBox="1">
              <a:spLocks noChangeArrowheads="1"/>
            </p:cNvSpPr>
            <p:nvPr/>
          </p:nvSpPr>
          <p:spPr bwMode="auto">
            <a:xfrm>
              <a:off x="7358114" y="357129"/>
              <a:ext cx="914406" cy="914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2</a:t>
              </a:r>
              <a:endParaRPr lang="zh-CN" altLang="en-US" sz="2800" b="1">
                <a:solidFill>
                  <a:srgbClr val="FF0000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grpSp>
          <p:nvGrpSpPr>
            <p:cNvPr id="18451" name="组合 56"/>
            <p:cNvGrpSpPr/>
            <p:nvPr/>
          </p:nvGrpSpPr>
          <p:grpSpPr bwMode="auto">
            <a:xfrm>
              <a:off x="2" y="-1"/>
              <a:ext cx="914400" cy="928694"/>
              <a:chOff x="0" y="0"/>
              <a:chExt cx="914400" cy="928694"/>
            </a:xfrm>
          </p:grpSpPr>
          <p:sp>
            <p:nvSpPr>
              <p:cNvPr id="55" name="TextBox 32"/>
              <p:cNvSpPr txBox="1">
                <a:spLocks noChangeArrowheads="1"/>
              </p:cNvSpPr>
              <p:nvPr/>
            </p:nvSpPr>
            <p:spPr bwMode="auto">
              <a:xfrm>
                <a:off x="0" y="71426"/>
                <a:ext cx="914406" cy="6428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7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TextBox 40"/>
              <p:cNvSpPr txBox="1">
                <a:spLocks noChangeArrowheads="1"/>
              </p:cNvSpPr>
              <p:nvPr/>
            </p:nvSpPr>
            <p:spPr bwMode="auto">
              <a:xfrm>
                <a:off x="285752" y="0"/>
                <a:ext cx="500066" cy="928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2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cxnSp>
            <p:nvCxnSpPr>
              <p:cNvPr id="18472" name="直接连接符 41"/>
              <p:cNvCxnSpPr>
                <a:cxnSpLocks noChangeShapeType="1"/>
              </p:cNvCxnSpPr>
              <p:nvPr/>
            </p:nvCxnSpPr>
            <p:spPr bwMode="auto">
              <a:xfrm>
                <a:off x="285752" y="500066"/>
                <a:ext cx="357191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8452" name="组合 59"/>
            <p:cNvGrpSpPr/>
            <p:nvPr/>
          </p:nvGrpSpPr>
          <p:grpSpPr bwMode="auto">
            <a:xfrm>
              <a:off x="1271592" y="-1"/>
              <a:ext cx="914400" cy="1128714"/>
              <a:chOff x="0" y="0"/>
              <a:chExt cx="914400" cy="1128714"/>
            </a:xfrm>
          </p:grpSpPr>
          <p:sp>
            <p:nvSpPr>
              <p:cNvPr id="52" name="TextBox 33"/>
              <p:cNvSpPr txBox="1">
                <a:spLocks noChangeArrowheads="1"/>
              </p:cNvSpPr>
              <p:nvPr/>
            </p:nvSpPr>
            <p:spPr bwMode="auto">
              <a:xfrm>
                <a:off x="6" y="214277"/>
                <a:ext cx="914406" cy="914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1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TextBox 42"/>
              <p:cNvSpPr txBox="1">
                <a:spLocks noChangeArrowheads="1"/>
              </p:cNvSpPr>
              <p:nvPr/>
            </p:nvSpPr>
            <p:spPr bwMode="auto">
              <a:xfrm>
                <a:off x="285758" y="0"/>
                <a:ext cx="500065" cy="9285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cxnSp>
            <p:nvCxnSpPr>
              <p:cNvPr id="18469" name="直接连接符 43"/>
              <p:cNvCxnSpPr>
                <a:cxnSpLocks noChangeShapeType="1"/>
              </p:cNvCxnSpPr>
              <p:nvPr/>
            </p:nvCxnSpPr>
            <p:spPr bwMode="auto">
              <a:xfrm>
                <a:off x="285752" y="500066"/>
                <a:ext cx="357191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8453" name="组合 60"/>
            <p:cNvGrpSpPr/>
            <p:nvPr/>
          </p:nvGrpSpPr>
          <p:grpSpPr bwMode="auto">
            <a:xfrm>
              <a:off x="3557608" y="142875"/>
              <a:ext cx="914400" cy="1071570"/>
              <a:chOff x="0" y="0"/>
              <a:chExt cx="914400" cy="1071570"/>
            </a:xfrm>
          </p:grpSpPr>
          <p:sp>
            <p:nvSpPr>
              <p:cNvPr id="49" name="TextBox 35"/>
              <p:cNvSpPr txBox="1">
                <a:spLocks noChangeArrowheads="1"/>
              </p:cNvSpPr>
              <p:nvPr/>
            </p:nvSpPr>
            <p:spPr bwMode="auto">
              <a:xfrm>
                <a:off x="6" y="157113"/>
                <a:ext cx="914406" cy="914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TextBox 44"/>
              <p:cNvSpPr txBox="1">
                <a:spLocks noChangeArrowheads="1"/>
              </p:cNvSpPr>
              <p:nvPr/>
            </p:nvSpPr>
            <p:spPr bwMode="auto">
              <a:xfrm>
                <a:off x="285758" y="-24"/>
                <a:ext cx="500065" cy="9285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9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cxnSp>
            <p:nvCxnSpPr>
              <p:cNvPr id="18466" name="直接连接符 45"/>
              <p:cNvCxnSpPr>
                <a:cxnSpLocks noChangeShapeType="1"/>
              </p:cNvCxnSpPr>
              <p:nvPr/>
            </p:nvCxnSpPr>
            <p:spPr bwMode="auto">
              <a:xfrm>
                <a:off x="285752" y="500066"/>
                <a:ext cx="357191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8454" name="组合 61"/>
            <p:cNvGrpSpPr/>
            <p:nvPr/>
          </p:nvGrpSpPr>
          <p:grpSpPr bwMode="auto">
            <a:xfrm>
              <a:off x="4714908" y="142851"/>
              <a:ext cx="914406" cy="1085675"/>
              <a:chOff x="-2" y="-25"/>
              <a:chExt cx="914406" cy="1085674"/>
            </a:xfrm>
          </p:grpSpPr>
          <p:sp>
            <p:nvSpPr>
              <p:cNvPr id="45" name="TextBox 36"/>
              <p:cNvSpPr txBox="1">
                <a:spLocks noChangeArrowheads="1"/>
              </p:cNvSpPr>
              <p:nvPr/>
            </p:nvSpPr>
            <p:spPr bwMode="auto">
              <a:xfrm>
                <a:off x="-2" y="171397"/>
                <a:ext cx="914406" cy="9142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3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8461" name="组合 33"/>
              <p:cNvGrpSpPr/>
              <p:nvPr/>
            </p:nvGrpSpPr>
            <p:grpSpPr bwMode="auto">
              <a:xfrm>
                <a:off x="200024" y="-25"/>
                <a:ext cx="642942" cy="928537"/>
                <a:chOff x="5" y="-25"/>
                <a:chExt cx="642941" cy="928537"/>
              </a:xfrm>
            </p:grpSpPr>
            <p:sp>
              <p:nvSpPr>
                <p:cNvPr id="47" name="TextBox 50"/>
                <p:cNvSpPr txBox="1">
                  <a:spLocks noChangeArrowheads="1"/>
                </p:cNvSpPr>
                <p:nvPr/>
              </p:nvSpPr>
              <p:spPr bwMode="auto">
                <a:xfrm>
                  <a:off x="5" y="-25"/>
                  <a:ext cx="642941" cy="9285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n-lt"/>
                      <a:ea typeface="宋体" panose="02010600030101010101" pitchFamily="2" charset="-122"/>
                    </a:rPr>
                    <a:t> 7</a:t>
                  </a:r>
                  <a:endParaRPr lang="en-US" altLang="zh-CN" sz="2800" b="1" dirty="0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endParaRPr>
                </a:p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n-lt"/>
                      <a:ea typeface="宋体" panose="02010600030101010101" pitchFamily="2" charset="-122"/>
                    </a:rPr>
                    <a:t>12</a:t>
                  </a:r>
                  <a:endParaRPr lang="zh-CN" altLang="en-US" sz="2800" b="1" dirty="0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8463" name="直接连接符 51"/>
                <p:cNvCxnSpPr>
                  <a:cxnSpLocks noChangeShapeType="1"/>
                </p:cNvCxnSpPr>
                <p:nvPr/>
              </p:nvCxnSpPr>
              <p:spPr bwMode="auto">
                <a:xfrm>
                  <a:off x="71122" y="500066"/>
                  <a:ext cx="357193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18455" name="组合 62"/>
            <p:cNvGrpSpPr/>
            <p:nvPr/>
          </p:nvGrpSpPr>
          <p:grpSpPr bwMode="auto">
            <a:xfrm>
              <a:off x="6059530" y="214277"/>
              <a:ext cx="914406" cy="1128531"/>
              <a:chOff x="462" y="-37"/>
              <a:chExt cx="914406" cy="1128531"/>
            </a:xfrm>
          </p:grpSpPr>
          <p:sp>
            <p:nvSpPr>
              <p:cNvPr id="41" name="TextBox 37"/>
              <p:cNvSpPr txBox="1">
                <a:spLocks noChangeArrowheads="1"/>
              </p:cNvSpPr>
              <p:nvPr/>
            </p:nvSpPr>
            <p:spPr bwMode="auto">
              <a:xfrm>
                <a:off x="462" y="214241"/>
                <a:ext cx="914406" cy="914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rPr>
                  <a:t>3</a:t>
                </a:r>
                <a:endParaRPr lang="zh-CN" altLang="en-US" sz="2800" b="1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8457" name="组合 33"/>
              <p:cNvGrpSpPr/>
              <p:nvPr/>
            </p:nvGrpSpPr>
            <p:grpSpPr bwMode="auto">
              <a:xfrm>
                <a:off x="213188" y="-37"/>
                <a:ext cx="642941" cy="928538"/>
                <a:chOff x="6" y="-37"/>
                <a:chExt cx="642940" cy="928538"/>
              </a:xfrm>
            </p:grpSpPr>
            <p:sp>
              <p:nvSpPr>
                <p:cNvPr id="43" name="TextBox 54"/>
                <p:cNvSpPr txBox="1">
                  <a:spLocks noChangeArrowheads="1"/>
                </p:cNvSpPr>
                <p:nvPr/>
              </p:nvSpPr>
              <p:spPr bwMode="auto">
                <a:xfrm>
                  <a:off x="6" y="-37"/>
                  <a:ext cx="642940" cy="9285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+mn-lt"/>
                      <a:ea typeface="宋体" panose="02010600030101010101" pitchFamily="2" charset="-122"/>
                    </a:rPr>
                    <a:t> 9</a:t>
                  </a:r>
                  <a:endParaRPr lang="en-US" altLang="zh-CN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endParaRPr>
                </a:p>
                <a:p>
                  <a:pPr eaLnBrk="1" hangingPunct="1">
                    <a:buFont typeface="Arial" panose="020B0604020202020204" pitchFamily="34" charset="0"/>
                    <a:buNone/>
                    <a:defRPr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+mn-lt"/>
                      <a:ea typeface="宋体" panose="02010600030101010101" pitchFamily="2" charset="-122"/>
                    </a:rPr>
                    <a:t>20</a:t>
                  </a:r>
                  <a:endParaRPr lang="zh-CN" altLang="en-US" sz="2800" b="1">
                    <a:solidFill>
                      <a:srgbClr val="FF0000"/>
                    </a:solidFill>
                    <a:latin typeface="+mn-lt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8459" name="直接连接符 55"/>
                <p:cNvCxnSpPr>
                  <a:cxnSpLocks noChangeShapeType="1"/>
                </p:cNvCxnSpPr>
                <p:nvPr/>
              </p:nvCxnSpPr>
              <p:spPr bwMode="auto">
                <a:xfrm>
                  <a:off x="71121" y="500066"/>
                  <a:ext cx="357193" cy="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pic>
        <p:nvPicPr>
          <p:cNvPr id="18447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5888"/>
            <a:ext cx="5281613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8" name="文本框 1"/>
          <p:cNvSpPr txBox="1">
            <a:spLocks noChangeArrowheads="1"/>
          </p:cNvSpPr>
          <p:nvPr/>
        </p:nvSpPr>
        <p:spPr bwMode="auto">
          <a:xfrm>
            <a:off x="1271588" y="187325"/>
            <a:ext cx="3971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三、巩固练习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综合运用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91015" y="705199"/>
            <a:ext cx="26420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选自课本</a:t>
            </a:r>
            <a:r>
              <a:rPr lang="en-US" altLang="zh-CN" sz="1400" b="1" dirty="0">
                <a:solidFill>
                  <a:srgbClr val="E72D8B"/>
                </a:solidFill>
              </a:rPr>
              <a:t>P54 </a:t>
            </a:r>
            <a:r>
              <a:rPr lang="zh-CN" altLang="en-US" sz="1400" b="1" dirty="0">
                <a:solidFill>
                  <a:srgbClr val="E72D8B"/>
                </a:solidFill>
              </a:rPr>
              <a:t>做一做 第</a:t>
            </a:r>
            <a:r>
              <a:rPr lang="en-US" altLang="zh-CN" sz="1400" b="1" dirty="0">
                <a:solidFill>
                  <a:srgbClr val="E72D8B"/>
                </a:solidFill>
              </a:rPr>
              <a:t>2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1"/>
          <a:stretch>
            <a:fillRect/>
          </a:stretch>
        </p:blipFill>
        <p:spPr bwMode="auto">
          <a:xfrm>
            <a:off x="6588125" y="1699419"/>
            <a:ext cx="2071687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84213" y="1355725"/>
            <a:ext cx="5903912" cy="1949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(1) 3</a:t>
            </a:r>
            <a:r>
              <a:rPr lang="zh-CN" altLang="en-US" sz="2800" b="1" dirty="0">
                <a:latin typeface="+mn-lt"/>
                <a:ea typeface="+mn-ea"/>
              </a:rPr>
              <a:t>个人平均分，每人分        杯，也就是</a:t>
            </a:r>
            <a:r>
              <a:rPr lang="en-US" altLang="zh-CN" sz="2800" b="1" dirty="0">
                <a:latin typeface="+mn-lt"/>
                <a:ea typeface="+mn-ea"/>
              </a:rPr>
              <a:t>____</a:t>
            </a:r>
            <a:r>
              <a:rPr lang="zh-CN" altLang="en-US" sz="2800" b="1" dirty="0">
                <a:latin typeface="+mn-lt"/>
                <a:ea typeface="+mn-ea"/>
              </a:rPr>
              <a:t>杯。</a:t>
            </a:r>
            <a:endParaRPr lang="zh-CN" altLang="en-US" sz="28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(2) 2</a:t>
            </a:r>
            <a:r>
              <a:rPr lang="zh-CN" altLang="en-US" sz="2800" b="1" dirty="0">
                <a:latin typeface="+mn-lt"/>
                <a:ea typeface="+mn-ea"/>
              </a:rPr>
              <a:t>个人平均分，每人分</a:t>
            </a:r>
            <a:r>
              <a:rPr lang="en-US" altLang="zh-CN" sz="2800" b="1" dirty="0">
                <a:latin typeface="+mn-lt"/>
                <a:ea typeface="+mn-ea"/>
              </a:rPr>
              <a:t>______</a:t>
            </a:r>
            <a:r>
              <a:rPr lang="zh-CN" altLang="en-US" sz="2800" b="1" dirty="0">
                <a:latin typeface="+mn-lt"/>
                <a:ea typeface="+mn-ea"/>
              </a:rPr>
              <a:t>杯。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19460" name="对象 3"/>
          <p:cNvGraphicFramePr>
            <a:graphicFrameLocks noChangeAspect="1"/>
          </p:cNvGraphicFramePr>
          <p:nvPr/>
        </p:nvGraphicFramePr>
        <p:xfrm>
          <a:off x="4712494" y="1276350"/>
          <a:ext cx="6477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2" imgW="330200" imgH="431800" progId="Equation.DSMT4">
                  <p:embed/>
                </p:oleObj>
              </mc:Choice>
              <mc:Fallback>
                <p:oleObj name="Equation" r:id="rId2" imgW="330200" imgH="431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2494" y="1276350"/>
                        <a:ext cx="6477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855369" y="1292225"/>
            <a:ext cx="3635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855369" y="1730375"/>
            <a:ext cx="363538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18046" y="2199414"/>
            <a:ext cx="363537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5037138" y="2411413"/>
          <a:ext cx="298450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4" imgW="152400" imgH="405765" progId="Equation.DSMT4">
                  <p:embed/>
                </p:oleObj>
              </mc:Choice>
              <mc:Fallback>
                <p:oleObj name="Equation" r:id="rId4" imgW="152400" imgH="405765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7138" y="2411413"/>
                        <a:ext cx="298450" cy="79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6049560" y="785911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选自课本</a:t>
            </a:r>
            <a:r>
              <a:rPr lang="en-US" altLang="zh-CN" sz="1400" b="1" dirty="0">
                <a:solidFill>
                  <a:srgbClr val="E72D8B"/>
                </a:solidFill>
              </a:rPr>
              <a:t>P55 </a:t>
            </a:r>
            <a:r>
              <a:rPr lang="zh-CN" altLang="en-US" sz="1400" b="1" dirty="0">
                <a:solidFill>
                  <a:srgbClr val="E72D8B"/>
                </a:solidFill>
              </a:rPr>
              <a:t>练习十三 第</a:t>
            </a:r>
            <a:r>
              <a:rPr lang="en-US" altLang="zh-CN" sz="1400" b="1" dirty="0">
                <a:solidFill>
                  <a:srgbClr val="E72D8B"/>
                </a:solidFill>
              </a:rPr>
              <a:t>3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3795" y="637316"/>
            <a:ext cx="2448272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 </a:t>
            </a:r>
            <a:r>
              <a:rPr lang="zh-CN" altLang="en-US" sz="2800" b="1" dirty="0">
                <a:latin typeface="+mn-lt"/>
                <a:ea typeface="+mn-ea"/>
              </a:rPr>
              <a:t>有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杯水。</a:t>
            </a:r>
            <a:endParaRPr lang="zh-CN" altLang="en-US" sz="28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97" b="-229"/>
          <a:stretch>
            <a:fillRect/>
          </a:stretch>
        </p:blipFill>
        <p:spPr bwMode="auto">
          <a:xfrm>
            <a:off x="683568" y="1930530"/>
            <a:ext cx="7762875" cy="20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3438372" y="1987550"/>
            <a:ext cx="530225" cy="584200"/>
            <a:chOff x="3438525" y="1529023"/>
            <a:chExt cx="530225" cy="583964"/>
          </a:xfrm>
        </p:grpSpPr>
        <p:sp>
          <p:nvSpPr>
            <p:cNvPr id="20509" name="文本框 2"/>
            <p:cNvSpPr txBox="1">
              <a:spLocks noChangeArrowheads="1"/>
            </p:cNvSpPr>
            <p:nvPr/>
          </p:nvSpPr>
          <p:spPr bwMode="auto">
            <a:xfrm>
              <a:off x="3438525" y="1529023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endPara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552825" y="1787680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 bwMode="auto">
          <a:xfrm>
            <a:off x="4802337" y="2071629"/>
            <a:ext cx="530225" cy="584200"/>
            <a:chOff x="3438525" y="1541975"/>
            <a:chExt cx="530225" cy="583964"/>
          </a:xfrm>
        </p:grpSpPr>
        <p:sp>
          <p:nvSpPr>
            <p:cNvPr id="20507" name="文本框 6"/>
            <p:cNvSpPr txBox="1">
              <a:spLocks noChangeArrowheads="1"/>
            </p:cNvSpPr>
            <p:nvPr/>
          </p:nvSpPr>
          <p:spPr bwMode="auto">
            <a:xfrm>
              <a:off x="3438525" y="1541975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endPara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3552825" y="1800632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 bwMode="auto">
          <a:xfrm>
            <a:off x="5834764" y="2049572"/>
            <a:ext cx="530225" cy="584200"/>
            <a:chOff x="3438525" y="1541975"/>
            <a:chExt cx="530225" cy="583964"/>
          </a:xfrm>
        </p:grpSpPr>
        <p:sp>
          <p:nvSpPr>
            <p:cNvPr id="20505" name="文本框 9"/>
            <p:cNvSpPr txBox="1">
              <a:spLocks noChangeArrowheads="1"/>
            </p:cNvSpPr>
            <p:nvPr/>
          </p:nvSpPr>
          <p:spPr bwMode="auto">
            <a:xfrm>
              <a:off x="3438525" y="1541975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15</a:t>
              </a:r>
              <a:endPara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3552825" y="1800632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 bwMode="auto">
          <a:xfrm>
            <a:off x="6832352" y="2049572"/>
            <a:ext cx="530225" cy="584200"/>
            <a:chOff x="3438525" y="1541975"/>
            <a:chExt cx="530225" cy="583964"/>
          </a:xfrm>
        </p:grpSpPr>
        <p:sp>
          <p:nvSpPr>
            <p:cNvPr id="20503" name="文本框 12"/>
            <p:cNvSpPr txBox="1">
              <a:spLocks noChangeArrowheads="1"/>
            </p:cNvSpPr>
            <p:nvPr/>
          </p:nvSpPr>
          <p:spPr bwMode="auto">
            <a:xfrm>
              <a:off x="3438525" y="1541975"/>
              <a:ext cx="530225" cy="583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18</a:t>
              </a:r>
              <a:endPara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552825" y="1806980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 bwMode="auto">
          <a:xfrm>
            <a:off x="2803006" y="3311687"/>
            <a:ext cx="579438" cy="584200"/>
            <a:chOff x="2861080" y="2614747"/>
            <a:chExt cx="579810" cy="583964"/>
          </a:xfrm>
        </p:grpSpPr>
        <p:grpSp>
          <p:nvGrpSpPr>
            <p:cNvPr id="20499" name="组合 14"/>
            <p:cNvGrpSpPr/>
            <p:nvPr/>
          </p:nvGrpSpPr>
          <p:grpSpPr bwMode="auto">
            <a:xfrm>
              <a:off x="2910665" y="2614747"/>
              <a:ext cx="530225" cy="583964"/>
              <a:chOff x="3399615" y="1522547"/>
              <a:chExt cx="530225" cy="583964"/>
            </a:xfrm>
          </p:grpSpPr>
          <p:sp>
            <p:nvSpPr>
              <p:cNvPr id="20501" name="文本框 15"/>
              <p:cNvSpPr txBox="1">
                <a:spLocks noChangeArrowheads="1"/>
              </p:cNvSpPr>
              <p:nvPr/>
            </p:nvSpPr>
            <p:spPr bwMode="auto">
              <a:xfrm>
                <a:off x="3399275" y="1522547"/>
                <a:ext cx="530565" cy="583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3553361" y="1781204"/>
                <a:ext cx="21762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500" name="文本框 17"/>
            <p:cNvSpPr txBox="1">
              <a:spLocks noChangeArrowheads="1"/>
            </p:cNvSpPr>
            <p:nvPr/>
          </p:nvSpPr>
          <p:spPr bwMode="auto">
            <a:xfrm>
              <a:off x="2861080" y="2723750"/>
              <a:ext cx="285750" cy="338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5505290" y="3304755"/>
            <a:ext cx="587375" cy="584200"/>
            <a:chOff x="2867565" y="2608271"/>
            <a:chExt cx="586295" cy="583964"/>
          </a:xfrm>
        </p:grpSpPr>
        <p:grpSp>
          <p:nvGrpSpPr>
            <p:cNvPr id="20495" name="组合 20"/>
            <p:cNvGrpSpPr/>
            <p:nvPr/>
          </p:nvGrpSpPr>
          <p:grpSpPr bwMode="auto">
            <a:xfrm>
              <a:off x="2923635" y="2608271"/>
              <a:ext cx="530225" cy="583964"/>
              <a:chOff x="3412585" y="1516071"/>
              <a:chExt cx="530225" cy="583964"/>
            </a:xfrm>
          </p:grpSpPr>
          <p:sp>
            <p:nvSpPr>
              <p:cNvPr id="20497" name="文本框 22"/>
              <p:cNvSpPr txBox="1">
                <a:spLocks noChangeArrowheads="1"/>
              </p:cNvSpPr>
              <p:nvPr/>
            </p:nvSpPr>
            <p:spPr bwMode="auto">
              <a:xfrm>
                <a:off x="3411976" y="1516071"/>
                <a:ext cx="530834" cy="583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3584695" y="1774728"/>
                <a:ext cx="18064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496" name="文本框 21"/>
            <p:cNvSpPr txBox="1">
              <a:spLocks noChangeArrowheads="1"/>
            </p:cNvSpPr>
            <p:nvPr/>
          </p:nvSpPr>
          <p:spPr bwMode="auto">
            <a:xfrm>
              <a:off x="2867565" y="2723750"/>
              <a:ext cx="285750" cy="338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6846083" y="3297291"/>
            <a:ext cx="592137" cy="584200"/>
            <a:chOff x="2880535" y="2608271"/>
            <a:chExt cx="592780" cy="583964"/>
          </a:xfrm>
        </p:grpSpPr>
        <p:grpSp>
          <p:nvGrpSpPr>
            <p:cNvPr id="20491" name="组合 25"/>
            <p:cNvGrpSpPr/>
            <p:nvPr/>
          </p:nvGrpSpPr>
          <p:grpSpPr bwMode="auto">
            <a:xfrm>
              <a:off x="2943090" y="2608271"/>
              <a:ext cx="530225" cy="583964"/>
              <a:chOff x="3432040" y="1516071"/>
              <a:chExt cx="530225" cy="583964"/>
            </a:xfrm>
          </p:grpSpPr>
          <p:sp>
            <p:nvSpPr>
              <p:cNvPr id="20493" name="文本框 27"/>
              <p:cNvSpPr txBox="1">
                <a:spLocks noChangeArrowheads="1"/>
              </p:cNvSpPr>
              <p:nvPr/>
            </p:nvSpPr>
            <p:spPr bwMode="auto">
              <a:xfrm>
                <a:off x="3431464" y="1516071"/>
                <a:ext cx="530801" cy="583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3604690" y="1774728"/>
                <a:ext cx="17958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492" name="文本框 26"/>
            <p:cNvSpPr txBox="1">
              <a:spLocks noChangeArrowheads="1"/>
            </p:cNvSpPr>
            <p:nvPr/>
          </p:nvSpPr>
          <p:spPr bwMode="auto">
            <a:xfrm>
              <a:off x="2880535" y="2723750"/>
              <a:ext cx="285750" cy="338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683568" y="411510"/>
            <a:ext cx="7354888" cy="13031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在直线上面的     里填上适当的假分数，直线下面的     里填上适当的带分数。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27537" y="568571"/>
            <a:ext cx="363404" cy="4453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99677" y="1231337"/>
            <a:ext cx="363404" cy="44532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79256" y="4421040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选自课本</a:t>
            </a:r>
            <a:r>
              <a:rPr lang="en-US" altLang="zh-CN" sz="1400" b="1" dirty="0">
                <a:solidFill>
                  <a:srgbClr val="E72D8B"/>
                </a:solidFill>
              </a:rPr>
              <a:t>P55 </a:t>
            </a:r>
            <a:r>
              <a:rPr lang="zh-CN" altLang="en-US" sz="1400" b="1" dirty="0">
                <a:solidFill>
                  <a:srgbClr val="E72D8B"/>
                </a:solidFill>
              </a:rPr>
              <a:t>练习十三 第</a:t>
            </a:r>
            <a:r>
              <a:rPr lang="en-US" altLang="zh-CN" sz="1400" b="1" dirty="0">
                <a:solidFill>
                  <a:srgbClr val="E72D8B"/>
                </a:solidFill>
              </a:rPr>
              <a:t>5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497" y="2047540"/>
            <a:ext cx="3736503" cy="165276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3" y="2081648"/>
            <a:ext cx="3002706" cy="174587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 bwMode="auto">
          <a:xfrm>
            <a:off x="2423849" y="3077993"/>
            <a:ext cx="638175" cy="684213"/>
            <a:chOff x="2841625" y="2562939"/>
            <a:chExt cx="638175" cy="683264"/>
          </a:xfrm>
        </p:grpSpPr>
        <p:grpSp>
          <p:nvGrpSpPr>
            <p:cNvPr id="21514" name="组合 5"/>
            <p:cNvGrpSpPr/>
            <p:nvPr/>
          </p:nvGrpSpPr>
          <p:grpSpPr bwMode="auto">
            <a:xfrm>
              <a:off x="2949575" y="2562939"/>
              <a:ext cx="530225" cy="683264"/>
              <a:chOff x="3438525" y="1470739"/>
              <a:chExt cx="530225" cy="683264"/>
            </a:xfrm>
          </p:grpSpPr>
          <p:sp>
            <p:nvSpPr>
              <p:cNvPr id="21516" name="文本框 7"/>
              <p:cNvSpPr txBox="1">
                <a:spLocks noChangeArrowheads="1"/>
              </p:cNvSpPr>
              <p:nvPr/>
            </p:nvSpPr>
            <p:spPr bwMode="auto">
              <a:xfrm>
                <a:off x="3438525" y="1470739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35528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15" name="文本框 6"/>
            <p:cNvSpPr txBox="1">
              <a:spLocks noChangeArrowheads="1"/>
            </p:cNvSpPr>
            <p:nvPr/>
          </p:nvSpPr>
          <p:spPr bwMode="auto">
            <a:xfrm>
              <a:off x="2841625" y="2704322"/>
              <a:ext cx="285750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6410961" y="3219572"/>
            <a:ext cx="638175" cy="684213"/>
            <a:chOff x="2841625" y="2562939"/>
            <a:chExt cx="638175" cy="683264"/>
          </a:xfrm>
        </p:grpSpPr>
        <p:grpSp>
          <p:nvGrpSpPr>
            <p:cNvPr id="21510" name="组合 10"/>
            <p:cNvGrpSpPr/>
            <p:nvPr/>
          </p:nvGrpSpPr>
          <p:grpSpPr bwMode="auto">
            <a:xfrm>
              <a:off x="2949575" y="2562939"/>
              <a:ext cx="530225" cy="683264"/>
              <a:chOff x="3438525" y="1470739"/>
              <a:chExt cx="530225" cy="683264"/>
            </a:xfrm>
          </p:grpSpPr>
          <p:sp>
            <p:nvSpPr>
              <p:cNvPr id="21512" name="文本框 12"/>
              <p:cNvSpPr txBox="1">
                <a:spLocks noChangeArrowheads="1"/>
              </p:cNvSpPr>
              <p:nvPr/>
            </p:nvSpPr>
            <p:spPr bwMode="auto">
              <a:xfrm>
                <a:off x="3438525" y="1470739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3552825" y="1775116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11" name="文本框 11"/>
            <p:cNvSpPr txBox="1">
              <a:spLocks noChangeArrowheads="1"/>
            </p:cNvSpPr>
            <p:nvPr/>
          </p:nvSpPr>
          <p:spPr bwMode="auto">
            <a:xfrm>
              <a:off x="2841625" y="2704322"/>
              <a:ext cx="285750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66855" y="637081"/>
            <a:ext cx="7724564" cy="115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把一个图形看作单位“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”，</a:t>
            </a:r>
            <a:r>
              <a:rPr lang="zh-CN" altLang="en-US" sz="2800" b="1">
                <a:latin typeface="+mn-lt"/>
                <a:ea typeface="+mn-ea"/>
              </a:rPr>
              <a:t>用分数表示各</a:t>
            </a:r>
            <a:r>
              <a:rPr lang="zh-CN" altLang="en-US" sz="2800" b="1" dirty="0">
                <a:latin typeface="+mn-lt"/>
                <a:ea typeface="+mn-ea"/>
              </a:rPr>
              <a:t>图中的涂色部分。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9256" y="4421040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选自课本</a:t>
            </a:r>
            <a:r>
              <a:rPr lang="en-US" altLang="zh-CN" sz="1400" b="1" dirty="0">
                <a:solidFill>
                  <a:srgbClr val="E72D8B"/>
                </a:solidFill>
              </a:rPr>
              <a:t>P55 </a:t>
            </a:r>
            <a:r>
              <a:rPr lang="zh-CN" altLang="en-US" sz="1400" b="1" dirty="0">
                <a:solidFill>
                  <a:srgbClr val="E72D8B"/>
                </a:solidFill>
              </a:rPr>
              <a:t>练习十三 第</a:t>
            </a:r>
            <a:r>
              <a:rPr lang="en-US" altLang="zh-CN" sz="1400" b="1" dirty="0">
                <a:solidFill>
                  <a:srgbClr val="E72D8B"/>
                </a:solidFill>
              </a:rPr>
              <a:t>6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对象 21"/>
          <p:cNvGraphicFramePr>
            <a:graphicFrameLocks noChangeAspect="1"/>
          </p:cNvGraphicFramePr>
          <p:nvPr/>
        </p:nvGraphicFramePr>
        <p:xfrm>
          <a:off x="1547813" y="1276350"/>
          <a:ext cx="1271587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1" imgW="494665" imgH="405765" progId="Equation.DSMT4">
                  <p:embed/>
                </p:oleObj>
              </mc:Choice>
              <mc:Fallback>
                <p:oleObj name="Equation" r:id="rId1" imgW="494665" imgH="405765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276350"/>
                        <a:ext cx="1271587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2"/>
          <p:cNvSpPr txBox="1">
            <a:spLocks noChangeArrowheads="1"/>
          </p:cNvSpPr>
          <p:nvPr/>
        </p:nvSpPr>
        <p:spPr bwMode="auto">
          <a:xfrm>
            <a:off x="1817688" y="1611313"/>
            <a:ext cx="444500" cy="444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＜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文本框 3"/>
          <p:cNvSpPr txBox="1">
            <a:spLocks noChangeArrowheads="1"/>
          </p:cNvSpPr>
          <p:nvPr/>
        </p:nvSpPr>
        <p:spPr bwMode="auto">
          <a:xfrm>
            <a:off x="5435600" y="1625600"/>
            <a:ext cx="4445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4"/>
          <p:cNvSpPr txBox="1">
            <a:spLocks noChangeArrowheads="1"/>
          </p:cNvSpPr>
          <p:nvPr/>
        </p:nvSpPr>
        <p:spPr bwMode="auto">
          <a:xfrm>
            <a:off x="3767138" y="1597025"/>
            <a:ext cx="4445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5"/>
          <p:cNvSpPr txBox="1">
            <a:spLocks noChangeArrowheads="1"/>
          </p:cNvSpPr>
          <p:nvPr/>
        </p:nvSpPr>
        <p:spPr bwMode="auto">
          <a:xfrm>
            <a:off x="6892925" y="1619250"/>
            <a:ext cx="4445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6"/>
          <p:cNvSpPr txBox="1">
            <a:spLocks noChangeArrowheads="1"/>
          </p:cNvSpPr>
          <p:nvPr/>
        </p:nvSpPr>
        <p:spPr bwMode="auto">
          <a:xfrm>
            <a:off x="3900488" y="3867150"/>
            <a:ext cx="15494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带分数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50900" y="406400"/>
            <a:ext cx="5832475" cy="5937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5.</a:t>
            </a:r>
            <a:r>
              <a:rPr lang="zh-CN" altLang="en-US" sz="2800" b="1" dirty="0">
                <a:latin typeface="+mn-lt"/>
                <a:ea typeface="+mn-ea"/>
              </a:rPr>
              <a:t>在○里填上“＞”“＜”“＝”。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47725" y="2590800"/>
            <a:ext cx="7469188" cy="1152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        你认为带分数和假分数哪个更容易看出数的大小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aphicFrame>
        <p:nvGraphicFramePr>
          <p:cNvPr id="22538" name="对象 22"/>
          <p:cNvGraphicFramePr>
            <a:graphicFrameLocks noChangeAspect="1"/>
          </p:cNvGraphicFramePr>
          <p:nvPr/>
        </p:nvGraphicFramePr>
        <p:xfrm>
          <a:off x="3019425" y="1276350"/>
          <a:ext cx="1762125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3" imgW="685800" imgH="406400" progId="Equation.DSMT4">
                  <p:embed/>
                </p:oleObj>
              </mc:Choice>
              <mc:Fallback>
                <p:oleObj name="Equation" r:id="rId3" imgW="685800" imgH="4064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5" y="1276350"/>
                        <a:ext cx="1762125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9" name="对象 23"/>
          <p:cNvGraphicFramePr>
            <a:graphicFrameLocks noChangeAspect="1"/>
          </p:cNvGraphicFramePr>
          <p:nvPr/>
        </p:nvGraphicFramePr>
        <p:xfrm>
          <a:off x="4981575" y="1276350"/>
          <a:ext cx="1208088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Equation" r:id="rId5" imgW="469900" imgH="406400" progId="Equation.DSMT4">
                  <p:embed/>
                </p:oleObj>
              </mc:Choice>
              <mc:Fallback>
                <p:oleObj name="Equation" r:id="rId5" imgW="469900" imgH="4064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1575" y="1276350"/>
                        <a:ext cx="1208088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0" name="对象 24"/>
          <p:cNvGraphicFramePr>
            <a:graphicFrameLocks noChangeAspect="1"/>
          </p:cNvGraphicFramePr>
          <p:nvPr/>
        </p:nvGraphicFramePr>
        <p:xfrm>
          <a:off x="6389688" y="1276350"/>
          <a:ext cx="1535112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Equation" r:id="rId7" imgW="596900" imgH="406400" progId="Equation.DSMT4">
                  <p:embed/>
                </p:oleObj>
              </mc:Choice>
              <mc:Fallback>
                <p:oleObj name="Equation" r:id="rId7" imgW="596900" imgH="406400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688" y="1276350"/>
                        <a:ext cx="1535112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79256" y="4421040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选自课本</a:t>
            </a:r>
            <a:r>
              <a:rPr lang="en-US" altLang="zh-CN" sz="1400" b="1" dirty="0">
                <a:solidFill>
                  <a:srgbClr val="E72D8B"/>
                </a:solidFill>
              </a:rPr>
              <a:t>P56 </a:t>
            </a:r>
            <a:r>
              <a:rPr lang="zh-CN" altLang="en-US" sz="1400" b="1" dirty="0">
                <a:solidFill>
                  <a:srgbClr val="E72D8B"/>
                </a:solidFill>
              </a:rPr>
              <a:t>练习十三 第</a:t>
            </a:r>
            <a:r>
              <a:rPr lang="en-US" altLang="zh-CN" sz="1400" b="1" dirty="0">
                <a:solidFill>
                  <a:srgbClr val="E72D8B"/>
                </a:solidFill>
              </a:rPr>
              <a:t>9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9"/>
          <p:cNvGrpSpPr/>
          <p:nvPr/>
        </p:nvGrpSpPr>
        <p:grpSpPr bwMode="auto">
          <a:xfrm>
            <a:off x="2162969" y="2571750"/>
            <a:ext cx="4818062" cy="781050"/>
            <a:chOff x="2603499" y="3724107"/>
            <a:chExt cx="4818095" cy="780668"/>
          </a:xfrm>
        </p:grpSpPr>
        <p:sp>
          <p:nvSpPr>
            <p:cNvPr id="23562" name="文本框 2"/>
            <p:cNvSpPr txBox="1">
              <a:spLocks noChangeArrowheads="1"/>
            </p:cNvSpPr>
            <p:nvPr/>
          </p:nvSpPr>
          <p:spPr bwMode="auto">
            <a:xfrm>
              <a:off x="2603499" y="3892300"/>
              <a:ext cx="4818095" cy="43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10÷3= 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（天）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3 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（天）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3563" name="组合 3"/>
            <p:cNvGrpSpPr/>
            <p:nvPr/>
          </p:nvGrpSpPr>
          <p:grpSpPr bwMode="auto">
            <a:xfrm>
              <a:off x="3762375" y="3769439"/>
              <a:ext cx="530225" cy="683264"/>
              <a:chOff x="2476500" y="2768600"/>
              <a:chExt cx="530225" cy="683264"/>
            </a:xfrm>
          </p:grpSpPr>
          <p:sp>
            <p:nvSpPr>
              <p:cNvPr id="23567" name="文本框 4"/>
              <p:cNvSpPr txBox="1">
                <a:spLocks noChangeArrowheads="1"/>
              </p:cNvSpPr>
              <p:nvPr/>
            </p:nvSpPr>
            <p:spPr bwMode="auto">
              <a:xfrm>
                <a:off x="2476507" y="2769283"/>
                <a:ext cx="530229" cy="682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2590808" y="3073935"/>
                <a:ext cx="3048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64" name="组合 6"/>
            <p:cNvGrpSpPr/>
            <p:nvPr/>
          </p:nvGrpSpPr>
          <p:grpSpPr bwMode="auto">
            <a:xfrm>
              <a:off x="5601925" y="3724107"/>
              <a:ext cx="530225" cy="780668"/>
              <a:chOff x="2569800" y="2723268"/>
              <a:chExt cx="530225" cy="780668"/>
            </a:xfrm>
          </p:grpSpPr>
          <p:sp>
            <p:nvSpPr>
              <p:cNvPr id="23565" name="文本框 7"/>
              <p:cNvSpPr txBox="1">
                <a:spLocks noChangeArrowheads="1"/>
              </p:cNvSpPr>
              <p:nvPr/>
            </p:nvSpPr>
            <p:spPr bwMode="auto">
              <a:xfrm>
                <a:off x="2570182" y="2723268"/>
                <a:ext cx="530229" cy="7806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2678133" y="3072347"/>
                <a:ext cx="3048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13"/>
          <p:cNvGrpSpPr/>
          <p:nvPr/>
        </p:nvGrpSpPr>
        <p:grpSpPr bwMode="auto">
          <a:xfrm>
            <a:off x="2162969" y="3553473"/>
            <a:ext cx="4457700" cy="781050"/>
            <a:chOff x="2603500" y="4336007"/>
            <a:chExt cx="4457700" cy="782484"/>
          </a:xfrm>
        </p:grpSpPr>
        <p:sp>
          <p:nvSpPr>
            <p:cNvPr id="23559" name="文本框 10"/>
            <p:cNvSpPr txBox="1">
              <a:spLocks noChangeArrowheads="1"/>
            </p:cNvSpPr>
            <p:nvPr/>
          </p:nvSpPr>
          <p:spPr bwMode="auto">
            <a:xfrm>
              <a:off x="2603500" y="4510953"/>
              <a:ext cx="4457700" cy="440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答：这板药能吃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  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天。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560" name="文本框 11"/>
            <p:cNvSpPr txBox="1">
              <a:spLocks noChangeArrowheads="1"/>
            </p:cNvSpPr>
            <p:nvPr/>
          </p:nvSpPr>
          <p:spPr bwMode="auto">
            <a:xfrm>
              <a:off x="5330825" y="4336007"/>
              <a:ext cx="530225" cy="782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5456237" y="4689079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57" name="矩形 25"/>
          <p:cNvSpPr>
            <a:spLocks noChangeArrowheads="1"/>
          </p:cNvSpPr>
          <p:nvPr/>
        </p:nvSpPr>
        <p:spPr bwMode="auto">
          <a:xfrm>
            <a:off x="899592" y="785642"/>
            <a:ext cx="7885434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一板药共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粒，每天早、中、晚各吃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粒。这板药能吃多少天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（用带分数表示。）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37937" y="487092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选自课本</a:t>
            </a:r>
            <a:r>
              <a:rPr lang="en-US" altLang="zh-CN" sz="1400" b="1" dirty="0">
                <a:solidFill>
                  <a:srgbClr val="E72D8B"/>
                </a:solidFill>
              </a:rPr>
              <a:t>P55 </a:t>
            </a:r>
            <a:r>
              <a:rPr lang="zh-CN" altLang="en-US" sz="1400" b="1" dirty="0">
                <a:solidFill>
                  <a:srgbClr val="E72D8B"/>
                </a:solidFill>
              </a:rPr>
              <a:t>练习十三 第</a:t>
            </a:r>
            <a:r>
              <a:rPr lang="en-US" altLang="zh-CN" sz="1400" b="1" dirty="0">
                <a:solidFill>
                  <a:srgbClr val="E72D8B"/>
                </a:solidFill>
              </a:rPr>
              <a:t>4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矩形 2"/>
          <p:cNvSpPr>
            <a:spLocks noChangeArrowheads="1"/>
          </p:cNvSpPr>
          <p:nvPr/>
        </p:nvSpPr>
        <p:spPr bwMode="auto">
          <a:xfrm>
            <a:off x="761161" y="669953"/>
            <a:ext cx="7621677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熊的冬眠时间约是睡鼠的几分之几？睡鼠的冬眠时间约是熊的几分之几？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" name="组合 13"/>
          <p:cNvGrpSpPr/>
          <p:nvPr/>
        </p:nvGrpSpPr>
        <p:grpSpPr bwMode="auto">
          <a:xfrm>
            <a:off x="4932040" y="3934345"/>
            <a:ext cx="2736850" cy="684212"/>
            <a:chOff x="2373348" y="3533643"/>
            <a:chExt cx="2736850" cy="683264"/>
          </a:xfrm>
        </p:grpSpPr>
        <p:sp>
          <p:nvSpPr>
            <p:cNvPr id="24586" name="文本框 7"/>
            <p:cNvSpPr txBox="1">
              <a:spLocks noChangeArrowheads="1"/>
            </p:cNvSpPr>
            <p:nvPr/>
          </p:nvSpPr>
          <p:spPr bwMode="auto">
            <a:xfrm>
              <a:off x="2373348" y="3619500"/>
              <a:ext cx="2736850" cy="437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7÷5=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4587" name="组合 9"/>
            <p:cNvGrpSpPr/>
            <p:nvPr/>
          </p:nvGrpSpPr>
          <p:grpSpPr bwMode="auto">
            <a:xfrm>
              <a:off x="3324115" y="3533643"/>
              <a:ext cx="530225" cy="683264"/>
              <a:chOff x="2638315" y="1507993"/>
              <a:chExt cx="530225" cy="683264"/>
            </a:xfrm>
          </p:grpSpPr>
          <p:sp>
            <p:nvSpPr>
              <p:cNvPr id="24588" name="文本框 11"/>
              <p:cNvSpPr txBox="1">
                <a:spLocks noChangeArrowheads="1"/>
              </p:cNvSpPr>
              <p:nvPr/>
            </p:nvSpPr>
            <p:spPr bwMode="auto">
              <a:xfrm>
                <a:off x="2638315" y="1507993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7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2752651" y="1812371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组合 14"/>
          <p:cNvGrpSpPr/>
          <p:nvPr/>
        </p:nvGrpSpPr>
        <p:grpSpPr bwMode="auto">
          <a:xfrm>
            <a:off x="2843808" y="3935161"/>
            <a:ext cx="2736850" cy="684213"/>
            <a:chOff x="2338242" y="3497204"/>
            <a:chExt cx="2736850" cy="683264"/>
          </a:xfrm>
        </p:grpSpPr>
        <p:sp>
          <p:nvSpPr>
            <p:cNvPr id="24582" name="文本框 15"/>
            <p:cNvSpPr txBox="1">
              <a:spLocks noChangeArrowheads="1"/>
            </p:cNvSpPr>
            <p:nvPr/>
          </p:nvSpPr>
          <p:spPr bwMode="auto">
            <a:xfrm>
              <a:off x="2338242" y="3619500"/>
              <a:ext cx="2736850" cy="437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80000"/>
                </a:lnSpc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5÷7=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4583" name="组合 16"/>
            <p:cNvGrpSpPr/>
            <p:nvPr/>
          </p:nvGrpSpPr>
          <p:grpSpPr bwMode="auto">
            <a:xfrm>
              <a:off x="3328987" y="3497204"/>
              <a:ext cx="530225" cy="683264"/>
              <a:chOff x="2643187" y="1471554"/>
              <a:chExt cx="530225" cy="683264"/>
            </a:xfrm>
          </p:grpSpPr>
          <p:sp>
            <p:nvSpPr>
              <p:cNvPr id="24584" name="文本框 17"/>
              <p:cNvSpPr txBox="1">
                <a:spLocks noChangeArrowheads="1"/>
              </p:cNvSpPr>
              <p:nvPr/>
            </p:nvSpPr>
            <p:spPr bwMode="auto">
              <a:xfrm>
                <a:off x="2643187" y="1471554"/>
                <a:ext cx="530225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7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2757342" y="1775931"/>
                <a:ext cx="3048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/>
          <p:cNvSpPr txBox="1"/>
          <p:nvPr/>
        </p:nvSpPr>
        <p:spPr>
          <a:xfrm>
            <a:off x="5004048" y="407204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72D8B"/>
                </a:solidFill>
              </a:rPr>
              <a:t>【</a:t>
            </a:r>
            <a:r>
              <a:rPr lang="zh-CN" altLang="en-US" sz="1400" b="1" dirty="0">
                <a:solidFill>
                  <a:srgbClr val="E72D8B"/>
                </a:solidFill>
              </a:rPr>
              <a:t>选自课本</a:t>
            </a:r>
            <a:r>
              <a:rPr lang="en-US" altLang="zh-CN" sz="1400" b="1" dirty="0">
                <a:solidFill>
                  <a:srgbClr val="E72D8B"/>
                </a:solidFill>
              </a:rPr>
              <a:t>P56 </a:t>
            </a:r>
            <a:r>
              <a:rPr lang="zh-CN" altLang="en-US" sz="1400" b="1" dirty="0">
                <a:solidFill>
                  <a:srgbClr val="E72D8B"/>
                </a:solidFill>
              </a:rPr>
              <a:t>练习十三 第</a:t>
            </a:r>
            <a:r>
              <a:rPr lang="en-US" altLang="zh-CN" sz="1400" b="1" dirty="0">
                <a:solidFill>
                  <a:srgbClr val="E72D8B"/>
                </a:solidFill>
              </a:rPr>
              <a:t>7</a:t>
            </a:r>
            <a:r>
              <a:rPr lang="zh-CN" altLang="en-US" sz="1400" b="1" dirty="0">
                <a:solidFill>
                  <a:srgbClr val="E72D8B"/>
                </a:solidFill>
              </a:rPr>
              <a:t>题</a:t>
            </a:r>
            <a:r>
              <a:rPr lang="en-US" altLang="zh-CN" sz="1400" b="1" dirty="0">
                <a:solidFill>
                  <a:srgbClr val="E72D8B"/>
                </a:solidFill>
              </a:rPr>
              <a:t>】</a:t>
            </a:r>
            <a:endParaRPr lang="zh-CN" altLang="en-US" sz="1400" b="1" dirty="0">
              <a:solidFill>
                <a:srgbClr val="E72D8B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814" y="2122565"/>
            <a:ext cx="4806281" cy="163500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652120" y="1203598"/>
            <a:ext cx="530225" cy="684213"/>
            <a:chOff x="5274639" y="4087561"/>
            <a:chExt cx="530225" cy="684213"/>
          </a:xfrm>
        </p:grpSpPr>
        <p:sp>
          <p:nvSpPr>
            <p:cNvPr id="15" name="文本框 17"/>
            <p:cNvSpPr txBox="1">
              <a:spLocks noChangeArrowheads="1"/>
            </p:cNvSpPr>
            <p:nvPr/>
          </p:nvSpPr>
          <p:spPr bwMode="auto">
            <a:xfrm>
              <a:off x="5274639" y="4087561"/>
              <a:ext cx="530225" cy="684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>
              <a:off x="5388794" y="4392361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499992" y="1923678"/>
            <a:ext cx="530225" cy="684212"/>
            <a:chOff x="2594577" y="4086745"/>
            <a:chExt cx="530225" cy="684212"/>
          </a:xfrm>
        </p:grpSpPr>
        <p:sp>
          <p:nvSpPr>
            <p:cNvPr id="18" name="文本框 11"/>
            <p:cNvSpPr txBox="1">
              <a:spLocks noChangeArrowheads="1"/>
            </p:cNvSpPr>
            <p:nvPr/>
          </p:nvSpPr>
          <p:spPr bwMode="auto">
            <a:xfrm>
              <a:off x="2594577" y="4086745"/>
              <a:ext cx="530225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 bwMode="auto">
            <a:xfrm>
              <a:off x="2708913" y="4391545"/>
              <a:ext cx="3048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92475"/>
            <a:ext cx="1744662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93725" y="1698625"/>
            <a:ext cx="90646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>
                <a:latin typeface="+mn-ea"/>
                <a:ea typeface="+mn-ea"/>
              </a:rPr>
              <a:t>分数</a:t>
            </a:r>
            <a:endParaRPr lang="zh-CN" altLang="en-US" sz="2800" b="1">
              <a:latin typeface="+mn-ea"/>
              <a:ea typeface="+mn-ea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1546225" y="1349375"/>
            <a:ext cx="269875" cy="1223963"/>
          </a:xfrm>
          <a:prstGeom prst="leftBrace">
            <a:avLst>
              <a:gd name="adj1" fmla="val 72788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862138" y="1152525"/>
            <a:ext cx="5289550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>
                <a:latin typeface="+mn-lt"/>
                <a:ea typeface="+mn-ea"/>
              </a:rPr>
              <a:t>真分数</a:t>
            </a:r>
            <a:r>
              <a:rPr lang="en-US" altLang="zh-CN" sz="2800" b="1">
                <a:latin typeface="+mn-lt"/>
                <a:ea typeface="+mn-ea"/>
              </a:rPr>
              <a:t>——</a:t>
            </a:r>
            <a:r>
              <a:rPr lang="zh-CN" altLang="en-US" sz="2800" b="1">
                <a:latin typeface="+mn-lt"/>
                <a:ea typeface="+mn-ea"/>
              </a:rPr>
              <a:t>分子比分母小</a:t>
            </a:r>
            <a:r>
              <a:rPr lang="en-US" altLang="zh-CN" sz="2800" b="1">
                <a:latin typeface="+mn-lt"/>
                <a:ea typeface="+mn-ea"/>
              </a:rPr>
              <a:t>(</a:t>
            </a:r>
            <a:r>
              <a:rPr lang="zh-CN" altLang="en-US" sz="2800" b="1">
                <a:latin typeface="+mn-lt"/>
                <a:ea typeface="+mn-ea"/>
              </a:rPr>
              <a:t>小于</a:t>
            </a:r>
            <a:r>
              <a:rPr lang="en-US" altLang="zh-CN" sz="2800" b="1">
                <a:latin typeface="+mn-lt"/>
                <a:ea typeface="+mn-ea"/>
              </a:rPr>
              <a:t>1)</a:t>
            </a:r>
            <a:endParaRPr lang="en-US" altLang="zh-CN" sz="2800" b="1"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62138" y="2162175"/>
            <a:ext cx="19843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>
                <a:latin typeface="+mn-lt"/>
                <a:ea typeface="+mn-ea"/>
              </a:rPr>
              <a:t>假分数</a:t>
            </a:r>
            <a:r>
              <a:rPr lang="en-US" altLang="zh-CN" sz="2800" b="1">
                <a:latin typeface="+mn-lt"/>
                <a:ea typeface="+mn-ea"/>
              </a:rPr>
              <a:t>——</a:t>
            </a:r>
            <a:endParaRPr lang="en-US" altLang="zh-CN" sz="2800" b="1">
              <a:latin typeface="+mn-lt"/>
              <a:ea typeface="+mn-ea"/>
            </a:endParaRPr>
          </a:p>
        </p:txBody>
      </p:sp>
      <p:sp>
        <p:nvSpPr>
          <p:cNvPr id="15" name="左大括号 14"/>
          <p:cNvSpPr/>
          <p:nvPr/>
        </p:nvSpPr>
        <p:spPr>
          <a:xfrm>
            <a:off x="3892550" y="1889125"/>
            <a:ext cx="269875" cy="1223963"/>
          </a:xfrm>
          <a:prstGeom prst="leftBrace">
            <a:avLst>
              <a:gd name="adj1" fmla="val 72788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219575" y="1674813"/>
            <a:ext cx="4529138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>
                <a:latin typeface="+mn-lt"/>
                <a:ea typeface="+mn-ea"/>
              </a:rPr>
              <a:t>整数        分子是分母的整数</a:t>
            </a:r>
            <a:r>
              <a:rPr lang="en-US" altLang="zh-CN" sz="2800" b="1">
                <a:latin typeface="+mn-lt"/>
                <a:ea typeface="+mn-ea"/>
              </a:rPr>
              <a:t>	      </a:t>
            </a:r>
            <a:r>
              <a:rPr lang="zh-CN" altLang="en-US" sz="2800" b="1">
                <a:latin typeface="+mn-lt"/>
                <a:ea typeface="+mn-ea"/>
              </a:rPr>
              <a:t>倍</a:t>
            </a:r>
            <a:r>
              <a:rPr lang="en-US" altLang="zh-CN" sz="2800" b="1">
                <a:latin typeface="+mn-lt"/>
                <a:ea typeface="+mn-ea"/>
              </a:rPr>
              <a:t>(</a:t>
            </a:r>
            <a:r>
              <a:rPr lang="zh-CN" altLang="en-US" sz="2800" b="1">
                <a:latin typeface="+mn-lt"/>
                <a:ea typeface="+mn-ea"/>
              </a:rPr>
              <a:t>大于或等于</a:t>
            </a:r>
            <a:r>
              <a:rPr lang="en-US" altLang="zh-CN" sz="2800" b="1">
                <a:latin typeface="+mn-lt"/>
                <a:ea typeface="+mn-ea"/>
              </a:rPr>
              <a:t>1)</a:t>
            </a:r>
            <a:endParaRPr lang="en-US" altLang="zh-CN" sz="2800" b="1">
              <a:latin typeface="+mn-lt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19575" y="2643188"/>
            <a:ext cx="438467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带分数    分子不是分母的</a:t>
            </a:r>
            <a:endParaRPr lang="en-US" altLang="zh-CN" sz="2800" b="1" dirty="0">
              <a:latin typeface="+mn-lt"/>
              <a:ea typeface="+mn-ea"/>
            </a:endParaRPr>
          </a:p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                整数倍</a:t>
            </a: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zh-CN" altLang="en-US" sz="2800" b="1" dirty="0">
                <a:latin typeface="+mn-lt"/>
                <a:ea typeface="+mn-ea"/>
              </a:rPr>
              <a:t>大于</a:t>
            </a:r>
            <a:r>
              <a:rPr lang="en-US" altLang="zh-CN" sz="2800" b="1" dirty="0">
                <a:latin typeface="+mn-lt"/>
                <a:ea typeface="+mn-ea"/>
              </a:rPr>
              <a:t>1)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pSp>
        <p:nvGrpSpPr>
          <p:cNvPr id="25610" name="组合 1"/>
          <p:cNvGrpSpPr/>
          <p:nvPr/>
        </p:nvGrpSpPr>
        <p:grpSpPr bwMode="auto">
          <a:xfrm>
            <a:off x="971550" y="104775"/>
            <a:ext cx="4037013" cy="666750"/>
            <a:chOff x="971550" y="104775"/>
            <a:chExt cx="4037013" cy="666750"/>
          </a:xfrm>
        </p:grpSpPr>
        <p:pic>
          <p:nvPicPr>
            <p:cNvPr id="25611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104775"/>
              <a:ext cx="4037013" cy="666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2" name="文本框 1"/>
            <p:cNvSpPr txBox="1">
              <a:spLocks noChangeArrowheads="1"/>
            </p:cNvSpPr>
            <p:nvPr/>
          </p:nvSpPr>
          <p:spPr bwMode="auto">
            <a:xfrm>
              <a:off x="1539875" y="196850"/>
              <a:ext cx="23495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1304</Words>
  <Application>WPS 演示</Application>
  <PresentationFormat>全屏显示(16:9)</PresentationFormat>
  <Paragraphs>320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49</vt:i4>
      </vt:variant>
      <vt:variant>
        <vt:lpstr>幻灯片标题</vt:lpstr>
      </vt:variant>
      <vt:variant>
        <vt:i4>22</vt:i4>
      </vt:variant>
    </vt:vector>
  </HeadingPairs>
  <TitlesOfParts>
    <vt:vector size="84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Calibri</vt:lpstr>
      <vt:lpstr>Times New Roman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Equation.KSEE3</vt:lpstr>
      <vt:lpstr>Equation.KSEE3</vt:lpstr>
      <vt:lpstr>Equation.DSMT4</vt:lpstr>
      <vt:lpstr>Equation.KSEE3</vt:lpstr>
      <vt:lpstr>Equation.DSMT4</vt:lpstr>
      <vt:lpstr>Equation.KSEE3</vt:lpstr>
      <vt:lpstr>Equation.DSMT4</vt:lpstr>
      <vt:lpstr>Equation.DSMT4</vt:lpstr>
      <vt:lpstr>Equation.DSMT4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Equation.KSEE3</vt:lpstr>
      <vt:lpstr>Equation.DSMT4</vt:lpstr>
      <vt:lpstr>Equation.DSMT4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259</cp:revision>
  <dcterms:created xsi:type="dcterms:W3CDTF">2015-08-27T07:30:00Z</dcterms:created>
  <dcterms:modified xsi:type="dcterms:W3CDTF">2023-11-02T02:53:02Z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1384F9A8C7A449C78FEF41AB4B705883</vt:lpwstr>
  </property>
</Properties>
</file>