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263" r:id="rId3"/>
    <p:sldId id="264" r:id="rId5"/>
    <p:sldId id="270" r:id="rId6"/>
    <p:sldId id="269" r:id="rId7"/>
    <p:sldId id="344" r:id="rId8"/>
    <p:sldId id="345" r:id="rId9"/>
    <p:sldId id="358" r:id="rId10"/>
    <p:sldId id="359" r:id="rId11"/>
    <p:sldId id="360" r:id="rId12"/>
    <p:sldId id="361" r:id="rId13"/>
    <p:sldId id="362" r:id="rId14"/>
    <p:sldId id="370" r:id="rId15"/>
    <p:sldId id="363" r:id="rId16"/>
    <p:sldId id="364" r:id="rId17"/>
    <p:sldId id="371" r:id="rId18"/>
    <p:sldId id="343" r:id="rId19"/>
    <p:sldId id="355" r:id="rId20"/>
    <p:sldId id="356" r:id="rId21"/>
    <p:sldId id="365" r:id="rId22"/>
    <p:sldId id="366" r:id="rId2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78B7"/>
    <a:srgbClr val="E72D8B"/>
    <a:srgbClr val="F292C2"/>
    <a:srgbClr val="EF75B2"/>
    <a:srgbClr val="EE6CAD"/>
    <a:srgbClr val="E75A4F"/>
    <a:srgbClr val="E44438"/>
    <a:srgbClr val="EB535A"/>
    <a:srgbClr val="E83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>
      <p:cViewPr varScale="1">
        <p:scale>
          <a:sx n="92" d="100"/>
          <a:sy n="92" d="100"/>
        </p:scale>
        <p:origin x="84" y="1062"/>
      </p:cViewPr>
      <p:guideLst>
        <p:guide orient="horz" pos="1705"/>
        <p:guide orient="horz" pos="7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7" Type="http://schemas.openxmlformats.org/officeDocument/2006/relationships/image" Target="../media/image21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37.wmf"/><Relationship Id="rId8" Type="http://schemas.openxmlformats.org/officeDocument/2006/relationships/image" Target="../media/image36.wmf"/><Relationship Id="rId7" Type="http://schemas.openxmlformats.org/officeDocument/2006/relationships/image" Target="../media/image35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0" Type="http://schemas.openxmlformats.org/officeDocument/2006/relationships/image" Target="../media/image38.wmf"/><Relationship Id="rId1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7.vml.rels><?xml version="1.0" encoding="UTF-8" standalone="yes"?>
<Relationships xmlns="http://schemas.openxmlformats.org/package/2006/relationships"><Relationship Id="rId4" Type="http://schemas.openxmlformats.org/officeDocument/2006/relationships/image" Target="../media/image52.wmf"/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11.vml.rels><?xml version="1.0" encoding="UTF-8" standalone="yes"?>
<Relationships xmlns="http://schemas.openxmlformats.org/package/2006/relationships"><Relationship Id="rId6" Type="http://schemas.openxmlformats.org/officeDocument/2006/relationships/image" Target="../media/image69.wmf"/><Relationship Id="rId5" Type="http://schemas.openxmlformats.org/officeDocument/2006/relationships/image" Target="../media/image68.wmf"/><Relationship Id="rId4" Type="http://schemas.openxmlformats.org/officeDocument/2006/relationships/image" Target="../media/image67.wmf"/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6F87747-8C12-47FC-BF4E-4F6C612B303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A483AC76-231B-48F1-8240-59C7C12B7BE9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CCC6D48-D013-4E03-BD81-E63D75076BEA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96970D0-A080-4292-A7E8-2AC29DA7105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55171473-36C9-4E36-88C6-C83F5A58931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3175" y="0"/>
            <a:ext cx="9147175" cy="5143500"/>
            <a:chOff x="-3195" y="0"/>
            <a:chExt cx="12195196" cy="6858000"/>
          </a:xfrm>
        </p:grpSpPr>
        <p:pic>
          <p:nvPicPr>
            <p:cNvPr id="3" name="图片 2" descr="文本, 背景图案&#10;&#10;描述已自动生成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195" y="0"/>
              <a:ext cx="12195196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 descr="形状&#10;&#10;描述已自动生成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008486" y="563033"/>
              <a:ext cx="10176068" cy="5731933"/>
            </a:xfrm>
            <a:prstGeom prst="rect">
              <a:avLst/>
            </a:prstGeom>
            <a:effectLst>
              <a:outerShdw blurRad="762000" algn="ctr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5" name="图片 4" descr="卡通人物&#10;&#10;中度可信度描述已自动生成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710" b="73669"/>
            <a:stretch>
              <a:fillRect/>
            </a:stretch>
          </p:blipFill>
          <p:spPr bwMode="auto">
            <a:xfrm>
              <a:off x="10094237" y="0"/>
              <a:ext cx="2097763" cy="2416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5" descr="卡通人物&#10;&#10;中度可信度描述已自动生成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268" r="74110"/>
            <a:stretch>
              <a:fillRect/>
            </a:stretch>
          </p:blipFill>
          <p:spPr bwMode="auto">
            <a:xfrm>
              <a:off x="9723226" y="4955357"/>
              <a:ext cx="1583877" cy="1902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6" descr="卡通人物&#10;&#10;中度可信度描述已自动生成"/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461" t="44272" b="38229"/>
            <a:stretch>
              <a:fillRect/>
            </a:stretch>
          </p:blipFill>
          <p:spPr bwMode="auto">
            <a:xfrm rot="5400000">
              <a:off x="6216780" y="5313147"/>
              <a:ext cx="1134227" cy="195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图片 8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文本, 背景图案&#10;&#10;描述已自动生成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265113"/>
            <a:ext cx="8474075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E1EA657-58BA-4A84-817F-A30D79F7DD5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18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1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6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5.wmf"/><Relationship Id="rId18" Type="http://schemas.openxmlformats.org/officeDocument/2006/relationships/vmlDrawing" Target="../drawings/vmlDrawing1.v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22.wmf"/><Relationship Id="rId15" Type="http://schemas.openxmlformats.org/officeDocument/2006/relationships/oleObject" Target="../embeddings/oleObject8.bin"/><Relationship Id="rId14" Type="http://schemas.openxmlformats.org/officeDocument/2006/relationships/image" Target="../media/image21.wmf"/><Relationship Id="rId13" Type="http://schemas.openxmlformats.org/officeDocument/2006/relationships/oleObject" Target="../embeddings/oleObject7.bin"/><Relationship Id="rId12" Type="http://schemas.openxmlformats.org/officeDocument/2006/relationships/image" Target="../media/image20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19.wmf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.bin"/><Relationship Id="rId8" Type="http://schemas.openxmlformats.org/officeDocument/2006/relationships/image" Target="../media/image26.wmf"/><Relationship Id="rId7" Type="http://schemas.openxmlformats.org/officeDocument/2006/relationships/oleObject" Target="../embeddings/oleObject12.bin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4.wmf"/><Relationship Id="rId3" Type="http://schemas.openxmlformats.org/officeDocument/2006/relationships/oleObject" Target="../embeddings/oleObject10.bin"/><Relationship Id="rId2" Type="http://schemas.openxmlformats.org/officeDocument/2006/relationships/image" Target="../media/image23.wmf"/><Relationship Id="rId14" Type="http://schemas.openxmlformats.org/officeDocument/2006/relationships/vmlDrawing" Target="../drawings/vmlDrawing2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28.wmf"/><Relationship Id="rId11" Type="http://schemas.openxmlformats.org/officeDocument/2006/relationships/oleObject" Target="../embeddings/oleObject14.bin"/><Relationship Id="rId10" Type="http://schemas.openxmlformats.org/officeDocument/2006/relationships/image" Target="../media/image27.wmf"/><Relationship Id="rId1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.bin"/><Relationship Id="rId8" Type="http://schemas.openxmlformats.org/officeDocument/2006/relationships/image" Target="../media/image32.wmf"/><Relationship Id="rId7" Type="http://schemas.openxmlformats.org/officeDocument/2006/relationships/oleObject" Target="../embeddings/oleObject18.bin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30.wmf"/><Relationship Id="rId3" Type="http://schemas.openxmlformats.org/officeDocument/2006/relationships/oleObject" Target="../embeddings/oleObject16.bin"/><Relationship Id="rId22" Type="http://schemas.openxmlformats.org/officeDocument/2006/relationships/vmlDrawing" Target="../drawings/vmlDrawing3.vml"/><Relationship Id="rId21" Type="http://schemas.openxmlformats.org/officeDocument/2006/relationships/slideLayout" Target="../slideLayouts/slideLayout2.xml"/><Relationship Id="rId20" Type="http://schemas.openxmlformats.org/officeDocument/2006/relationships/image" Target="../media/image38.wmf"/><Relationship Id="rId2" Type="http://schemas.openxmlformats.org/officeDocument/2006/relationships/image" Target="../media/image29.wmf"/><Relationship Id="rId19" Type="http://schemas.openxmlformats.org/officeDocument/2006/relationships/oleObject" Target="../embeddings/oleObject24.bin"/><Relationship Id="rId18" Type="http://schemas.openxmlformats.org/officeDocument/2006/relationships/image" Target="../media/image37.wmf"/><Relationship Id="rId17" Type="http://schemas.openxmlformats.org/officeDocument/2006/relationships/oleObject" Target="../embeddings/oleObject23.bin"/><Relationship Id="rId16" Type="http://schemas.openxmlformats.org/officeDocument/2006/relationships/image" Target="../media/image36.wmf"/><Relationship Id="rId15" Type="http://schemas.openxmlformats.org/officeDocument/2006/relationships/oleObject" Target="../embeddings/oleObject22.bin"/><Relationship Id="rId14" Type="http://schemas.openxmlformats.org/officeDocument/2006/relationships/image" Target="../media/image35.wmf"/><Relationship Id="rId13" Type="http://schemas.openxmlformats.org/officeDocument/2006/relationships/oleObject" Target="../embeddings/oleObject21.bin"/><Relationship Id="rId12" Type="http://schemas.openxmlformats.org/officeDocument/2006/relationships/image" Target="../media/image34.wmf"/><Relationship Id="rId11" Type="http://schemas.openxmlformats.org/officeDocument/2006/relationships/oleObject" Target="../embeddings/oleObject20.bin"/><Relationship Id="rId10" Type="http://schemas.openxmlformats.org/officeDocument/2006/relationships/image" Target="../media/image33.wmf"/><Relationship Id="rId1" Type="http://schemas.openxmlformats.org/officeDocument/2006/relationships/oleObject" Target="../embeddings/oleObject15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.bin"/><Relationship Id="rId8" Type="http://schemas.openxmlformats.org/officeDocument/2006/relationships/image" Target="../media/image42.wmf"/><Relationship Id="rId7" Type="http://schemas.openxmlformats.org/officeDocument/2006/relationships/oleObject" Target="../embeddings/oleObject28.bin"/><Relationship Id="rId6" Type="http://schemas.openxmlformats.org/officeDocument/2006/relationships/image" Target="../media/image41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40.wmf"/><Relationship Id="rId3" Type="http://schemas.openxmlformats.org/officeDocument/2006/relationships/oleObject" Target="../embeddings/oleObject26.bin"/><Relationship Id="rId2" Type="http://schemas.openxmlformats.org/officeDocument/2006/relationships/image" Target="../media/image39.wmf"/><Relationship Id="rId14" Type="http://schemas.openxmlformats.org/officeDocument/2006/relationships/vmlDrawing" Target="../drawings/vmlDrawing4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44.wmf"/><Relationship Id="rId11" Type="http://schemas.openxmlformats.org/officeDocument/2006/relationships/oleObject" Target="../embeddings/oleObject30.bin"/><Relationship Id="rId10" Type="http://schemas.openxmlformats.org/officeDocument/2006/relationships/image" Target="../media/image43.wmf"/><Relationship Id="rId1" Type="http://schemas.openxmlformats.org/officeDocument/2006/relationships/oleObject" Target="../embeddings/oleObject25.bin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5.wmf"/><Relationship Id="rId1" Type="http://schemas.openxmlformats.org/officeDocument/2006/relationships/oleObject" Target="../embeddings/oleObject31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6.v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3.emf"/><Relationship Id="rId6" Type="http://schemas.openxmlformats.org/officeDocument/2006/relationships/image" Target="../media/image48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47.wmf"/><Relationship Id="rId3" Type="http://schemas.openxmlformats.org/officeDocument/2006/relationships/oleObject" Target="../embeddings/oleObject33.bin"/><Relationship Id="rId2" Type="http://schemas.openxmlformats.org/officeDocument/2006/relationships/image" Target="../media/image46.wmf"/><Relationship Id="rId1" Type="http://schemas.openxmlformats.org/officeDocument/2006/relationships/oleObject" Target="../embeddings/oleObject32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52.wmf"/><Relationship Id="rId7" Type="http://schemas.openxmlformats.org/officeDocument/2006/relationships/oleObject" Target="../embeddings/oleObject38.bin"/><Relationship Id="rId6" Type="http://schemas.openxmlformats.org/officeDocument/2006/relationships/image" Target="../media/image51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50.wmf"/><Relationship Id="rId3" Type="http://schemas.openxmlformats.org/officeDocument/2006/relationships/oleObject" Target="../embeddings/oleObject36.bin"/><Relationship Id="rId2" Type="http://schemas.openxmlformats.org/officeDocument/2006/relationships/image" Target="../media/image49.wmf"/><Relationship Id="rId10" Type="http://schemas.openxmlformats.org/officeDocument/2006/relationships/vmlDrawing" Target="../drawings/vmlDrawing7.vml"/><Relationship Id="rId1" Type="http://schemas.openxmlformats.org/officeDocument/2006/relationships/oleObject" Target="../embeddings/oleObject35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3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8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5.wmf"/><Relationship Id="rId3" Type="http://schemas.openxmlformats.org/officeDocument/2006/relationships/oleObject" Target="../embeddings/oleObject40.bin"/><Relationship Id="rId2" Type="http://schemas.openxmlformats.org/officeDocument/2006/relationships/image" Target="../media/image54.wmf"/><Relationship Id="rId1" Type="http://schemas.openxmlformats.org/officeDocument/2006/relationships/oleObject" Target="../embeddings/oleObject39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9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wmf"/><Relationship Id="rId3" Type="http://schemas.openxmlformats.org/officeDocument/2006/relationships/oleObject" Target="../embeddings/oleObject42.bin"/><Relationship Id="rId2" Type="http://schemas.openxmlformats.org/officeDocument/2006/relationships/image" Target="../media/image56.wmf"/><Relationship Id="rId1" Type="http://schemas.openxmlformats.org/officeDocument/2006/relationships/oleObject" Target="../embeddings/oleObject41.bin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0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1.wmf"/><Relationship Id="rId3" Type="http://schemas.openxmlformats.org/officeDocument/2006/relationships/oleObject" Target="../embeddings/oleObject44.bin"/><Relationship Id="rId2" Type="http://schemas.openxmlformats.org/officeDocument/2006/relationships/image" Target="../media/image60.wmf"/><Relationship Id="rId1" Type="http://schemas.openxmlformats.org/officeDocument/2006/relationships/oleObject" Target="../embeddings/oleObject4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1" Type="http://schemas.openxmlformats.org/officeDocument/2006/relationships/image" Target="../media/image6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3.png"/><Relationship Id="rId1" Type="http://schemas.openxmlformats.org/officeDocument/2006/relationships/image" Target="../media/image13.emf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9.bin"/><Relationship Id="rId8" Type="http://schemas.openxmlformats.org/officeDocument/2006/relationships/image" Target="../media/image67.wmf"/><Relationship Id="rId7" Type="http://schemas.openxmlformats.org/officeDocument/2006/relationships/oleObject" Target="../embeddings/oleObject48.bin"/><Relationship Id="rId6" Type="http://schemas.openxmlformats.org/officeDocument/2006/relationships/image" Target="../media/image66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65.wmf"/><Relationship Id="rId3" Type="http://schemas.openxmlformats.org/officeDocument/2006/relationships/oleObject" Target="../embeddings/oleObject46.bin"/><Relationship Id="rId2" Type="http://schemas.openxmlformats.org/officeDocument/2006/relationships/image" Target="../media/image64.wmf"/><Relationship Id="rId14" Type="http://schemas.openxmlformats.org/officeDocument/2006/relationships/vmlDrawing" Target="../drawings/vmlDrawing11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69.wmf"/><Relationship Id="rId11" Type="http://schemas.openxmlformats.org/officeDocument/2006/relationships/oleObject" Target="../embeddings/oleObject50.bin"/><Relationship Id="rId10" Type="http://schemas.openxmlformats.org/officeDocument/2006/relationships/image" Target="../media/image68.wmf"/><Relationship Id="rId1" Type="http://schemas.openxmlformats.org/officeDocument/2006/relationships/oleObject" Target="../embeddings/oleObject45.bin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2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wmf"/><Relationship Id="rId3" Type="http://schemas.openxmlformats.org/officeDocument/2006/relationships/oleObject" Target="../embeddings/oleObject52.bin"/><Relationship Id="rId2" Type="http://schemas.openxmlformats.org/officeDocument/2006/relationships/image" Target="../media/image70.wmf"/><Relationship Id="rId1" Type="http://schemas.openxmlformats.org/officeDocument/2006/relationships/oleObject" Target="../embeddings/oleObject51.bin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3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4.wmf"/><Relationship Id="rId3" Type="http://schemas.openxmlformats.org/officeDocument/2006/relationships/oleObject" Target="../embeddings/oleObject54.bin"/><Relationship Id="rId2" Type="http://schemas.openxmlformats.org/officeDocument/2006/relationships/image" Target="../media/image73.wmf"/><Relationship Id="rId1" Type="http://schemas.openxmlformats.org/officeDocument/2006/relationships/oleObject" Target="../embeddings/oleObject5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3"/>
          <p:cNvSpPr>
            <a:spLocks noChangeArrowheads="1"/>
          </p:cNvSpPr>
          <p:nvPr/>
        </p:nvSpPr>
        <p:spPr bwMode="auto">
          <a:xfrm>
            <a:off x="3756819" y="2562225"/>
            <a:ext cx="17145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练习课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195" name="矩形 1"/>
          <p:cNvSpPr>
            <a:spLocks noChangeArrowheads="1"/>
          </p:cNvSpPr>
          <p:nvPr/>
        </p:nvSpPr>
        <p:spPr bwMode="auto">
          <a:xfrm>
            <a:off x="2732088" y="1482725"/>
            <a:ext cx="37639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36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6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分数的基本性质</a:t>
            </a:r>
            <a:endParaRPr lang="zh-CN" altLang="en-US" sz="360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862" y="1878060"/>
            <a:ext cx="962838" cy="965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图片 8" descr="游戏机里面的人物&#10;&#10;低可信度描述已自动生成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72" t="17253" r="12299" b="70287"/>
          <a:stretch>
            <a:fillRect/>
          </a:stretch>
        </p:blipFill>
        <p:spPr bwMode="auto">
          <a:xfrm>
            <a:off x="6496050" y="1492250"/>
            <a:ext cx="555625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图片 9" descr="游戏机里面的人物&#10;&#10;低可信度描述已自动生成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2" t="20670" r="71942" b="60400"/>
          <a:stretch>
            <a:fillRect/>
          </a:stretch>
        </p:blipFill>
        <p:spPr bwMode="auto">
          <a:xfrm>
            <a:off x="2044700" y="1482725"/>
            <a:ext cx="75247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直接连接符 10"/>
          <p:cNvCxnSpPr/>
          <p:nvPr/>
        </p:nvCxnSpPr>
        <p:spPr>
          <a:xfrm>
            <a:off x="2613025" y="2298700"/>
            <a:ext cx="4003675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副标题 6"/>
          <p:cNvSpPr txBox="1">
            <a:spLocks noChangeArrowheads="1"/>
          </p:cNvSpPr>
          <p:nvPr/>
        </p:nvSpPr>
        <p:spPr bwMode="auto">
          <a:xfrm>
            <a:off x="964406" y="4227934"/>
            <a:ext cx="2160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01713" y="839788"/>
            <a:ext cx="4824412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>
                <a:latin typeface="+mn-ea"/>
                <a:ea typeface="+mn-ea"/>
              </a:rPr>
              <a:t>什么是分数的基本性质</a:t>
            </a:r>
            <a:r>
              <a:rPr lang="en-US" altLang="zh-CN" sz="3200" b="1">
                <a:latin typeface="+mn-ea"/>
                <a:ea typeface="+mn-ea"/>
              </a:rPr>
              <a:t>?</a:t>
            </a:r>
            <a:endParaRPr lang="en-US" altLang="zh-CN" sz="3200" b="1">
              <a:latin typeface="+mn-ea"/>
              <a:ea typeface="+mn-ea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781050" y="1774825"/>
            <a:ext cx="7559675" cy="2374900"/>
            <a:chOff x="895350" y="2067694"/>
            <a:chExt cx="7559675" cy="2374900"/>
          </a:xfrm>
        </p:grpSpPr>
        <p:sp>
          <p:nvSpPr>
            <p:cNvPr id="8" name="矩形: 圆角 7"/>
            <p:cNvSpPr/>
            <p:nvPr/>
          </p:nvSpPr>
          <p:spPr>
            <a:xfrm>
              <a:off x="895350" y="2067694"/>
              <a:ext cx="7559675" cy="2374900"/>
            </a:xfrm>
            <a:prstGeom prst="roundRect">
              <a:avLst/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 bwMode="auto">
            <a:xfrm>
              <a:off x="1193800" y="2915419"/>
              <a:ext cx="7054850" cy="121761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indent="720090" algn="just">
                <a:lnSpc>
                  <a:spcPct val="120000"/>
                </a:lnSpc>
                <a:defRPr/>
              </a:pPr>
              <a:r>
                <a:rPr lang="zh-CN" altLang="en-US" sz="3200" b="1" dirty="0">
                  <a:latin typeface="+mn-lt"/>
                  <a:ea typeface="黑体" panose="02010609060101010101" pitchFamily="49" charset="-122"/>
                </a:rPr>
                <a:t>分数的分子和分母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同时乘或除以相同的数（</a:t>
              </a: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0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除外）</a:t>
              </a:r>
              <a:r>
                <a:rPr lang="zh-CN" altLang="en-US" sz="3200" b="1" dirty="0">
                  <a:latin typeface="+mn-lt"/>
                  <a:ea typeface="黑体" panose="02010609060101010101" pitchFamily="49" charset="-122"/>
                </a:rPr>
                <a:t>，分数的大小不变。</a:t>
              </a:r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042988" y="2172469"/>
              <a:ext cx="3481387" cy="5842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ea typeface="+mn-ea"/>
                </a:rPr>
                <a:t>分数的基本性质：</a:t>
              </a:r>
              <a:endParaRPr lang="zh-CN" altLang="en-US" sz="3200" b="1" dirty="0">
                <a:ea typeface="+mn-ea"/>
              </a:endParaRPr>
            </a:p>
          </p:txBody>
        </p:sp>
      </p:grpSp>
      <p:pic>
        <p:nvPicPr>
          <p:cNvPr id="10244" name="图片 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4450"/>
            <a:ext cx="464502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"/>
          <p:cNvSpPr txBox="1">
            <a:spLocks noChangeArrowheads="1"/>
          </p:cNvSpPr>
          <p:nvPr/>
        </p:nvSpPr>
        <p:spPr bwMode="auto">
          <a:xfrm>
            <a:off x="484188" y="95250"/>
            <a:ext cx="3973512" cy="5222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一、谈话引入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揭示课题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4204" y="1108076"/>
            <a:ext cx="55513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1.</a:t>
            </a:r>
            <a:r>
              <a:rPr lang="zh-CN" altLang="en-US" sz="3200" b="1" dirty="0">
                <a:latin typeface="+mn-lt"/>
                <a:ea typeface="+mn-ea"/>
              </a:rPr>
              <a:t>同桌互相说出相等的分数。</a:t>
            </a:r>
            <a:endParaRPr lang="en-US" altLang="zh-CN" sz="3200" b="1" dirty="0">
              <a:latin typeface="+mn-lt"/>
              <a:ea typeface="+mn-ea"/>
            </a:endParaRPr>
          </a:p>
        </p:txBody>
      </p:sp>
      <p:grpSp>
        <p:nvGrpSpPr>
          <p:cNvPr id="11272" name="组合 16"/>
          <p:cNvGrpSpPr/>
          <p:nvPr/>
        </p:nvGrpSpPr>
        <p:grpSpPr bwMode="auto">
          <a:xfrm>
            <a:off x="468313" y="95250"/>
            <a:ext cx="2936875" cy="604838"/>
            <a:chOff x="467544" y="94615"/>
            <a:chExt cx="2937599" cy="604800"/>
          </a:xfrm>
        </p:grpSpPr>
        <p:pic>
          <p:nvPicPr>
            <p:cNvPr id="11273" name="图片 1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94615"/>
              <a:ext cx="2937599" cy="6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文本框 1"/>
            <p:cNvSpPr txBox="1">
              <a:spLocks noChangeArrowheads="1"/>
            </p:cNvSpPr>
            <p:nvPr/>
          </p:nvSpPr>
          <p:spPr bwMode="auto">
            <a:xfrm>
              <a:off x="604103" y="94615"/>
              <a:ext cx="2348491" cy="52384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二、综合练习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724128" y="824111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P58 </a:t>
            </a:r>
            <a:r>
              <a:rPr lang="zh-CN" altLang="en-US" sz="1400" b="1" dirty="0">
                <a:solidFill>
                  <a:srgbClr val="0070C0"/>
                </a:solidFill>
              </a:rPr>
              <a:t>练习十四 第</a:t>
            </a:r>
            <a:r>
              <a:rPr lang="en-US" altLang="zh-CN" sz="1400" b="1" dirty="0">
                <a:solidFill>
                  <a:srgbClr val="0070C0"/>
                </a:solidFill>
              </a:rPr>
              <a:t>3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104327"/>
            <a:ext cx="5677705" cy="24673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760413" y="771525"/>
            <a:ext cx="7621587" cy="1217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2.</a:t>
            </a:r>
            <a:r>
              <a:rPr lang="zh-CN" altLang="en-US" sz="3200" b="1" dirty="0">
                <a:latin typeface="+mn-lt"/>
                <a:ea typeface="+mn-ea"/>
              </a:rPr>
              <a:t>下面每组中的两个分数是否相等？相等的在括号里画“√”，不相等的画“</a:t>
            </a:r>
            <a:r>
              <a:rPr lang="en-US" altLang="zh-CN" sz="3200" b="1" dirty="0">
                <a:latin typeface="+mn-lt"/>
                <a:ea typeface="+mn-ea"/>
              </a:rPr>
              <a:t>×</a:t>
            </a:r>
            <a:r>
              <a:rPr lang="zh-CN" altLang="en-US" sz="3200" b="1" dirty="0">
                <a:latin typeface="+mn-lt"/>
                <a:ea typeface="+mn-ea"/>
              </a:rPr>
              <a:t>”。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grpSp>
        <p:nvGrpSpPr>
          <p:cNvPr id="12291" name="组合 14"/>
          <p:cNvGrpSpPr/>
          <p:nvPr/>
        </p:nvGrpSpPr>
        <p:grpSpPr bwMode="auto">
          <a:xfrm>
            <a:off x="1425575" y="2095500"/>
            <a:ext cx="2965450" cy="1012825"/>
            <a:chOff x="1372368" y="1932582"/>
            <a:chExt cx="2964682" cy="1012825"/>
          </a:xfrm>
        </p:grpSpPr>
        <p:graphicFrame>
          <p:nvGraphicFramePr>
            <p:cNvPr id="12308" name="对象 2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1372368" y="1932582"/>
            <a:ext cx="380901" cy="1012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6" name="Equation" r:id="rId1" imgW="152400" imgH="405765" progId="Equation.DSMT4">
                    <p:embed/>
                  </p:oleObj>
                </mc:Choice>
                <mc:Fallback>
                  <p:oleObj name="Equation" r:id="rId1" imgW="152400" imgH="405765" progId="Equation.DSMT4">
                    <p:embed/>
                    <p:pic>
                      <p:nvPicPr>
                        <p:cNvPr id="0" name="对象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72368" y="1932582"/>
                          <a:ext cx="380901" cy="1012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09" name="对象 3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402798" y="1932582"/>
            <a:ext cx="539750" cy="1012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7" name="Equation" r:id="rId3" imgW="215900" imgH="405765" progId="Equation.DSMT4">
                    <p:embed/>
                  </p:oleObj>
                </mc:Choice>
                <mc:Fallback>
                  <p:oleObj name="Equation" r:id="rId3" imgW="215900" imgH="405765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2798" y="1932582"/>
                          <a:ext cx="539750" cy="1012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10" name="文本框 10"/>
            <p:cNvSpPr txBox="1">
              <a:spLocks noChangeArrowheads="1"/>
            </p:cNvSpPr>
            <p:nvPr/>
          </p:nvSpPr>
          <p:spPr bwMode="auto">
            <a:xfrm>
              <a:off x="1800778" y="2232023"/>
              <a:ext cx="25362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Calibri" panose="020F0502020204030204" pitchFamily="34" charset="0"/>
                  <a:ea typeface="黑体" panose="02010609060101010101" pitchFamily="49" charset="-122"/>
                </a:rPr>
                <a:t>和      （      ）</a:t>
              </a:r>
              <a:endParaRPr lang="zh-CN" altLang="en-US" sz="3200" b="1"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2292" name="组合 15"/>
          <p:cNvGrpSpPr/>
          <p:nvPr/>
        </p:nvGrpSpPr>
        <p:grpSpPr bwMode="auto">
          <a:xfrm>
            <a:off x="4932363" y="2095500"/>
            <a:ext cx="3157537" cy="1012825"/>
            <a:chOff x="4983925" y="1932581"/>
            <a:chExt cx="3157308" cy="1012826"/>
          </a:xfrm>
        </p:grpSpPr>
        <p:graphicFrame>
          <p:nvGraphicFramePr>
            <p:cNvPr id="12305" name="对象 4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4983925" y="1932582"/>
            <a:ext cx="539750" cy="1012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8" name="Equation" r:id="rId5" imgW="215900" imgH="405765" progId="Equation.DSMT4">
                    <p:embed/>
                  </p:oleObj>
                </mc:Choice>
                <mc:Fallback>
                  <p:oleObj name="Equation" r:id="rId5" imgW="215900" imgH="405765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3925" y="1932582"/>
                          <a:ext cx="539750" cy="1012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06" name="对象 5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6238050" y="1932581"/>
            <a:ext cx="349250" cy="1012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9" name="Equation" r:id="rId7" imgW="139700" imgH="406400" progId="Equation.DSMT4">
                    <p:embed/>
                  </p:oleObj>
                </mc:Choice>
                <mc:Fallback>
                  <p:oleObj name="Equation" r:id="rId7" imgW="139700" imgH="406400" progId="Equation.DSMT4">
                    <p:embed/>
                    <p:pic>
                      <p:nvPicPr>
                        <p:cNvPr id="0" name="对象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38050" y="1932581"/>
                          <a:ext cx="349250" cy="1012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07" name="文本框 11"/>
            <p:cNvSpPr txBox="1">
              <a:spLocks noChangeArrowheads="1"/>
            </p:cNvSpPr>
            <p:nvPr/>
          </p:nvSpPr>
          <p:spPr bwMode="auto">
            <a:xfrm>
              <a:off x="5604961" y="2232022"/>
              <a:ext cx="25362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Calibri" panose="020F0502020204030204" pitchFamily="34" charset="0"/>
                  <a:ea typeface="黑体" panose="02010609060101010101" pitchFamily="49" charset="-122"/>
                </a:rPr>
                <a:t>和      （      ）</a:t>
              </a:r>
              <a:endParaRPr lang="zh-CN" altLang="en-US" sz="3200" b="1"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2293" name="组合 16"/>
          <p:cNvGrpSpPr/>
          <p:nvPr/>
        </p:nvGrpSpPr>
        <p:grpSpPr bwMode="auto">
          <a:xfrm>
            <a:off x="1346200" y="3500438"/>
            <a:ext cx="3076575" cy="1012825"/>
            <a:chOff x="1293378" y="3336925"/>
            <a:chExt cx="3076022" cy="1012825"/>
          </a:xfrm>
        </p:grpSpPr>
        <p:graphicFrame>
          <p:nvGraphicFramePr>
            <p:cNvPr id="12302" name="对象 6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1293378" y="3336925"/>
            <a:ext cx="539750" cy="1012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0" name="Equation" r:id="rId9" imgW="215900" imgH="405765" progId="Equation.DSMT4">
                    <p:embed/>
                  </p:oleObj>
                </mc:Choice>
                <mc:Fallback>
                  <p:oleObj name="Equation" r:id="rId9" imgW="215900" imgH="405765" progId="Equation.DSMT4">
                    <p:embed/>
                    <p:pic>
                      <p:nvPicPr>
                        <p:cNvPr id="0" name="对象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3378" y="3336925"/>
                          <a:ext cx="539750" cy="1012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03" name="对象 7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387165" y="3336925"/>
            <a:ext cx="571500" cy="1012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1" name="Equation" r:id="rId11" imgW="228600" imgH="406400" progId="Equation.DSMT4">
                    <p:embed/>
                  </p:oleObj>
                </mc:Choice>
                <mc:Fallback>
                  <p:oleObj name="Equation" r:id="rId11" imgW="228600" imgH="406400" progId="Equation.DSMT4">
                    <p:embed/>
                    <p:pic>
                      <p:nvPicPr>
                        <p:cNvPr id="0" name="对象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87165" y="3336925"/>
                          <a:ext cx="571500" cy="1012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04" name="文本框 12"/>
            <p:cNvSpPr txBox="1">
              <a:spLocks noChangeArrowheads="1"/>
            </p:cNvSpPr>
            <p:nvPr/>
          </p:nvSpPr>
          <p:spPr bwMode="auto">
            <a:xfrm>
              <a:off x="1833128" y="3550520"/>
              <a:ext cx="25362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Calibri" panose="020F0502020204030204" pitchFamily="34" charset="0"/>
                  <a:ea typeface="黑体" panose="02010609060101010101" pitchFamily="49" charset="-122"/>
                </a:rPr>
                <a:t>和      （      ）</a:t>
              </a:r>
              <a:endParaRPr lang="zh-CN" altLang="en-US" sz="3200" b="1"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2294" name="组合 17"/>
          <p:cNvGrpSpPr/>
          <p:nvPr/>
        </p:nvGrpSpPr>
        <p:grpSpPr bwMode="auto">
          <a:xfrm>
            <a:off x="4932363" y="3500438"/>
            <a:ext cx="3157537" cy="1012825"/>
            <a:chOff x="4983925" y="3336496"/>
            <a:chExt cx="3157308" cy="1012826"/>
          </a:xfrm>
        </p:grpSpPr>
        <p:graphicFrame>
          <p:nvGraphicFramePr>
            <p:cNvPr id="12299" name="对象 8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4983925" y="3336497"/>
            <a:ext cx="539750" cy="1012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2" name="Equation" r:id="rId13" imgW="215900" imgH="405765" progId="Equation.DSMT4">
                    <p:embed/>
                  </p:oleObj>
                </mc:Choice>
                <mc:Fallback>
                  <p:oleObj name="Equation" r:id="rId13" imgW="215900" imgH="405765" progId="Equation.DSMT4">
                    <p:embed/>
                    <p:pic>
                      <p:nvPicPr>
                        <p:cNvPr id="0" name="对象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3925" y="3336497"/>
                          <a:ext cx="539750" cy="1012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00" name="对象 9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6238050" y="3336496"/>
            <a:ext cx="349250" cy="1012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3" name="Equation" r:id="rId15" imgW="139700" imgH="406400" progId="Equation.DSMT4">
                    <p:embed/>
                  </p:oleObj>
                </mc:Choice>
                <mc:Fallback>
                  <p:oleObj name="Equation" r:id="rId15" imgW="139700" imgH="406400" progId="Equation.DSMT4">
                    <p:embed/>
                    <p:pic>
                      <p:nvPicPr>
                        <p:cNvPr id="0" name="对象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38050" y="3336496"/>
                          <a:ext cx="349250" cy="1012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01" name="文本框 13"/>
            <p:cNvSpPr txBox="1">
              <a:spLocks noChangeArrowheads="1"/>
            </p:cNvSpPr>
            <p:nvPr/>
          </p:nvSpPr>
          <p:spPr bwMode="auto">
            <a:xfrm>
              <a:off x="5604961" y="3561919"/>
              <a:ext cx="25362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Calibri" panose="020F0502020204030204" pitchFamily="34" charset="0"/>
                  <a:ea typeface="黑体" panose="02010609060101010101" pitchFamily="49" charset="-122"/>
                </a:rPr>
                <a:t>和      （      ）</a:t>
              </a:r>
              <a:endParaRPr lang="zh-CN" altLang="en-US" sz="3200" b="1"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3306763" y="2384425"/>
            <a:ext cx="411162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32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7015163" y="2398713"/>
            <a:ext cx="5953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Calibri" panose="020F0502020204030204" pitchFamily="34" charset="0"/>
              <a:ea typeface="黑体" panose="02010609060101010101" pitchFamily="49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378200" y="3702050"/>
            <a:ext cx="411163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7015163" y="3725863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Calibri" panose="020F0502020204030204" pitchFamily="34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02257" y="496513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P58 </a:t>
            </a:r>
            <a:r>
              <a:rPr lang="zh-CN" altLang="en-US" sz="1400" b="1" dirty="0">
                <a:solidFill>
                  <a:srgbClr val="0070C0"/>
                </a:solidFill>
              </a:rPr>
              <a:t>练习十四 第</a:t>
            </a:r>
            <a:r>
              <a:rPr lang="en-US" altLang="zh-CN" sz="1400" b="1" dirty="0">
                <a:solidFill>
                  <a:srgbClr val="0070C0"/>
                </a:solidFill>
              </a:rPr>
              <a:t>2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2775" y="285750"/>
            <a:ext cx="7359650" cy="1217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3.</a:t>
            </a:r>
            <a:r>
              <a:rPr lang="zh-CN" altLang="en-US" sz="3200" b="1" dirty="0">
                <a:latin typeface="+mn-lt"/>
                <a:ea typeface="+mn-ea"/>
              </a:rPr>
              <a:t>下列分数中哪些在直线上能用同一个点表示？把它们在直线上表示出来。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grpSp>
        <p:nvGrpSpPr>
          <p:cNvPr id="13315" name="组合 12"/>
          <p:cNvGrpSpPr/>
          <p:nvPr/>
        </p:nvGrpSpPr>
        <p:grpSpPr bwMode="auto">
          <a:xfrm>
            <a:off x="788988" y="3587750"/>
            <a:ext cx="7134225" cy="766763"/>
            <a:chOff x="788757" y="3587798"/>
            <a:chExt cx="7133716" cy="766259"/>
          </a:xfrm>
        </p:grpSpPr>
        <p:cxnSp>
          <p:nvCxnSpPr>
            <p:cNvPr id="4" name="直接箭头连接符 3"/>
            <p:cNvCxnSpPr/>
            <p:nvPr/>
          </p:nvCxnSpPr>
          <p:spPr>
            <a:xfrm>
              <a:off x="788757" y="3768654"/>
              <a:ext cx="713371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4292119" y="3587798"/>
              <a:ext cx="0" cy="18085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1117346" y="3587798"/>
              <a:ext cx="0" cy="18085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7468480" y="3587798"/>
              <a:ext cx="0" cy="18085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920510" y="3768654"/>
              <a:ext cx="392085" cy="58540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0</a:t>
              </a:r>
              <a:endParaRPr lang="zh-CN" altLang="en-US" sz="3200" b="1" dirty="0">
                <a:latin typeface="+mn-lt"/>
                <a:ea typeface="+mn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096871" y="3768654"/>
              <a:ext cx="392084" cy="58540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1</a:t>
              </a:r>
              <a:endParaRPr lang="zh-CN" altLang="en-US" sz="3200" b="1" dirty="0">
                <a:latin typeface="+mn-lt"/>
                <a:ea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273231" y="3768654"/>
              <a:ext cx="393672" cy="58540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2</a:t>
              </a:r>
              <a:endParaRPr lang="zh-CN" altLang="en-US" sz="3200" b="1" dirty="0">
                <a:latin typeface="+mn-lt"/>
                <a:ea typeface="+mn-ea"/>
              </a:endParaRPr>
            </a:p>
          </p:txBody>
        </p:sp>
      </p:grpSp>
      <p:graphicFrame>
        <p:nvGraphicFramePr>
          <p:cNvPr id="11" name="对象 10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254125" y="1568450"/>
          <a:ext cx="561975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Equation" r:id="rId1" imgW="215900" imgH="405765" progId="Equation.DSMT4">
                  <p:embed/>
                </p:oleObj>
              </mc:Choice>
              <mc:Fallback>
                <p:oleObj name="Equation" r:id="rId1" imgW="215900" imgH="405765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4125" y="1568450"/>
                        <a:ext cx="561975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363788" y="1568450"/>
          <a:ext cx="561975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Equation" r:id="rId3" imgW="215900" imgH="405765" progId="Equation.DSMT4">
                  <p:embed/>
                </p:oleObj>
              </mc:Choice>
              <mc:Fallback>
                <p:oleObj name="Equation" r:id="rId3" imgW="215900" imgH="405765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3788" y="1568450"/>
                        <a:ext cx="561975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475038" y="1568450"/>
          <a:ext cx="561975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Equation" r:id="rId5" imgW="215900" imgH="405765" progId="Equation.DSMT4">
                  <p:embed/>
                </p:oleObj>
              </mc:Choice>
              <mc:Fallback>
                <p:oleObj name="Equation" r:id="rId5" imgW="215900" imgH="405765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5038" y="1568450"/>
                        <a:ext cx="561975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725988" y="1568450"/>
          <a:ext cx="363537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Equation" r:id="rId7" imgW="139700" imgH="406400" progId="Equation.DSMT4">
                  <p:embed/>
                </p:oleObj>
              </mc:Choice>
              <mc:Fallback>
                <p:oleObj name="Equation" r:id="rId7" imgW="139700" imgH="4064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5988" y="1568450"/>
                        <a:ext cx="363537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792788" y="1568450"/>
          <a:ext cx="395287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Equation" r:id="rId9" imgW="152400" imgH="405765" progId="Equation.DSMT4">
                  <p:embed/>
                </p:oleObj>
              </mc:Choice>
              <mc:Fallback>
                <p:oleObj name="Equation" r:id="rId9" imgW="152400" imgH="405765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2788" y="1568450"/>
                        <a:ext cx="395287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834188" y="1568450"/>
          <a:ext cx="361950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Equation" r:id="rId11" imgW="139700" imgH="406400" progId="Equation.DSMT4">
                  <p:embed/>
                </p:oleObj>
              </mc:Choice>
              <mc:Fallback>
                <p:oleObj name="Equation" r:id="rId11" imgW="139700" imgH="406400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4188" y="1568450"/>
                        <a:ext cx="361950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椭圆 16"/>
          <p:cNvSpPr/>
          <p:nvPr/>
        </p:nvSpPr>
        <p:spPr>
          <a:xfrm>
            <a:off x="2562225" y="3724275"/>
            <a:ext cx="82550" cy="904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793875" y="3716338"/>
            <a:ext cx="84138" cy="9048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024438" y="3713163"/>
            <a:ext cx="82550" cy="9048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990431" y="4430811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P58 </a:t>
            </a:r>
            <a:r>
              <a:rPr lang="zh-CN" altLang="en-US" sz="1400" b="1" dirty="0">
                <a:solidFill>
                  <a:srgbClr val="0070C0"/>
                </a:solidFill>
              </a:rPr>
              <a:t>练习十四 第</a:t>
            </a:r>
            <a:r>
              <a:rPr lang="en-US" altLang="zh-CN" sz="1400" b="1" dirty="0">
                <a:solidFill>
                  <a:srgbClr val="0070C0"/>
                </a:solidFill>
              </a:rPr>
              <a:t>5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23457E-6 L 0.12136 0.1845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9" y="9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23457E-6 L 0.26736 0.2120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68" y="105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23457E-6 L -0.21215 0.20185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08" y="10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23457E-6 L 0.01615 0.4395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9" y="2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23457E-6 L -0.36579 0.4395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99" y="2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23457E-6 L -0.56858 0.439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438" y="2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5"/>
          <p:cNvSpPr txBox="1">
            <a:spLocks noChangeArrowheads="1"/>
          </p:cNvSpPr>
          <p:nvPr/>
        </p:nvSpPr>
        <p:spPr bwMode="auto">
          <a:xfrm>
            <a:off x="638175" y="600074"/>
            <a:ext cx="9180512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把下面的分数化成分母是</a:t>
            </a:r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而大小不变的分数。</a:t>
            </a:r>
            <a:endParaRPr lang="zh-CN" altLang="en-US" sz="2800" b="1" dirty="0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4339" name="组合 2"/>
          <p:cNvGrpSpPr/>
          <p:nvPr/>
        </p:nvGrpSpPr>
        <p:grpSpPr bwMode="auto">
          <a:xfrm>
            <a:off x="1985963" y="1131888"/>
            <a:ext cx="4932362" cy="1093787"/>
            <a:chOff x="2438905" y="1278910"/>
            <a:chExt cx="4931858" cy="1094403"/>
          </a:xfrm>
        </p:grpSpPr>
        <p:graphicFrame>
          <p:nvGraphicFramePr>
            <p:cNvPr id="14345" name="对象 49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438905" y="1285264"/>
            <a:ext cx="407988" cy="1087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4" name="Equation" r:id="rId1" imgW="152400" imgH="405765" progId="Equation.DSMT4">
                    <p:embed/>
                  </p:oleObj>
                </mc:Choice>
                <mc:Fallback>
                  <p:oleObj name="Equation" r:id="rId1" imgW="152400" imgH="405765" progId="Equation.DSMT4">
                    <p:embed/>
                    <p:pic>
                      <p:nvPicPr>
                        <p:cNvPr id="0" name="对象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38905" y="1285264"/>
                          <a:ext cx="407988" cy="1087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6" name="对象 3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3451225" y="1285264"/>
            <a:ext cx="373063" cy="10880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5" name="Equation" r:id="rId3" imgW="139700" imgH="406400" progId="Equation.DSMT4">
                    <p:embed/>
                  </p:oleObj>
                </mc:Choice>
                <mc:Fallback>
                  <p:oleObj name="Equation" r:id="rId3" imgW="139700" imgH="406400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1225" y="1285264"/>
                          <a:ext cx="373063" cy="10880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7" name="对象 4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4510088" y="1285264"/>
            <a:ext cx="612775" cy="10880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6" name="Equation" r:id="rId5" imgW="228600" imgH="406400" progId="Equation.DSMT4">
                    <p:embed/>
                  </p:oleObj>
                </mc:Choice>
                <mc:Fallback>
                  <p:oleObj name="Equation" r:id="rId5" imgW="228600" imgH="406400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0088" y="1285264"/>
                          <a:ext cx="612775" cy="10880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8" name="对象 5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5686425" y="1285875"/>
            <a:ext cx="612775" cy="1087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7" name="Equation" r:id="rId7" imgW="228600" imgH="406400" progId="Equation.DSMT4">
                    <p:embed/>
                  </p:oleObj>
                </mc:Choice>
                <mc:Fallback>
                  <p:oleObj name="Equation" r:id="rId7" imgW="228600" imgH="406400" progId="Equation.DSMT4">
                    <p:embed/>
                    <p:pic>
                      <p:nvPicPr>
                        <p:cNvPr id="0" name="对象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86425" y="1285875"/>
                          <a:ext cx="612775" cy="1087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9" name="对象 5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6792913" y="1278910"/>
            <a:ext cx="577850" cy="10880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8" name="Equation" r:id="rId9" imgW="215900" imgH="405765" progId="Equation.DSMT4">
                    <p:embed/>
                  </p:oleObj>
                </mc:Choice>
                <mc:Fallback>
                  <p:oleObj name="Equation" r:id="rId9" imgW="215900" imgH="405765" progId="Equation.DSMT4">
                    <p:embed/>
                    <p:pic>
                      <p:nvPicPr>
                        <p:cNvPr id="0" name="对象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92913" y="1278910"/>
                          <a:ext cx="577850" cy="10880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4" name="对象 5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95325" y="2379663"/>
          <a:ext cx="1990725" cy="95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Equation" r:id="rId11" imgW="837565" imgH="406400" progId="Equation.DSMT4">
                  <p:embed/>
                </p:oleObj>
              </mc:Choice>
              <mc:Fallback>
                <p:oleObj name="Equation" r:id="rId11" imgW="837565" imgH="406400" progId="Equation.DSMT4">
                  <p:embed/>
                  <p:pic>
                    <p:nvPicPr>
                      <p:cNvPr id="0" name="对象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25" y="2379663"/>
                        <a:ext cx="1990725" cy="957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对象 5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497263" y="2379663"/>
          <a:ext cx="1990725" cy="95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Equation" r:id="rId13" imgW="837565" imgH="406400" progId="Equation.DSMT4">
                  <p:embed/>
                </p:oleObj>
              </mc:Choice>
              <mc:Fallback>
                <p:oleObj name="Equation" r:id="rId13" imgW="837565" imgH="406400" progId="Equation.DSMT4">
                  <p:embed/>
                  <p:pic>
                    <p:nvPicPr>
                      <p:cNvPr id="0" name="对象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7263" y="2379663"/>
                        <a:ext cx="1990725" cy="957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对象 5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246813" y="2379663"/>
          <a:ext cx="2413000" cy="95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Equation" r:id="rId15" imgW="1015365" imgH="406400" progId="Equation.DSMT4">
                  <p:embed/>
                </p:oleObj>
              </mc:Choice>
              <mc:Fallback>
                <p:oleObj name="Equation" r:id="rId15" imgW="1015365" imgH="406400" progId="Equation.DSMT4">
                  <p:embed/>
                  <p:pic>
                    <p:nvPicPr>
                      <p:cNvPr id="0" name="对象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6813" y="2379663"/>
                        <a:ext cx="2413000" cy="957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对象 5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463675" y="3614738"/>
          <a:ext cx="2593975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Equation" r:id="rId17" imgW="1091565" imgH="406400" progId="Equation.DSMT4">
                  <p:embed/>
                </p:oleObj>
              </mc:Choice>
              <mc:Fallback>
                <p:oleObj name="Equation" r:id="rId17" imgW="1091565" imgH="406400" progId="Equation.DSMT4">
                  <p:embed/>
                  <p:pic>
                    <p:nvPicPr>
                      <p:cNvPr id="0" name="对象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3675" y="3614738"/>
                        <a:ext cx="2593975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对象 58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018088" y="3614738"/>
          <a:ext cx="2563812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Equation" r:id="rId19" imgW="1078865" imgH="406400" progId="Equation.DSMT4">
                  <p:embed/>
                </p:oleObj>
              </mc:Choice>
              <mc:Fallback>
                <p:oleObj name="Equation" r:id="rId19" imgW="1078865" imgH="406400" progId="Equation.DSMT4">
                  <p:embed/>
                  <p:pic>
                    <p:nvPicPr>
                      <p:cNvPr id="0" name="对象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8088" y="3614738"/>
                        <a:ext cx="2563812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5018088" y="427747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P58 </a:t>
            </a:r>
            <a:r>
              <a:rPr lang="zh-CN" altLang="en-US" sz="1400" b="1" dirty="0">
                <a:solidFill>
                  <a:srgbClr val="0070C0"/>
                </a:solidFill>
              </a:rPr>
              <a:t>练习十四 第</a:t>
            </a:r>
            <a:r>
              <a:rPr lang="en-US" altLang="zh-CN" sz="1400" b="1" dirty="0">
                <a:solidFill>
                  <a:srgbClr val="0070C0"/>
                </a:solidFill>
              </a:rPr>
              <a:t>7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60388" y="627063"/>
            <a:ext cx="502413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5.</a:t>
            </a:r>
            <a:r>
              <a:rPr lang="zh-CN" altLang="en-US" sz="3200" b="1" dirty="0">
                <a:latin typeface="+mn-lt"/>
                <a:ea typeface="+mn-ea"/>
              </a:rPr>
              <a:t>在括号里填上适当的数。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63663" y="1619250"/>
            <a:ext cx="36353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32025" y="2070100"/>
            <a:ext cx="5445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71938" y="2066925"/>
            <a:ext cx="5429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20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54600" y="1595438"/>
            <a:ext cx="5445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59600" y="1614488"/>
            <a:ext cx="3635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50188" y="2112963"/>
            <a:ext cx="5429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73175" y="2738438"/>
            <a:ext cx="544513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49488" y="3230563"/>
            <a:ext cx="5429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176713" y="3208338"/>
            <a:ext cx="363537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45088" y="2728913"/>
            <a:ext cx="36353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867650" y="2738438"/>
            <a:ext cx="365125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72213" y="3222625"/>
            <a:ext cx="54451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48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aphicFrame>
        <p:nvGraphicFramePr>
          <p:cNvPr id="15375" name="对象 15"/>
          <p:cNvGraphicFramePr>
            <a:graphicFrameLocks noChangeAspect="1"/>
          </p:cNvGraphicFramePr>
          <p:nvPr/>
        </p:nvGraphicFramePr>
        <p:xfrm>
          <a:off x="684213" y="1616075"/>
          <a:ext cx="2217737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Equation" r:id="rId1" imgW="1002665" imgH="431800" progId="Equation.DSMT4">
                  <p:embed/>
                </p:oleObj>
              </mc:Choice>
              <mc:Fallback>
                <p:oleObj name="Equation" r:id="rId1" imgW="1002665" imgH="431800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616075"/>
                        <a:ext cx="2217737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6" name="对象 16"/>
          <p:cNvGraphicFramePr>
            <a:graphicFrameLocks noChangeAspect="1"/>
          </p:cNvGraphicFramePr>
          <p:nvPr/>
        </p:nvGraphicFramePr>
        <p:xfrm>
          <a:off x="3322638" y="1614488"/>
          <a:ext cx="2362200" cy="95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Equation" r:id="rId3" imgW="1066800" imgH="431800" progId="Equation.DSMT4">
                  <p:embed/>
                </p:oleObj>
              </mc:Choice>
              <mc:Fallback>
                <p:oleObj name="Equation" r:id="rId3" imgW="1066800" imgH="431800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2638" y="1614488"/>
                        <a:ext cx="2362200" cy="957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7" name="对象 18"/>
          <p:cNvGraphicFramePr>
            <a:graphicFrameLocks noChangeAspect="1"/>
          </p:cNvGraphicFramePr>
          <p:nvPr/>
        </p:nvGraphicFramePr>
        <p:xfrm>
          <a:off x="6102350" y="1614488"/>
          <a:ext cx="2390775" cy="95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Equation" r:id="rId5" imgW="1078865" imgH="431800" progId="Equation.DSMT4">
                  <p:embed/>
                </p:oleObj>
              </mc:Choice>
              <mc:Fallback>
                <p:oleObj name="Equation" r:id="rId5" imgW="1078865" imgH="4318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2350" y="1614488"/>
                        <a:ext cx="2390775" cy="957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8" name="对象 19"/>
          <p:cNvGraphicFramePr>
            <a:graphicFrameLocks noChangeAspect="1"/>
          </p:cNvGraphicFramePr>
          <p:nvPr/>
        </p:nvGraphicFramePr>
        <p:xfrm>
          <a:off x="684213" y="2744788"/>
          <a:ext cx="2217737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Equation" r:id="rId7" imgW="1002665" imgH="431800" progId="Equation.DSMT4">
                  <p:embed/>
                </p:oleObj>
              </mc:Choice>
              <mc:Fallback>
                <p:oleObj name="Equation" r:id="rId7" imgW="1002665" imgH="431800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2744788"/>
                        <a:ext cx="2217737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9" name="对象 20"/>
          <p:cNvGraphicFramePr>
            <a:graphicFrameLocks noChangeAspect="1"/>
          </p:cNvGraphicFramePr>
          <p:nvPr/>
        </p:nvGraphicFramePr>
        <p:xfrm>
          <a:off x="3308350" y="2744788"/>
          <a:ext cx="2390775" cy="95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2" name="Equation" r:id="rId9" imgW="1078865" imgH="431800" progId="Equation.DSMT4">
                  <p:embed/>
                </p:oleObj>
              </mc:Choice>
              <mc:Fallback>
                <p:oleObj name="Equation" r:id="rId9" imgW="1078865" imgH="431800" progId="Equation.DSMT4">
                  <p:embed/>
                  <p:pic>
                    <p:nvPicPr>
                      <p:cNvPr id="0" name="对象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8350" y="2744788"/>
                        <a:ext cx="2390775" cy="957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80" name="对象 21"/>
          <p:cNvGraphicFramePr>
            <a:graphicFrameLocks noChangeAspect="1"/>
          </p:cNvGraphicFramePr>
          <p:nvPr/>
        </p:nvGraphicFramePr>
        <p:xfrm>
          <a:off x="6186488" y="2744788"/>
          <a:ext cx="2220912" cy="95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Equation" r:id="rId11" imgW="1002665" imgH="431800" progId="Equation.DSMT4">
                  <p:embed/>
                </p:oleObj>
              </mc:Choice>
              <mc:Fallback>
                <p:oleObj name="Equation" r:id="rId11" imgW="1002665" imgH="431800" progId="Equation.DSMT4">
                  <p:embed/>
                  <p:pic>
                    <p:nvPicPr>
                      <p:cNvPr id="0" name="对象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6488" y="2744788"/>
                        <a:ext cx="2220912" cy="957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5711726" y="4362548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P59 </a:t>
            </a:r>
            <a:r>
              <a:rPr lang="zh-CN" altLang="en-US" sz="1400" b="1" dirty="0">
                <a:solidFill>
                  <a:srgbClr val="0070C0"/>
                </a:solidFill>
              </a:rPr>
              <a:t>练习十四 第</a:t>
            </a:r>
            <a:r>
              <a:rPr lang="en-US" altLang="zh-CN" sz="1400" b="1" dirty="0">
                <a:solidFill>
                  <a:srgbClr val="0070C0"/>
                </a:solidFill>
              </a:rPr>
              <a:t>9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971600" y="3977396"/>
            <a:ext cx="684688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所以两个班做练习用的时间一样长。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1259632" y="2548061"/>
            <a:ext cx="4960937" cy="1162050"/>
            <a:chOff x="1854230" y="2994247"/>
            <a:chExt cx="4961050" cy="1161827"/>
          </a:xfrm>
        </p:grpSpPr>
        <p:sp>
          <p:nvSpPr>
            <p:cNvPr id="16392" name="标题 5"/>
            <p:cNvSpPr txBox="1">
              <a:spLocks noChangeArrowheads="1"/>
            </p:cNvSpPr>
            <p:nvPr/>
          </p:nvSpPr>
          <p:spPr bwMode="auto">
            <a:xfrm>
              <a:off x="1854230" y="3220071"/>
              <a:ext cx="1225071" cy="732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因为             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6393" name="组合 61"/>
            <p:cNvGrpSpPr/>
            <p:nvPr/>
          </p:nvGrpSpPr>
          <p:grpSpPr bwMode="auto">
            <a:xfrm>
              <a:off x="3918027" y="3259309"/>
              <a:ext cx="2897253" cy="896765"/>
              <a:chOff x="3947426" y="502251"/>
              <a:chExt cx="2897253" cy="896765"/>
            </a:xfrm>
          </p:grpSpPr>
          <p:sp>
            <p:nvSpPr>
              <p:cNvPr id="10" name="TextBox 66"/>
              <p:cNvSpPr txBox="1"/>
              <p:nvPr/>
            </p:nvSpPr>
            <p:spPr bwMode="auto">
              <a:xfrm>
                <a:off x="3947426" y="502251"/>
                <a:ext cx="725504" cy="5856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÷</a:t>
                </a:r>
                <a:endPara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 bwMode="auto">
              <a:xfrm>
                <a:off x="5982647" y="829213"/>
                <a:ext cx="577863" cy="0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68"/>
              <p:cNvSpPr txBox="1"/>
              <p:nvPr/>
            </p:nvSpPr>
            <p:spPr bwMode="auto">
              <a:xfrm>
                <a:off x="5547662" y="502251"/>
                <a:ext cx="725504" cy="5856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=</a:t>
                </a:r>
                <a:endPara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16400" name="TextBox 20"/>
              <p:cNvSpPr txBox="1">
                <a:spLocks noChangeArrowheads="1"/>
              </p:cNvSpPr>
              <p:nvPr/>
            </p:nvSpPr>
            <p:spPr bwMode="auto">
              <a:xfrm>
                <a:off x="6079497" y="814241"/>
                <a:ext cx="765182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394" name="标题 5"/>
            <p:cNvSpPr txBox="1">
              <a:spLocks noChangeArrowheads="1"/>
            </p:cNvSpPr>
            <p:nvPr/>
          </p:nvSpPr>
          <p:spPr bwMode="auto">
            <a:xfrm>
              <a:off x="3204409" y="3253799"/>
              <a:ext cx="610976" cy="63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10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6395" name="标题 5"/>
            <p:cNvSpPr txBox="1">
              <a:spLocks noChangeArrowheads="1"/>
            </p:cNvSpPr>
            <p:nvPr/>
          </p:nvSpPr>
          <p:spPr bwMode="auto">
            <a:xfrm>
              <a:off x="4639553" y="3227564"/>
              <a:ext cx="937482" cy="777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40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6396" name="标题 5"/>
            <p:cNvSpPr txBox="1">
              <a:spLocks noChangeArrowheads="1"/>
            </p:cNvSpPr>
            <p:nvPr/>
          </p:nvSpPr>
          <p:spPr bwMode="auto">
            <a:xfrm>
              <a:off x="6052749" y="2994247"/>
              <a:ext cx="645331" cy="63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6391" name="标题 5"/>
          <p:cNvSpPr txBox="1">
            <a:spLocks noChangeArrowheads="1"/>
          </p:cNvSpPr>
          <p:nvPr/>
        </p:nvSpPr>
        <p:spPr bwMode="auto">
          <a:xfrm>
            <a:off x="539552" y="531629"/>
            <a:ext cx="8001198" cy="2035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如果一堂课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分钟，五（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）班做了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分钟的练习，五（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）班做练习的时间占整堂课的       。哪个班做练习用的时间长？     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7092280" y="1153329"/>
          <a:ext cx="272237" cy="7919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tion" r:id="rId1" imgW="3352800" imgH="9753600" progId="Equation.DSMT4">
                  <p:embed/>
                </p:oleObj>
              </mc:Choice>
              <mc:Fallback>
                <p:oleObj name="Equation" r:id="rId1" imgW="3352800" imgH="9753600" progId="Equation.DSMT4">
                  <p:embed/>
                  <p:pic>
                    <p:nvPicPr>
                      <p:cNvPr id="0" name="图片 512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092280" y="1153329"/>
                        <a:ext cx="272237" cy="7919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5873630" y="2115054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P59 </a:t>
            </a:r>
            <a:r>
              <a:rPr lang="zh-CN" altLang="en-US" sz="1400" b="1" dirty="0">
                <a:solidFill>
                  <a:srgbClr val="0070C0"/>
                </a:solidFill>
              </a:rPr>
              <a:t>练习十四 第</a:t>
            </a:r>
            <a:r>
              <a:rPr lang="en-US" altLang="zh-CN" sz="1400" b="1" dirty="0">
                <a:solidFill>
                  <a:srgbClr val="0070C0"/>
                </a:solidFill>
              </a:rPr>
              <a:t>10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5800" y="530225"/>
            <a:ext cx="7772400" cy="1809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7.</a:t>
            </a:r>
            <a:r>
              <a:rPr lang="zh-CN" altLang="en-US" sz="3200" b="1" dirty="0">
                <a:latin typeface="+mn-lt"/>
                <a:ea typeface="+mn-ea"/>
              </a:rPr>
              <a:t>*一个分数的分母不变，分子乘</a:t>
            </a:r>
            <a:r>
              <a:rPr lang="en-US" altLang="zh-CN" sz="3200" b="1" dirty="0">
                <a:latin typeface="+mn-lt"/>
                <a:ea typeface="+mn-ea"/>
              </a:rPr>
              <a:t>3</a:t>
            </a:r>
            <a:r>
              <a:rPr lang="zh-CN" altLang="en-US" sz="3200" b="1" dirty="0">
                <a:latin typeface="+mn-lt"/>
                <a:ea typeface="+mn-ea"/>
              </a:rPr>
              <a:t>，这个分数的大小有什么变化？如果分子不变，分母除以</a:t>
            </a:r>
            <a:r>
              <a:rPr lang="en-US" altLang="zh-CN" sz="3200" b="1" dirty="0">
                <a:latin typeface="+mn-lt"/>
                <a:ea typeface="+mn-ea"/>
              </a:rPr>
              <a:t>5</a:t>
            </a:r>
            <a:r>
              <a:rPr lang="zh-CN" altLang="en-US" sz="3200" b="1" dirty="0">
                <a:latin typeface="+mn-lt"/>
                <a:ea typeface="+mn-ea"/>
              </a:rPr>
              <a:t>呢？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 bwMode="auto">
          <a:xfrm>
            <a:off x="755650" y="2427288"/>
            <a:ext cx="7561263" cy="1809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一个分数的分母不变，分子乘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，这个分数扩大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倍。如果分子不变，分母除以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，这个分数扩大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倍。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11726" y="4362548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P59 </a:t>
            </a:r>
            <a:r>
              <a:rPr lang="zh-CN" altLang="en-US" sz="1400" b="1" dirty="0">
                <a:solidFill>
                  <a:srgbClr val="0070C0"/>
                </a:solidFill>
              </a:rPr>
              <a:t>练习十四 第</a:t>
            </a:r>
            <a:r>
              <a:rPr lang="en-US" altLang="zh-CN" sz="1400" b="1" dirty="0">
                <a:solidFill>
                  <a:srgbClr val="0070C0"/>
                </a:solidFill>
              </a:rPr>
              <a:t>13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 bwMode="auto">
          <a:xfrm>
            <a:off x="508000" y="806125"/>
            <a:ext cx="8429625" cy="1342157"/>
            <a:chOff x="434974" y="487698"/>
            <a:chExt cx="8429625" cy="1342162"/>
          </a:xfrm>
        </p:grpSpPr>
        <p:sp>
          <p:nvSpPr>
            <p:cNvPr id="18450" name="Text Box 2"/>
            <p:cNvSpPr txBox="1">
              <a:spLocks noChangeArrowheads="1"/>
            </p:cNvSpPr>
            <p:nvPr/>
          </p:nvSpPr>
          <p:spPr bwMode="auto">
            <a:xfrm>
              <a:off x="434974" y="526678"/>
              <a:ext cx="8429625" cy="1303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790575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indent="0">
                <a:lnSpc>
                  <a:spcPct val="15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1.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五（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）班     的同学参加舞蹈小组，    的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同学参加了书法小组。参加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哪个小组的人数多？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aphicFrame>
          <p:nvGraphicFramePr>
            <p:cNvPr id="18451" name="对象 1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452487" y="487698"/>
            <a:ext cx="306527" cy="817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1" name="" r:id="rId1" imgW="152400" imgH="405765" progId="Equation.DSMT4">
                    <p:embed/>
                  </p:oleObj>
                </mc:Choice>
                <mc:Fallback>
                  <p:oleObj name="" r:id="rId1" imgW="152400" imgH="405765" progId="Equation.DSMT4">
                    <p:embed/>
                    <p:pic>
                      <p:nvPicPr>
                        <p:cNvPr id="0" name="对象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52487" y="487698"/>
                          <a:ext cx="306527" cy="8170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52" name="对象 2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6300192" y="526678"/>
            <a:ext cx="434147" cy="817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2" name="" r:id="rId3" imgW="215900" imgH="405765" progId="Equation.DSMT4">
                    <p:embed/>
                  </p:oleObj>
                </mc:Choice>
                <mc:Fallback>
                  <p:oleObj name="" r:id="rId3" imgW="215900" imgH="405765" progId="Equation.DSMT4">
                    <p:embed/>
                    <p:pic>
                      <p:nvPicPr>
                        <p:cNvPr id="0" name="对象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00192" y="526678"/>
                          <a:ext cx="434147" cy="8170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6" name="组合 35"/>
          <p:cNvGrpSpPr/>
          <p:nvPr/>
        </p:nvGrpSpPr>
        <p:grpSpPr bwMode="auto">
          <a:xfrm>
            <a:off x="3122613" y="2300288"/>
            <a:ext cx="2828925" cy="1116012"/>
            <a:chOff x="2939741" y="3394815"/>
            <a:chExt cx="2827731" cy="1116482"/>
          </a:xfrm>
        </p:grpSpPr>
        <p:sp>
          <p:nvSpPr>
            <p:cNvPr id="37" name="Text Box 3"/>
            <p:cNvSpPr txBox="1">
              <a:spLocks noChangeArrowheads="1"/>
            </p:cNvSpPr>
            <p:nvPr/>
          </p:nvSpPr>
          <p:spPr bwMode="auto">
            <a:xfrm>
              <a:off x="2939741" y="3431342"/>
              <a:ext cx="387187" cy="107995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3200" dirty="0">
                  <a:solidFill>
                    <a:srgbClr val="FF0000"/>
                  </a:solidFill>
                  <a:latin typeface="+mj-lt"/>
                  <a:ea typeface="+mn-ea"/>
                </a:rPr>
                <a:t>2</a:t>
              </a:r>
              <a:endParaRPr lang="en-US" altLang="zh-CN" sz="32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3200" dirty="0">
                  <a:solidFill>
                    <a:srgbClr val="FF0000"/>
                  </a:solidFill>
                  <a:latin typeface="+mj-lt"/>
                  <a:ea typeface="+mn-ea"/>
                </a:rPr>
                <a:t>5</a:t>
              </a:r>
              <a:endParaRPr lang="en-US" altLang="zh-CN" sz="32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38" name="Text Box 4"/>
            <p:cNvSpPr txBox="1">
              <a:spLocks noChangeArrowheads="1"/>
            </p:cNvSpPr>
            <p:nvPr/>
          </p:nvSpPr>
          <p:spPr bwMode="auto">
            <a:xfrm>
              <a:off x="3353903" y="3669568"/>
              <a:ext cx="415749" cy="58762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3200">
                  <a:solidFill>
                    <a:srgbClr val="FF0000"/>
                  </a:solidFill>
                  <a:latin typeface="+mj-lt"/>
                  <a:ea typeface="+mn-ea"/>
                </a:rPr>
                <a:t>=</a:t>
              </a:r>
              <a:endParaRPr lang="en-US" altLang="zh-CN" sz="32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39" name="Text Box 5"/>
            <p:cNvSpPr txBox="1">
              <a:spLocks noChangeArrowheads="1"/>
            </p:cNvSpPr>
            <p:nvPr/>
          </p:nvSpPr>
          <p:spPr bwMode="auto">
            <a:xfrm>
              <a:off x="3722048" y="3404344"/>
              <a:ext cx="1002877" cy="107995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3200" dirty="0">
                  <a:solidFill>
                    <a:srgbClr val="FF0000"/>
                  </a:solidFill>
                  <a:latin typeface="+mj-lt"/>
                  <a:ea typeface="+mn-ea"/>
                </a:rPr>
                <a:t>2×2</a:t>
              </a:r>
              <a:endParaRPr lang="en-US" altLang="zh-CN" sz="32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3200" dirty="0">
                  <a:solidFill>
                    <a:srgbClr val="FF0000"/>
                  </a:solidFill>
                  <a:latin typeface="+mj-lt"/>
                  <a:ea typeface="+mn-ea"/>
                </a:rPr>
                <a:t>5×2</a:t>
              </a:r>
              <a:endParaRPr lang="en-US" altLang="zh-CN" sz="32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40" name="Text Box 6"/>
            <p:cNvSpPr txBox="1">
              <a:spLocks noChangeArrowheads="1"/>
            </p:cNvSpPr>
            <p:nvPr/>
          </p:nvSpPr>
          <p:spPr bwMode="auto">
            <a:xfrm>
              <a:off x="4804266" y="3685449"/>
              <a:ext cx="415749" cy="58762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3200" dirty="0">
                  <a:solidFill>
                    <a:srgbClr val="FF0000"/>
                  </a:solidFill>
                  <a:latin typeface="+mj-lt"/>
                  <a:ea typeface="+mn-ea"/>
                </a:rPr>
                <a:t>=</a:t>
              </a:r>
              <a:endParaRPr lang="en-US" altLang="zh-CN" sz="32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41" name="Text Box 7"/>
            <p:cNvSpPr txBox="1">
              <a:spLocks noChangeArrowheads="1"/>
            </p:cNvSpPr>
            <p:nvPr/>
          </p:nvSpPr>
          <p:spPr bwMode="auto">
            <a:xfrm>
              <a:off x="5175584" y="3394815"/>
              <a:ext cx="591888" cy="107995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3200" dirty="0">
                  <a:solidFill>
                    <a:srgbClr val="FF0000"/>
                  </a:solidFill>
                  <a:latin typeface="+mj-lt"/>
                  <a:ea typeface="+mn-ea"/>
                </a:rPr>
                <a:t>4</a:t>
              </a:r>
              <a:endParaRPr lang="en-US" altLang="zh-CN" sz="32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3200" dirty="0">
                  <a:solidFill>
                    <a:srgbClr val="FF0000"/>
                  </a:solidFill>
                  <a:latin typeface="+mj-lt"/>
                  <a:ea typeface="+mn-ea"/>
                </a:rPr>
                <a:t>10</a:t>
              </a:r>
              <a:endParaRPr lang="en-US" altLang="zh-CN" sz="32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42" name="Line 37"/>
            <p:cNvSpPr>
              <a:spLocks noChangeShapeType="1"/>
            </p:cNvSpPr>
            <p:nvPr/>
          </p:nvSpPr>
          <p:spPr bwMode="auto">
            <a:xfrm>
              <a:off x="2961957" y="3968143"/>
              <a:ext cx="349103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32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43" name="Line 38"/>
            <p:cNvSpPr>
              <a:spLocks noChangeShapeType="1"/>
            </p:cNvSpPr>
            <p:nvPr/>
          </p:nvSpPr>
          <p:spPr bwMode="auto">
            <a:xfrm>
              <a:off x="3764893" y="3950674"/>
              <a:ext cx="893385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32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44" name="Line 39"/>
            <p:cNvSpPr>
              <a:spLocks noChangeShapeType="1"/>
            </p:cNvSpPr>
            <p:nvPr/>
          </p:nvSpPr>
          <p:spPr bwMode="auto">
            <a:xfrm>
              <a:off x="5235883" y="3960203"/>
              <a:ext cx="44748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32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 bwMode="auto">
          <a:xfrm>
            <a:off x="602241" y="3468687"/>
            <a:ext cx="8434255" cy="1087438"/>
            <a:chOff x="681638" y="3013398"/>
            <a:chExt cx="8433846" cy="1087437"/>
          </a:xfrm>
        </p:grpSpPr>
        <p:sp>
          <p:nvSpPr>
            <p:cNvPr id="18440" name="标题 5"/>
            <p:cNvSpPr txBox="1">
              <a:spLocks noChangeArrowheads="1"/>
            </p:cNvSpPr>
            <p:nvPr/>
          </p:nvSpPr>
          <p:spPr bwMode="auto">
            <a:xfrm>
              <a:off x="681638" y="3305043"/>
              <a:ext cx="8433846" cy="732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zh-CN" altLang="en-US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因为                 ，参加所以</a:t>
              </a:r>
              <a:r>
                <a:rPr lang="zh-CN" altLang="en-US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两个小组的人数相等。</a:t>
              </a:r>
              <a:endPara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aphicFrame>
          <p:nvGraphicFramePr>
            <p:cNvPr id="18441" name="对象 3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1800625" y="3013398"/>
            <a:ext cx="1327150" cy="1087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3" name="" r:id="rId5" imgW="494665" imgH="405765" progId="Equation.DSMT4">
                    <p:embed/>
                  </p:oleObj>
                </mc:Choice>
                <mc:Fallback>
                  <p:oleObj name="" r:id="rId5" imgW="494665" imgH="405765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00625" y="3013398"/>
                          <a:ext cx="1327150" cy="1087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8437" name="组合 20"/>
          <p:cNvGrpSpPr/>
          <p:nvPr/>
        </p:nvGrpSpPr>
        <p:grpSpPr bwMode="auto">
          <a:xfrm>
            <a:off x="468313" y="95250"/>
            <a:ext cx="2936875" cy="604838"/>
            <a:chOff x="467544" y="94615"/>
            <a:chExt cx="2937599" cy="604800"/>
          </a:xfrm>
        </p:grpSpPr>
        <p:pic>
          <p:nvPicPr>
            <p:cNvPr id="18438" name="图片 2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94615"/>
              <a:ext cx="2937599" cy="6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文本框 1"/>
            <p:cNvSpPr txBox="1">
              <a:spLocks noChangeArrowheads="1"/>
            </p:cNvSpPr>
            <p:nvPr/>
          </p:nvSpPr>
          <p:spPr bwMode="auto">
            <a:xfrm>
              <a:off x="526295" y="94615"/>
              <a:ext cx="2348492" cy="52384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三、自主练习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043575" y="489603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P58 </a:t>
            </a:r>
            <a:r>
              <a:rPr lang="zh-CN" altLang="en-US" sz="1400" b="1" dirty="0">
                <a:solidFill>
                  <a:srgbClr val="0070C0"/>
                </a:solidFill>
              </a:rPr>
              <a:t>练习十四 第</a:t>
            </a:r>
            <a:r>
              <a:rPr lang="en-US" altLang="zh-CN" sz="1400" b="1" dirty="0">
                <a:solidFill>
                  <a:srgbClr val="0070C0"/>
                </a:solidFill>
              </a:rPr>
              <a:t>4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0" y="555526"/>
            <a:ext cx="6006827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在括号里填上适当的数。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9459" name="组合 9"/>
          <p:cNvGrpSpPr/>
          <p:nvPr/>
        </p:nvGrpSpPr>
        <p:grpSpPr bwMode="auto">
          <a:xfrm>
            <a:off x="2268538" y="1347788"/>
            <a:ext cx="2236787" cy="1143000"/>
            <a:chOff x="2374446" y="1896424"/>
            <a:chExt cx="2236774" cy="1142938"/>
          </a:xfrm>
        </p:grpSpPr>
        <p:grpSp>
          <p:nvGrpSpPr>
            <p:cNvPr id="19485" name="组合 14"/>
            <p:cNvGrpSpPr/>
            <p:nvPr/>
          </p:nvGrpSpPr>
          <p:grpSpPr bwMode="auto">
            <a:xfrm>
              <a:off x="2792816" y="1972549"/>
              <a:ext cx="1818404" cy="783646"/>
              <a:chOff x="1089877" y="3510899"/>
              <a:chExt cx="1818423" cy="783637"/>
            </a:xfrm>
          </p:grpSpPr>
          <p:sp>
            <p:nvSpPr>
              <p:cNvPr id="18" name="TextBox 31"/>
              <p:cNvSpPr txBox="1"/>
              <p:nvPr/>
            </p:nvSpPr>
            <p:spPr>
              <a:xfrm>
                <a:off x="1282693" y="3510970"/>
                <a:ext cx="1625607" cy="58416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1560507" y="4037985"/>
                <a:ext cx="106363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33"/>
              <p:cNvSpPr txBox="1"/>
              <p:nvPr/>
            </p:nvSpPr>
            <p:spPr>
              <a:xfrm>
                <a:off x="1090605" y="3710982"/>
                <a:ext cx="725490" cy="5873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=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9486" name="TextBox 20"/>
            <p:cNvSpPr txBox="1">
              <a:spLocks noChangeArrowheads="1"/>
            </p:cNvSpPr>
            <p:nvPr/>
          </p:nvSpPr>
          <p:spPr bwMode="auto">
            <a:xfrm>
              <a:off x="3561882" y="2453574"/>
              <a:ext cx="444500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6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9487" name="对象 49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374446" y="1896424"/>
            <a:ext cx="409492" cy="10875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4" name="" r:id="rId1" imgW="152400" imgH="405765" progId="Equation.DSMT4">
                    <p:embed/>
                  </p:oleObj>
                </mc:Choice>
                <mc:Fallback>
                  <p:oleObj name="" r:id="rId1" imgW="152400" imgH="405765" progId="Equation.DSMT4">
                    <p:embed/>
                    <p:pic>
                      <p:nvPicPr>
                        <p:cNvPr id="0" name="对象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74446" y="1896424"/>
                          <a:ext cx="409492" cy="10875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" name="TextBox 34"/>
          <p:cNvSpPr txBox="1">
            <a:spLocks noChangeArrowheads="1"/>
          </p:cNvSpPr>
          <p:nvPr/>
        </p:nvSpPr>
        <p:spPr bwMode="auto">
          <a:xfrm>
            <a:off x="3455988" y="1358900"/>
            <a:ext cx="44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461" name="组合 35"/>
          <p:cNvGrpSpPr/>
          <p:nvPr/>
        </p:nvGrpSpPr>
        <p:grpSpPr bwMode="auto">
          <a:xfrm>
            <a:off x="5005388" y="1347788"/>
            <a:ext cx="2320925" cy="1143000"/>
            <a:chOff x="2290310" y="1896424"/>
            <a:chExt cx="2320910" cy="1142938"/>
          </a:xfrm>
        </p:grpSpPr>
        <p:grpSp>
          <p:nvGrpSpPr>
            <p:cNvPr id="19479" name="组合 14"/>
            <p:cNvGrpSpPr/>
            <p:nvPr/>
          </p:nvGrpSpPr>
          <p:grpSpPr bwMode="auto">
            <a:xfrm>
              <a:off x="2792816" y="1972549"/>
              <a:ext cx="1818404" cy="783646"/>
              <a:chOff x="1089877" y="3510899"/>
              <a:chExt cx="1818423" cy="783637"/>
            </a:xfrm>
          </p:grpSpPr>
          <p:sp>
            <p:nvSpPr>
              <p:cNvPr id="26" name="TextBox 39"/>
              <p:cNvSpPr txBox="1"/>
              <p:nvPr/>
            </p:nvSpPr>
            <p:spPr>
              <a:xfrm>
                <a:off x="1282694" y="3510970"/>
                <a:ext cx="1625606" cy="58416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1560507" y="4037985"/>
                <a:ext cx="1063629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41"/>
              <p:cNvSpPr txBox="1"/>
              <p:nvPr/>
            </p:nvSpPr>
            <p:spPr>
              <a:xfrm>
                <a:off x="1090605" y="3710982"/>
                <a:ext cx="725491" cy="5873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=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9480" name="TextBox 20"/>
            <p:cNvSpPr txBox="1">
              <a:spLocks noChangeArrowheads="1"/>
            </p:cNvSpPr>
            <p:nvPr/>
          </p:nvSpPr>
          <p:spPr bwMode="auto">
            <a:xfrm>
              <a:off x="3561882" y="2453574"/>
              <a:ext cx="444500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9481" name="对象 49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290310" y="1896424"/>
            <a:ext cx="579434" cy="1087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5" name="" r:id="rId3" imgW="215900" imgH="405765" progId="Equation.DSMT4">
                    <p:embed/>
                  </p:oleObj>
                </mc:Choice>
                <mc:Fallback>
                  <p:oleObj name="" r:id="rId3" imgW="215900" imgH="405765" progId="Equation.DSMT4">
                    <p:embed/>
                    <p:pic>
                      <p:nvPicPr>
                        <p:cNvPr id="0" name="对象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0310" y="1896424"/>
                          <a:ext cx="579434" cy="10876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" name="TextBox 42"/>
          <p:cNvSpPr txBox="1">
            <a:spLocks noChangeArrowheads="1"/>
          </p:cNvSpPr>
          <p:nvPr/>
        </p:nvSpPr>
        <p:spPr bwMode="auto">
          <a:xfrm>
            <a:off x="6276975" y="1358900"/>
            <a:ext cx="44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463" name="组合 43"/>
          <p:cNvGrpSpPr/>
          <p:nvPr/>
        </p:nvGrpSpPr>
        <p:grpSpPr bwMode="auto">
          <a:xfrm>
            <a:off x="2286000" y="2778125"/>
            <a:ext cx="2219325" cy="1169988"/>
            <a:chOff x="2391909" y="1894787"/>
            <a:chExt cx="2219311" cy="1170113"/>
          </a:xfrm>
        </p:grpSpPr>
        <p:grpSp>
          <p:nvGrpSpPr>
            <p:cNvPr id="19473" name="组合 14"/>
            <p:cNvGrpSpPr/>
            <p:nvPr/>
          </p:nvGrpSpPr>
          <p:grpSpPr bwMode="auto">
            <a:xfrm>
              <a:off x="2793543" y="2172706"/>
              <a:ext cx="1817677" cy="892194"/>
              <a:chOff x="1090604" y="3711055"/>
              <a:chExt cx="1817696" cy="892184"/>
            </a:xfrm>
          </p:grpSpPr>
          <p:sp>
            <p:nvSpPr>
              <p:cNvPr id="34" name="TextBox 47"/>
              <p:cNvSpPr txBox="1"/>
              <p:nvPr/>
            </p:nvSpPr>
            <p:spPr>
              <a:xfrm>
                <a:off x="1282693" y="4018983"/>
                <a:ext cx="1625607" cy="58425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35" name="直接连接符 34"/>
              <p:cNvCxnSpPr/>
              <p:nvPr/>
            </p:nvCxnSpPr>
            <p:spPr>
              <a:xfrm>
                <a:off x="1560507" y="4038035"/>
                <a:ext cx="106363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49"/>
              <p:cNvSpPr txBox="1"/>
              <p:nvPr/>
            </p:nvSpPr>
            <p:spPr>
              <a:xfrm>
                <a:off x="1090605" y="3710979"/>
                <a:ext cx="725490" cy="58584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=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9474" name="TextBox 20"/>
            <p:cNvSpPr txBox="1">
              <a:spLocks noChangeArrowheads="1"/>
            </p:cNvSpPr>
            <p:nvPr/>
          </p:nvSpPr>
          <p:spPr bwMode="auto">
            <a:xfrm>
              <a:off x="3576175" y="1894787"/>
              <a:ext cx="444500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9475" name="对象 49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391909" y="1896156"/>
            <a:ext cx="374648" cy="1087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6" name="" r:id="rId5" imgW="139700" imgH="406400" progId="Equation.DSMT4">
                    <p:embed/>
                  </p:oleObj>
                </mc:Choice>
                <mc:Fallback>
                  <p:oleObj name="" r:id="rId5" imgW="139700" imgH="406400" progId="Equation.DSMT4">
                    <p:embed/>
                    <p:pic>
                      <p:nvPicPr>
                        <p:cNvPr id="0" name="对象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91909" y="1896156"/>
                          <a:ext cx="374648" cy="10876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7" name="TextBox 50"/>
          <p:cNvSpPr txBox="1">
            <a:spLocks noChangeArrowheads="1"/>
          </p:cNvSpPr>
          <p:nvPr/>
        </p:nvSpPr>
        <p:spPr bwMode="auto">
          <a:xfrm>
            <a:off x="3389313" y="3349625"/>
            <a:ext cx="6429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465" name="组合 51"/>
          <p:cNvGrpSpPr/>
          <p:nvPr/>
        </p:nvGrpSpPr>
        <p:grpSpPr bwMode="auto">
          <a:xfrm>
            <a:off x="4987925" y="2779713"/>
            <a:ext cx="2338388" cy="1143000"/>
            <a:chOff x="2272848" y="1896156"/>
            <a:chExt cx="2338372" cy="1143206"/>
          </a:xfrm>
        </p:grpSpPr>
        <p:grpSp>
          <p:nvGrpSpPr>
            <p:cNvPr id="19467" name="组合 14"/>
            <p:cNvGrpSpPr/>
            <p:nvPr/>
          </p:nvGrpSpPr>
          <p:grpSpPr bwMode="auto">
            <a:xfrm>
              <a:off x="2792816" y="1972549"/>
              <a:ext cx="1818404" cy="783646"/>
              <a:chOff x="1089877" y="3510899"/>
              <a:chExt cx="1818423" cy="783637"/>
            </a:xfrm>
          </p:grpSpPr>
          <p:sp>
            <p:nvSpPr>
              <p:cNvPr id="42" name="TextBox 55"/>
              <p:cNvSpPr txBox="1"/>
              <p:nvPr/>
            </p:nvSpPr>
            <p:spPr>
              <a:xfrm>
                <a:off x="1282694" y="3510720"/>
                <a:ext cx="1625606" cy="58429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43" name="直接连接符 42"/>
              <p:cNvCxnSpPr/>
              <p:nvPr/>
            </p:nvCxnSpPr>
            <p:spPr>
              <a:xfrm>
                <a:off x="1560507" y="4037859"/>
                <a:ext cx="1063629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57"/>
              <p:cNvSpPr txBox="1"/>
              <p:nvPr/>
            </p:nvSpPr>
            <p:spPr>
              <a:xfrm>
                <a:off x="1090605" y="3710779"/>
                <a:ext cx="725491" cy="5874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=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9468" name="TextBox 20"/>
            <p:cNvSpPr txBox="1">
              <a:spLocks noChangeArrowheads="1"/>
            </p:cNvSpPr>
            <p:nvPr/>
          </p:nvSpPr>
          <p:spPr bwMode="auto">
            <a:xfrm>
              <a:off x="3561882" y="2453574"/>
              <a:ext cx="444500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7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9469" name="对象 49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272848" y="1896156"/>
            <a:ext cx="614358" cy="1087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7" name="" r:id="rId7" imgW="228600" imgH="406400" progId="Equation.DSMT4">
                    <p:embed/>
                  </p:oleObj>
                </mc:Choice>
                <mc:Fallback>
                  <p:oleObj name="" r:id="rId7" imgW="228600" imgH="406400" progId="Equation.DSMT4">
                    <p:embed/>
                    <p:pic>
                      <p:nvPicPr>
                        <p:cNvPr id="0" name="对象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2848" y="1896156"/>
                          <a:ext cx="614358" cy="10876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5" name="TextBox 58"/>
          <p:cNvSpPr txBox="1">
            <a:spLocks noChangeArrowheads="1"/>
          </p:cNvSpPr>
          <p:nvPr/>
        </p:nvSpPr>
        <p:spPr bwMode="auto">
          <a:xfrm>
            <a:off x="6276975" y="2790825"/>
            <a:ext cx="44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30763" y="668139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>
                <a:solidFill>
                  <a:srgbClr val="0070C0"/>
                </a:solidFill>
              </a:rPr>
              <a:t>P58 </a:t>
            </a:r>
            <a:r>
              <a:rPr lang="zh-CN" altLang="en-US" sz="1400" b="1">
                <a:solidFill>
                  <a:srgbClr val="0070C0"/>
                </a:solidFill>
              </a:rPr>
              <a:t>练习十四 </a:t>
            </a:r>
            <a:r>
              <a:rPr lang="zh-CN" altLang="en-US" sz="1400" b="1" dirty="0">
                <a:solidFill>
                  <a:srgbClr val="0070C0"/>
                </a:solidFill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</a:rPr>
              <a:t>6</a:t>
            </a:r>
            <a:r>
              <a:rPr lang="zh-CN" altLang="en-US" sz="1400" b="1">
                <a:solidFill>
                  <a:srgbClr val="0070C0"/>
                </a:solidFill>
              </a:rPr>
              <a:t>题</a:t>
            </a:r>
            <a:r>
              <a:rPr lang="en-US" altLang="zh-CN" sz="1400" b="1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9" grpId="0"/>
      <p:bldP spid="37" grpId="0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11560" y="483518"/>
            <a:ext cx="225734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  <a:ea typeface="+mn-ea"/>
              </a:rPr>
              <a:t>3.</a:t>
            </a:r>
            <a:r>
              <a:rPr lang="zh-CN" altLang="en-US" sz="2800" b="1" dirty="0">
                <a:latin typeface="+mn-lt"/>
                <a:ea typeface="+mn-ea"/>
              </a:rPr>
              <a:t>布置板报。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3" y="1006738"/>
            <a:ext cx="5394861" cy="293316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99592" y="4074662"/>
            <a:ext cx="415209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n-lt"/>
                <a:ea typeface="+mn-ea"/>
              </a:rPr>
              <a:t>哪些</a:t>
            </a:r>
            <a:r>
              <a:rPr lang="zh-CN" altLang="en-US" sz="2800" b="1">
                <a:latin typeface="+mn-lt"/>
                <a:ea typeface="+mn-ea"/>
              </a:rPr>
              <a:t>栏目的版面</a:t>
            </a:r>
            <a:r>
              <a:rPr lang="zh-CN" altLang="en-US" sz="2800" b="1" dirty="0">
                <a:latin typeface="+mn-lt"/>
                <a:ea typeface="+mn-ea"/>
              </a:rPr>
              <a:t>一样大？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27784" y="555526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</a:t>
            </a:r>
            <a:r>
              <a:rPr lang="zh-CN" altLang="en-US" sz="1400" b="1">
                <a:solidFill>
                  <a:srgbClr val="0070C0"/>
                </a:solidFill>
              </a:rPr>
              <a:t>课本</a:t>
            </a:r>
            <a:r>
              <a:rPr lang="en-US" altLang="zh-CN" sz="1400" b="1">
                <a:solidFill>
                  <a:srgbClr val="0070C0"/>
                </a:solidFill>
              </a:rPr>
              <a:t>P59 </a:t>
            </a:r>
            <a:r>
              <a:rPr lang="zh-CN" altLang="en-US" sz="1400" b="1">
                <a:solidFill>
                  <a:srgbClr val="0070C0"/>
                </a:solidFill>
              </a:rPr>
              <a:t>练习十四 第</a:t>
            </a:r>
            <a:r>
              <a:rPr lang="en-US" altLang="zh-CN" sz="1400" b="1">
                <a:solidFill>
                  <a:srgbClr val="0070C0"/>
                </a:solidFill>
              </a:rPr>
              <a:t>11</a:t>
            </a:r>
            <a:r>
              <a:rPr lang="zh-CN" altLang="en-US" sz="1400" b="1">
                <a:solidFill>
                  <a:srgbClr val="0070C0"/>
                </a:solidFill>
              </a:rPr>
              <a:t>题</a:t>
            </a:r>
            <a:r>
              <a:rPr lang="en-US" altLang="zh-CN" sz="1400" b="1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444998" y="726530"/>
          <a:ext cx="1733550" cy="108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Equation" r:id="rId1" imgW="647700" imgH="406400" progId="Equation.DSMT4">
                  <p:embed/>
                </p:oleObj>
              </mc:Choice>
              <mc:Fallback>
                <p:oleObj name="Equation" r:id="rId1" imgW="647700" imgH="4064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998" y="726530"/>
                        <a:ext cx="1733550" cy="1087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148064" y="726530"/>
          <a:ext cx="1155700" cy="108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Equation" r:id="rId3" imgW="431800" imgH="406400" progId="Equation.DSMT4">
                  <p:embed/>
                </p:oleObj>
              </mc:Choice>
              <mc:Fallback>
                <p:oleObj name="Equation" r:id="rId3" imgW="431800" imgH="4064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726530"/>
                        <a:ext cx="1155700" cy="1087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093105" y="2211710"/>
            <a:ext cx="6957789" cy="19575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</a:rPr>
              <a:t>“知识海洋”、“生活乐园”和“科学园地”版面一样大。“历史足迹” 和“开心一刻”一样大。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539750" y="517525"/>
            <a:ext cx="8280400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4.</a:t>
            </a:r>
            <a:r>
              <a:rPr lang="zh-CN" altLang="en-US" sz="3200" b="1" dirty="0">
                <a:latin typeface="+mn-lt"/>
                <a:ea typeface="+mn-ea"/>
              </a:rPr>
              <a:t>我国由</a:t>
            </a:r>
            <a:r>
              <a:rPr lang="en-US" altLang="zh-CN" sz="3200" b="1" dirty="0">
                <a:latin typeface="+mn-lt"/>
                <a:ea typeface="+mn-ea"/>
              </a:rPr>
              <a:t>56</a:t>
            </a:r>
            <a:r>
              <a:rPr lang="zh-CN" altLang="en-US" sz="3200" b="1" dirty="0">
                <a:latin typeface="+mn-lt"/>
                <a:ea typeface="+mn-ea"/>
              </a:rPr>
              <a:t>个民族组成，其中汉族占全国人口的     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grpSp>
        <p:nvGrpSpPr>
          <p:cNvPr id="15" name="组合 14"/>
          <p:cNvGrpSpPr/>
          <p:nvPr/>
        </p:nvGrpSpPr>
        <p:grpSpPr bwMode="auto">
          <a:xfrm>
            <a:off x="2549525" y="3527425"/>
            <a:ext cx="4785995" cy="922338"/>
            <a:chOff x="2371387" y="3398521"/>
            <a:chExt cx="4784226" cy="921956"/>
          </a:xfrm>
        </p:grpSpPr>
        <p:graphicFrame>
          <p:nvGraphicFramePr>
            <p:cNvPr id="21511" name="对象 3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4426917" y="3398521"/>
            <a:ext cx="1987925" cy="9219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30" name="Equation" r:id="rId1" imgW="875665" imgH="406400" progId="Equation.DSMT4">
                    <p:embed/>
                  </p:oleObj>
                </mc:Choice>
                <mc:Fallback>
                  <p:oleObj name="Equation" r:id="rId1" imgW="875665" imgH="406400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6917" y="3398521"/>
                          <a:ext cx="1987925" cy="9219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2" name="文本框 4"/>
            <p:cNvSpPr txBox="1">
              <a:spLocks noChangeArrowheads="1"/>
            </p:cNvSpPr>
            <p:nvPr/>
          </p:nvSpPr>
          <p:spPr bwMode="auto">
            <a:xfrm>
              <a:off x="2371387" y="3636547"/>
              <a:ext cx="4784226" cy="521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黑体" panose="02010609060101010101" pitchFamily="49" charset="-122"/>
                </a:rPr>
                <a:t>正确，因为</a:t>
              </a:r>
              <a:r>
                <a:rPr lang="en-US" altLang="zh-CN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黑体" panose="02010609060101010101" pitchFamily="49" charset="-122"/>
                </a:rPr>
                <a:t>                           </a:t>
              </a:r>
              <a:r>
                <a: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黑体" panose="02010609060101010101" pitchFamily="49" charset="-122"/>
                </a:rPr>
                <a:t>。</a:t>
              </a:r>
              <a:endParaRPr lang="zh-CN" altLang="en-US" sz="2800" b="1" dirty="0">
                <a:solidFill>
                  <a:srgbClr val="FF0000"/>
                </a:solidFill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21509" name="对象 20"/>
          <p:cNvGraphicFramePr>
            <a:graphicFrameLocks noChangeAspect="1"/>
          </p:cNvGraphicFramePr>
          <p:nvPr/>
        </p:nvGraphicFramePr>
        <p:xfrm>
          <a:off x="1066800" y="992188"/>
          <a:ext cx="515938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name="Equation" r:id="rId3" imgW="292100" imgH="405765" progId="Equation.DSMT4">
                  <p:embed/>
                </p:oleObj>
              </mc:Choice>
              <mc:Fallback>
                <p:oleObj name="Equation" r:id="rId3" imgW="292100" imgH="405765" progId="Equation.DSMT4">
                  <p:embed/>
                  <p:pic>
                    <p:nvPicPr>
                      <p:cNvPr id="0" name="对象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992188"/>
                        <a:ext cx="515938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0" name="矩形 21"/>
          <p:cNvSpPr>
            <a:spLocks noChangeArrowheads="1"/>
          </p:cNvSpPr>
          <p:nvPr/>
        </p:nvSpPr>
        <p:spPr bwMode="auto">
          <a:xfrm>
            <a:off x="1344613" y="2770188"/>
            <a:ext cx="45132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他的说法正确吗？为什么？</a:t>
            </a:r>
            <a:endParaRPr lang="zh-CN" altLang="en-US" sz="1600"/>
          </a:p>
        </p:txBody>
      </p:sp>
      <p:grpSp>
        <p:nvGrpSpPr>
          <p:cNvPr id="5" name="组合 4"/>
          <p:cNvGrpSpPr/>
          <p:nvPr/>
        </p:nvGrpSpPr>
        <p:grpSpPr>
          <a:xfrm>
            <a:off x="4710576" y="1079726"/>
            <a:ext cx="3780585" cy="2664867"/>
            <a:chOff x="4710576" y="1079726"/>
            <a:chExt cx="3780585" cy="2664867"/>
          </a:xfrm>
        </p:grpSpPr>
        <p:pic>
          <p:nvPicPr>
            <p:cNvPr id="21508" name="图片 19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176" b="44280"/>
            <a:stretch>
              <a:fillRect/>
            </a:stretch>
          </p:blipFill>
          <p:spPr bwMode="auto">
            <a:xfrm>
              <a:off x="4710576" y="1079726"/>
              <a:ext cx="2573452" cy="1569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24328" y="1779662"/>
              <a:ext cx="966833" cy="196493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789391" y="641321"/>
            <a:ext cx="7632848" cy="2541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5.</a:t>
            </a:r>
            <a:r>
              <a:rPr lang="zh-CN" altLang="en-US" sz="2800" b="1" dirty="0">
                <a:latin typeface="+mn-lt"/>
                <a:ea typeface="+mn-ea"/>
              </a:rPr>
              <a:t> </a:t>
            </a:r>
            <a:r>
              <a:rPr lang="en-US" altLang="zh-CN" sz="2800" b="1" dirty="0">
                <a:latin typeface="+mn-lt"/>
                <a:ea typeface="+mn-ea"/>
              </a:rPr>
              <a:t>2021</a:t>
            </a:r>
            <a:r>
              <a:rPr lang="zh-CN" altLang="en-US" sz="2800" b="1" dirty="0">
                <a:latin typeface="+mn-lt"/>
                <a:ea typeface="+mn-ea"/>
              </a:rPr>
              <a:t>年世界</a:t>
            </a:r>
            <a:r>
              <a:rPr lang="en-US" altLang="zh-CN" sz="2800" b="1" dirty="0">
                <a:latin typeface="+mn-lt"/>
                <a:ea typeface="+mn-ea"/>
              </a:rPr>
              <a:t>500</a:t>
            </a:r>
            <a:r>
              <a:rPr lang="zh-CN" altLang="en-US" sz="2800" b="1" dirty="0">
                <a:latin typeface="+mn-lt"/>
                <a:ea typeface="+mn-ea"/>
              </a:rPr>
              <a:t>强企业排行榜中，中国上榜企业数量达</a:t>
            </a:r>
            <a:r>
              <a:rPr lang="en-US" altLang="zh-CN" sz="2800" b="1" dirty="0">
                <a:latin typeface="+mn-lt"/>
                <a:ea typeface="+mn-ea"/>
              </a:rPr>
              <a:t>145</a:t>
            </a:r>
            <a:r>
              <a:rPr lang="zh-CN" altLang="en-US" sz="2800" b="1" dirty="0">
                <a:latin typeface="+mn-lt"/>
                <a:ea typeface="+mn-ea"/>
              </a:rPr>
              <a:t>家。中国上榜企业数量占世界</a:t>
            </a:r>
            <a:r>
              <a:rPr lang="en-US" altLang="zh-CN" sz="2800" b="1" dirty="0">
                <a:latin typeface="+mn-lt"/>
                <a:ea typeface="+mn-ea"/>
              </a:rPr>
              <a:t>500</a:t>
            </a:r>
            <a:r>
              <a:rPr lang="zh-CN" altLang="en-US" sz="2800" b="1" dirty="0">
                <a:latin typeface="+mn-lt"/>
                <a:ea typeface="+mn-ea"/>
              </a:rPr>
              <a:t>强的        ，也就是            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aphicFrame>
        <p:nvGraphicFramePr>
          <p:cNvPr id="21509" name="对象 20"/>
          <p:cNvGraphicFramePr>
            <a:graphicFrameLocks noChangeAspect="1"/>
          </p:cNvGraphicFramePr>
          <p:nvPr/>
        </p:nvGraphicFramePr>
        <p:xfrm>
          <a:off x="1645072" y="2467868"/>
          <a:ext cx="567532" cy="791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Equation" r:id="rId1" imgW="7010400" imgH="9753600" progId="Equation.DSMT4">
                  <p:embed/>
                </p:oleObj>
              </mc:Choice>
              <mc:Fallback>
                <p:oleObj name="Equation" r:id="rId1" imgW="7010400" imgH="9753600" progId="Equation.DSMT4">
                  <p:embed/>
                  <p:pic>
                    <p:nvPicPr>
                      <p:cNvPr id="0" name="对象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5072" y="2467868"/>
                        <a:ext cx="567532" cy="7910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20"/>
          <p:cNvGraphicFramePr>
            <a:graphicFrameLocks noChangeAspect="1"/>
          </p:cNvGraphicFramePr>
          <p:nvPr/>
        </p:nvGraphicFramePr>
        <p:xfrm>
          <a:off x="3795802" y="2540992"/>
          <a:ext cx="1014413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Equation" r:id="rId3" imgW="12496800" imgH="9753600" progId="Equation.DSMT4">
                  <p:embed/>
                </p:oleObj>
              </mc:Choice>
              <mc:Fallback>
                <p:oleObj name="Equation" r:id="rId3" imgW="12496800" imgH="9753600" progId="Equation.DSMT4">
                  <p:embed/>
                  <p:pic>
                    <p:nvPicPr>
                      <p:cNvPr id="0" name="对象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5802" y="2540992"/>
                        <a:ext cx="1014413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4"/>
          <p:cNvSpPr txBox="1">
            <a:spLocks noChangeArrowheads="1"/>
          </p:cNvSpPr>
          <p:nvPr/>
        </p:nvSpPr>
        <p:spPr bwMode="auto">
          <a:xfrm>
            <a:off x="4027932" y="2472603"/>
            <a:ext cx="5501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29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11726" y="4362548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P59 </a:t>
            </a:r>
            <a:r>
              <a:rPr lang="zh-CN" altLang="en-US" sz="1400" b="1" dirty="0">
                <a:solidFill>
                  <a:srgbClr val="0070C0"/>
                </a:solidFill>
              </a:rPr>
              <a:t>练习十四 第</a:t>
            </a:r>
            <a:r>
              <a:rPr lang="en-US" altLang="zh-CN" sz="1400" b="1" dirty="0">
                <a:solidFill>
                  <a:srgbClr val="0070C0"/>
                </a:solidFill>
              </a:rPr>
              <a:t>12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" t="13548" r="758" b="22797"/>
          <a:stretch>
            <a:fillRect/>
          </a:stretch>
        </p:blipFill>
        <p:spPr bwMode="auto">
          <a:xfrm>
            <a:off x="2172335" y="987743"/>
            <a:ext cx="5029200" cy="325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矩形 2"/>
          <p:cNvSpPr>
            <a:spLocks noChangeArrowheads="1"/>
          </p:cNvSpPr>
          <p:nvPr/>
        </p:nvSpPr>
        <p:spPr bwMode="auto">
          <a:xfrm>
            <a:off x="2699068" y="1563688"/>
            <a:ext cx="3997325" cy="1863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今天我们学习了分数的基本性质的运用，你们有什么收获？</a:t>
            </a:r>
            <a:endParaRPr lang="zh-CN" altLang="en-US" sz="32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2532" name="组合 8"/>
          <p:cNvGrpSpPr/>
          <p:nvPr/>
        </p:nvGrpSpPr>
        <p:grpSpPr bwMode="auto">
          <a:xfrm>
            <a:off x="468313" y="95250"/>
            <a:ext cx="2936875" cy="604838"/>
            <a:chOff x="467544" y="94615"/>
            <a:chExt cx="2937599" cy="604800"/>
          </a:xfrm>
        </p:grpSpPr>
        <p:pic>
          <p:nvPicPr>
            <p:cNvPr id="22533" name="图片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94615"/>
              <a:ext cx="2937599" cy="6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1"/>
            <p:cNvSpPr txBox="1">
              <a:spLocks noChangeArrowheads="1"/>
            </p:cNvSpPr>
            <p:nvPr/>
          </p:nvSpPr>
          <p:spPr bwMode="auto">
            <a:xfrm>
              <a:off x="526295" y="94615"/>
              <a:ext cx="2348492" cy="52384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四、课堂小结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68313" y="1059815"/>
            <a:ext cx="8272462" cy="69405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zh-CN" altLang="en-US" sz="2800" b="1">
                <a:latin typeface="+mn-lt"/>
                <a:ea typeface="+mn-ea"/>
              </a:rPr>
              <a:t>一、涂色表示与给定分数相等的分数。</a:t>
            </a:r>
            <a:endParaRPr lang="zh-CN" altLang="en-US" sz="2800" b="1">
              <a:latin typeface="+mn-lt"/>
              <a:ea typeface="+mn-ea"/>
            </a:endParaRPr>
          </a:p>
        </p:txBody>
      </p:sp>
      <p:pic>
        <p:nvPicPr>
          <p:cNvPr id="23567" name="图片 1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95250"/>
            <a:ext cx="293687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654050" y="150495"/>
            <a:ext cx="2327910" cy="52197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五、作业设计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81660" y="723265"/>
            <a:ext cx="82391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0078B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见</a:t>
            </a:r>
            <a:r>
              <a:rPr lang="en-US" altLang="zh-CN" b="1">
                <a:solidFill>
                  <a:srgbClr val="0078B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b="1">
                <a:solidFill>
                  <a:srgbClr val="0078B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状元成才路</a:t>
            </a:r>
            <a:r>
              <a:rPr lang="en-US" altLang="zh-CN" b="1">
                <a:solidFill>
                  <a:srgbClr val="0078B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b="1">
                <a:solidFill>
                  <a:srgbClr val="0078B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系列丛书《创优作业</a:t>
            </a:r>
            <a:r>
              <a:rPr lang="en-US" altLang="zh-CN" b="1">
                <a:solidFill>
                  <a:srgbClr val="0078B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100</a:t>
            </a:r>
            <a:r>
              <a:rPr lang="zh-CN" altLang="en-US" b="1">
                <a:solidFill>
                  <a:srgbClr val="0078B7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分》对应课时作业。</a:t>
            </a:r>
            <a:endParaRPr lang="zh-CN" altLang="en-US" b="1">
              <a:solidFill>
                <a:srgbClr val="0078B7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440" y="1753870"/>
            <a:ext cx="5091430" cy="268859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2915920" y="3651885"/>
            <a:ext cx="360680" cy="882015"/>
            <a:chOff x="4592" y="5751"/>
            <a:chExt cx="568" cy="1389"/>
          </a:xfrm>
        </p:grpSpPr>
        <p:sp>
          <p:nvSpPr>
            <p:cNvPr id="14" name="矩形 13"/>
            <p:cNvSpPr>
              <a:spLocks noChangeArrowheads="1"/>
            </p:cNvSpPr>
            <p:nvPr/>
          </p:nvSpPr>
          <p:spPr bwMode="auto">
            <a:xfrm>
              <a:off x="4592" y="6318"/>
              <a:ext cx="568" cy="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6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4592" y="5751"/>
              <a:ext cx="568" cy="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754370" y="3651885"/>
            <a:ext cx="1055370" cy="882015"/>
            <a:chOff x="9062" y="5751"/>
            <a:chExt cx="1662" cy="1389"/>
          </a:xfrm>
        </p:grpSpPr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9062" y="6318"/>
              <a:ext cx="1662" cy="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10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9582" y="5751"/>
              <a:ext cx="568" cy="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267585" y="3249295"/>
            <a:ext cx="850900" cy="40005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409565" y="3246120"/>
            <a:ext cx="680085" cy="40005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3" grpId="1" animBg="1"/>
      <p:bldP spid="15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82918" y="447040"/>
            <a:ext cx="6380162" cy="6076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二、在括号里填上适当的数。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aphicFrame>
        <p:nvGraphicFramePr>
          <p:cNvPr id="24579" name="对象 15"/>
          <p:cNvGraphicFramePr>
            <a:graphicFrameLocks noChangeAspect="1"/>
          </p:cNvGraphicFramePr>
          <p:nvPr/>
        </p:nvGraphicFramePr>
        <p:xfrm>
          <a:off x="1073150" y="1145540"/>
          <a:ext cx="2417763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0" name="Equation" r:id="rId1" imgW="1091565" imgH="431800" progId="Equation.DSMT4">
                  <p:embed/>
                </p:oleObj>
              </mc:Choice>
              <mc:Fallback>
                <p:oleObj name="Equation" r:id="rId1" imgW="1091565" imgH="431800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0" y="1145540"/>
                        <a:ext cx="2417763" cy="957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对象 17"/>
          <p:cNvGraphicFramePr>
            <a:graphicFrameLocks noChangeAspect="1"/>
          </p:cNvGraphicFramePr>
          <p:nvPr/>
        </p:nvGraphicFramePr>
        <p:xfrm>
          <a:off x="5508466" y="1133317"/>
          <a:ext cx="2417445" cy="957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1" name="Equation" r:id="rId3" imgW="1091565" imgH="431800" progId="Equation.DSMT4">
                  <p:embed/>
                </p:oleObj>
              </mc:Choice>
              <mc:Fallback>
                <p:oleObj name="Equation" r:id="rId3" imgW="1091565" imgH="431800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466" y="1133317"/>
                        <a:ext cx="2417445" cy="9575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对象 18"/>
          <p:cNvGraphicFramePr>
            <a:graphicFrameLocks noChangeAspect="1"/>
          </p:cNvGraphicFramePr>
          <p:nvPr/>
        </p:nvGraphicFramePr>
        <p:xfrm>
          <a:off x="5429250" y="2406015"/>
          <a:ext cx="2586038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2" name="Equation" r:id="rId5" imgW="1167765" imgH="431800" progId="Equation.DSMT4">
                  <p:embed/>
                </p:oleObj>
              </mc:Choice>
              <mc:Fallback>
                <p:oleObj name="Equation" r:id="rId5" imgW="1167765" imgH="4318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0" y="2406015"/>
                        <a:ext cx="2586038" cy="957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对象 19"/>
          <p:cNvGraphicFramePr>
            <a:graphicFrameLocks noChangeAspect="1"/>
          </p:cNvGraphicFramePr>
          <p:nvPr/>
        </p:nvGraphicFramePr>
        <p:xfrm>
          <a:off x="1073944" y="2436019"/>
          <a:ext cx="2417445" cy="956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3" name="Equation" r:id="rId7" imgW="1091565" imgH="431800" progId="Equation.DSMT4">
                  <p:embed/>
                </p:oleObj>
              </mc:Choice>
              <mc:Fallback>
                <p:oleObj name="Equation" r:id="rId7" imgW="1091565" imgH="431800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944" y="2436019"/>
                        <a:ext cx="2417445" cy="9569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793875" y="1145540"/>
            <a:ext cx="36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2801938" y="1636078"/>
            <a:ext cx="5429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178550" y="1639253"/>
            <a:ext cx="5429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7286625" y="1145540"/>
            <a:ext cx="544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1586865" y="2429510"/>
            <a:ext cx="77724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2653030" y="2916555"/>
            <a:ext cx="80899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6394450" y="2399665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7397750" y="2853690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zh-CN" altLang="en-US">
              <a:solidFill>
                <a:srgbClr val="FF0000"/>
              </a:solidFill>
            </a:endParaRPr>
          </a:p>
        </p:txBody>
      </p:sp>
      <p:graphicFrame>
        <p:nvGraphicFramePr>
          <p:cNvPr id="3" name="对象 18"/>
          <p:cNvGraphicFramePr>
            <a:graphicFrameLocks noChangeAspect="1"/>
          </p:cNvGraphicFramePr>
          <p:nvPr/>
        </p:nvGraphicFramePr>
        <p:xfrm>
          <a:off x="5483702" y="3622517"/>
          <a:ext cx="2418715" cy="957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9" imgW="1091565" imgH="431800" progId="Equation.DSMT4">
                  <p:embed/>
                </p:oleObj>
              </mc:Choice>
              <mc:Fallback>
                <p:oleObj name="Equation" r:id="rId9" imgW="1091565" imgH="4318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3702" y="3622517"/>
                        <a:ext cx="2418715" cy="9575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19"/>
          <p:cNvGraphicFramePr>
            <a:graphicFrameLocks noChangeAspect="1"/>
          </p:cNvGraphicFramePr>
          <p:nvPr/>
        </p:nvGraphicFramePr>
        <p:xfrm>
          <a:off x="1044734" y="3652679"/>
          <a:ext cx="2417445" cy="956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11" imgW="1091565" imgH="431800" progId="Equation.DSMT4">
                  <p:embed/>
                </p:oleObj>
              </mc:Choice>
              <mc:Fallback>
                <p:oleObj name="Equation" r:id="rId11" imgW="1091565" imgH="431800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4734" y="3652679"/>
                        <a:ext cx="2417445" cy="9569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044575" y="4083685"/>
            <a:ext cx="77724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627630" y="3634105"/>
            <a:ext cx="80899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202045" y="3608070"/>
            <a:ext cx="7493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7225030" y="4070350"/>
            <a:ext cx="81153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2" grpId="0"/>
      <p:bldP spid="23" grpId="0"/>
      <p:bldP spid="24" grpId="0"/>
      <p:bldP spid="25" grpId="0"/>
      <p:bldP spid="26" grpId="0"/>
      <p:bldP spid="28" grpId="0"/>
      <p:bldP spid="29" grpId="0"/>
      <p:bldP spid="7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088" y="501650"/>
            <a:ext cx="6380162" cy="6076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>
                <a:latin typeface="+mn-lt"/>
                <a:ea typeface="+mn-ea"/>
              </a:rPr>
              <a:t>三、谁每天睡觉的时间长</a:t>
            </a:r>
            <a:r>
              <a:rPr lang="en-US" altLang="zh-CN" sz="2800" b="1">
                <a:latin typeface="+mn-lt"/>
                <a:ea typeface="+mn-ea"/>
              </a:rPr>
              <a:t>?</a:t>
            </a:r>
            <a:endParaRPr lang="en-US" altLang="zh-CN" sz="2800" b="1">
              <a:latin typeface="+mn-lt"/>
              <a:ea typeface="+mn-ea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723824" y="2860191"/>
            <a:ext cx="6855460" cy="1509395"/>
            <a:chOff x="725201" y="2898926"/>
            <a:chExt cx="6852778" cy="1508888"/>
          </a:xfrm>
        </p:grpSpPr>
        <p:graphicFrame>
          <p:nvGraphicFramePr>
            <p:cNvPr id="25606" name="对象 20"/>
            <p:cNvGraphicFramePr>
              <a:graphicFrameLocks noChangeAspect="1"/>
            </p:cNvGraphicFramePr>
            <p:nvPr/>
          </p:nvGraphicFramePr>
          <p:xfrm>
            <a:off x="1782062" y="2899561"/>
            <a:ext cx="2361276" cy="9001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4" name="Equation" r:id="rId1" imgW="1066800" imgH="405765" progId="Equation.DSMT4">
                    <p:embed/>
                  </p:oleObj>
                </mc:Choice>
                <mc:Fallback>
                  <p:oleObj name="Equation" r:id="rId1" imgW="1066800" imgH="405765" progId="Equation.DSMT4">
                    <p:embed/>
                    <p:pic>
                      <p:nvPicPr>
                        <p:cNvPr id="0" name="对象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2062" y="2899561"/>
                          <a:ext cx="2361276" cy="9001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07" name="对象 29"/>
            <p:cNvGraphicFramePr>
              <a:graphicFrameLocks noChangeAspect="1"/>
            </p:cNvGraphicFramePr>
            <p:nvPr/>
          </p:nvGraphicFramePr>
          <p:xfrm>
            <a:off x="4791293" y="2898926"/>
            <a:ext cx="1125415" cy="9001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5" name="Equation" r:id="rId3" imgW="508000" imgH="405765" progId="Equation.DSMT4">
                    <p:embed/>
                  </p:oleObj>
                </mc:Choice>
                <mc:Fallback>
                  <p:oleObj name="Equation" r:id="rId3" imgW="508000" imgH="405765" progId="Equation.DSMT4">
                    <p:embed/>
                    <p:pic>
                      <p:nvPicPr>
                        <p:cNvPr id="0" name="对象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91293" y="2898926"/>
                          <a:ext cx="1125415" cy="9001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矩形 3"/>
            <p:cNvSpPr/>
            <p:nvPr/>
          </p:nvSpPr>
          <p:spPr>
            <a:xfrm>
              <a:off x="725201" y="3800323"/>
              <a:ext cx="6852778" cy="6074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答：她们每天睡觉的时间一样长。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4350" y="1203325"/>
            <a:ext cx="5511800" cy="1504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6263" y="695325"/>
            <a:ext cx="7991475" cy="13033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四、一个分数的分母不变，分子除以</a:t>
            </a:r>
            <a:r>
              <a:rPr lang="en-US" altLang="zh-CN" sz="2800" b="1" dirty="0">
                <a:latin typeface="+mn-lt"/>
                <a:ea typeface="+mn-ea"/>
              </a:rPr>
              <a:t>5</a:t>
            </a:r>
            <a:r>
              <a:rPr lang="zh-CN" altLang="en-US" sz="2800" b="1" dirty="0">
                <a:latin typeface="+mn-lt"/>
                <a:ea typeface="+mn-ea"/>
              </a:rPr>
              <a:t>，这个分数的大小有什么变化</a:t>
            </a:r>
            <a:r>
              <a:rPr lang="en-US" altLang="zh-CN" sz="2800" b="1" dirty="0">
                <a:latin typeface="+mn-lt"/>
                <a:ea typeface="+mn-ea"/>
              </a:rPr>
              <a:t>?</a:t>
            </a:r>
            <a:r>
              <a:rPr lang="zh-CN" altLang="en-US" sz="2800" b="1" dirty="0">
                <a:latin typeface="+mn-lt"/>
                <a:ea typeface="+mn-ea"/>
              </a:rPr>
              <a:t>如果分子不变</a:t>
            </a:r>
            <a:r>
              <a:rPr lang="en-US" altLang="zh-CN" sz="2800" b="1" dirty="0">
                <a:latin typeface="+mn-lt"/>
                <a:ea typeface="+mn-ea"/>
              </a:rPr>
              <a:t>,</a:t>
            </a:r>
            <a:r>
              <a:rPr lang="zh-CN" altLang="en-US" sz="2800" b="1" dirty="0">
                <a:latin typeface="+mn-lt"/>
                <a:ea typeface="+mn-ea"/>
              </a:rPr>
              <a:t>分母乘</a:t>
            </a:r>
            <a:r>
              <a:rPr lang="en-US" altLang="zh-CN" sz="2800" b="1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呢</a:t>
            </a:r>
            <a:r>
              <a:rPr lang="en-US" altLang="zh-CN" sz="2800" b="1" dirty="0">
                <a:latin typeface="+mn-lt"/>
                <a:ea typeface="+mn-ea"/>
              </a:rPr>
              <a:t>?</a:t>
            </a:r>
            <a:endParaRPr lang="en-US" altLang="zh-CN" sz="2800" b="1" dirty="0">
              <a:latin typeface="+mn-lt"/>
              <a:ea typeface="+mn-ea"/>
            </a:endParaRPr>
          </a:p>
        </p:txBody>
      </p:sp>
      <p:grpSp>
        <p:nvGrpSpPr>
          <p:cNvPr id="34819" name="组合 6"/>
          <p:cNvGrpSpPr/>
          <p:nvPr/>
        </p:nvGrpSpPr>
        <p:grpSpPr bwMode="auto">
          <a:xfrm>
            <a:off x="1116013" y="2211388"/>
            <a:ext cx="6911975" cy="2128837"/>
            <a:chOff x="1583669" y="2322804"/>
            <a:chExt cx="6156684" cy="2128761"/>
          </a:xfrm>
        </p:grpSpPr>
        <p:sp>
          <p:nvSpPr>
            <p:cNvPr id="11" name="矩形 10"/>
            <p:cNvSpPr/>
            <p:nvPr/>
          </p:nvSpPr>
          <p:spPr>
            <a:xfrm>
              <a:off x="1583669" y="2322804"/>
              <a:ext cx="6156684" cy="194938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+mn-ea"/>
                </a:rPr>
                <a:t>分母不变，分子除以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+mn-ea"/>
                </a:rPr>
                <a:t>5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+mn-ea"/>
                </a:rPr>
                <a:t>，分数值缩小到原来的    ；分子不变，分母乘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+mn-ea"/>
                </a:rPr>
                <a:t>2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+mn-ea"/>
                </a:rPr>
                <a:t>，分数值缩小到原来的    。</a:t>
              </a:r>
              <a:endParaRPr lang="en-US" altLang="zh-CN" sz="2800" b="1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  <p:graphicFrame>
          <p:nvGraphicFramePr>
            <p:cNvPr id="26630" name="对象 11"/>
            <p:cNvGraphicFramePr>
              <a:graphicFrameLocks noChangeAspect="1"/>
            </p:cNvGraphicFramePr>
            <p:nvPr/>
          </p:nvGraphicFramePr>
          <p:xfrm>
            <a:off x="1988414" y="2942805"/>
            <a:ext cx="309375" cy="90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8" name="Equation" r:id="rId1" imgW="139700" imgH="406400" progId="Equation.DSMT4">
                    <p:embed/>
                  </p:oleObj>
                </mc:Choice>
                <mc:Fallback>
                  <p:oleObj name="Equation" r:id="rId1" imgW="139700" imgH="406400" progId="Equation.DSMT4">
                    <p:embed/>
                    <p:pic>
                      <p:nvPicPr>
                        <p:cNvPr id="0" name="对象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8414" y="2942805"/>
                          <a:ext cx="309375" cy="900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31" name="对象 12"/>
            <p:cNvGraphicFramePr>
              <a:graphicFrameLocks noChangeAspect="1"/>
            </p:cNvGraphicFramePr>
            <p:nvPr/>
          </p:nvGraphicFramePr>
          <p:xfrm>
            <a:off x="2615066" y="3551452"/>
            <a:ext cx="338138" cy="900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9" name="Equation" r:id="rId3" imgW="152400" imgH="405765" progId="Equation.DSMT4">
                    <p:embed/>
                  </p:oleObj>
                </mc:Choice>
                <mc:Fallback>
                  <p:oleObj name="Equation" r:id="rId3" imgW="152400" imgH="405765" progId="Equation.DSMT4">
                    <p:embed/>
                    <p:pic>
                      <p:nvPicPr>
                        <p:cNvPr id="0" name="对象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15066" y="3551452"/>
                          <a:ext cx="338138" cy="900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组合 8"/>
          <p:cNvGrpSpPr/>
          <p:nvPr/>
        </p:nvGrpSpPr>
        <p:grpSpPr>
          <a:xfrm>
            <a:off x="2382838" y="4832350"/>
            <a:ext cx="4413250" cy="311150"/>
            <a:chOff x="2382838" y="4832350"/>
            <a:chExt cx="4413250" cy="311150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10" name="圆角矩形 11"/>
            <p:cNvSpPr/>
            <p:nvPr/>
          </p:nvSpPr>
          <p:spPr>
            <a:xfrm>
              <a:off x="2382838" y="4837112"/>
              <a:ext cx="4413250" cy="306388"/>
            </a:xfrm>
            <a:prstGeom prst="roundRect">
              <a:avLst/>
            </a:prstGeom>
            <a:solidFill>
              <a:srgbClr val="0175B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 sz="2400" b="1" dirty="0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12" name="矩形 6"/>
            <p:cNvSpPr>
              <a:spLocks noChangeArrowheads="1"/>
            </p:cNvSpPr>
            <p:nvPr/>
          </p:nvSpPr>
          <p:spPr bwMode="auto">
            <a:xfrm>
              <a:off x="2566988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1338</Words>
  <Application>WPS 演示</Application>
  <PresentationFormat>全屏显示(16:9)</PresentationFormat>
  <Paragraphs>239</Paragraphs>
  <Slides>22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54</vt:i4>
      </vt:variant>
      <vt:variant>
        <vt:lpstr>幻灯片标题</vt:lpstr>
      </vt:variant>
      <vt:variant>
        <vt:i4>22</vt:i4>
      </vt:variant>
    </vt:vector>
  </HeadingPairs>
  <TitlesOfParts>
    <vt:vector size="90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Calibri</vt:lpstr>
      <vt:lpstr>微软雅黑</vt:lpstr>
      <vt:lpstr>Arial Unicode MS</vt:lpstr>
      <vt:lpstr>仓耳今楷05-6763 W05</vt:lpstr>
      <vt:lpstr>楷体_GB2312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246</cp:revision>
  <dcterms:created xsi:type="dcterms:W3CDTF">2015-08-27T07:30:00Z</dcterms:created>
  <dcterms:modified xsi:type="dcterms:W3CDTF">2023-11-02T03:37:32Z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DDBCDAF699C0430E907D40ACA72F0A55</vt:lpwstr>
  </property>
</Properties>
</file>