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44" r:id="rId6"/>
    <p:sldId id="345" r:id="rId7"/>
    <p:sldId id="368" r:id="rId8"/>
    <p:sldId id="369" r:id="rId9"/>
    <p:sldId id="382" r:id="rId10"/>
    <p:sldId id="361" r:id="rId11"/>
    <p:sldId id="363" r:id="rId12"/>
    <p:sldId id="364" r:id="rId13"/>
    <p:sldId id="270" r:id="rId14"/>
    <p:sldId id="365" r:id="rId15"/>
    <p:sldId id="343" r:id="rId16"/>
    <p:sldId id="355" r:id="rId17"/>
    <p:sldId id="384" r:id="rId18"/>
    <p:sldId id="366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FFE79F"/>
    <a:srgbClr val="008AD2"/>
    <a:srgbClr val="006396"/>
    <a:srgbClr val="0073AF"/>
    <a:srgbClr val="33BEFF"/>
    <a:srgbClr val="0074B0"/>
    <a:srgbClr val="1D41D5"/>
    <a:srgbClr val="CFEBF1"/>
    <a:srgbClr val="03A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napToGrid="0" showGuides="1">
      <p:cViewPr varScale="1">
        <p:scale>
          <a:sx n="73" d="100"/>
          <a:sy n="73" d="100"/>
        </p:scale>
        <p:origin x="84" y="1368"/>
      </p:cViewPr>
      <p:guideLst>
        <p:guide orient="horz" pos="750"/>
        <p:guide orient="horz" pos="298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47.wmf"/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192B06A-5690-40DE-8F6C-05532F655A46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F260D0E-4362-468E-AFBB-6B8C469157D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203F90F6-C067-4025-B378-A00CA12172D7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文本, 背景图案&#10;&#10;描述已自动生成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265113"/>
            <a:ext cx="847407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3175" y="0"/>
            <a:ext cx="9147175" cy="5143500"/>
            <a:chOff x="-3195" y="0"/>
            <a:chExt cx="12195196" cy="6858000"/>
          </a:xfrm>
        </p:grpSpPr>
        <p:pic>
          <p:nvPicPr>
            <p:cNvPr id="3" name="图片 2" descr="文本, 背景图案&#10;&#10;描述已自动生成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95" y="0"/>
              <a:ext cx="12195196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 descr="形状&#10;&#10;描述已自动生成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008486" y="563033"/>
              <a:ext cx="10176068" cy="5731933"/>
            </a:xfrm>
            <a:prstGeom prst="rect">
              <a:avLst/>
            </a:prstGeom>
            <a:effectLst>
              <a:outerShdw blurRad="762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5" name="图片 4" descr="卡通人物&#10;&#10;中度可信度描述已自动生成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10" b="73669"/>
            <a:stretch>
              <a:fillRect/>
            </a:stretch>
          </p:blipFill>
          <p:spPr bwMode="auto">
            <a:xfrm>
              <a:off x="10094237" y="0"/>
              <a:ext cx="2097763" cy="2416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卡通人物&#10;&#10;中度可信度描述已自动生成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268" r="74110"/>
            <a:stretch>
              <a:fillRect/>
            </a:stretch>
          </p:blipFill>
          <p:spPr bwMode="auto">
            <a:xfrm>
              <a:off x="9723226" y="4955357"/>
              <a:ext cx="1583877" cy="1902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 descr="卡通人物&#10;&#10;中度可信度描述已自动生成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61" t="44272" b="38229"/>
            <a:stretch>
              <a:fillRect/>
            </a:stretch>
          </p:blipFill>
          <p:spPr bwMode="auto">
            <a:xfrm rot="5400000">
              <a:off x="6216780" y="5313147"/>
              <a:ext cx="1134227" cy="19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B227D99-3E27-4B29-B865-4E0CD88EDA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16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1" Type="http://schemas.openxmlformats.org/officeDocument/2006/relationships/vmlDrawing" Target="../drawings/vmlDrawing4.v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9" Type="http://schemas.openxmlformats.org/officeDocument/2006/relationships/image" Target="../media/image12.emf"/><Relationship Id="rId18" Type="http://schemas.openxmlformats.org/officeDocument/2006/relationships/oleObject" Target="../embeddings/oleObject13.bin"/><Relationship Id="rId17" Type="http://schemas.openxmlformats.org/officeDocument/2006/relationships/oleObject" Target="../embeddings/oleObject12.bin"/><Relationship Id="rId16" Type="http://schemas.openxmlformats.org/officeDocument/2006/relationships/oleObject" Target="../embeddings/oleObject11.bin"/><Relationship Id="rId15" Type="http://schemas.openxmlformats.org/officeDocument/2006/relationships/oleObject" Target="../embeddings/oleObject10.bin"/><Relationship Id="rId14" Type="http://schemas.openxmlformats.org/officeDocument/2006/relationships/oleObject" Target="../embeddings/oleObject9.bin"/><Relationship Id="rId13" Type="http://schemas.openxmlformats.org/officeDocument/2006/relationships/oleObject" Target="../embeddings/oleObject8.bin"/><Relationship Id="rId12" Type="http://schemas.openxmlformats.org/officeDocument/2006/relationships/image" Target="../media/image26.wmf"/><Relationship Id="rId11" Type="http://schemas.openxmlformats.org/officeDocument/2006/relationships/oleObject" Target="../embeddings/oleObject7.bin"/><Relationship Id="rId10" Type="http://schemas.openxmlformats.org/officeDocument/2006/relationships/image" Target="../media/image25.wmf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4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6.emf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wmf"/><Relationship Id="rId8" Type="http://schemas.openxmlformats.org/officeDocument/2006/relationships/oleObject" Target="../embeddings/oleObject19.bin"/><Relationship Id="rId7" Type="http://schemas.openxmlformats.org/officeDocument/2006/relationships/image" Target="../media/image39.wmf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7.bin"/><Relationship Id="rId3" Type="http://schemas.openxmlformats.org/officeDocument/2006/relationships/image" Target="../media/image37.wmf"/><Relationship Id="rId2" Type="http://schemas.openxmlformats.org/officeDocument/2006/relationships/oleObject" Target="../embeddings/oleObject16.bin"/><Relationship Id="rId11" Type="http://schemas.openxmlformats.org/officeDocument/2006/relationships/vmlDrawing" Target="../drawings/vmlDrawing6.v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2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41.wmf"/><Relationship Id="rId1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7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46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5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44.wmf"/><Relationship Id="rId10" Type="http://schemas.openxmlformats.org/officeDocument/2006/relationships/vmlDrawing" Target="../drawings/vmlDrawing8.vml"/><Relationship Id="rId1" Type="http://schemas.openxmlformats.org/officeDocument/2006/relationships/oleObject" Target="../embeddings/oleObject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2693670" y="2490788"/>
            <a:ext cx="375666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分数的基本性质</a:t>
            </a:r>
            <a:endParaRPr lang="en-US" altLang="zh-CN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71" name="矩形 1"/>
          <p:cNvSpPr>
            <a:spLocks noChangeArrowheads="1"/>
          </p:cNvSpPr>
          <p:nvPr/>
        </p:nvSpPr>
        <p:spPr bwMode="auto">
          <a:xfrm>
            <a:off x="2916238" y="1419225"/>
            <a:ext cx="37639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分数的基本性质</a:t>
            </a:r>
            <a:endParaRPr lang="zh-CN" altLang="en-US" sz="360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962" y="1562153"/>
            <a:ext cx="1154862" cy="115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图片 6" descr="游戏机里面的人物&#10;&#10;低可信度描述已自动生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2" t="17253" r="12299" b="70287"/>
          <a:stretch>
            <a:fillRect/>
          </a:stretch>
        </p:blipFill>
        <p:spPr bwMode="auto">
          <a:xfrm>
            <a:off x="6680200" y="1428750"/>
            <a:ext cx="55562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图片 7" descr="游戏机里面的人物&#10;&#10;低可信度描述已自动生成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" t="20670" r="71942" b="60400"/>
          <a:stretch>
            <a:fillRect/>
          </a:stretch>
        </p:blipFill>
        <p:spPr bwMode="auto">
          <a:xfrm>
            <a:off x="2228850" y="1419225"/>
            <a:ext cx="7524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2797175" y="2235200"/>
            <a:ext cx="400367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副标题 6"/>
          <p:cNvSpPr txBox="1">
            <a:spLocks noChangeArrowheads="1"/>
          </p:cNvSpPr>
          <p:nvPr/>
        </p:nvSpPr>
        <p:spPr bwMode="auto">
          <a:xfrm>
            <a:off x="884237" y="4299942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450"/>
            <a:ext cx="46450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3654425" y="606425"/>
            <a:ext cx="18351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三人分饼</a:t>
            </a:r>
            <a:endParaRPr lang="zh-CN" altLang="en-US" sz="3200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87033" y="1304290"/>
            <a:ext cx="8499475" cy="90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三毛家有三兄弟，他们都特别爱吃饼。一天，妈妈买回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张同样大小的饼，准备平均分给他们吃。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388" name="文本框 1"/>
          <p:cNvSpPr txBox="1">
            <a:spLocks noChangeArrowheads="1"/>
          </p:cNvSpPr>
          <p:nvPr/>
        </p:nvSpPr>
        <p:spPr bwMode="auto">
          <a:xfrm>
            <a:off x="484188" y="95250"/>
            <a:ext cx="3973512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一、故事引入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提出问题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387033" y="2193290"/>
            <a:ext cx="8499475" cy="230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妈妈先把第一张饼平均分成两份，取出其中的一份给大毛；二毛看见了，说：“我要吃两份。”妈妈点点头，把第二张饼平均分成四份，取出其中的两份给二毛；三毛连忙说：“我要吃四份。”妈妈又点点头，把第三张饼平均分成了八份，取出其中的四份给三毛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54961" y="3943858"/>
            <a:ext cx="4392295" cy="988060"/>
            <a:chOff x="4054961" y="3943858"/>
            <a:chExt cx="4392295" cy="988060"/>
          </a:xfrm>
        </p:grpSpPr>
        <p:sp>
          <p:nvSpPr>
            <p:cNvPr id="3" name="思想气泡: 云 2"/>
            <p:cNvSpPr/>
            <p:nvPr/>
          </p:nvSpPr>
          <p:spPr>
            <a:xfrm>
              <a:off x="4054961" y="3943858"/>
              <a:ext cx="4392295" cy="988060"/>
            </a:xfrm>
            <a:prstGeom prst="cloudCallout">
              <a:avLst>
                <a:gd name="adj1" fmla="val -54565"/>
                <a:gd name="adj2" fmla="val -25501"/>
              </a:avLst>
            </a:prstGeom>
            <a:ln>
              <a:solidFill>
                <a:srgbClr val="00B05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577566" y="4053713"/>
              <a:ext cx="350139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三兄弟各吃了一张饼的几分之几？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aphicFrame>
        <p:nvGraphicFramePr>
          <p:cNvPr id="17413" name="对象 1"/>
          <p:cNvGraphicFramePr>
            <a:graphicFrameLocks noChangeAspect="1"/>
          </p:cNvGraphicFramePr>
          <p:nvPr/>
        </p:nvGraphicFramePr>
        <p:xfrm>
          <a:off x="6160135" y="455295"/>
          <a:ext cx="1532890" cy="827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2" imgW="482600" imgH="405765" progId="Equation.DSMT4">
                  <p:embed/>
                </p:oleObj>
              </mc:Choice>
              <mc:Fallback>
                <p:oleObj name="" r:id="rId2" imgW="4826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0135" y="455295"/>
                        <a:ext cx="1532890" cy="827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450"/>
            <a:ext cx="46450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"/>
          <p:cNvSpPr txBox="1">
            <a:spLocks noChangeArrowheads="1"/>
          </p:cNvSpPr>
          <p:nvPr/>
        </p:nvSpPr>
        <p:spPr bwMode="auto">
          <a:xfrm>
            <a:off x="484188" y="95250"/>
            <a:ext cx="3973512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二、小组合作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探索新知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" name="组合 2"/>
          <p:cNvGrpSpPr/>
          <p:nvPr/>
        </p:nvGrpSpPr>
        <p:grpSpPr bwMode="auto">
          <a:xfrm rot="0">
            <a:off x="1356360" y="2228850"/>
            <a:ext cx="6426200" cy="1524000"/>
            <a:chOff x="1384300" y="1981200"/>
            <a:chExt cx="6426200" cy="1524000"/>
          </a:xfrm>
        </p:grpSpPr>
        <p:sp>
          <p:nvSpPr>
            <p:cNvPr id="17" name="矩形 16"/>
            <p:cNvSpPr/>
            <p:nvPr/>
          </p:nvSpPr>
          <p:spPr>
            <a:xfrm>
              <a:off x="1384300" y="1981200"/>
              <a:ext cx="1524000" cy="1524000"/>
            </a:xfrm>
            <a:prstGeom prst="rect">
              <a:avLst/>
            </a:prstGeom>
            <a:noFill/>
            <a:ln w="28575">
              <a:solidFill>
                <a:srgbClr val="03AF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810000" y="1981200"/>
              <a:ext cx="1524000" cy="1524000"/>
            </a:xfrm>
            <a:prstGeom prst="rect">
              <a:avLst/>
            </a:prstGeom>
            <a:noFill/>
            <a:ln w="28575">
              <a:solidFill>
                <a:srgbClr val="03AF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286500" y="1981200"/>
              <a:ext cx="1524000" cy="1524000"/>
            </a:xfrm>
            <a:prstGeom prst="rect">
              <a:avLst/>
            </a:prstGeom>
            <a:noFill/>
            <a:ln w="28575">
              <a:solidFill>
                <a:srgbClr val="03AF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3568" y="721638"/>
            <a:ext cx="7648575" cy="1331952"/>
            <a:chOff x="1076" y="1316"/>
            <a:chExt cx="12045" cy="2098"/>
          </a:xfrm>
        </p:grpSpPr>
        <p:sp>
          <p:nvSpPr>
            <p:cNvPr id="3" name="TextBox 9"/>
            <p:cNvSpPr txBox="1">
              <a:spLocks noChangeArrowheads="1"/>
            </p:cNvSpPr>
            <p:nvPr/>
          </p:nvSpPr>
          <p:spPr bwMode="auto">
            <a:xfrm>
              <a:off x="1076" y="1316"/>
              <a:ext cx="12045" cy="19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indent="0" algn="just" latinLnBrk="0">
                <a:lnSpc>
                  <a:spcPct val="130000"/>
                </a:lnSpc>
                <a:defRPr/>
              </a:pPr>
              <a:r>
                <a:rPr lang="zh-CN" altLang="en-US" sz="2800">
                  <a:ea typeface="楷体" panose="02010609060101010101" pitchFamily="49" charset="-122"/>
                  <a:cs typeface="Times New Roman" panose="02020603050405020304" pitchFamily="18" charset="0"/>
                </a:rPr>
                <a:t>请拿出准备好的小正方形纸，3人小组合作，分别折一折、涂一涂，表示出</a:t>
              </a:r>
              <a:r>
                <a:rPr lang="en-US" altLang="zh-CN" sz="2800">
                  <a:ea typeface="楷体" panose="02010609060101010101" pitchFamily="49" charset="-122"/>
                  <a:cs typeface="Times New Roman" panose="02020603050405020304" pitchFamily="18" charset="0"/>
                </a:rPr>
                <a:t>            </a:t>
              </a:r>
              <a:r>
                <a:rPr lang="zh-CN" altLang="en-US" sz="2800"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7413" name="对象 1"/>
            <p:cNvGraphicFramePr>
              <a:graphicFrameLocks noChangeAspect="1"/>
            </p:cNvGraphicFramePr>
            <p:nvPr/>
          </p:nvGraphicFramePr>
          <p:xfrm>
            <a:off x="8100" y="2164"/>
            <a:ext cx="1479" cy="1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" r:id="rId2" imgW="482600" imgH="406400" progId="Equation.DSMT4">
                    <p:embed/>
                  </p:oleObj>
                </mc:Choice>
                <mc:Fallback>
                  <p:oleObj name="" r:id="rId2" imgW="482600" imgH="4064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00" y="2164"/>
                          <a:ext cx="1479" cy="1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48030" y="3985260"/>
            <a:ext cx="7648575" cy="650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0" algn="just" latinLnBrk="0">
              <a:lnSpc>
                <a:spcPct val="130000"/>
              </a:lnSpc>
              <a:defRPr/>
            </a:pP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涂完后仔细观察，你们发现了什么？</a:t>
            </a:r>
            <a:endParaRPr lang="zh-CN" altLang="en-US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0"/>
          <p:cNvSpPr txBox="1">
            <a:spLocks noChangeArrowheads="1"/>
          </p:cNvSpPr>
          <p:nvPr/>
        </p:nvSpPr>
        <p:spPr bwMode="auto">
          <a:xfrm>
            <a:off x="1835150" y="3283268"/>
            <a:ext cx="444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32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TextBox 51"/>
          <p:cNvSpPr txBox="1">
            <a:spLocks noChangeArrowheads="1"/>
          </p:cNvSpPr>
          <p:nvPr/>
        </p:nvSpPr>
        <p:spPr bwMode="auto">
          <a:xfrm>
            <a:off x="1835150" y="3830955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32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50"/>
          <p:cNvSpPr txBox="1">
            <a:spLocks noChangeArrowheads="1"/>
          </p:cNvSpPr>
          <p:nvPr/>
        </p:nvSpPr>
        <p:spPr bwMode="auto">
          <a:xfrm>
            <a:off x="4349750" y="3283268"/>
            <a:ext cx="4445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32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51"/>
          <p:cNvSpPr txBox="1">
            <a:spLocks noChangeArrowheads="1"/>
          </p:cNvSpPr>
          <p:nvPr/>
        </p:nvSpPr>
        <p:spPr bwMode="auto">
          <a:xfrm>
            <a:off x="4349750" y="3830955"/>
            <a:ext cx="4445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en-US" altLang="zh-CN" sz="32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TextBox 50"/>
          <p:cNvSpPr txBox="1">
            <a:spLocks noChangeArrowheads="1"/>
          </p:cNvSpPr>
          <p:nvPr/>
        </p:nvSpPr>
        <p:spPr bwMode="auto">
          <a:xfrm>
            <a:off x="6889750" y="3283268"/>
            <a:ext cx="4445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en-US" altLang="zh-CN" sz="32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TextBox 51"/>
          <p:cNvSpPr txBox="1">
            <a:spLocks noChangeArrowheads="1"/>
          </p:cNvSpPr>
          <p:nvPr/>
        </p:nvSpPr>
        <p:spPr bwMode="auto">
          <a:xfrm>
            <a:off x="6889750" y="3830955"/>
            <a:ext cx="4445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en-US" altLang="zh-CN" sz="3200" b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54505" y="3850005"/>
            <a:ext cx="5473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269105" y="3850005"/>
            <a:ext cx="5473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809105" y="3850005"/>
            <a:ext cx="5473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282373" y="1422400"/>
            <a:ext cx="1524000" cy="762000"/>
          </a:xfrm>
          <a:prstGeom prst="rect">
            <a:avLst/>
          </a:prstGeom>
          <a:solidFill>
            <a:srgbClr val="CFEB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 bwMode="auto">
          <a:xfrm>
            <a:off x="1372235" y="1416050"/>
            <a:ext cx="1524000" cy="1524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379855" y="1422400"/>
            <a:ext cx="1524000" cy="762000"/>
          </a:xfrm>
          <a:prstGeom prst="rect">
            <a:avLst/>
          </a:prstGeom>
          <a:solidFill>
            <a:srgbClr val="CFEB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sp>
        <p:nvSpPr>
          <p:cNvPr id="28" name="矩形 27"/>
          <p:cNvSpPr/>
          <p:nvPr/>
        </p:nvSpPr>
        <p:spPr bwMode="auto">
          <a:xfrm>
            <a:off x="1372235" y="1416050"/>
            <a:ext cx="1524000" cy="1524000"/>
          </a:xfrm>
          <a:prstGeom prst="rect">
            <a:avLst/>
          </a:prstGeom>
          <a:noFill/>
          <a:ln w="28575">
            <a:solidFill>
              <a:srgbClr val="03AF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>
            <a:off x="1379855" y="2184400"/>
            <a:ext cx="1524000" cy="0"/>
          </a:xfrm>
          <a:prstGeom prst="line">
            <a:avLst/>
          </a:prstGeom>
          <a:ln w="25400">
            <a:solidFill>
              <a:srgbClr val="03AFD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3827780" y="1431925"/>
            <a:ext cx="1497965" cy="742950"/>
          </a:xfrm>
          <a:prstGeom prst="rect">
            <a:avLst/>
          </a:prstGeom>
          <a:solidFill>
            <a:srgbClr val="CFEB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 bwMode="auto">
          <a:xfrm>
            <a:off x="3813175" y="1416050"/>
            <a:ext cx="1524000" cy="1524000"/>
          </a:xfrm>
          <a:prstGeom prst="rect">
            <a:avLst/>
          </a:prstGeom>
          <a:noFill/>
          <a:ln w="28575">
            <a:solidFill>
              <a:srgbClr val="03AFD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sp>
        <p:nvSpPr>
          <p:cNvPr id="53" name="矩形 52"/>
          <p:cNvSpPr/>
          <p:nvPr/>
        </p:nvSpPr>
        <p:spPr bwMode="auto">
          <a:xfrm>
            <a:off x="6274435" y="1416050"/>
            <a:ext cx="1524000" cy="1524000"/>
          </a:xfrm>
          <a:prstGeom prst="rect">
            <a:avLst/>
          </a:prstGeom>
          <a:noFill/>
          <a:ln w="28575">
            <a:solidFill>
              <a:srgbClr val="03AFD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3813175" y="2184400"/>
            <a:ext cx="1524000" cy="0"/>
          </a:xfrm>
          <a:prstGeom prst="line">
            <a:avLst/>
          </a:prstGeom>
          <a:ln w="25400">
            <a:solidFill>
              <a:srgbClr val="03AFD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6274435" y="1428750"/>
            <a:ext cx="1539875" cy="1524000"/>
            <a:chOff x="9881" y="1962"/>
            <a:chExt cx="2425" cy="2400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9906" y="3152"/>
              <a:ext cx="2400" cy="0"/>
            </a:xfrm>
            <a:prstGeom prst="line">
              <a:avLst/>
            </a:prstGeom>
            <a:ln w="25400">
              <a:solidFill>
                <a:srgbClr val="03AFD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1096" y="1962"/>
              <a:ext cx="0" cy="2400"/>
            </a:xfrm>
            <a:prstGeom prst="line">
              <a:avLst/>
            </a:prstGeom>
            <a:ln w="25400">
              <a:solidFill>
                <a:srgbClr val="03AFD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9881" y="1962"/>
              <a:ext cx="2400" cy="2390"/>
            </a:xfrm>
            <a:prstGeom prst="line">
              <a:avLst/>
            </a:prstGeom>
            <a:ln w="25400">
              <a:solidFill>
                <a:srgbClr val="03AFD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9881" y="1962"/>
              <a:ext cx="2400" cy="2390"/>
            </a:xfrm>
            <a:prstGeom prst="line">
              <a:avLst/>
            </a:prstGeom>
            <a:ln w="25400">
              <a:solidFill>
                <a:srgbClr val="03AFD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接连接符 50"/>
          <p:cNvCxnSpPr/>
          <p:nvPr/>
        </p:nvCxnSpPr>
        <p:spPr>
          <a:xfrm>
            <a:off x="4568825" y="1428750"/>
            <a:ext cx="0" cy="1524000"/>
          </a:xfrm>
          <a:prstGeom prst="line">
            <a:avLst/>
          </a:prstGeom>
          <a:ln w="25400">
            <a:solidFill>
              <a:srgbClr val="03AFD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9"/>
          <p:cNvSpPr txBox="1">
            <a:spLocks noChangeArrowheads="1"/>
          </p:cNvSpPr>
          <p:nvPr/>
        </p:nvSpPr>
        <p:spPr bwMode="auto">
          <a:xfrm>
            <a:off x="557530" y="539750"/>
            <a:ext cx="7648575" cy="5708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0" algn="just" latinLnBrk="0">
              <a:lnSpc>
                <a:spcPct val="130000"/>
              </a:lnSpc>
              <a:defRPr/>
            </a:pP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你们是怎么分的？</a:t>
            </a:r>
            <a:endParaRPr lang="zh-CN" altLang="en-US" dirty="0">
              <a:solidFill>
                <a:srgbClr val="1D41D5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Box 9"/>
          <p:cNvSpPr txBox="1">
            <a:spLocks noChangeArrowheads="1"/>
          </p:cNvSpPr>
          <p:nvPr/>
        </p:nvSpPr>
        <p:spPr bwMode="auto">
          <a:xfrm>
            <a:off x="3049270" y="562610"/>
            <a:ext cx="7648575" cy="5308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0" algn="just" latinLnBrk="0">
              <a:lnSpc>
                <a:spcPct val="130000"/>
              </a:lnSpc>
              <a:defRPr/>
            </a:pPr>
            <a:r>
              <a:rPr lang="zh-CN" altLang="en-US" sz="2200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涂色部分同样多，这三个分数是什么关系呢？</a:t>
            </a:r>
            <a:endParaRPr lang="zh-CN" altLang="en-US" sz="2200" dirty="0">
              <a:solidFill>
                <a:srgbClr val="1D41D5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TextBox 50"/>
          <p:cNvSpPr txBox="1">
            <a:spLocks noChangeArrowheads="1"/>
          </p:cNvSpPr>
          <p:nvPr/>
        </p:nvSpPr>
        <p:spPr bwMode="auto">
          <a:xfrm>
            <a:off x="3036888" y="3515043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" name="TextBox 50"/>
          <p:cNvSpPr txBox="1">
            <a:spLocks noChangeArrowheads="1"/>
          </p:cNvSpPr>
          <p:nvPr/>
        </p:nvSpPr>
        <p:spPr bwMode="auto">
          <a:xfrm>
            <a:off x="5567363" y="3515043"/>
            <a:ext cx="44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7" grpId="0" bldLvl="0" animBg="1"/>
      <p:bldP spid="48" grpId="0" bldLvl="0" animBg="1"/>
      <p:bldP spid="39" grpId="0"/>
      <p:bldP spid="39" grpId="1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639763" y="494665"/>
            <a:ext cx="674687" cy="684213"/>
            <a:chOff x="1921583" y="3490738"/>
            <a:chExt cx="674779" cy="684422"/>
          </a:xfrm>
        </p:grpSpPr>
        <p:sp>
          <p:nvSpPr>
            <p:cNvPr id="3" name="MH_SubTitle_4"/>
            <p:cNvSpPr/>
            <p:nvPr>
              <p:custDataLst>
                <p:tags r:id="rId1"/>
              </p:custDataLst>
            </p:nvPr>
          </p:nvSpPr>
          <p:spPr bwMode="auto">
            <a:xfrm>
              <a:off x="1921583" y="3578078"/>
              <a:ext cx="674779" cy="597082"/>
            </a:xfrm>
            <a:custGeom>
              <a:avLst/>
              <a:gdLst>
                <a:gd name="T0" fmla="*/ 488 w 600"/>
                <a:gd name="T1" fmla="*/ 11 h 570"/>
                <a:gd name="T2" fmla="*/ 483 w 600"/>
                <a:gd name="T3" fmla="*/ 170 h 570"/>
                <a:gd name="T4" fmla="*/ 585 w 600"/>
                <a:gd name="T5" fmla="*/ 316 h 570"/>
                <a:gd name="T6" fmla="*/ 600 w 600"/>
                <a:gd name="T7" fmla="*/ 335 h 570"/>
                <a:gd name="T8" fmla="*/ 594 w 600"/>
                <a:gd name="T9" fmla="*/ 356 h 570"/>
                <a:gd name="T10" fmla="*/ 592 w 600"/>
                <a:gd name="T11" fmla="*/ 360 h 570"/>
                <a:gd name="T12" fmla="*/ 589 w 600"/>
                <a:gd name="T13" fmla="*/ 365 h 570"/>
                <a:gd name="T14" fmla="*/ 586 w 600"/>
                <a:gd name="T15" fmla="*/ 369 h 570"/>
                <a:gd name="T16" fmla="*/ 582 w 600"/>
                <a:gd name="T17" fmla="*/ 372 h 570"/>
                <a:gd name="T18" fmla="*/ 578 w 600"/>
                <a:gd name="T19" fmla="*/ 375 h 570"/>
                <a:gd name="T20" fmla="*/ 573 w 600"/>
                <a:gd name="T21" fmla="*/ 378 h 570"/>
                <a:gd name="T22" fmla="*/ 566 w 600"/>
                <a:gd name="T23" fmla="*/ 380 h 570"/>
                <a:gd name="T24" fmla="*/ 398 w 600"/>
                <a:gd name="T25" fmla="*/ 437 h 570"/>
                <a:gd name="T26" fmla="*/ 298 w 600"/>
                <a:gd name="T27" fmla="*/ 570 h 570"/>
                <a:gd name="T28" fmla="*/ 198 w 600"/>
                <a:gd name="T29" fmla="*/ 437 h 570"/>
                <a:gd name="T30" fmla="*/ 30 w 600"/>
                <a:gd name="T31" fmla="*/ 380 h 570"/>
                <a:gd name="T32" fmla="*/ 24 w 600"/>
                <a:gd name="T33" fmla="*/ 378 h 570"/>
                <a:gd name="T34" fmla="*/ 20 w 600"/>
                <a:gd name="T35" fmla="*/ 376 h 570"/>
                <a:gd name="T36" fmla="*/ 16 w 600"/>
                <a:gd name="T37" fmla="*/ 374 h 570"/>
                <a:gd name="T38" fmla="*/ 11 w 600"/>
                <a:gd name="T39" fmla="*/ 370 h 570"/>
                <a:gd name="T40" fmla="*/ 8 w 600"/>
                <a:gd name="T41" fmla="*/ 366 h 570"/>
                <a:gd name="T42" fmla="*/ 5 w 600"/>
                <a:gd name="T43" fmla="*/ 362 h 570"/>
                <a:gd name="T44" fmla="*/ 3 w 600"/>
                <a:gd name="T45" fmla="*/ 358 h 570"/>
                <a:gd name="T46" fmla="*/ 1 w 600"/>
                <a:gd name="T47" fmla="*/ 352 h 570"/>
                <a:gd name="T48" fmla="*/ 0 w 600"/>
                <a:gd name="T49" fmla="*/ 347 h 570"/>
                <a:gd name="T50" fmla="*/ 0 w 600"/>
                <a:gd name="T51" fmla="*/ 342 h 570"/>
                <a:gd name="T52" fmla="*/ 1 w 600"/>
                <a:gd name="T53" fmla="*/ 337 h 570"/>
                <a:gd name="T54" fmla="*/ 2 w 600"/>
                <a:gd name="T55" fmla="*/ 332 h 570"/>
                <a:gd name="T56" fmla="*/ 6 w 600"/>
                <a:gd name="T57" fmla="*/ 322 h 570"/>
                <a:gd name="T58" fmla="*/ 11 w 600"/>
                <a:gd name="T59" fmla="*/ 316 h 570"/>
                <a:gd name="T60" fmla="*/ 113 w 600"/>
                <a:gd name="T61" fmla="*/ 170 h 570"/>
                <a:gd name="T62" fmla="*/ 109 w 600"/>
                <a:gd name="T63" fmla="*/ 11 h 570"/>
                <a:gd name="T64" fmla="*/ 135 w 600"/>
                <a:gd name="T65" fmla="*/ 0 h 570"/>
                <a:gd name="T66" fmla="*/ 213 w 600"/>
                <a:gd name="T67" fmla="*/ 30 h 570"/>
                <a:gd name="T68" fmla="*/ 298 w 600"/>
                <a:gd name="T69" fmla="*/ 61 h 570"/>
                <a:gd name="T70" fmla="*/ 383 w 600"/>
                <a:gd name="T71" fmla="*/ 30 h 570"/>
                <a:gd name="T72" fmla="*/ 461 w 600"/>
                <a:gd name="T73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461" y="0"/>
                  </a:moveTo>
                  <a:cubicBezTo>
                    <a:pt x="472" y="0"/>
                    <a:pt x="481" y="4"/>
                    <a:pt x="488" y="11"/>
                  </a:cubicBezTo>
                  <a:cubicBezTo>
                    <a:pt x="493" y="16"/>
                    <a:pt x="498" y="26"/>
                    <a:pt x="497" y="42"/>
                  </a:cubicBezTo>
                  <a:cubicBezTo>
                    <a:pt x="493" y="85"/>
                    <a:pt x="488" y="128"/>
                    <a:pt x="483" y="170"/>
                  </a:cubicBezTo>
                  <a:cubicBezTo>
                    <a:pt x="481" y="183"/>
                    <a:pt x="489" y="207"/>
                    <a:pt x="499" y="217"/>
                  </a:cubicBezTo>
                  <a:cubicBezTo>
                    <a:pt x="528" y="248"/>
                    <a:pt x="556" y="280"/>
                    <a:pt x="585" y="316"/>
                  </a:cubicBezTo>
                  <a:cubicBezTo>
                    <a:pt x="589" y="321"/>
                    <a:pt x="592" y="327"/>
                    <a:pt x="594" y="333"/>
                  </a:cubicBezTo>
                  <a:cubicBezTo>
                    <a:pt x="600" y="335"/>
                    <a:pt x="600" y="335"/>
                    <a:pt x="600" y="335"/>
                  </a:cubicBezTo>
                  <a:cubicBezTo>
                    <a:pt x="595" y="354"/>
                    <a:pt x="595" y="354"/>
                    <a:pt x="595" y="354"/>
                  </a:cubicBezTo>
                  <a:cubicBezTo>
                    <a:pt x="595" y="354"/>
                    <a:pt x="594" y="355"/>
                    <a:pt x="594" y="356"/>
                  </a:cubicBezTo>
                  <a:cubicBezTo>
                    <a:pt x="594" y="356"/>
                    <a:pt x="594" y="357"/>
                    <a:pt x="593" y="358"/>
                  </a:cubicBezTo>
                  <a:cubicBezTo>
                    <a:pt x="593" y="359"/>
                    <a:pt x="593" y="360"/>
                    <a:pt x="592" y="360"/>
                  </a:cubicBezTo>
                  <a:cubicBezTo>
                    <a:pt x="592" y="361"/>
                    <a:pt x="591" y="362"/>
                    <a:pt x="591" y="363"/>
                  </a:cubicBezTo>
                  <a:cubicBezTo>
                    <a:pt x="590" y="364"/>
                    <a:pt x="590" y="364"/>
                    <a:pt x="589" y="365"/>
                  </a:cubicBezTo>
                  <a:cubicBezTo>
                    <a:pt x="589" y="366"/>
                    <a:pt x="588" y="367"/>
                    <a:pt x="588" y="367"/>
                  </a:cubicBezTo>
                  <a:cubicBezTo>
                    <a:pt x="587" y="368"/>
                    <a:pt x="587" y="368"/>
                    <a:pt x="586" y="369"/>
                  </a:cubicBezTo>
                  <a:cubicBezTo>
                    <a:pt x="585" y="370"/>
                    <a:pt x="585" y="370"/>
                    <a:pt x="584" y="371"/>
                  </a:cubicBezTo>
                  <a:cubicBezTo>
                    <a:pt x="583" y="372"/>
                    <a:pt x="583" y="372"/>
                    <a:pt x="582" y="372"/>
                  </a:cubicBezTo>
                  <a:cubicBezTo>
                    <a:pt x="581" y="373"/>
                    <a:pt x="581" y="374"/>
                    <a:pt x="580" y="374"/>
                  </a:cubicBezTo>
                  <a:cubicBezTo>
                    <a:pt x="579" y="375"/>
                    <a:pt x="578" y="375"/>
                    <a:pt x="578" y="375"/>
                  </a:cubicBezTo>
                  <a:cubicBezTo>
                    <a:pt x="577" y="376"/>
                    <a:pt x="576" y="376"/>
                    <a:pt x="575" y="377"/>
                  </a:cubicBezTo>
                  <a:cubicBezTo>
                    <a:pt x="575" y="377"/>
                    <a:pt x="574" y="377"/>
                    <a:pt x="573" y="378"/>
                  </a:cubicBezTo>
                  <a:cubicBezTo>
                    <a:pt x="572" y="378"/>
                    <a:pt x="572" y="378"/>
                    <a:pt x="571" y="379"/>
                  </a:cubicBezTo>
                  <a:cubicBezTo>
                    <a:pt x="569" y="379"/>
                    <a:pt x="568" y="380"/>
                    <a:pt x="566" y="380"/>
                  </a:cubicBezTo>
                  <a:cubicBezTo>
                    <a:pt x="531" y="389"/>
                    <a:pt x="488" y="398"/>
                    <a:pt x="439" y="407"/>
                  </a:cubicBezTo>
                  <a:cubicBezTo>
                    <a:pt x="425" y="410"/>
                    <a:pt x="405" y="424"/>
                    <a:pt x="398" y="437"/>
                  </a:cubicBezTo>
                  <a:cubicBezTo>
                    <a:pt x="375" y="480"/>
                    <a:pt x="352" y="519"/>
                    <a:pt x="332" y="550"/>
                  </a:cubicBezTo>
                  <a:cubicBezTo>
                    <a:pt x="323" y="563"/>
                    <a:pt x="311" y="570"/>
                    <a:pt x="298" y="570"/>
                  </a:cubicBezTo>
                  <a:cubicBezTo>
                    <a:pt x="285" y="570"/>
                    <a:pt x="273" y="563"/>
                    <a:pt x="265" y="550"/>
                  </a:cubicBezTo>
                  <a:cubicBezTo>
                    <a:pt x="244" y="519"/>
                    <a:pt x="221" y="480"/>
                    <a:pt x="198" y="437"/>
                  </a:cubicBezTo>
                  <a:cubicBezTo>
                    <a:pt x="191" y="424"/>
                    <a:pt x="171" y="410"/>
                    <a:pt x="157" y="407"/>
                  </a:cubicBezTo>
                  <a:cubicBezTo>
                    <a:pt x="108" y="398"/>
                    <a:pt x="65" y="389"/>
                    <a:pt x="30" y="380"/>
                  </a:cubicBezTo>
                  <a:cubicBezTo>
                    <a:pt x="29" y="380"/>
                    <a:pt x="27" y="379"/>
                    <a:pt x="26" y="379"/>
                  </a:cubicBezTo>
                  <a:cubicBezTo>
                    <a:pt x="25" y="379"/>
                    <a:pt x="25" y="379"/>
                    <a:pt x="24" y="378"/>
                  </a:cubicBezTo>
                  <a:cubicBezTo>
                    <a:pt x="23" y="378"/>
                    <a:pt x="22" y="378"/>
                    <a:pt x="21" y="377"/>
                  </a:cubicBezTo>
                  <a:cubicBezTo>
                    <a:pt x="21" y="377"/>
                    <a:pt x="20" y="377"/>
                    <a:pt x="20" y="376"/>
                  </a:cubicBezTo>
                  <a:cubicBezTo>
                    <a:pt x="19" y="376"/>
                    <a:pt x="18" y="375"/>
                    <a:pt x="17" y="375"/>
                  </a:cubicBezTo>
                  <a:cubicBezTo>
                    <a:pt x="17" y="374"/>
                    <a:pt x="16" y="374"/>
                    <a:pt x="16" y="374"/>
                  </a:cubicBezTo>
                  <a:cubicBezTo>
                    <a:pt x="15" y="373"/>
                    <a:pt x="13" y="372"/>
                    <a:pt x="12" y="371"/>
                  </a:cubicBezTo>
                  <a:cubicBezTo>
                    <a:pt x="12" y="371"/>
                    <a:pt x="11" y="370"/>
                    <a:pt x="11" y="370"/>
                  </a:cubicBezTo>
                  <a:cubicBezTo>
                    <a:pt x="10" y="369"/>
                    <a:pt x="10" y="369"/>
                    <a:pt x="9" y="368"/>
                  </a:cubicBezTo>
                  <a:cubicBezTo>
                    <a:pt x="8" y="367"/>
                    <a:pt x="8" y="367"/>
                    <a:pt x="8" y="366"/>
                  </a:cubicBezTo>
                  <a:cubicBezTo>
                    <a:pt x="7" y="365"/>
                    <a:pt x="6" y="365"/>
                    <a:pt x="6" y="364"/>
                  </a:cubicBezTo>
                  <a:cubicBezTo>
                    <a:pt x="5" y="363"/>
                    <a:pt x="5" y="363"/>
                    <a:pt x="5" y="362"/>
                  </a:cubicBezTo>
                  <a:cubicBezTo>
                    <a:pt x="4" y="361"/>
                    <a:pt x="4" y="360"/>
                    <a:pt x="3" y="359"/>
                  </a:cubicBezTo>
                  <a:cubicBezTo>
                    <a:pt x="3" y="359"/>
                    <a:pt x="3" y="358"/>
                    <a:pt x="3" y="358"/>
                  </a:cubicBezTo>
                  <a:cubicBezTo>
                    <a:pt x="2" y="356"/>
                    <a:pt x="2" y="355"/>
                    <a:pt x="1" y="353"/>
                  </a:cubicBezTo>
                  <a:cubicBezTo>
                    <a:pt x="1" y="353"/>
                    <a:pt x="1" y="352"/>
                    <a:pt x="1" y="352"/>
                  </a:cubicBezTo>
                  <a:cubicBezTo>
                    <a:pt x="1" y="351"/>
                    <a:pt x="1" y="350"/>
                    <a:pt x="0" y="349"/>
                  </a:cubicBezTo>
                  <a:cubicBezTo>
                    <a:pt x="0" y="348"/>
                    <a:pt x="0" y="348"/>
                    <a:pt x="0" y="347"/>
                  </a:cubicBezTo>
                  <a:cubicBezTo>
                    <a:pt x="0" y="346"/>
                    <a:pt x="0" y="345"/>
                    <a:pt x="0" y="344"/>
                  </a:cubicBezTo>
                  <a:cubicBezTo>
                    <a:pt x="0" y="343"/>
                    <a:pt x="0" y="343"/>
                    <a:pt x="0" y="342"/>
                  </a:cubicBezTo>
                  <a:cubicBezTo>
                    <a:pt x="0" y="341"/>
                    <a:pt x="0" y="339"/>
                    <a:pt x="1" y="338"/>
                  </a:cubicBezTo>
                  <a:cubicBezTo>
                    <a:pt x="1" y="338"/>
                    <a:pt x="1" y="337"/>
                    <a:pt x="1" y="337"/>
                  </a:cubicBezTo>
                  <a:cubicBezTo>
                    <a:pt x="1" y="336"/>
                    <a:pt x="1" y="335"/>
                    <a:pt x="2" y="333"/>
                  </a:cubicBezTo>
                  <a:cubicBezTo>
                    <a:pt x="2" y="333"/>
                    <a:pt x="2" y="332"/>
                    <a:pt x="2" y="332"/>
                  </a:cubicBezTo>
                  <a:cubicBezTo>
                    <a:pt x="2" y="331"/>
                    <a:pt x="3" y="331"/>
                    <a:pt x="3" y="330"/>
                  </a:cubicBezTo>
                  <a:cubicBezTo>
                    <a:pt x="6" y="322"/>
                    <a:pt x="6" y="322"/>
                    <a:pt x="6" y="322"/>
                  </a:cubicBezTo>
                  <a:cubicBezTo>
                    <a:pt x="7" y="321"/>
                    <a:pt x="7" y="321"/>
                    <a:pt x="7" y="321"/>
                  </a:cubicBezTo>
                  <a:cubicBezTo>
                    <a:pt x="9" y="319"/>
                    <a:pt x="10" y="318"/>
                    <a:pt x="11" y="316"/>
                  </a:cubicBezTo>
                  <a:cubicBezTo>
                    <a:pt x="40" y="280"/>
                    <a:pt x="68" y="248"/>
                    <a:pt x="97" y="217"/>
                  </a:cubicBezTo>
                  <a:cubicBezTo>
                    <a:pt x="107" y="207"/>
                    <a:pt x="115" y="183"/>
                    <a:pt x="113" y="170"/>
                  </a:cubicBezTo>
                  <a:cubicBezTo>
                    <a:pt x="108" y="127"/>
                    <a:pt x="103" y="85"/>
                    <a:pt x="99" y="42"/>
                  </a:cubicBezTo>
                  <a:cubicBezTo>
                    <a:pt x="98" y="26"/>
                    <a:pt x="103" y="16"/>
                    <a:pt x="109" y="11"/>
                  </a:cubicBezTo>
                  <a:cubicBezTo>
                    <a:pt x="115" y="4"/>
                    <a:pt x="124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0"/>
                    <a:pt x="149" y="1"/>
                    <a:pt x="156" y="5"/>
                  </a:cubicBezTo>
                  <a:cubicBezTo>
                    <a:pt x="175" y="13"/>
                    <a:pt x="193" y="22"/>
                    <a:pt x="213" y="30"/>
                  </a:cubicBezTo>
                  <a:cubicBezTo>
                    <a:pt x="233" y="39"/>
                    <a:pt x="253" y="47"/>
                    <a:pt x="273" y="57"/>
                  </a:cubicBezTo>
                  <a:cubicBezTo>
                    <a:pt x="279" y="60"/>
                    <a:pt x="288" y="61"/>
                    <a:pt x="298" y="61"/>
                  </a:cubicBezTo>
                  <a:cubicBezTo>
                    <a:pt x="308" y="61"/>
                    <a:pt x="317" y="60"/>
                    <a:pt x="323" y="57"/>
                  </a:cubicBezTo>
                  <a:cubicBezTo>
                    <a:pt x="344" y="47"/>
                    <a:pt x="363" y="39"/>
                    <a:pt x="383" y="30"/>
                  </a:cubicBezTo>
                  <a:cubicBezTo>
                    <a:pt x="403" y="21"/>
                    <a:pt x="421" y="13"/>
                    <a:pt x="440" y="5"/>
                  </a:cubicBezTo>
                  <a:cubicBezTo>
                    <a:pt x="447" y="1"/>
                    <a:pt x="454" y="0"/>
                    <a:pt x="461" y="0"/>
                  </a:cubicBezTo>
                  <a:close/>
                </a:path>
              </a:pathLst>
            </a:custGeom>
            <a:solidFill>
              <a:srgbClr val="00AAB5"/>
            </a:solidFill>
            <a:ln w="57150"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81000" tIns="216000" anchor="ctr" anchorCtr="1">
              <a:normAutofit fontScale="925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058127" y="3490738"/>
              <a:ext cx="388990" cy="6320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779463" y="550228"/>
            <a:ext cx="3602037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720090">
              <a:lnSpc>
                <a:spcPct val="120000"/>
              </a:lnSpc>
              <a:defRPr/>
            </a:pPr>
            <a:r>
              <a:rPr lang="zh-CN" altLang="en-US" sz="3200" dirty="0">
                <a:solidFill>
                  <a:srgbClr val="0066FF"/>
                </a:solidFill>
                <a:latin typeface="+mj-lt"/>
                <a:ea typeface="+mj-ea"/>
              </a:rPr>
              <a:t>从左往右看：</a:t>
            </a:r>
            <a:endParaRPr lang="en-US" altLang="zh-CN" sz="3200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pSp>
        <p:nvGrpSpPr>
          <p:cNvPr id="28" name="Group 34"/>
          <p:cNvGrpSpPr/>
          <p:nvPr/>
        </p:nvGrpSpPr>
        <p:grpSpPr bwMode="auto">
          <a:xfrm>
            <a:off x="2498725" y="1520825"/>
            <a:ext cx="1576388" cy="1522413"/>
            <a:chOff x="1122" y="1314"/>
            <a:chExt cx="1236" cy="1193"/>
          </a:xfrm>
        </p:grpSpPr>
        <p:sp>
          <p:nvSpPr>
            <p:cNvPr id="29" name="Arc 24"/>
            <p:cNvSpPr/>
            <p:nvPr/>
          </p:nvSpPr>
          <p:spPr bwMode="auto">
            <a:xfrm rot="13312113" flipV="1">
              <a:off x="1122" y="1314"/>
              <a:ext cx="1236" cy="1193"/>
            </a:xfrm>
            <a:custGeom>
              <a:avLst/>
              <a:gdLst>
                <a:gd name="T0" fmla="*/ 0 w 23104"/>
                <a:gd name="T1" fmla="*/ 0 h 21600"/>
                <a:gd name="T2" fmla="*/ 0 w 23104"/>
                <a:gd name="T3" fmla="*/ 0 h 21600"/>
                <a:gd name="T4" fmla="*/ 0 w 23104"/>
                <a:gd name="T5" fmla="*/ 0 h 21600"/>
                <a:gd name="T6" fmla="*/ 0 60000 65536"/>
                <a:gd name="T7" fmla="*/ 0 60000 65536"/>
                <a:gd name="T8" fmla="*/ 0 60000 65536"/>
                <a:gd name="T9" fmla="*/ 0 w 23104"/>
                <a:gd name="T10" fmla="*/ 0 h 21600"/>
                <a:gd name="T11" fmla="*/ 23104 w 2310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104" h="21600" fill="none" extrusionOk="0">
                  <a:moveTo>
                    <a:pt x="-1" y="59"/>
                  </a:moveTo>
                  <a:cubicBezTo>
                    <a:pt x="533" y="19"/>
                    <a:pt x="1067" y="-1"/>
                    <a:pt x="1602" y="0"/>
                  </a:cubicBezTo>
                  <a:cubicBezTo>
                    <a:pt x="12734" y="0"/>
                    <a:pt x="22044" y="8461"/>
                    <a:pt x="23103" y="19544"/>
                  </a:cubicBezTo>
                </a:path>
                <a:path w="23104" h="21600" stroke="0" extrusionOk="0">
                  <a:moveTo>
                    <a:pt x="-1" y="59"/>
                  </a:moveTo>
                  <a:cubicBezTo>
                    <a:pt x="533" y="19"/>
                    <a:pt x="1067" y="-1"/>
                    <a:pt x="1602" y="0"/>
                  </a:cubicBezTo>
                  <a:cubicBezTo>
                    <a:pt x="12734" y="0"/>
                    <a:pt x="22044" y="8461"/>
                    <a:pt x="23103" y="19544"/>
                  </a:cubicBezTo>
                  <a:lnTo>
                    <a:pt x="1602" y="21600"/>
                  </a:lnTo>
                  <a:lnTo>
                    <a:pt x="-1" y="59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1426" y="1542"/>
              <a:ext cx="630" cy="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×2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31" name="Group 35"/>
          <p:cNvGrpSpPr/>
          <p:nvPr/>
        </p:nvGrpSpPr>
        <p:grpSpPr bwMode="auto">
          <a:xfrm>
            <a:off x="5200650" y="1587500"/>
            <a:ext cx="1525588" cy="1444625"/>
            <a:chOff x="2977" y="1324"/>
            <a:chExt cx="1196" cy="1132"/>
          </a:xfrm>
        </p:grpSpPr>
        <p:sp>
          <p:nvSpPr>
            <p:cNvPr id="32" name="Arc 25"/>
            <p:cNvSpPr/>
            <p:nvPr/>
          </p:nvSpPr>
          <p:spPr bwMode="auto">
            <a:xfrm rot="13312113" flipV="1">
              <a:off x="2977" y="1324"/>
              <a:ext cx="1196" cy="1132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33" name="Text Box 28"/>
            <p:cNvSpPr txBox="1">
              <a:spLocks noChangeArrowheads="1"/>
            </p:cNvSpPr>
            <p:nvPr/>
          </p:nvSpPr>
          <p:spPr bwMode="auto">
            <a:xfrm>
              <a:off x="3288" y="1572"/>
              <a:ext cx="627" cy="4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×2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34" name="Group 39"/>
          <p:cNvGrpSpPr/>
          <p:nvPr/>
        </p:nvGrpSpPr>
        <p:grpSpPr bwMode="auto">
          <a:xfrm>
            <a:off x="2573338" y="2120900"/>
            <a:ext cx="1655762" cy="1501775"/>
            <a:chOff x="1304" y="1895"/>
            <a:chExt cx="1298" cy="1178"/>
          </a:xfrm>
        </p:grpSpPr>
        <p:sp>
          <p:nvSpPr>
            <p:cNvPr id="35" name="Arc 29"/>
            <p:cNvSpPr/>
            <p:nvPr/>
          </p:nvSpPr>
          <p:spPr bwMode="auto">
            <a:xfrm rot="2327711" flipV="1">
              <a:off x="1304" y="1895"/>
              <a:ext cx="1298" cy="1178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36" name="Text Box 30"/>
            <p:cNvSpPr txBox="1">
              <a:spLocks noChangeArrowheads="1"/>
            </p:cNvSpPr>
            <p:nvPr/>
          </p:nvSpPr>
          <p:spPr bwMode="auto">
            <a:xfrm>
              <a:off x="1583" y="2477"/>
              <a:ext cx="630" cy="4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×2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37" name="Group 38"/>
          <p:cNvGrpSpPr/>
          <p:nvPr/>
        </p:nvGrpSpPr>
        <p:grpSpPr bwMode="auto">
          <a:xfrm>
            <a:off x="5294313" y="2185988"/>
            <a:ext cx="1503362" cy="1374775"/>
            <a:chOff x="3073" y="1981"/>
            <a:chExt cx="1179" cy="1078"/>
          </a:xfrm>
        </p:grpSpPr>
        <p:sp>
          <p:nvSpPr>
            <p:cNvPr id="38" name="Arc 22"/>
            <p:cNvSpPr/>
            <p:nvPr/>
          </p:nvSpPr>
          <p:spPr bwMode="auto">
            <a:xfrm rot="2327711" flipV="1">
              <a:off x="3073" y="1981"/>
              <a:ext cx="1179" cy="1078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39" name="Text Box 31"/>
            <p:cNvSpPr txBox="1">
              <a:spLocks noChangeArrowheads="1"/>
            </p:cNvSpPr>
            <p:nvPr/>
          </p:nvSpPr>
          <p:spPr bwMode="auto">
            <a:xfrm>
              <a:off x="3278" y="2481"/>
              <a:ext cx="629" cy="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×2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43" name="Group 36"/>
          <p:cNvGrpSpPr/>
          <p:nvPr/>
        </p:nvGrpSpPr>
        <p:grpSpPr bwMode="auto">
          <a:xfrm>
            <a:off x="2632075" y="627063"/>
            <a:ext cx="3746500" cy="3557587"/>
            <a:chOff x="1338" y="482"/>
            <a:chExt cx="2627" cy="2495"/>
          </a:xfrm>
        </p:grpSpPr>
        <p:sp>
          <p:nvSpPr>
            <p:cNvPr id="44" name="Arc 26"/>
            <p:cNvSpPr/>
            <p:nvPr/>
          </p:nvSpPr>
          <p:spPr bwMode="auto">
            <a:xfrm rot="13188214" flipV="1">
              <a:off x="1338" y="482"/>
              <a:ext cx="2627" cy="2495"/>
            </a:xfrm>
            <a:custGeom>
              <a:avLst/>
              <a:gdLst>
                <a:gd name="T0" fmla="*/ 0 w 23548"/>
                <a:gd name="T1" fmla="*/ 0 h 21600"/>
                <a:gd name="T2" fmla="*/ 0 w 23548"/>
                <a:gd name="T3" fmla="*/ 0 h 21600"/>
                <a:gd name="T4" fmla="*/ 0 w 23548"/>
                <a:gd name="T5" fmla="*/ 0 h 21600"/>
                <a:gd name="T6" fmla="*/ 0 60000 65536"/>
                <a:gd name="T7" fmla="*/ 0 60000 65536"/>
                <a:gd name="T8" fmla="*/ 0 60000 65536"/>
                <a:gd name="T9" fmla="*/ 0 w 23548"/>
                <a:gd name="T10" fmla="*/ 0 h 21600"/>
                <a:gd name="T11" fmla="*/ 23548 w 2354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548" h="21600" fill="none" extrusionOk="0">
                  <a:moveTo>
                    <a:pt x="0" y="101"/>
                  </a:moveTo>
                  <a:cubicBezTo>
                    <a:pt x="693" y="33"/>
                    <a:pt x="1390" y="-1"/>
                    <a:pt x="2088" y="0"/>
                  </a:cubicBezTo>
                  <a:cubicBezTo>
                    <a:pt x="13065" y="0"/>
                    <a:pt x="22297" y="8234"/>
                    <a:pt x="23547" y="19141"/>
                  </a:cubicBezTo>
                </a:path>
                <a:path w="23548" h="21600" stroke="0" extrusionOk="0">
                  <a:moveTo>
                    <a:pt x="0" y="101"/>
                  </a:moveTo>
                  <a:cubicBezTo>
                    <a:pt x="693" y="33"/>
                    <a:pt x="1390" y="-1"/>
                    <a:pt x="2088" y="0"/>
                  </a:cubicBezTo>
                  <a:cubicBezTo>
                    <a:pt x="13065" y="0"/>
                    <a:pt x="22297" y="8234"/>
                    <a:pt x="23547" y="19141"/>
                  </a:cubicBezTo>
                  <a:lnTo>
                    <a:pt x="2088" y="21600"/>
                  </a:lnTo>
                  <a:lnTo>
                    <a:pt x="0" y="10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45" name="Text Box 33"/>
            <p:cNvSpPr txBox="1">
              <a:spLocks noChangeArrowheads="1"/>
            </p:cNvSpPr>
            <p:nvPr/>
          </p:nvSpPr>
          <p:spPr bwMode="auto">
            <a:xfrm>
              <a:off x="2532" y="923"/>
              <a:ext cx="562" cy="4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×4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 bwMode="auto">
          <a:xfrm>
            <a:off x="1662113" y="1951038"/>
            <a:ext cx="5832475" cy="1147762"/>
            <a:chOff x="1662427" y="2866041"/>
            <a:chExt cx="5832475" cy="1146750"/>
          </a:xfrm>
        </p:grpSpPr>
        <p:sp>
          <p:nvSpPr>
            <p:cNvPr id="47" name="Text Box 18"/>
            <p:cNvSpPr txBox="1">
              <a:spLocks noChangeArrowheads="1"/>
            </p:cNvSpPr>
            <p:nvPr/>
          </p:nvSpPr>
          <p:spPr bwMode="auto">
            <a:xfrm>
              <a:off x="2300602" y="3173744"/>
              <a:ext cx="1820862" cy="58527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b="1">
                  <a:latin typeface="+mj-lt"/>
                  <a:ea typeface="+mj-ea"/>
                </a:rPr>
                <a:t>=</a:t>
              </a:r>
              <a:endParaRPr lang="en-US" altLang="zh-CN" b="1">
                <a:latin typeface="+mj-lt"/>
                <a:ea typeface="+mj-ea"/>
              </a:endParaRPr>
            </a:p>
          </p:txBody>
        </p:sp>
        <p:sp>
          <p:nvSpPr>
            <p:cNvPr id="48" name="Text Box 19"/>
            <p:cNvSpPr txBox="1">
              <a:spLocks noChangeArrowheads="1"/>
            </p:cNvSpPr>
            <p:nvPr/>
          </p:nvSpPr>
          <p:spPr bwMode="auto">
            <a:xfrm>
              <a:off x="5469252" y="3170572"/>
              <a:ext cx="1133475" cy="58527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=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49" name="Line 40"/>
            <p:cNvSpPr>
              <a:spLocks noChangeShapeType="1"/>
            </p:cNvSpPr>
            <p:nvPr/>
          </p:nvSpPr>
          <p:spPr bwMode="auto">
            <a:xfrm>
              <a:off x="1662427" y="3449726"/>
              <a:ext cx="647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>
              <a:off x="1811652" y="2945346"/>
              <a:ext cx="360362" cy="58527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1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51" name="Text Box 42"/>
            <p:cNvSpPr txBox="1">
              <a:spLocks noChangeArrowheads="1"/>
            </p:cNvSpPr>
            <p:nvPr/>
          </p:nvSpPr>
          <p:spPr bwMode="auto">
            <a:xfrm>
              <a:off x="1782442" y="3427520"/>
              <a:ext cx="431800" cy="58527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>
                  <a:latin typeface="+mj-lt"/>
                  <a:ea typeface="+mj-ea"/>
                </a:rPr>
                <a:t>2</a:t>
              </a:r>
              <a:endParaRPr lang="en-US" altLang="zh-CN" b="1">
                <a:latin typeface="+mj-lt"/>
                <a:ea typeface="+mj-ea"/>
              </a:endParaRPr>
            </a:p>
          </p:txBody>
        </p:sp>
        <p:sp>
          <p:nvSpPr>
            <p:cNvPr id="52" name="Line 43"/>
            <p:cNvSpPr>
              <a:spLocks noChangeShapeType="1"/>
            </p:cNvSpPr>
            <p:nvPr/>
          </p:nvSpPr>
          <p:spPr bwMode="auto">
            <a:xfrm>
              <a:off x="4254814" y="3425934"/>
              <a:ext cx="647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3" name="Text Box 44"/>
            <p:cNvSpPr txBox="1">
              <a:spLocks noChangeArrowheads="1"/>
            </p:cNvSpPr>
            <p:nvPr/>
          </p:nvSpPr>
          <p:spPr bwMode="auto">
            <a:xfrm>
              <a:off x="4373877" y="2918382"/>
              <a:ext cx="431800" cy="58527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2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54" name="Text Box 45"/>
            <p:cNvSpPr txBox="1">
              <a:spLocks noChangeArrowheads="1"/>
            </p:cNvSpPr>
            <p:nvPr/>
          </p:nvSpPr>
          <p:spPr bwMode="auto">
            <a:xfrm>
              <a:off x="4367209" y="3425934"/>
              <a:ext cx="431800" cy="58527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>
                  <a:latin typeface="+mj-lt"/>
                  <a:ea typeface="+mj-ea"/>
                </a:rPr>
                <a:t>4</a:t>
              </a:r>
              <a:endParaRPr lang="en-US" altLang="zh-CN" b="1">
                <a:latin typeface="+mj-lt"/>
                <a:ea typeface="+mj-ea"/>
              </a:endParaRPr>
            </a:p>
          </p:txBody>
        </p:sp>
        <p:sp>
          <p:nvSpPr>
            <p:cNvPr id="55" name="Line 46"/>
            <p:cNvSpPr>
              <a:spLocks noChangeShapeType="1"/>
            </p:cNvSpPr>
            <p:nvPr/>
          </p:nvSpPr>
          <p:spPr bwMode="auto">
            <a:xfrm>
              <a:off x="6847202" y="3425934"/>
              <a:ext cx="647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6" name="Text Box 47"/>
            <p:cNvSpPr txBox="1">
              <a:spLocks noChangeArrowheads="1"/>
            </p:cNvSpPr>
            <p:nvPr/>
          </p:nvSpPr>
          <p:spPr bwMode="auto">
            <a:xfrm>
              <a:off x="6975789" y="2866041"/>
              <a:ext cx="431800" cy="58527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4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57" name="Text Box 48"/>
            <p:cNvSpPr txBox="1">
              <a:spLocks noChangeArrowheads="1"/>
            </p:cNvSpPr>
            <p:nvPr/>
          </p:nvSpPr>
          <p:spPr bwMode="auto">
            <a:xfrm>
              <a:off x="6990077" y="3425934"/>
              <a:ext cx="431800" cy="58527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>
                  <a:latin typeface="+mj-lt"/>
                  <a:ea typeface="+mj-ea"/>
                </a:rPr>
                <a:t>8</a:t>
              </a:r>
              <a:endParaRPr lang="en-US" altLang="zh-CN" b="1">
                <a:latin typeface="+mj-lt"/>
                <a:ea typeface="+mj-ea"/>
              </a:endParaRPr>
            </a:p>
          </p:txBody>
        </p:sp>
      </p:grpSp>
      <p:grpSp>
        <p:nvGrpSpPr>
          <p:cNvPr id="59" name="Group 36"/>
          <p:cNvGrpSpPr/>
          <p:nvPr/>
        </p:nvGrpSpPr>
        <p:grpSpPr bwMode="auto">
          <a:xfrm rot="177164" flipV="1">
            <a:off x="2657475" y="1133793"/>
            <a:ext cx="3762375" cy="3382962"/>
            <a:chOff x="1234" y="412"/>
            <a:chExt cx="2720" cy="2600"/>
          </a:xfrm>
        </p:grpSpPr>
        <p:sp>
          <p:nvSpPr>
            <p:cNvPr id="60" name="Arc 26"/>
            <p:cNvSpPr/>
            <p:nvPr/>
          </p:nvSpPr>
          <p:spPr bwMode="auto">
            <a:xfrm rot="13292330" flipV="1">
              <a:off x="1234" y="412"/>
              <a:ext cx="2720" cy="2600"/>
            </a:xfrm>
            <a:custGeom>
              <a:avLst/>
              <a:gdLst>
                <a:gd name="T0" fmla="*/ 0 w 23548"/>
                <a:gd name="T1" fmla="*/ 0 h 21600"/>
                <a:gd name="T2" fmla="*/ 0 w 23548"/>
                <a:gd name="T3" fmla="*/ 0 h 21600"/>
                <a:gd name="T4" fmla="*/ 0 w 23548"/>
                <a:gd name="T5" fmla="*/ 0 h 21600"/>
                <a:gd name="T6" fmla="*/ 0 60000 65536"/>
                <a:gd name="T7" fmla="*/ 0 60000 65536"/>
                <a:gd name="T8" fmla="*/ 0 60000 65536"/>
                <a:gd name="T9" fmla="*/ 0 w 23548"/>
                <a:gd name="T10" fmla="*/ 0 h 21600"/>
                <a:gd name="T11" fmla="*/ 23548 w 2354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548" h="21600" fill="none" extrusionOk="0">
                  <a:moveTo>
                    <a:pt x="0" y="101"/>
                  </a:moveTo>
                  <a:cubicBezTo>
                    <a:pt x="693" y="33"/>
                    <a:pt x="1390" y="-1"/>
                    <a:pt x="2088" y="0"/>
                  </a:cubicBezTo>
                  <a:cubicBezTo>
                    <a:pt x="13065" y="0"/>
                    <a:pt x="22297" y="8234"/>
                    <a:pt x="23547" y="19141"/>
                  </a:cubicBezTo>
                </a:path>
                <a:path w="23548" h="21600" stroke="0" extrusionOk="0">
                  <a:moveTo>
                    <a:pt x="0" y="101"/>
                  </a:moveTo>
                  <a:cubicBezTo>
                    <a:pt x="693" y="33"/>
                    <a:pt x="1390" y="-1"/>
                    <a:pt x="2088" y="0"/>
                  </a:cubicBezTo>
                  <a:cubicBezTo>
                    <a:pt x="13065" y="0"/>
                    <a:pt x="22297" y="8234"/>
                    <a:pt x="23547" y="19141"/>
                  </a:cubicBezTo>
                  <a:lnTo>
                    <a:pt x="2088" y="21600"/>
                  </a:lnTo>
                  <a:lnTo>
                    <a:pt x="0" y="10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61" name="Text Box 33"/>
            <p:cNvSpPr txBox="1">
              <a:spLocks noChangeArrowheads="1"/>
            </p:cNvSpPr>
            <p:nvPr/>
          </p:nvSpPr>
          <p:spPr bwMode="auto">
            <a:xfrm rot="10977164">
              <a:off x="2457" y="848"/>
              <a:ext cx="560" cy="4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×4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695960" y="4026535"/>
            <a:ext cx="8089900" cy="534035"/>
          </a:xfrm>
          <a:prstGeom prst="rect">
            <a:avLst/>
          </a:prstGeom>
          <a:solidFill>
            <a:srgbClr val="FFE699">
              <a:alpha val="94118"/>
            </a:srgbClr>
          </a:solidFill>
          <a:ln w="25400" algn="ctr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分数的分子和分母同时乘相同的数，分数的大小不变。</a:t>
            </a:r>
            <a:endParaRPr lang="zh-CN" altLang="en-US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917950" y="646430"/>
            <a:ext cx="490601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0" algn="just" latinLnBrk="0">
              <a:lnSpc>
                <a:spcPct val="130000"/>
              </a:lnSpc>
              <a:defRPr/>
            </a:pP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什么变了？什么没变？</a:t>
            </a:r>
            <a:endParaRPr lang="zh-CN" altLang="en-US" dirty="0">
              <a:solidFill>
                <a:srgbClr val="1D41D5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779463" y="518478"/>
            <a:ext cx="3602037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720090">
              <a:lnSpc>
                <a:spcPct val="120000"/>
              </a:lnSpc>
              <a:defRPr/>
            </a:pPr>
            <a:r>
              <a:rPr lang="zh-CN" altLang="en-US" sz="3200" dirty="0">
                <a:solidFill>
                  <a:srgbClr val="0066FF"/>
                </a:solidFill>
                <a:latin typeface="+mj-lt"/>
                <a:ea typeface="+mj-ea"/>
              </a:rPr>
              <a:t>从右往左看：</a:t>
            </a:r>
            <a:endParaRPr lang="en-US" altLang="zh-CN" sz="3200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pSp>
        <p:nvGrpSpPr>
          <p:cNvPr id="14" name="组合 6"/>
          <p:cNvGrpSpPr/>
          <p:nvPr/>
        </p:nvGrpSpPr>
        <p:grpSpPr bwMode="auto">
          <a:xfrm>
            <a:off x="639763" y="462915"/>
            <a:ext cx="674687" cy="684213"/>
            <a:chOff x="1921583" y="3490738"/>
            <a:chExt cx="674779" cy="684422"/>
          </a:xfrm>
        </p:grpSpPr>
        <p:sp>
          <p:nvSpPr>
            <p:cNvPr id="15" name="MH_SubTitle_4"/>
            <p:cNvSpPr/>
            <p:nvPr>
              <p:custDataLst>
                <p:tags r:id="rId1"/>
              </p:custDataLst>
            </p:nvPr>
          </p:nvSpPr>
          <p:spPr bwMode="auto">
            <a:xfrm>
              <a:off x="1921583" y="3578078"/>
              <a:ext cx="674779" cy="597082"/>
            </a:xfrm>
            <a:custGeom>
              <a:avLst/>
              <a:gdLst>
                <a:gd name="T0" fmla="*/ 488 w 600"/>
                <a:gd name="T1" fmla="*/ 11 h 570"/>
                <a:gd name="T2" fmla="*/ 483 w 600"/>
                <a:gd name="T3" fmla="*/ 170 h 570"/>
                <a:gd name="T4" fmla="*/ 585 w 600"/>
                <a:gd name="T5" fmla="*/ 316 h 570"/>
                <a:gd name="T6" fmla="*/ 600 w 600"/>
                <a:gd name="T7" fmla="*/ 335 h 570"/>
                <a:gd name="T8" fmla="*/ 594 w 600"/>
                <a:gd name="T9" fmla="*/ 356 h 570"/>
                <a:gd name="T10" fmla="*/ 592 w 600"/>
                <a:gd name="T11" fmla="*/ 360 h 570"/>
                <a:gd name="T12" fmla="*/ 589 w 600"/>
                <a:gd name="T13" fmla="*/ 365 h 570"/>
                <a:gd name="T14" fmla="*/ 586 w 600"/>
                <a:gd name="T15" fmla="*/ 369 h 570"/>
                <a:gd name="T16" fmla="*/ 582 w 600"/>
                <a:gd name="T17" fmla="*/ 372 h 570"/>
                <a:gd name="T18" fmla="*/ 578 w 600"/>
                <a:gd name="T19" fmla="*/ 375 h 570"/>
                <a:gd name="T20" fmla="*/ 573 w 600"/>
                <a:gd name="T21" fmla="*/ 378 h 570"/>
                <a:gd name="T22" fmla="*/ 566 w 600"/>
                <a:gd name="T23" fmla="*/ 380 h 570"/>
                <a:gd name="T24" fmla="*/ 398 w 600"/>
                <a:gd name="T25" fmla="*/ 437 h 570"/>
                <a:gd name="T26" fmla="*/ 298 w 600"/>
                <a:gd name="T27" fmla="*/ 570 h 570"/>
                <a:gd name="T28" fmla="*/ 198 w 600"/>
                <a:gd name="T29" fmla="*/ 437 h 570"/>
                <a:gd name="T30" fmla="*/ 30 w 600"/>
                <a:gd name="T31" fmla="*/ 380 h 570"/>
                <a:gd name="T32" fmla="*/ 24 w 600"/>
                <a:gd name="T33" fmla="*/ 378 h 570"/>
                <a:gd name="T34" fmla="*/ 20 w 600"/>
                <a:gd name="T35" fmla="*/ 376 h 570"/>
                <a:gd name="T36" fmla="*/ 16 w 600"/>
                <a:gd name="T37" fmla="*/ 374 h 570"/>
                <a:gd name="T38" fmla="*/ 11 w 600"/>
                <a:gd name="T39" fmla="*/ 370 h 570"/>
                <a:gd name="T40" fmla="*/ 8 w 600"/>
                <a:gd name="T41" fmla="*/ 366 h 570"/>
                <a:gd name="T42" fmla="*/ 5 w 600"/>
                <a:gd name="T43" fmla="*/ 362 h 570"/>
                <a:gd name="T44" fmla="*/ 3 w 600"/>
                <a:gd name="T45" fmla="*/ 358 h 570"/>
                <a:gd name="T46" fmla="*/ 1 w 600"/>
                <a:gd name="T47" fmla="*/ 352 h 570"/>
                <a:gd name="T48" fmla="*/ 0 w 600"/>
                <a:gd name="T49" fmla="*/ 347 h 570"/>
                <a:gd name="T50" fmla="*/ 0 w 600"/>
                <a:gd name="T51" fmla="*/ 342 h 570"/>
                <a:gd name="T52" fmla="*/ 1 w 600"/>
                <a:gd name="T53" fmla="*/ 337 h 570"/>
                <a:gd name="T54" fmla="*/ 2 w 600"/>
                <a:gd name="T55" fmla="*/ 332 h 570"/>
                <a:gd name="T56" fmla="*/ 6 w 600"/>
                <a:gd name="T57" fmla="*/ 322 h 570"/>
                <a:gd name="T58" fmla="*/ 11 w 600"/>
                <a:gd name="T59" fmla="*/ 316 h 570"/>
                <a:gd name="T60" fmla="*/ 113 w 600"/>
                <a:gd name="T61" fmla="*/ 170 h 570"/>
                <a:gd name="T62" fmla="*/ 109 w 600"/>
                <a:gd name="T63" fmla="*/ 11 h 570"/>
                <a:gd name="T64" fmla="*/ 135 w 600"/>
                <a:gd name="T65" fmla="*/ 0 h 570"/>
                <a:gd name="T66" fmla="*/ 213 w 600"/>
                <a:gd name="T67" fmla="*/ 30 h 570"/>
                <a:gd name="T68" fmla="*/ 298 w 600"/>
                <a:gd name="T69" fmla="*/ 61 h 570"/>
                <a:gd name="T70" fmla="*/ 383 w 600"/>
                <a:gd name="T71" fmla="*/ 30 h 570"/>
                <a:gd name="T72" fmla="*/ 461 w 600"/>
                <a:gd name="T73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461" y="0"/>
                  </a:moveTo>
                  <a:cubicBezTo>
                    <a:pt x="472" y="0"/>
                    <a:pt x="481" y="4"/>
                    <a:pt x="488" y="11"/>
                  </a:cubicBezTo>
                  <a:cubicBezTo>
                    <a:pt x="493" y="16"/>
                    <a:pt x="498" y="26"/>
                    <a:pt x="497" y="42"/>
                  </a:cubicBezTo>
                  <a:cubicBezTo>
                    <a:pt x="493" y="85"/>
                    <a:pt x="488" y="128"/>
                    <a:pt x="483" y="170"/>
                  </a:cubicBezTo>
                  <a:cubicBezTo>
                    <a:pt x="481" y="183"/>
                    <a:pt x="489" y="207"/>
                    <a:pt x="499" y="217"/>
                  </a:cubicBezTo>
                  <a:cubicBezTo>
                    <a:pt x="528" y="248"/>
                    <a:pt x="556" y="280"/>
                    <a:pt x="585" y="316"/>
                  </a:cubicBezTo>
                  <a:cubicBezTo>
                    <a:pt x="589" y="321"/>
                    <a:pt x="592" y="327"/>
                    <a:pt x="594" y="333"/>
                  </a:cubicBezTo>
                  <a:cubicBezTo>
                    <a:pt x="600" y="335"/>
                    <a:pt x="600" y="335"/>
                    <a:pt x="600" y="335"/>
                  </a:cubicBezTo>
                  <a:cubicBezTo>
                    <a:pt x="595" y="354"/>
                    <a:pt x="595" y="354"/>
                    <a:pt x="595" y="354"/>
                  </a:cubicBezTo>
                  <a:cubicBezTo>
                    <a:pt x="595" y="354"/>
                    <a:pt x="594" y="355"/>
                    <a:pt x="594" y="356"/>
                  </a:cubicBezTo>
                  <a:cubicBezTo>
                    <a:pt x="594" y="356"/>
                    <a:pt x="594" y="357"/>
                    <a:pt x="593" y="358"/>
                  </a:cubicBezTo>
                  <a:cubicBezTo>
                    <a:pt x="593" y="359"/>
                    <a:pt x="593" y="360"/>
                    <a:pt x="592" y="360"/>
                  </a:cubicBezTo>
                  <a:cubicBezTo>
                    <a:pt x="592" y="361"/>
                    <a:pt x="591" y="362"/>
                    <a:pt x="591" y="363"/>
                  </a:cubicBezTo>
                  <a:cubicBezTo>
                    <a:pt x="590" y="364"/>
                    <a:pt x="590" y="364"/>
                    <a:pt x="589" y="365"/>
                  </a:cubicBezTo>
                  <a:cubicBezTo>
                    <a:pt x="589" y="366"/>
                    <a:pt x="588" y="367"/>
                    <a:pt x="588" y="367"/>
                  </a:cubicBezTo>
                  <a:cubicBezTo>
                    <a:pt x="587" y="368"/>
                    <a:pt x="587" y="368"/>
                    <a:pt x="586" y="369"/>
                  </a:cubicBezTo>
                  <a:cubicBezTo>
                    <a:pt x="585" y="370"/>
                    <a:pt x="585" y="370"/>
                    <a:pt x="584" y="371"/>
                  </a:cubicBezTo>
                  <a:cubicBezTo>
                    <a:pt x="583" y="372"/>
                    <a:pt x="583" y="372"/>
                    <a:pt x="582" y="372"/>
                  </a:cubicBezTo>
                  <a:cubicBezTo>
                    <a:pt x="581" y="373"/>
                    <a:pt x="581" y="374"/>
                    <a:pt x="580" y="374"/>
                  </a:cubicBezTo>
                  <a:cubicBezTo>
                    <a:pt x="579" y="375"/>
                    <a:pt x="578" y="375"/>
                    <a:pt x="578" y="375"/>
                  </a:cubicBezTo>
                  <a:cubicBezTo>
                    <a:pt x="577" y="376"/>
                    <a:pt x="576" y="376"/>
                    <a:pt x="575" y="377"/>
                  </a:cubicBezTo>
                  <a:cubicBezTo>
                    <a:pt x="575" y="377"/>
                    <a:pt x="574" y="377"/>
                    <a:pt x="573" y="378"/>
                  </a:cubicBezTo>
                  <a:cubicBezTo>
                    <a:pt x="572" y="378"/>
                    <a:pt x="572" y="378"/>
                    <a:pt x="571" y="379"/>
                  </a:cubicBezTo>
                  <a:cubicBezTo>
                    <a:pt x="569" y="379"/>
                    <a:pt x="568" y="380"/>
                    <a:pt x="566" y="380"/>
                  </a:cubicBezTo>
                  <a:cubicBezTo>
                    <a:pt x="531" y="389"/>
                    <a:pt x="488" y="398"/>
                    <a:pt x="439" y="407"/>
                  </a:cubicBezTo>
                  <a:cubicBezTo>
                    <a:pt x="425" y="410"/>
                    <a:pt x="405" y="424"/>
                    <a:pt x="398" y="437"/>
                  </a:cubicBezTo>
                  <a:cubicBezTo>
                    <a:pt x="375" y="480"/>
                    <a:pt x="352" y="519"/>
                    <a:pt x="332" y="550"/>
                  </a:cubicBezTo>
                  <a:cubicBezTo>
                    <a:pt x="323" y="563"/>
                    <a:pt x="311" y="570"/>
                    <a:pt x="298" y="570"/>
                  </a:cubicBezTo>
                  <a:cubicBezTo>
                    <a:pt x="285" y="570"/>
                    <a:pt x="273" y="563"/>
                    <a:pt x="265" y="550"/>
                  </a:cubicBezTo>
                  <a:cubicBezTo>
                    <a:pt x="244" y="519"/>
                    <a:pt x="221" y="480"/>
                    <a:pt x="198" y="437"/>
                  </a:cubicBezTo>
                  <a:cubicBezTo>
                    <a:pt x="191" y="424"/>
                    <a:pt x="171" y="410"/>
                    <a:pt x="157" y="407"/>
                  </a:cubicBezTo>
                  <a:cubicBezTo>
                    <a:pt x="108" y="398"/>
                    <a:pt x="65" y="389"/>
                    <a:pt x="30" y="380"/>
                  </a:cubicBezTo>
                  <a:cubicBezTo>
                    <a:pt x="29" y="380"/>
                    <a:pt x="27" y="379"/>
                    <a:pt x="26" y="379"/>
                  </a:cubicBezTo>
                  <a:cubicBezTo>
                    <a:pt x="25" y="379"/>
                    <a:pt x="25" y="379"/>
                    <a:pt x="24" y="378"/>
                  </a:cubicBezTo>
                  <a:cubicBezTo>
                    <a:pt x="23" y="378"/>
                    <a:pt x="22" y="378"/>
                    <a:pt x="21" y="377"/>
                  </a:cubicBezTo>
                  <a:cubicBezTo>
                    <a:pt x="21" y="377"/>
                    <a:pt x="20" y="377"/>
                    <a:pt x="20" y="376"/>
                  </a:cubicBezTo>
                  <a:cubicBezTo>
                    <a:pt x="19" y="376"/>
                    <a:pt x="18" y="375"/>
                    <a:pt x="17" y="375"/>
                  </a:cubicBezTo>
                  <a:cubicBezTo>
                    <a:pt x="17" y="374"/>
                    <a:pt x="16" y="374"/>
                    <a:pt x="16" y="374"/>
                  </a:cubicBezTo>
                  <a:cubicBezTo>
                    <a:pt x="15" y="373"/>
                    <a:pt x="13" y="372"/>
                    <a:pt x="12" y="371"/>
                  </a:cubicBezTo>
                  <a:cubicBezTo>
                    <a:pt x="12" y="371"/>
                    <a:pt x="11" y="370"/>
                    <a:pt x="11" y="370"/>
                  </a:cubicBezTo>
                  <a:cubicBezTo>
                    <a:pt x="10" y="369"/>
                    <a:pt x="10" y="369"/>
                    <a:pt x="9" y="368"/>
                  </a:cubicBezTo>
                  <a:cubicBezTo>
                    <a:pt x="8" y="367"/>
                    <a:pt x="8" y="367"/>
                    <a:pt x="8" y="366"/>
                  </a:cubicBezTo>
                  <a:cubicBezTo>
                    <a:pt x="7" y="365"/>
                    <a:pt x="6" y="365"/>
                    <a:pt x="6" y="364"/>
                  </a:cubicBezTo>
                  <a:cubicBezTo>
                    <a:pt x="5" y="363"/>
                    <a:pt x="5" y="363"/>
                    <a:pt x="5" y="362"/>
                  </a:cubicBezTo>
                  <a:cubicBezTo>
                    <a:pt x="4" y="361"/>
                    <a:pt x="4" y="360"/>
                    <a:pt x="3" y="359"/>
                  </a:cubicBezTo>
                  <a:cubicBezTo>
                    <a:pt x="3" y="359"/>
                    <a:pt x="3" y="358"/>
                    <a:pt x="3" y="358"/>
                  </a:cubicBezTo>
                  <a:cubicBezTo>
                    <a:pt x="2" y="356"/>
                    <a:pt x="2" y="355"/>
                    <a:pt x="1" y="353"/>
                  </a:cubicBezTo>
                  <a:cubicBezTo>
                    <a:pt x="1" y="353"/>
                    <a:pt x="1" y="352"/>
                    <a:pt x="1" y="352"/>
                  </a:cubicBezTo>
                  <a:cubicBezTo>
                    <a:pt x="1" y="351"/>
                    <a:pt x="1" y="350"/>
                    <a:pt x="0" y="349"/>
                  </a:cubicBezTo>
                  <a:cubicBezTo>
                    <a:pt x="0" y="348"/>
                    <a:pt x="0" y="348"/>
                    <a:pt x="0" y="347"/>
                  </a:cubicBezTo>
                  <a:cubicBezTo>
                    <a:pt x="0" y="346"/>
                    <a:pt x="0" y="345"/>
                    <a:pt x="0" y="344"/>
                  </a:cubicBezTo>
                  <a:cubicBezTo>
                    <a:pt x="0" y="343"/>
                    <a:pt x="0" y="343"/>
                    <a:pt x="0" y="342"/>
                  </a:cubicBezTo>
                  <a:cubicBezTo>
                    <a:pt x="0" y="341"/>
                    <a:pt x="0" y="339"/>
                    <a:pt x="1" y="338"/>
                  </a:cubicBezTo>
                  <a:cubicBezTo>
                    <a:pt x="1" y="338"/>
                    <a:pt x="1" y="337"/>
                    <a:pt x="1" y="337"/>
                  </a:cubicBezTo>
                  <a:cubicBezTo>
                    <a:pt x="1" y="336"/>
                    <a:pt x="1" y="335"/>
                    <a:pt x="2" y="333"/>
                  </a:cubicBezTo>
                  <a:cubicBezTo>
                    <a:pt x="2" y="333"/>
                    <a:pt x="2" y="332"/>
                    <a:pt x="2" y="332"/>
                  </a:cubicBezTo>
                  <a:cubicBezTo>
                    <a:pt x="2" y="331"/>
                    <a:pt x="3" y="331"/>
                    <a:pt x="3" y="330"/>
                  </a:cubicBezTo>
                  <a:cubicBezTo>
                    <a:pt x="6" y="322"/>
                    <a:pt x="6" y="322"/>
                    <a:pt x="6" y="322"/>
                  </a:cubicBezTo>
                  <a:cubicBezTo>
                    <a:pt x="7" y="321"/>
                    <a:pt x="7" y="321"/>
                    <a:pt x="7" y="321"/>
                  </a:cubicBezTo>
                  <a:cubicBezTo>
                    <a:pt x="9" y="319"/>
                    <a:pt x="10" y="318"/>
                    <a:pt x="11" y="316"/>
                  </a:cubicBezTo>
                  <a:cubicBezTo>
                    <a:pt x="40" y="280"/>
                    <a:pt x="68" y="248"/>
                    <a:pt x="97" y="217"/>
                  </a:cubicBezTo>
                  <a:cubicBezTo>
                    <a:pt x="107" y="207"/>
                    <a:pt x="115" y="183"/>
                    <a:pt x="113" y="170"/>
                  </a:cubicBezTo>
                  <a:cubicBezTo>
                    <a:pt x="108" y="127"/>
                    <a:pt x="103" y="85"/>
                    <a:pt x="99" y="42"/>
                  </a:cubicBezTo>
                  <a:cubicBezTo>
                    <a:pt x="98" y="26"/>
                    <a:pt x="103" y="16"/>
                    <a:pt x="109" y="11"/>
                  </a:cubicBezTo>
                  <a:cubicBezTo>
                    <a:pt x="115" y="4"/>
                    <a:pt x="124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0"/>
                    <a:pt x="149" y="1"/>
                    <a:pt x="156" y="5"/>
                  </a:cubicBezTo>
                  <a:cubicBezTo>
                    <a:pt x="175" y="13"/>
                    <a:pt x="193" y="22"/>
                    <a:pt x="213" y="30"/>
                  </a:cubicBezTo>
                  <a:cubicBezTo>
                    <a:pt x="233" y="39"/>
                    <a:pt x="253" y="47"/>
                    <a:pt x="273" y="57"/>
                  </a:cubicBezTo>
                  <a:cubicBezTo>
                    <a:pt x="279" y="60"/>
                    <a:pt x="288" y="61"/>
                    <a:pt x="298" y="61"/>
                  </a:cubicBezTo>
                  <a:cubicBezTo>
                    <a:pt x="308" y="61"/>
                    <a:pt x="317" y="60"/>
                    <a:pt x="323" y="57"/>
                  </a:cubicBezTo>
                  <a:cubicBezTo>
                    <a:pt x="344" y="47"/>
                    <a:pt x="363" y="39"/>
                    <a:pt x="383" y="30"/>
                  </a:cubicBezTo>
                  <a:cubicBezTo>
                    <a:pt x="403" y="21"/>
                    <a:pt x="421" y="13"/>
                    <a:pt x="440" y="5"/>
                  </a:cubicBezTo>
                  <a:cubicBezTo>
                    <a:pt x="447" y="1"/>
                    <a:pt x="454" y="0"/>
                    <a:pt x="461" y="0"/>
                  </a:cubicBezTo>
                  <a:close/>
                </a:path>
              </a:pathLst>
            </a:custGeom>
            <a:solidFill>
              <a:srgbClr val="00AAB5"/>
            </a:solidFill>
            <a:ln w="57150"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</p:spPr>
          <p:txBody>
            <a:bodyPr lIns="81000" tIns="216000" anchor="ctr" anchorCtr="1">
              <a:normAutofit fontScale="925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58127" y="3490738"/>
              <a:ext cx="388990" cy="6320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39" name="Group 34"/>
          <p:cNvGrpSpPr/>
          <p:nvPr/>
        </p:nvGrpSpPr>
        <p:grpSpPr bwMode="auto">
          <a:xfrm>
            <a:off x="2615248" y="1494155"/>
            <a:ext cx="1576387" cy="1522413"/>
            <a:chOff x="1122" y="1314"/>
            <a:chExt cx="1236" cy="1193"/>
          </a:xfrm>
        </p:grpSpPr>
        <p:sp>
          <p:nvSpPr>
            <p:cNvPr id="40" name="Arc 24"/>
            <p:cNvSpPr/>
            <p:nvPr/>
          </p:nvSpPr>
          <p:spPr bwMode="auto">
            <a:xfrm rot="8287887" flipH="1" flipV="1">
              <a:off x="1122" y="1314"/>
              <a:ext cx="1236" cy="1193"/>
            </a:xfrm>
            <a:custGeom>
              <a:avLst/>
              <a:gdLst>
                <a:gd name="T0" fmla="*/ 0 w 23104"/>
                <a:gd name="T1" fmla="*/ 0 h 21600"/>
                <a:gd name="T2" fmla="*/ 0 w 23104"/>
                <a:gd name="T3" fmla="*/ 0 h 21600"/>
                <a:gd name="T4" fmla="*/ 0 w 23104"/>
                <a:gd name="T5" fmla="*/ 0 h 21600"/>
                <a:gd name="T6" fmla="*/ 0 60000 65536"/>
                <a:gd name="T7" fmla="*/ 0 60000 65536"/>
                <a:gd name="T8" fmla="*/ 0 60000 65536"/>
                <a:gd name="T9" fmla="*/ 0 w 23104"/>
                <a:gd name="T10" fmla="*/ 0 h 21600"/>
                <a:gd name="T11" fmla="*/ 23104 w 2310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104" h="21600" fill="none" extrusionOk="0">
                  <a:moveTo>
                    <a:pt x="-1" y="59"/>
                  </a:moveTo>
                  <a:cubicBezTo>
                    <a:pt x="533" y="19"/>
                    <a:pt x="1067" y="-1"/>
                    <a:pt x="1602" y="0"/>
                  </a:cubicBezTo>
                  <a:cubicBezTo>
                    <a:pt x="12734" y="0"/>
                    <a:pt x="22044" y="8461"/>
                    <a:pt x="23103" y="19544"/>
                  </a:cubicBezTo>
                </a:path>
                <a:path w="23104" h="21600" stroke="0" extrusionOk="0">
                  <a:moveTo>
                    <a:pt x="-1" y="59"/>
                  </a:moveTo>
                  <a:cubicBezTo>
                    <a:pt x="533" y="19"/>
                    <a:pt x="1067" y="-1"/>
                    <a:pt x="1602" y="0"/>
                  </a:cubicBezTo>
                  <a:cubicBezTo>
                    <a:pt x="12734" y="0"/>
                    <a:pt x="22044" y="8461"/>
                    <a:pt x="23103" y="19544"/>
                  </a:cubicBezTo>
                  <a:lnTo>
                    <a:pt x="1602" y="21600"/>
                  </a:lnTo>
                  <a:lnTo>
                    <a:pt x="-1" y="59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41" name="Text Box 27"/>
            <p:cNvSpPr txBox="1">
              <a:spLocks noChangeArrowheads="1"/>
            </p:cNvSpPr>
            <p:nvPr/>
          </p:nvSpPr>
          <p:spPr bwMode="auto">
            <a:xfrm>
              <a:off x="1319" y="1537"/>
              <a:ext cx="813" cy="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÷2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42" name="Group 35"/>
          <p:cNvGrpSpPr/>
          <p:nvPr/>
        </p:nvGrpSpPr>
        <p:grpSpPr bwMode="auto">
          <a:xfrm flipH="1">
            <a:off x="5213033" y="1553845"/>
            <a:ext cx="1525587" cy="1444625"/>
            <a:chOff x="2977" y="1324"/>
            <a:chExt cx="1196" cy="1132"/>
          </a:xfrm>
        </p:grpSpPr>
        <p:sp>
          <p:nvSpPr>
            <p:cNvPr id="43" name="Arc 25"/>
            <p:cNvSpPr/>
            <p:nvPr/>
          </p:nvSpPr>
          <p:spPr bwMode="auto">
            <a:xfrm rot="13312113" flipV="1">
              <a:off x="2977" y="1324"/>
              <a:ext cx="1196" cy="1132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9" y="1572"/>
              <a:ext cx="626" cy="4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÷2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45" name="Group 39"/>
          <p:cNvGrpSpPr/>
          <p:nvPr/>
        </p:nvGrpSpPr>
        <p:grpSpPr bwMode="auto">
          <a:xfrm>
            <a:off x="2603500" y="2087880"/>
            <a:ext cx="1655763" cy="1501775"/>
            <a:chOff x="1304" y="1895"/>
            <a:chExt cx="1298" cy="1178"/>
          </a:xfrm>
        </p:grpSpPr>
        <p:sp>
          <p:nvSpPr>
            <p:cNvPr id="46" name="Arc 29"/>
            <p:cNvSpPr/>
            <p:nvPr/>
          </p:nvSpPr>
          <p:spPr bwMode="auto">
            <a:xfrm rot="19272288" flipH="1" flipV="1">
              <a:off x="1304" y="1895"/>
              <a:ext cx="1298" cy="1178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47" name="Text Box 30"/>
            <p:cNvSpPr txBox="1">
              <a:spLocks noChangeArrowheads="1"/>
            </p:cNvSpPr>
            <p:nvPr/>
          </p:nvSpPr>
          <p:spPr bwMode="auto">
            <a:xfrm>
              <a:off x="1579" y="2477"/>
              <a:ext cx="628" cy="4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÷2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48" name="Group 38"/>
          <p:cNvGrpSpPr/>
          <p:nvPr/>
        </p:nvGrpSpPr>
        <p:grpSpPr bwMode="auto">
          <a:xfrm>
            <a:off x="5152390" y="2126298"/>
            <a:ext cx="1503363" cy="1374775"/>
            <a:chOff x="3073" y="1981"/>
            <a:chExt cx="1179" cy="1078"/>
          </a:xfrm>
        </p:grpSpPr>
        <p:sp>
          <p:nvSpPr>
            <p:cNvPr id="49" name="Arc 22"/>
            <p:cNvSpPr/>
            <p:nvPr/>
          </p:nvSpPr>
          <p:spPr bwMode="auto">
            <a:xfrm rot="19272288" flipH="1" flipV="1">
              <a:off x="3073" y="1981"/>
              <a:ext cx="1179" cy="1078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0" name="Text Box 31"/>
            <p:cNvSpPr txBox="1">
              <a:spLocks noChangeArrowheads="1"/>
            </p:cNvSpPr>
            <p:nvPr/>
          </p:nvSpPr>
          <p:spPr bwMode="auto">
            <a:xfrm>
              <a:off x="3402" y="2481"/>
              <a:ext cx="629" cy="4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÷2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51" name="Group 37"/>
          <p:cNvGrpSpPr/>
          <p:nvPr/>
        </p:nvGrpSpPr>
        <p:grpSpPr bwMode="auto">
          <a:xfrm>
            <a:off x="2581869" y="1154652"/>
            <a:ext cx="3972973" cy="3318550"/>
            <a:chOff x="1309" y="1203"/>
            <a:chExt cx="2786" cy="2327"/>
          </a:xfrm>
        </p:grpSpPr>
        <p:sp>
          <p:nvSpPr>
            <p:cNvPr id="52" name="Arc 23"/>
            <p:cNvSpPr/>
            <p:nvPr/>
          </p:nvSpPr>
          <p:spPr bwMode="auto">
            <a:xfrm rot="19452288" flipH="1" flipV="1">
              <a:off x="1309" y="1203"/>
              <a:ext cx="2786" cy="2327"/>
            </a:xfrm>
            <a:custGeom>
              <a:avLst/>
              <a:gdLst>
                <a:gd name="T0" fmla="*/ 0 w 24053"/>
                <a:gd name="T1" fmla="*/ 0 h 21600"/>
                <a:gd name="T2" fmla="*/ 0 w 24053"/>
                <a:gd name="T3" fmla="*/ 0 h 21600"/>
                <a:gd name="T4" fmla="*/ 0 w 24053"/>
                <a:gd name="T5" fmla="*/ 0 h 21600"/>
                <a:gd name="T6" fmla="*/ 0 60000 65536"/>
                <a:gd name="T7" fmla="*/ 0 60000 65536"/>
                <a:gd name="T8" fmla="*/ 0 60000 65536"/>
                <a:gd name="T9" fmla="*/ 0 w 24053"/>
                <a:gd name="T10" fmla="*/ 0 h 21600"/>
                <a:gd name="T11" fmla="*/ 24053 w 2405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53" h="21600" fill="none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</a:path>
                <a:path w="24053" h="21600" stroke="0" extrusionOk="0">
                  <a:moveTo>
                    <a:pt x="0" y="151"/>
                  </a:moveTo>
                  <a:cubicBezTo>
                    <a:pt x="846" y="50"/>
                    <a:pt x="1698" y="-1"/>
                    <a:pt x="2551" y="0"/>
                  </a:cubicBezTo>
                  <a:cubicBezTo>
                    <a:pt x="13683" y="0"/>
                    <a:pt x="22993" y="8461"/>
                    <a:pt x="24052" y="19544"/>
                  </a:cubicBezTo>
                  <a:lnTo>
                    <a:pt x="2551" y="21600"/>
                  </a:lnTo>
                  <a:lnTo>
                    <a:pt x="0" y="15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med" len="med"/>
              <a:tailEnd type="arrow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3" name="Text Box 32"/>
            <p:cNvSpPr txBox="1">
              <a:spLocks noChangeArrowheads="1"/>
            </p:cNvSpPr>
            <p:nvPr/>
          </p:nvSpPr>
          <p:spPr bwMode="auto">
            <a:xfrm>
              <a:off x="2486" y="2843"/>
              <a:ext cx="562" cy="4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+mj-lt"/>
                  <a:ea typeface="+mj-ea"/>
                </a:rPr>
                <a:t>÷4</a:t>
              </a:r>
              <a:endParaRPr lang="en-US" altLang="zh-CN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1692275" y="1918018"/>
            <a:ext cx="5832475" cy="1145540"/>
            <a:chOff x="1558928" y="2868537"/>
            <a:chExt cx="5832475" cy="1146115"/>
          </a:xfrm>
        </p:grpSpPr>
        <p:sp>
          <p:nvSpPr>
            <p:cNvPr id="55" name="Text Box 18"/>
            <p:cNvSpPr txBox="1">
              <a:spLocks noChangeArrowheads="1"/>
            </p:cNvSpPr>
            <p:nvPr/>
          </p:nvSpPr>
          <p:spPr bwMode="auto">
            <a:xfrm>
              <a:off x="2197103" y="3176667"/>
              <a:ext cx="1820863" cy="5844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b="1">
                  <a:latin typeface="+mj-lt"/>
                  <a:ea typeface="+mj-ea"/>
                </a:rPr>
                <a:t>=</a:t>
              </a:r>
              <a:endParaRPr lang="en-US" altLang="zh-CN" b="1">
                <a:latin typeface="+mj-lt"/>
                <a:ea typeface="+mj-ea"/>
              </a:endParaRPr>
            </a:p>
          </p:txBody>
        </p:sp>
        <p:sp>
          <p:nvSpPr>
            <p:cNvPr id="56" name="Text Box 19"/>
            <p:cNvSpPr txBox="1">
              <a:spLocks noChangeArrowheads="1"/>
            </p:cNvSpPr>
            <p:nvPr/>
          </p:nvSpPr>
          <p:spPr bwMode="auto">
            <a:xfrm>
              <a:off x="5365753" y="3173490"/>
              <a:ext cx="1133475" cy="5844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=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57" name="Line 40"/>
            <p:cNvSpPr>
              <a:spLocks noChangeShapeType="1"/>
            </p:cNvSpPr>
            <p:nvPr/>
          </p:nvSpPr>
          <p:spPr bwMode="auto">
            <a:xfrm>
              <a:off x="1558928" y="3453030"/>
              <a:ext cx="647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8" name="Text Box 41"/>
            <p:cNvSpPr txBox="1">
              <a:spLocks noChangeArrowheads="1"/>
            </p:cNvSpPr>
            <p:nvPr/>
          </p:nvSpPr>
          <p:spPr bwMode="auto">
            <a:xfrm>
              <a:off x="1736093" y="2947952"/>
              <a:ext cx="360363" cy="5838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1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59" name="Text Box 42"/>
            <p:cNvSpPr txBox="1">
              <a:spLocks noChangeArrowheads="1"/>
            </p:cNvSpPr>
            <p:nvPr/>
          </p:nvSpPr>
          <p:spPr bwMode="auto">
            <a:xfrm>
              <a:off x="1701803" y="3430794"/>
              <a:ext cx="431800" cy="5838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2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60" name="Line 43"/>
            <p:cNvSpPr>
              <a:spLocks noChangeShapeType="1"/>
            </p:cNvSpPr>
            <p:nvPr/>
          </p:nvSpPr>
          <p:spPr bwMode="auto">
            <a:xfrm>
              <a:off x="4151316" y="3429205"/>
              <a:ext cx="647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61" name="Text Box 44"/>
            <p:cNvSpPr txBox="1">
              <a:spLocks noChangeArrowheads="1"/>
            </p:cNvSpPr>
            <p:nvPr/>
          </p:nvSpPr>
          <p:spPr bwMode="auto">
            <a:xfrm>
              <a:off x="4242438" y="2920950"/>
              <a:ext cx="431800" cy="5844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2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62" name="Text Box 45"/>
            <p:cNvSpPr txBox="1">
              <a:spLocks noChangeArrowheads="1"/>
            </p:cNvSpPr>
            <p:nvPr/>
          </p:nvSpPr>
          <p:spPr bwMode="auto">
            <a:xfrm>
              <a:off x="4238311" y="3429205"/>
              <a:ext cx="431800" cy="5844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4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63" name="Line 46"/>
            <p:cNvSpPr>
              <a:spLocks noChangeShapeType="1"/>
            </p:cNvSpPr>
            <p:nvPr/>
          </p:nvSpPr>
          <p:spPr bwMode="auto">
            <a:xfrm>
              <a:off x="6743703" y="3429205"/>
              <a:ext cx="647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64" name="Text Box 47"/>
            <p:cNvSpPr txBox="1">
              <a:spLocks noChangeArrowheads="1"/>
            </p:cNvSpPr>
            <p:nvPr/>
          </p:nvSpPr>
          <p:spPr bwMode="auto">
            <a:xfrm>
              <a:off x="6872291" y="2868537"/>
              <a:ext cx="431800" cy="5838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4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  <p:sp>
          <p:nvSpPr>
            <p:cNvPr id="65" name="Text Box 48"/>
            <p:cNvSpPr txBox="1">
              <a:spLocks noChangeArrowheads="1"/>
            </p:cNvSpPr>
            <p:nvPr/>
          </p:nvSpPr>
          <p:spPr bwMode="auto">
            <a:xfrm>
              <a:off x="6886578" y="3429205"/>
              <a:ext cx="431800" cy="5838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>
                  <a:latin typeface="+mj-lt"/>
                  <a:ea typeface="+mj-ea"/>
                </a:rPr>
                <a:t>8</a:t>
              </a:r>
              <a:endParaRPr lang="en-US" altLang="zh-CN" b="1" dirty="0">
                <a:latin typeface="+mj-lt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 bwMode="auto">
          <a:xfrm>
            <a:off x="2814318" y="521017"/>
            <a:ext cx="3709035" cy="3510915"/>
            <a:chOff x="2531226" y="1451452"/>
            <a:chExt cx="3709452" cy="3510323"/>
          </a:xfrm>
        </p:grpSpPr>
        <p:sp>
          <p:nvSpPr>
            <p:cNvPr id="67" name="Arc 26"/>
            <p:cNvSpPr/>
            <p:nvPr/>
          </p:nvSpPr>
          <p:spPr bwMode="auto">
            <a:xfrm rot="8231784" flipH="1" flipV="1">
              <a:off x="2531226" y="1451452"/>
              <a:ext cx="3709452" cy="3510323"/>
            </a:xfrm>
            <a:custGeom>
              <a:avLst/>
              <a:gdLst>
                <a:gd name="T0" fmla="*/ 0 w 23548"/>
                <a:gd name="T1" fmla="*/ 0 h 21600"/>
                <a:gd name="T2" fmla="*/ 0 w 23548"/>
                <a:gd name="T3" fmla="*/ 0 h 21600"/>
                <a:gd name="T4" fmla="*/ 0 w 23548"/>
                <a:gd name="T5" fmla="*/ 0 h 21600"/>
                <a:gd name="T6" fmla="*/ 0 60000 65536"/>
                <a:gd name="T7" fmla="*/ 0 60000 65536"/>
                <a:gd name="T8" fmla="*/ 0 60000 65536"/>
                <a:gd name="T9" fmla="*/ 0 w 23548"/>
                <a:gd name="T10" fmla="*/ 0 h 21600"/>
                <a:gd name="T11" fmla="*/ 23548 w 2354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548" h="21600" fill="none" extrusionOk="0">
                  <a:moveTo>
                    <a:pt x="0" y="101"/>
                  </a:moveTo>
                  <a:cubicBezTo>
                    <a:pt x="693" y="33"/>
                    <a:pt x="1390" y="-1"/>
                    <a:pt x="2088" y="0"/>
                  </a:cubicBezTo>
                  <a:cubicBezTo>
                    <a:pt x="13065" y="0"/>
                    <a:pt x="22297" y="8234"/>
                    <a:pt x="23547" y="19141"/>
                  </a:cubicBezTo>
                </a:path>
                <a:path w="23548" h="21600" stroke="0" extrusionOk="0">
                  <a:moveTo>
                    <a:pt x="0" y="101"/>
                  </a:moveTo>
                  <a:cubicBezTo>
                    <a:pt x="693" y="33"/>
                    <a:pt x="1390" y="-1"/>
                    <a:pt x="2088" y="0"/>
                  </a:cubicBezTo>
                  <a:cubicBezTo>
                    <a:pt x="13065" y="0"/>
                    <a:pt x="22297" y="8234"/>
                    <a:pt x="23547" y="19141"/>
                  </a:cubicBezTo>
                  <a:lnTo>
                    <a:pt x="2088" y="21600"/>
                  </a:lnTo>
                  <a:lnTo>
                    <a:pt x="0" y="10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arrow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800" b="1">
                <a:latin typeface="+mj-lt"/>
                <a:ea typeface="+mj-ea"/>
              </a:endParaRPr>
            </a:p>
          </p:txBody>
        </p:sp>
        <p:sp>
          <p:nvSpPr>
            <p:cNvPr id="68" name="Text Box 33"/>
            <p:cNvSpPr txBox="1">
              <a:spLocks noChangeArrowheads="1"/>
            </p:cNvSpPr>
            <p:nvPr/>
          </p:nvSpPr>
          <p:spPr bwMode="auto">
            <a:xfrm>
              <a:off x="3872817" y="2120947"/>
              <a:ext cx="871635" cy="5222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+mj-ea"/>
                </a:rPr>
                <a:t>÷4</a:t>
              </a:r>
              <a:endParaRPr lang="en-US" altLang="zh-CN" sz="28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69" name="Rectangle 11"/>
          <p:cNvSpPr>
            <a:spLocks noChangeArrowheads="1"/>
          </p:cNvSpPr>
          <p:nvPr/>
        </p:nvSpPr>
        <p:spPr bwMode="auto">
          <a:xfrm>
            <a:off x="532765" y="4020820"/>
            <a:ext cx="8078470" cy="534035"/>
          </a:xfrm>
          <a:prstGeom prst="rect">
            <a:avLst/>
          </a:prstGeom>
          <a:solidFill>
            <a:srgbClr val="FFE699">
              <a:alpha val="94118"/>
            </a:srgbClr>
          </a:solidFill>
          <a:ln w="25400" algn="ctr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分数的分子和分母同时除以相同的数，分数的大小不变。</a:t>
            </a:r>
            <a:endParaRPr lang="zh-CN" altLang="en-US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917950" y="646430"/>
            <a:ext cx="490601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0" algn="just" latinLnBrk="0">
              <a:lnSpc>
                <a:spcPct val="130000"/>
              </a:lnSpc>
              <a:defRPr/>
            </a:pP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什么变了？什么没变？</a:t>
            </a:r>
            <a:endParaRPr lang="zh-CN" altLang="en-US" dirty="0">
              <a:solidFill>
                <a:srgbClr val="1D41D5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" name="Rectangle 11"/>
          <p:cNvSpPr>
            <a:spLocks noChangeArrowheads="1"/>
          </p:cNvSpPr>
          <p:nvPr/>
        </p:nvSpPr>
        <p:spPr bwMode="auto">
          <a:xfrm>
            <a:off x="1042035" y="3295015"/>
            <a:ext cx="7059930" cy="1124585"/>
          </a:xfrm>
          <a:prstGeom prst="rect">
            <a:avLst/>
          </a:prstGeom>
          <a:solidFill>
            <a:srgbClr val="008AD2"/>
          </a:solidFill>
          <a:ln w="25400" algn="ctr">
            <a:solidFill>
              <a:srgbClr val="006396"/>
            </a:solidFill>
            <a:prstDash val="solid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+mj-lt"/>
                <a:ea typeface="+mj-ea"/>
              </a:rPr>
              <a:t>分数的分子和分母</a:t>
            </a:r>
            <a:r>
              <a:rPr lang="zh-CN" altLang="en-US" sz="2800" b="1" dirty="0">
                <a:solidFill>
                  <a:srgbClr val="FFFF00"/>
                </a:solidFill>
                <a:latin typeface="+mj-lt"/>
                <a:ea typeface="+mj-ea"/>
              </a:rPr>
              <a:t>同时乘或除以</a:t>
            </a:r>
            <a:r>
              <a:rPr lang="zh-CN" altLang="en-US" sz="2800" b="1" dirty="0">
                <a:solidFill>
                  <a:schemeClr val="bg1"/>
                </a:solidFill>
                <a:latin typeface="+mj-lt"/>
                <a:ea typeface="+mj-ea"/>
              </a:rPr>
              <a:t>相同的数，分数的大小不变。</a:t>
            </a:r>
            <a:endParaRPr lang="zh-CN" altLang="en-US" sz="28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527050" y="923925"/>
            <a:ext cx="8089900" cy="534035"/>
          </a:xfrm>
          <a:prstGeom prst="rect">
            <a:avLst/>
          </a:prstGeom>
          <a:solidFill>
            <a:srgbClr val="FFE699">
              <a:alpha val="94118"/>
            </a:srgbClr>
          </a:solidFill>
          <a:ln w="25400" algn="ctr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分数的分子和分母同时乘相同的数，分数的大小不变。</a:t>
            </a:r>
            <a:endParaRPr lang="zh-CN" altLang="en-US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532765" y="2094230"/>
            <a:ext cx="8078470" cy="534035"/>
          </a:xfrm>
          <a:prstGeom prst="rect">
            <a:avLst/>
          </a:prstGeom>
          <a:solidFill>
            <a:srgbClr val="FFE699">
              <a:alpha val="94118"/>
            </a:srgbClr>
          </a:solidFill>
          <a:ln w="25400" algn="ctr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分数的分子和分母同时除以相同的数，分数的大小不变。</a:t>
            </a:r>
            <a:endParaRPr lang="zh-CN" altLang="en-US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47" name="Text Box 18"/>
          <p:cNvSpPr txBox="1">
            <a:spLocks noChangeArrowheads="1"/>
          </p:cNvSpPr>
          <p:nvPr/>
        </p:nvSpPr>
        <p:spPr bwMode="auto">
          <a:xfrm>
            <a:off x="3661093" y="1497648"/>
            <a:ext cx="1820862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b="1">
                <a:latin typeface="+mj-lt"/>
                <a:ea typeface="+mj-ea"/>
              </a:rPr>
              <a:t>＋</a:t>
            </a:r>
            <a:endParaRPr lang="zh-CN" altLang="en-US" b="1">
              <a:latin typeface="+mj-lt"/>
              <a:ea typeface="+mj-ea"/>
            </a:endParaRPr>
          </a:p>
        </p:txBody>
      </p:sp>
      <p:sp>
        <p:nvSpPr>
          <p:cNvPr id="5" name="下箭头 4"/>
          <p:cNvSpPr/>
          <p:nvPr/>
        </p:nvSpPr>
        <p:spPr>
          <a:xfrm>
            <a:off x="4396105" y="2731135"/>
            <a:ext cx="351155" cy="459740"/>
          </a:xfrm>
          <a:prstGeom prst="downArrow">
            <a:avLst/>
          </a:prstGeom>
          <a:solidFill>
            <a:srgbClr val="FFE79F"/>
          </a:solidFill>
          <a:ln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565150" y="540703"/>
            <a:ext cx="7561263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举例论证，归纳规律：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 Box 94"/>
          <p:cNvSpPr txBox="1">
            <a:spLocks noChangeArrowheads="1"/>
          </p:cNvSpPr>
          <p:nvPr/>
        </p:nvSpPr>
        <p:spPr bwMode="auto">
          <a:xfrm>
            <a:off x="1395413" y="2066925"/>
            <a:ext cx="792162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=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320800" y="104584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×3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1261745" y="301053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×3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159125" y="3011170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÷3</a:t>
            </a:r>
            <a:endParaRPr lang="en-US" altLang="zh-CN" sz="24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3190875" y="103187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÷3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5358130" y="101282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×4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5378450" y="301434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×4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7223125" y="100647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÷4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7263130" y="3010535"/>
            <a:ext cx="6413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÷4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8" name="Text Box 94"/>
          <p:cNvSpPr txBox="1">
            <a:spLocks noChangeArrowheads="1"/>
          </p:cNvSpPr>
          <p:nvPr/>
        </p:nvSpPr>
        <p:spPr bwMode="auto">
          <a:xfrm>
            <a:off x="5441950" y="2052638"/>
            <a:ext cx="792163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=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29" name="Text Box 94"/>
          <p:cNvSpPr txBox="1">
            <a:spLocks noChangeArrowheads="1"/>
          </p:cNvSpPr>
          <p:nvPr/>
        </p:nvSpPr>
        <p:spPr bwMode="auto">
          <a:xfrm>
            <a:off x="3281363" y="2038350"/>
            <a:ext cx="792162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=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30" name="Text Box 94"/>
          <p:cNvSpPr txBox="1">
            <a:spLocks noChangeArrowheads="1"/>
          </p:cNvSpPr>
          <p:nvPr/>
        </p:nvSpPr>
        <p:spPr bwMode="auto">
          <a:xfrm>
            <a:off x="7343775" y="2066925"/>
            <a:ext cx="792163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=</a:t>
            </a:r>
            <a:endParaRPr lang="en-US" altLang="zh-CN" sz="2800" b="1" dirty="0">
              <a:latin typeface="+mj-lt"/>
              <a:ea typeface="+mj-ea"/>
            </a:endParaRPr>
          </a:p>
        </p:txBody>
      </p:sp>
      <p:grpSp>
        <p:nvGrpSpPr>
          <p:cNvPr id="31" name="组合 25"/>
          <p:cNvGrpSpPr/>
          <p:nvPr/>
        </p:nvGrpSpPr>
        <p:grpSpPr bwMode="auto">
          <a:xfrm>
            <a:off x="914400" y="1752600"/>
            <a:ext cx="525463" cy="1034733"/>
            <a:chOff x="3022679" y="757382"/>
            <a:chExt cx="526654" cy="1035110"/>
          </a:xfrm>
        </p:grpSpPr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3046546" y="757382"/>
              <a:ext cx="357997" cy="5221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3046546" y="1270332"/>
              <a:ext cx="502787" cy="5221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5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022679" y="1283037"/>
              <a:ext cx="40573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25"/>
          <p:cNvGrpSpPr/>
          <p:nvPr/>
        </p:nvGrpSpPr>
        <p:grpSpPr bwMode="auto">
          <a:xfrm>
            <a:off x="1771650" y="1752600"/>
            <a:ext cx="596900" cy="1034733"/>
            <a:chOff x="2952197" y="757382"/>
            <a:chExt cx="598482" cy="1036042"/>
          </a:xfrm>
        </p:grpSpPr>
        <p:sp>
          <p:nvSpPr>
            <p:cNvPr id="36" name="Text Box 32"/>
            <p:cNvSpPr txBox="1">
              <a:spLocks noChangeArrowheads="1"/>
            </p:cNvSpPr>
            <p:nvPr/>
          </p:nvSpPr>
          <p:spPr bwMode="auto">
            <a:xfrm>
              <a:off x="3046108" y="757382"/>
              <a:ext cx="358134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3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37" name="Text Box 33"/>
            <p:cNvSpPr txBox="1">
              <a:spLocks noChangeArrowheads="1"/>
            </p:cNvSpPr>
            <p:nvPr/>
          </p:nvSpPr>
          <p:spPr bwMode="auto">
            <a:xfrm>
              <a:off x="2952197" y="1270794"/>
              <a:ext cx="598482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15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022232" y="1283510"/>
              <a:ext cx="405886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25"/>
          <p:cNvGrpSpPr/>
          <p:nvPr/>
        </p:nvGrpSpPr>
        <p:grpSpPr bwMode="auto">
          <a:xfrm>
            <a:off x="2747963" y="1752600"/>
            <a:ext cx="596900" cy="1034733"/>
            <a:chOff x="2952197" y="757382"/>
            <a:chExt cx="598482" cy="1036042"/>
          </a:xfrm>
        </p:grpSpPr>
        <p:sp>
          <p:nvSpPr>
            <p:cNvPr id="40" name="Text Box 32"/>
            <p:cNvSpPr txBox="1">
              <a:spLocks noChangeArrowheads="1"/>
            </p:cNvSpPr>
            <p:nvPr/>
          </p:nvSpPr>
          <p:spPr bwMode="auto">
            <a:xfrm>
              <a:off x="3046107" y="757382"/>
              <a:ext cx="358135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3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41" name="Text Box 33"/>
            <p:cNvSpPr txBox="1">
              <a:spLocks noChangeArrowheads="1"/>
            </p:cNvSpPr>
            <p:nvPr/>
          </p:nvSpPr>
          <p:spPr bwMode="auto">
            <a:xfrm>
              <a:off x="2952197" y="1270794"/>
              <a:ext cx="598482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15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022232" y="1283510"/>
              <a:ext cx="40588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25"/>
          <p:cNvGrpSpPr/>
          <p:nvPr/>
        </p:nvGrpSpPr>
        <p:grpSpPr bwMode="auto">
          <a:xfrm>
            <a:off x="3724275" y="1752600"/>
            <a:ext cx="525463" cy="1034733"/>
            <a:chOff x="3022679" y="757382"/>
            <a:chExt cx="526654" cy="1035110"/>
          </a:xfrm>
        </p:grpSpPr>
        <p:sp>
          <p:nvSpPr>
            <p:cNvPr id="44" name="Text Box 32"/>
            <p:cNvSpPr txBox="1">
              <a:spLocks noChangeArrowheads="1"/>
            </p:cNvSpPr>
            <p:nvPr/>
          </p:nvSpPr>
          <p:spPr bwMode="auto">
            <a:xfrm>
              <a:off x="3046546" y="757382"/>
              <a:ext cx="357997" cy="5221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45" name="Text Box 33"/>
            <p:cNvSpPr txBox="1">
              <a:spLocks noChangeArrowheads="1"/>
            </p:cNvSpPr>
            <p:nvPr/>
          </p:nvSpPr>
          <p:spPr bwMode="auto">
            <a:xfrm>
              <a:off x="3046546" y="1270332"/>
              <a:ext cx="502787" cy="5221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5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3022679" y="1283037"/>
              <a:ext cx="40573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25"/>
          <p:cNvGrpSpPr/>
          <p:nvPr/>
        </p:nvGrpSpPr>
        <p:grpSpPr bwMode="auto">
          <a:xfrm>
            <a:off x="5008563" y="1752600"/>
            <a:ext cx="525462" cy="1034733"/>
            <a:chOff x="3022679" y="757382"/>
            <a:chExt cx="526654" cy="1035110"/>
          </a:xfrm>
        </p:grpSpPr>
        <p:sp>
          <p:nvSpPr>
            <p:cNvPr id="48" name="Text Box 32"/>
            <p:cNvSpPr txBox="1">
              <a:spLocks noChangeArrowheads="1"/>
            </p:cNvSpPr>
            <p:nvPr/>
          </p:nvSpPr>
          <p:spPr bwMode="auto">
            <a:xfrm>
              <a:off x="3046545" y="757382"/>
              <a:ext cx="357998" cy="5221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3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49" name="Text Box 33"/>
            <p:cNvSpPr txBox="1">
              <a:spLocks noChangeArrowheads="1"/>
            </p:cNvSpPr>
            <p:nvPr/>
          </p:nvSpPr>
          <p:spPr bwMode="auto">
            <a:xfrm>
              <a:off x="3046545" y="1270332"/>
              <a:ext cx="502788" cy="5221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4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3022679" y="1283037"/>
              <a:ext cx="40573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25"/>
          <p:cNvGrpSpPr/>
          <p:nvPr/>
        </p:nvGrpSpPr>
        <p:grpSpPr bwMode="auto">
          <a:xfrm>
            <a:off x="5799138" y="1752600"/>
            <a:ext cx="654050" cy="1034733"/>
            <a:chOff x="2965676" y="757382"/>
            <a:chExt cx="653909" cy="1036042"/>
          </a:xfrm>
        </p:grpSpPr>
        <p:sp>
          <p:nvSpPr>
            <p:cNvPr id="52" name="Text Box 32"/>
            <p:cNvSpPr txBox="1">
              <a:spLocks noChangeArrowheads="1"/>
            </p:cNvSpPr>
            <p:nvPr/>
          </p:nvSpPr>
          <p:spPr bwMode="auto">
            <a:xfrm>
              <a:off x="2965676" y="757382"/>
              <a:ext cx="649147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12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53" name="Text Box 33"/>
            <p:cNvSpPr txBox="1">
              <a:spLocks noChangeArrowheads="1"/>
            </p:cNvSpPr>
            <p:nvPr/>
          </p:nvSpPr>
          <p:spPr bwMode="auto">
            <a:xfrm>
              <a:off x="2976786" y="1270794"/>
              <a:ext cx="642799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16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022814" y="1283510"/>
              <a:ext cx="40631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25"/>
          <p:cNvGrpSpPr/>
          <p:nvPr/>
        </p:nvGrpSpPr>
        <p:grpSpPr bwMode="auto">
          <a:xfrm>
            <a:off x="7793038" y="1752600"/>
            <a:ext cx="598487" cy="1034733"/>
            <a:chOff x="3022679" y="757382"/>
            <a:chExt cx="600782" cy="1036042"/>
          </a:xfrm>
        </p:grpSpPr>
        <p:sp>
          <p:nvSpPr>
            <p:cNvPr id="56" name="Text Box 32"/>
            <p:cNvSpPr txBox="1">
              <a:spLocks noChangeArrowheads="1"/>
            </p:cNvSpPr>
            <p:nvPr/>
          </p:nvSpPr>
          <p:spPr bwMode="auto">
            <a:xfrm>
              <a:off x="3052957" y="757382"/>
              <a:ext cx="554568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3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57" name="Text Box 33"/>
            <p:cNvSpPr txBox="1">
              <a:spLocks noChangeArrowheads="1"/>
            </p:cNvSpPr>
            <p:nvPr/>
          </p:nvSpPr>
          <p:spPr bwMode="auto">
            <a:xfrm>
              <a:off x="3070487" y="1270794"/>
              <a:ext cx="552974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4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022679" y="1283510"/>
              <a:ext cx="40636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25"/>
          <p:cNvGrpSpPr/>
          <p:nvPr/>
        </p:nvGrpSpPr>
        <p:grpSpPr bwMode="auto">
          <a:xfrm>
            <a:off x="6802438" y="1752600"/>
            <a:ext cx="715962" cy="1034733"/>
            <a:chOff x="2965676" y="757382"/>
            <a:chExt cx="717831" cy="1036042"/>
          </a:xfrm>
        </p:grpSpPr>
        <p:sp>
          <p:nvSpPr>
            <p:cNvPr id="60" name="Text Box 32"/>
            <p:cNvSpPr txBox="1">
              <a:spLocks noChangeArrowheads="1"/>
            </p:cNvSpPr>
            <p:nvPr/>
          </p:nvSpPr>
          <p:spPr bwMode="auto">
            <a:xfrm>
              <a:off x="2965676" y="757382"/>
              <a:ext cx="717831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12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61" name="Text Box 33"/>
            <p:cNvSpPr txBox="1">
              <a:spLocks noChangeArrowheads="1"/>
            </p:cNvSpPr>
            <p:nvPr/>
          </p:nvSpPr>
          <p:spPr bwMode="auto">
            <a:xfrm>
              <a:off x="2976817" y="1270794"/>
              <a:ext cx="685999" cy="5226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16</a:t>
              </a:r>
              <a:endParaRPr lang="en-US" altLang="zh-CN" sz="2800" b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3022975" y="1283510"/>
              <a:ext cx="40586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文本框 62"/>
          <p:cNvSpPr txBox="1"/>
          <p:nvPr/>
        </p:nvSpPr>
        <p:spPr>
          <a:xfrm>
            <a:off x="532765" y="3469005"/>
            <a:ext cx="807847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我们通过直观图分析发现了这一规律，你们能用我们以前学过的知识解释分数的基本性质吗？</a:t>
            </a:r>
            <a:endParaRPr lang="zh-CN" altLang="en-US" sz="24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4" name="曲线连接符 63"/>
          <p:cNvCxnSpPr/>
          <p:nvPr/>
        </p:nvCxnSpPr>
        <p:spPr>
          <a:xfrm rot="16200000" flipH="1">
            <a:off x="1580515" y="1289050"/>
            <a:ext cx="3175" cy="927100"/>
          </a:xfrm>
          <a:prstGeom prst="curvedConnector3">
            <a:avLst>
              <a:gd name="adj1" fmla="val -1151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曲线连接符 64"/>
          <p:cNvCxnSpPr/>
          <p:nvPr/>
        </p:nvCxnSpPr>
        <p:spPr>
          <a:xfrm rot="16200000" flipH="1">
            <a:off x="1580515" y="2249805"/>
            <a:ext cx="3175" cy="927100"/>
          </a:xfrm>
          <a:prstGeom prst="curvedConnector3">
            <a:avLst>
              <a:gd name="adj1" fmla="val 1253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曲线连接符 65"/>
          <p:cNvCxnSpPr/>
          <p:nvPr/>
        </p:nvCxnSpPr>
        <p:spPr>
          <a:xfrm rot="16200000" flipH="1">
            <a:off x="3456940" y="1288415"/>
            <a:ext cx="3175" cy="927100"/>
          </a:xfrm>
          <a:prstGeom prst="curvedConnector3">
            <a:avLst>
              <a:gd name="adj1" fmla="val -1151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曲线连接符 66"/>
          <p:cNvCxnSpPr/>
          <p:nvPr/>
        </p:nvCxnSpPr>
        <p:spPr>
          <a:xfrm rot="16200000" flipH="1">
            <a:off x="3456305" y="2249805"/>
            <a:ext cx="3175" cy="927100"/>
          </a:xfrm>
          <a:prstGeom prst="curvedConnector3">
            <a:avLst>
              <a:gd name="adj1" fmla="val 1253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曲线连接符 67"/>
          <p:cNvCxnSpPr/>
          <p:nvPr/>
        </p:nvCxnSpPr>
        <p:spPr>
          <a:xfrm rot="16200000" flipH="1">
            <a:off x="5671185" y="1287780"/>
            <a:ext cx="3175" cy="927100"/>
          </a:xfrm>
          <a:prstGeom prst="curvedConnector3">
            <a:avLst>
              <a:gd name="adj1" fmla="val -1151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曲线连接符 68"/>
          <p:cNvCxnSpPr/>
          <p:nvPr/>
        </p:nvCxnSpPr>
        <p:spPr>
          <a:xfrm rot="16200000" flipH="1">
            <a:off x="5670550" y="2249170"/>
            <a:ext cx="3175" cy="927100"/>
          </a:xfrm>
          <a:prstGeom prst="curvedConnector3">
            <a:avLst>
              <a:gd name="adj1" fmla="val 1253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曲线连接符 69"/>
          <p:cNvCxnSpPr/>
          <p:nvPr/>
        </p:nvCxnSpPr>
        <p:spPr>
          <a:xfrm rot="16200000" flipH="1">
            <a:off x="7511415" y="1287145"/>
            <a:ext cx="3175" cy="927100"/>
          </a:xfrm>
          <a:prstGeom prst="curvedConnector3">
            <a:avLst>
              <a:gd name="adj1" fmla="val -1151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曲线连接符 70"/>
          <p:cNvCxnSpPr/>
          <p:nvPr/>
        </p:nvCxnSpPr>
        <p:spPr>
          <a:xfrm rot="16200000" flipH="1">
            <a:off x="7510780" y="2248535"/>
            <a:ext cx="3175" cy="927100"/>
          </a:xfrm>
          <a:prstGeom prst="curvedConnector3">
            <a:avLst>
              <a:gd name="adj1" fmla="val 12530000"/>
            </a:avLst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5600700" y="3963035"/>
            <a:ext cx="33769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（商不变的规律）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3" grpId="1"/>
      <p:bldP spid="73" grpId="0"/>
      <p:bldP spid="7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86740" y="1044575"/>
            <a:ext cx="8037195" cy="2667000"/>
          </a:xfrm>
          <a:prstGeom prst="roundRect">
            <a:avLst/>
          </a:prstGeom>
          <a:solidFill>
            <a:srgbClr val="FFE79F"/>
          </a:solidFill>
          <a:ln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 bwMode="auto">
          <a:xfrm>
            <a:off x="752475" y="2173605"/>
            <a:ext cx="7639050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algn="just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分数的分子和分母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同时乘或除以相同的数（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除外）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，分数的大小不变。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9300" y="1300480"/>
            <a:ext cx="34813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+mn-ea"/>
              </a:rPr>
              <a:t>分数的基本性质：</a:t>
            </a:r>
            <a:endParaRPr lang="zh-CN" altLang="en-US" sz="3200" b="1" dirty="0">
              <a:latin typeface="黑体" panose="02010609060101010101" pitchFamily="49" charset="-122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94" y="1147763"/>
            <a:ext cx="61197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组合 2"/>
          <p:cNvGrpSpPr/>
          <p:nvPr/>
        </p:nvGrpSpPr>
        <p:grpSpPr bwMode="auto">
          <a:xfrm>
            <a:off x="792163" y="842963"/>
            <a:ext cx="7472362" cy="2695575"/>
            <a:chOff x="435768" y="464006"/>
            <a:chExt cx="7471817" cy="2697023"/>
          </a:xfrm>
        </p:grpSpPr>
        <p:grpSp>
          <p:nvGrpSpPr>
            <p:cNvPr id="19469" name="组合 3"/>
            <p:cNvGrpSpPr/>
            <p:nvPr/>
          </p:nvGrpSpPr>
          <p:grpSpPr bwMode="auto">
            <a:xfrm>
              <a:off x="435768" y="464006"/>
              <a:ext cx="7471817" cy="1592714"/>
              <a:chOff x="435402" y="463573"/>
              <a:chExt cx="7472170" cy="1593252"/>
            </a:xfrm>
          </p:grpSpPr>
          <p:sp>
            <p:nvSpPr>
              <p:cNvPr id="19496" name="TextBox 9"/>
              <p:cNvSpPr txBox="1">
                <a:spLocks noChangeArrowheads="1"/>
              </p:cNvSpPr>
              <p:nvPr/>
            </p:nvSpPr>
            <p:spPr bwMode="auto">
              <a:xfrm>
                <a:off x="435402" y="781351"/>
                <a:ext cx="7472170" cy="1275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indent="719455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把     和       化成分母是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12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而大小不变的分数。</a:t>
                </a:r>
                <a:endParaRPr lang="zh-CN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9497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1683182" y="463573"/>
              <a:ext cx="409492" cy="10875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6" name="Equation" r:id="rId2" imgW="152400" imgH="405765" progId="Equation.DSMT4">
                      <p:embed/>
                    </p:oleObj>
                  </mc:Choice>
                  <mc:Fallback>
                    <p:oleObj name="Equation" r:id="rId2" imgW="1524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83182" y="463573"/>
                            <a:ext cx="409492" cy="10875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98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2654039" y="468124"/>
              <a:ext cx="614362" cy="1087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7" name="" r:id="rId4" imgW="228600" imgH="406400" progId="Equation.DSMT4">
                      <p:embed/>
                    </p:oleObj>
                  </mc:Choice>
                  <mc:Fallback>
                    <p:oleObj name="" r:id="rId4" imgW="228600" imgH="406400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54039" y="468124"/>
                            <a:ext cx="614362" cy="1087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9470" name="组合 28"/>
            <p:cNvGrpSpPr/>
            <p:nvPr/>
          </p:nvGrpSpPr>
          <p:grpSpPr bwMode="auto">
            <a:xfrm>
              <a:off x="1084263" y="2060574"/>
              <a:ext cx="3015451" cy="1100455"/>
              <a:chOff x="2939741" y="3394850"/>
              <a:chExt cx="3015030" cy="1102389"/>
            </a:xfrm>
          </p:grpSpPr>
          <p:sp>
            <p:nvSpPr>
              <p:cNvPr id="19487" name="Text Box 3"/>
              <p:cNvSpPr txBox="1">
                <a:spLocks noChangeArrowheads="1"/>
              </p:cNvSpPr>
              <p:nvPr/>
            </p:nvSpPr>
            <p:spPr bwMode="auto">
              <a:xfrm>
                <a:off x="2940486" y="3413669"/>
                <a:ext cx="387268" cy="1080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8" name="Text Box 4"/>
              <p:cNvSpPr txBox="1">
                <a:spLocks noChangeArrowheads="1"/>
              </p:cNvSpPr>
              <p:nvPr/>
            </p:nvSpPr>
            <p:spPr bwMode="auto">
              <a:xfrm>
                <a:off x="3354736" y="3669844"/>
                <a:ext cx="415837" cy="5871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9" name="Text Box 5"/>
              <p:cNvSpPr txBox="1">
                <a:spLocks noChangeArrowheads="1"/>
              </p:cNvSpPr>
              <p:nvPr/>
            </p:nvSpPr>
            <p:spPr bwMode="auto">
              <a:xfrm>
                <a:off x="3711847" y="3404122"/>
                <a:ext cx="798343" cy="1080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2×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3×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90" name="Text Box 6"/>
              <p:cNvSpPr txBox="1">
                <a:spLocks noChangeArrowheads="1"/>
              </p:cNvSpPr>
              <p:nvPr/>
            </p:nvSpPr>
            <p:spPr bwMode="auto">
              <a:xfrm>
                <a:off x="4992688" y="3685755"/>
                <a:ext cx="415837" cy="5871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91" name="Text Box 7"/>
              <p:cNvSpPr txBox="1">
                <a:spLocks noChangeArrowheads="1"/>
              </p:cNvSpPr>
              <p:nvPr/>
            </p:nvSpPr>
            <p:spPr bwMode="auto">
              <a:xfrm>
                <a:off x="5362496" y="3394575"/>
                <a:ext cx="592012" cy="10819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92" name="Line 37"/>
              <p:cNvSpPr>
                <a:spLocks noChangeShapeType="1"/>
              </p:cNvSpPr>
              <p:nvPr/>
            </p:nvSpPr>
            <p:spPr bwMode="auto">
              <a:xfrm>
                <a:off x="2962706" y="3967387"/>
                <a:ext cx="3491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9493" name="Line 38"/>
              <p:cNvSpPr>
                <a:spLocks noChangeShapeType="1"/>
              </p:cNvSpPr>
              <p:nvPr/>
            </p:nvSpPr>
            <p:spPr bwMode="auto">
              <a:xfrm>
                <a:off x="3738829" y="3954658"/>
                <a:ext cx="12792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9494" name="Line 39"/>
              <p:cNvSpPr>
                <a:spLocks noChangeShapeType="1"/>
              </p:cNvSpPr>
              <p:nvPr/>
            </p:nvSpPr>
            <p:spPr bwMode="auto">
              <a:xfrm>
                <a:off x="5424396" y="3961023"/>
                <a:ext cx="44758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9495" name="Text Box 7"/>
              <p:cNvSpPr txBox="1">
                <a:spLocks noChangeArrowheads="1"/>
              </p:cNvSpPr>
              <p:nvPr/>
            </p:nvSpPr>
            <p:spPr bwMode="auto">
              <a:xfrm>
                <a:off x="4481621" y="3416851"/>
                <a:ext cx="387268" cy="1080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2604135" y="2069830"/>
              <a:ext cx="457167" cy="4574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472" name="组合 48"/>
            <p:cNvGrpSpPr/>
            <p:nvPr/>
          </p:nvGrpSpPr>
          <p:grpSpPr bwMode="auto">
            <a:xfrm>
              <a:off x="4435475" y="2060574"/>
              <a:ext cx="3362325" cy="1087438"/>
              <a:chOff x="2837364" y="3394850"/>
              <a:chExt cx="3362051" cy="1089349"/>
            </a:xfrm>
          </p:grpSpPr>
          <p:sp>
            <p:nvSpPr>
              <p:cNvPr id="19479" name="Text Box 3"/>
              <p:cNvSpPr txBox="1">
                <a:spLocks noChangeArrowheads="1"/>
              </p:cNvSpPr>
              <p:nvPr/>
            </p:nvSpPr>
            <p:spPr bwMode="auto">
              <a:xfrm>
                <a:off x="2837865" y="3402532"/>
                <a:ext cx="592046" cy="10803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0" name="Text Box 4"/>
              <p:cNvSpPr txBox="1">
                <a:spLocks noChangeArrowheads="1"/>
              </p:cNvSpPr>
              <p:nvPr/>
            </p:nvSpPr>
            <p:spPr bwMode="auto">
              <a:xfrm>
                <a:off x="3353722" y="3669844"/>
                <a:ext cx="415861" cy="5871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1" name="Text Box 5"/>
              <p:cNvSpPr txBox="1">
                <a:spLocks noChangeArrowheads="1"/>
              </p:cNvSpPr>
              <p:nvPr/>
            </p:nvSpPr>
            <p:spPr bwMode="auto">
              <a:xfrm>
                <a:off x="3675936" y="3404122"/>
                <a:ext cx="592046" cy="1080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2" name="Text Box 6"/>
              <p:cNvSpPr txBox="1">
                <a:spLocks noChangeArrowheads="1"/>
              </p:cNvSpPr>
              <p:nvPr/>
            </p:nvSpPr>
            <p:spPr bwMode="auto">
              <a:xfrm>
                <a:off x="5258428" y="3685755"/>
                <a:ext cx="415861" cy="5871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3" name="Text Box 7"/>
              <p:cNvSpPr txBox="1">
                <a:spLocks noChangeArrowheads="1"/>
              </p:cNvSpPr>
              <p:nvPr/>
            </p:nvSpPr>
            <p:spPr bwMode="auto">
              <a:xfrm>
                <a:off x="5607624" y="3394575"/>
                <a:ext cx="592047" cy="1080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84" name="Line 37"/>
              <p:cNvSpPr>
                <a:spLocks noChangeShapeType="1"/>
              </p:cNvSpPr>
              <p:nvPr/>
            </p:nvSpPr>
            <p:spPr bwMode="auto">
              <a:xfrm>
                <a:off x="2888657" y="3967387"/>
                <a:ext cx="49681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9485" name="Line 38"/>
              <p:cNvSpPr>
                <a:spLocks noChangeShapeType="1"/>
              </p:cNvSpPr>
              <p:nvPr/>
            </p:nvSpPr>
            <p:spPr bwMode="auto">
              <a:xfrm>
                <a:off x="3737838" y="3954658"/>
                <a:ext cx="156662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  <p:sp>
            <p:nvSpPr>
              <p:cNvPr id="19486" name="Line 39"/>
              <p:cNvSpPr>
                <a:spLocks noChangeShapeType="1"/>
              </p:cNvSpPr>
              <p:nvPr/>
            </p:nvSpPr>
            <p:spPr bwMode="auto">
              <a:xfrm>
                <a:off x="5690162" y="3961023"/>
                <a:ext cx="44760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6393220" y="2069830"/>
              <a:ext cx="457167" cy="4574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393220" y="2701995"/>
              <a:ext cx="457167" cy="4574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274219" y="2069830"/>
              <a:ext cx="457167" cy="4574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866209" y="2079360"/>
              <a:ext cx="433356" cy="43362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866209" y="2713114"/>
              <a:ext cx="433356" cy="43520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588313" y="2069830"/>
              <a:ext cx="457167" cy="4574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6780213" y="2992438"/>
            <a:ext cx="3873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0" name="矩形 2"/>
          <p:cNvSpPr>
            <a:spLocks noChangeArrowheads="1"/>
          </p:cNvSpPr>
          <p:nvPr/>
        </p:nvSpPr>
        <p:spPr bwMode="auto">
          <a:xfrm>
            <a:off x="6183313" y="3019425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÷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6780213" y="2386013"/>
            <a:ext cx="3873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2" name="矩形 2"/>
          <p:cNvSpPr>
            <a:spLocks noChangeArrowheads="1"/>
          </p:cNvSpPr>
          <p:nvPr/>
        </p:nvSpPr>
        <p:spPr bwMode="auto">
          <a:xfrm>
            <a:off x="6148388" y="2413000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÷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7670800" y="2397125"/>
            <a:ext cx="3873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2990850" y="2362200"/>
            <a:ext cx="3873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5" name="Text Box 7"/>
          <p:cNvSpPr txBox="1">
            <a:spLocks noChangeArrowheads="1"/>
          </p:cNvSpPr>
          <p:nvPr/>
        </p:nvSpPr>
        <p:spPr bwMode="auto">
          <a:xfrm>
            <a:off x="3975100" y="2362200"/>
            <a:ext cx="3873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9467" name="图片 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450"/>
            <a:ext cx="46450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本框 1"/>
          <p:cNvSpPr txBox="1">
            <a:spLocks noChangeArrowheads="1"/>
          </p:cNvSpPr>
          <p:nvPr/>
        </p:nvSpPr>
        <p:spPr bwMode="auto">
          <a:xfrm>
            <a:off x="484188" y="95250"/>
            <a:ext cx="4152900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三、初步运用，理解深化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3" y="1676400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25" y="1676400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3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1676400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6273">
            <a:off x="3530600" y="1663700"/>
            <a:ext cx="1554163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550" y="1685925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2"/>
          <p:cNvSpPr txBox="1">
            <a:spLocks noChangeArrowheads="1"/>
          </p:cNvSpPr>
          <p:nvPr/>
        </p:nvSpPr>
        <p:spPr bwMode="auto">
          <a:xfrm>
            <a:off x="378917" y="843558"/>
            <a:ext cx="878445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先涂色表示下面的分数，再比较它们的大小。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5" name="Picture 3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92003">
            <a:off x="1895475" y="1782763"/>
            <a:ext cx="847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9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840038" y="1854200"/>
          <a:ext cx="4064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7" imgW="139700" imgH="406400" progId="Equation.DSMT4">
                  <p:embed/>
                </p:oleObj>
              </mc:Choice>
              <mc:Fallback>
                <p:oleObj name="" r:id="rId7" imgW="139700" imgH="4064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0038" y="1854200"/>
                        <a:ext cx="40640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对象 1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075238" y="1852613"/>
          <a:ext cx="44450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9" imgW="152400" imgH="405765" progId="Equation.DSMT4">
                  <p:embed/>
                </p:oleObj>
              </mc:Choice>
              <mc:Fallback>
                <p:oleObj name="" r:id="rId9" imgW="1524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5238" y="1852613"/>
                        <a:ext cx="44450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对象 1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194550" y="1803400"/>
          <a:ext cx="6286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1" imgW="215900" imgH="405765" progId="Equation.DSMT4">
                  <p:embed/>
                </p:oleObj>
              </mc:Choice>
              <mc:Fallback>
                <p:oleObj name="" r:id="rId11" imgW="215900" imgH="405765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550" y="1803400"/>
                        <a:ext cx="62865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611313" y="3352800"/>
          <a:ext cx="4064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3" imgW="139700" imgH="406400" progId="Equation.DSMT4">
                  <p:embed/>
                </p:oleObj>
              </mc:Choice>
              <mc:Fallback>
                <p:oleObj name="" r:id="rId13" imgW="139700" imgH="40640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3352800"/>
                        <a:ext cx="40640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1135063" y="3586163"/>
            <a:ext cx="19605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0" name="对象 2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633663" y="3351213"/>
          <a:ext cx="44450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4" imgW="152400" imgH="405765" progId="Equation.DSMT4">
                  <p:embed/>
                </p:oleObj>
              </mc:Choice>
              <mc:Fallback>
                <p:oleObj name="" r:id="rId14" imgW="152400" imgH="405765" progId="Equation.DSMT4">
                  <p:embed/>
                  <p:pic>
                    <p:nvPicPr>
                      <p:cNvPr id="0" name="对象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3663" y="3351213"/>
                        <a:ext cx="44450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741738" y="3352800"/>
          <a:ext cx="4064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5" imgW="139700" imgH="406400" progId="Equation.DSMT4">
                  <p:embed/>
                </p:oleObj>
              </mc:Choice>
              <mc:Fallback>
                <p:oleObj name="" r:id="rId15" imgW="139700" imgH="406400" progId="Equation.DSMT4">
                  <p:embed/>
                  <p:pic>
                    <p:nvPicPr>
                      <p:cNvPr id="0" name="对象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1738" y="3352800"/>
                        <a:ext cx="40640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3386138" y="3656013"/>
            <a:ext cx="19605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3" name="对象 3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778375" y="3351213"/>
          <a:ext cx="6286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6" imgW="215900" imgH="405765" progId="Equation.DSMT4">
                  <p:embed/>
                </p:oleObj>
              </mc:Choice>
              <mc:Fallback>
                <p:oleObj name="" r:id="rId16" imgW="215900" imgH="405765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75" y="3351213"/>
                        <a:ext cx="62865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842000" y="3346450"/>
          <a:ext cx="447675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7" imgW="152400" imgH="405765" progId="Equation.DSMT4">
                  <p:embed/>
                </p:oleObj>
              </mc:Choice>
              <mc:Fallback>
                <p:oleObj name="" r:id="rId17" imgW="152400" imgH="405765" progId="Equation.DSMT4">
                  <p:embed/>
                  <p:pic>
                    <p:nvPicPr>
                      <p:cNvPr id="0" name="对象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0" y="3346450"/>
                        <a:ext cx="447675" cy="118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632575" y="3346450"/>
          <a:ext cx="62865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8" imgW="215900" imgH="405765" progId="Equation.DSMT4">
                  <p:embed/>
                </p:oleObj>
              </mc:Choice>
              <mc:Fallback>
                <p:oleObj name="" r:id="rId18" imgW="215900" imgH="405765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2575" y="3346450"/>
                        <a:ext cx="628650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5435600" y="3624263"/>
            <a:ext cx="19605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0501" name="图片 2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450"/>
            <a:ext cx="46450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484188" y="95250"/>
            <a:ext cx="3973512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四、实践应用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巩固新知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56597" y="474662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P58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824038" y="790575"/>
            <a:ext cx="5588000" cy="4173538"/>
            <a:chOff x="1176160" y="828273"/>
            <a:chExt cx="5588040" cy="4174108"/>
          </a:xfrm>
        </p:grpSpPr>
        <p:pic>
          <p:nvPicPr>
            <p:cNvPr id="21514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162" y="1005691"/>
              <a:ext cx="3657600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162" y="1929445"/>
              <a:ext cx="364807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5687" y="3146550"/>
              <a:ext cx="364807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160" y="4108345"/>
              <a:ext cx="364807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1518" name="对象 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830914" y="828273"/>
            <a:ext cx="339084" cy="899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" r:id="rId5" imgW="152400" imgH="405765" progId="Equation.DSMT4">
                    <p:embed/>
                  </p:oleObj>
                </mc:Choice>
                <mc:Fallback>
                  <p:oleObj name="" r:id="rId5" imgW="152400" imgH="405765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0914" y="828273"/>
                          <a:ext cx="339084" cy="899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1519" name="组合 14"/>
            <p:cNvGrpSpPr/>
            <p:nvPr/>
          </p:nvGrpSpPr>
          <p:grpSpPr bwMode="auto">
            <a:xfrm>
              <a:off x="5138600" y="1736003"/>
              <a:ext cx="1625600" cy="1073255"/>
              <a:chOff x="1282700" y="3511550"/>
              <a:chExt cx="1625600" cy="1073255"/>
            </a:xfrm>
          </p:grpSpPr>
          <p:sp>
            <p:nvSpPr>
              <p:cNvPr id="14" name="TextBox 15"/>
              <p:cNvSpPr txBox="1"/>
              <p:nvPr/>
            </p:nvSpPr>
            <p:spPr>
              <a:xfrm>
                <a:off x="1282688" y="3511994"/>
                <a:ext cx="1625612" cy="58428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1560502" y="4039116"/>
                <a:ext cx="106363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7"/>
              <p:cNvSpPr txBox="1"/>
              <p:nvPr/>
            </p:nvSpPr>
            <p:spPr>
              <a:xfrm>
                <a:off x="1282688" y="4001011"/>
                <a:ext cx="1625612" cy="58428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graphicFrame>
          <p:nvGraphicFramePr>
            <p:cNvPr id="21520" name="对象 18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736743" y="2943401"/>
            <a:ext cx="310828" cy="899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Equation" r:id="rId7" imgW="139700" imgH="406400" progId="Equation.DSMT4">
                    <p:embed/>
                  </p:oleObj>
                </mc:Choice>
                <mc:Fallback>
                  <p:oleObj name="Equation" r:id="rId7" imgW="139700" imgH="4064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36743" y="2943401"/>
                          <a:ext cx="310828" cy="899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1521" name="组合 19"/>
            <p:cNvGrpSpPr/>
            <p:nvPr/>
          </p:nvGrpSpPr>
          <p:grpSpPr bwMode="auto">
            <a:xfrm>
              <a:off x="5127583" y="3929126"/>
              <a:ext cx="1625600" cy="1073255"/>
              <a:chOff x="1282700" y="3511550"/>
              <a:chExt cx="1625600" cy="1073255"/>
            </a:xfrm>
          </p:grpSpPr>
          <p:sp>
            <p:nvSpPr>
              <p:cNvPr id="11" name="TextBox 20"/>
              <p:cNvSpPr txBox="1"/>
              <p:nvPr/>
            </p:nvSpPr>
            <p:spPr>
              <a:xfrm>
                <a:off x="1282592" y="3511508"/>
                <a:ext cx="1625612" cy="58428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1560407" y="4038630"/>
                <a:ext cx="106363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22"/>
              <p:cNvSpPr txBox="1"/>
              <p:nvPr/>
            </p:nvSpPr>
            <p:spPr>
              <a:xfrm>
                <a:off x="1282592" y="4000525"/>
                <a:ext cx="1625612" cy="58428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4070350"/>
            <a:ext cx="36480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3" y="1890713"/>
            <a:ext cx="36369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2"/>
          <p:cNvSpPr txBox="1">
            <a:spLocks noChangeArrowheads="1"/>
          </p:cNvSpPr>
          <p:nvPr/>
        </p:nvSpPr>
        <p:spPr bwMode="auto">
          <a:xfrm>
            <a:off x="-71438" y="358775"/>
            <a:ext cx="69865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涂色表示与给定分数相等的分数。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6402388" y="1644650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6402388" y="2190750"/>
            <a:ext cx="4445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TextBox 25"/>
          <p:cNvSpPr txBox="1">
            <a:spLocks noChangeArrowheads="1"/>
          </p:cNvSpPr>
          <p:nvPr/>
        </p:nvSpPr>
        <p:spPr bwMode="auto">
          <a:xfrm>
            <a:off x="6392863" y="3841750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6392863" y="4387850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58296" y="682160"/>
            <a:ext cx="22717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0070C0"/>
                </a:solidFill>
              </a:rPr>
              <a:t>【</a:t>
            </a:r>
            <a:r>
              <a:rPr lang="zh-CN" altLang="en-US" sz="1100" b="1" dirty="0">
                <a:solidFill>
                  <a:srgbClr val="0070C0"/>
                </a:solidFill>
              </a:rPr>
              <a:t>选自课本</a:t>
            </a:r>
            <a:r>
              <a:rPr lang="en-US" altLang="zh-CN" sz="1100" b="1" dirty="0">
                <a:solidFill>
                  <a:srgbClr val="0070C0"/>
                </a:solidFill>
              </a:rPr>
              <a:t>P59 </a:t>
            </a:r>
            <a:r>
              <a:rPr lang="zh-CN" altLang="en-US" sz="11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100" b="1" dirty="0">
                <a:solidFill>
                  <a:srgbClr val="0070C0"/>
                </a:solidFill>
              </a:rPr>
              <a:t>8</a:t>
            </a:r>
            <a:r>
              <a:rPr lang="zh-CN" altLang="en-US" sz="1100" b="1" dirty="0">
                <a:solidFill>
                  <a:srgbClr val="0070C0"/>
                </a:solidFill>
              </a:rPr>
              <a:t>题</a:t>
            </a:r>
            <a:r>
              <a:rPr lang="en-US" altLang="zh-CN" sz="1100" b="1" dirty="0">
                <a:solidFill>
                  <a:srgbClr val="0070C0"/>
                </a:solidFill>
              </a:rPr>
              <a:t>】</a:t>
            </a:r>
            <a:endParaRPr lang="zh-CN" altLang="en-US" sz="11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" t="12910" r="504" b="22797"/>
          <a:stretch>
            <a:fillRect/>
          </a:stretch>
        </p:blipFill>
        <p:spPr bwMode="auto">
          <a:xfrm>
            <a:off x="1476375" y="1274763"/>
            <a:ext cx="575945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1" name="组合 7"/>
          <p:cNvGrpSpPr/>
          <p:nvPr/>
        </p:nvGrpSpPr>
        <p:grpSpPr bwMode="auto">
          <a:xfrm>
            <a:off x="468313" y="95250"/>
            <a:ext cx="2936875" cy="604838"/>
            <a:chOff x="467544" y="94615"/>
            <a:chExt cx="2937599" cy="604800"/>
          </a:xfrm>
        </p:grpSpPr>
        <p:pic>
          <p:nvPicPr>
            <p:cNvPr id="22534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4615"/>
              <a:ext cx="2937599" cy="6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"/>
            <p:cNvSpPr txBox="1">
              <a:spLocks noChangeArrowheads="1"/>
            </p:cNvSpPr>
            <p:nvPr/>
          </p:nvSpPr>
          <p:spPr bwMode="auto">
            <a:xfrm>
              <a:off x="612042" y="94615"/>
              <a:ext cx="2348492" cy="52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 bwMode="auto">
          <a:xfrm>
            <a:off x="2268538" y="2409825"/>
            <a:ext cx="4427537" cy="15938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algn="just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+mn-lt"/>
                <a:ea typeface="黑体" panose="02010609060101010101" pitchFamily="49" charset="-122"/>
              </a:rPr>
              <a:t>分数的分子和分母</a:t>
            </a:r>
            <a:r>
              <a:rPr lang="zh-CN" altLang="en-US" sz="2800" b="1" dirty="0">
                <a:solidFill>
                  <a:srgbClr val="FFC000"/>
                </a:solidFill>
                <a:latin typeface="+mn-lt"/>
                <a:ea typeface="黑体" panose="02010609060101010101" pitchFamily="49" charset="-122"/>
              </a:rPr>
              <a:t>同时乘或除以相同的数（</a:t>
            </a:r>
            <a:r>
              <a:rPr lang="en-US" altLang="zh-CN" sz="2800" b="1" dirty="0">
                <a:solidFill>
                  <a:srgbClr val="FFC00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FFC000"/>
                </a:solidFill>
                <a:latin typeface="+mn-lt"/>
                <a:ea typeface="黑体" panose="02010609060101010101" pitchFamily="49" charset="-122"/>
              </a:rPr>
              <a:t>除外）</a:t>
            </a:r>
            <a:r>
              <a:rPr lang="zh-CN" altLang="en-US" sz="2800" b="1" dirty="0">
                <a:solidFill>
                  <a:schemeClr val="bg1"/>
                </a:solidFill>
                <a:latin typeface="+mn-lt"/>
                <a:ea typeface="黑体" panose="02010609060101010101" pitchFamily="49" charset="-122"/>
              </a:rPr>
              <a:t>，分数的大小不变。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8538" y="1885950"/>
            <a:ext cx="30686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+mn-ea"/>
              </a:rPr>
              <a:t>分数的基本性质：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96913" y="1057910"/>
            <a:ext cx="7767637" cy="6940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一、</a:t>
            </a:r>
            <a:r>
              <a:rPr lang="zh-CN" sz="2800" b="1">
                <a:latin typeface="+mn-lt"/>
                <a:ea typeface="+mn-ea"/>
              </a:rPr>
              <a:t>填一填</a:t>
            </a:r>
            <a:r>
              <a:rPr lang="zh-CN" altLang="en-US" sz="2800" b="1">
                <a:latin typeface="+mn-lt"/>
                <a:ea typeface="+mn-ea"/>
              </a:rPr>
              <a:t>。</a:t>
            </a:r>
            <a:endParaRPr lang="en-US" altLang="zh-CN" sz="2800" b="1">
              <a:latin typeface="+mn-lt"/>
              <a:ea typeface="+mn-ea"/>
            </a:endParaRPr>
          </a:p>
        </p:txBody>
      </p:sp>
      <p:pic>
        <p:nvPicPr>
          <p:cNvPr id="23563" name="图片 1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5250"/>
            <a:ext cx="29368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611188" y="95250"/>
            <a:ext cx="2327910" cy="52197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六、作业设计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1530" y="1981200"/>
            <a:ext cx="1006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+mn-lt"/>
                <a:ea typeface="+mn-ea"/>
              </a:rPr>
              <a:t>1.</a:t>
            </a:r>
            <a:endParaRPr lang="zh-CN" altLang="en-US" sz="2800" b="1">
              <a:latin typeface="+mn-lt"/>
              <a:ea typeface="+mn-ea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56995" y="1858010"/>
          <a:ext cx="2696845" cy="767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384300" imgH="393700" progId="Equation.DSMT4">
                  <p:embed/>
                </p:oleObj>
              </mc:Choice>
              <mc:Fallback>
                <p:oleObj name="" r:id="rId2" imgW="13843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56995" y="1858010"/>
                        <a:ext cx="2696845" cy="767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50473" y="1833245"/>
          <a:ext cx="3017520" cy="816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4" imgW="1548765" imgH="419100" progId="Equation.DSMT4">
                  <p:embed/>
                </p:oleObj>
              </mc:Choice>
              <mc:Fallback>
                <p:oleObj name="" r:id="rId4" imgW="1548765" imgH="4191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50473" y="1833245"/>
                        <a:ext cx="3017520" cy="816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56995" y="3048635"/>
          <a:ext cx="1287145" cy="816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6" imgW="660400" imgH="419100" progId="Equation.DSMT4">
                  <p:embed/>
                </p:oleObj>
              </mc:Choice>
              <mc:Fallback>
                <p:oleObj name="" r:id="rId6" imgW="660400" imgH="4191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56995" y="3048635"/>
                        <a:ext cx="1287145" cy="816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51121" y="3073083"/>
          <a:ext cx="143573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8" imgW="736600" imgH="393700" progId="Equation.DSMT4">
                  <p:embed/>
                </p:oleObj>
              </mc:Choice>
              <mc:Fallback>
                <p:oleObj name="" r:id="rId8" imgW="7366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51121" y="3073083"/>
                        <a:ext cx="1435735" cy="767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443480" y="1798320"/>
            <a:ext cx="336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49955" y="1798320"/>
            <a:ext cx="336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54140" y="2208530"/>
            <a:ext cx="336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11415" y="1751965"/>
            <a:ext cx="336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11415" y="2176145"/>
            <a:ext cx="336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54810" y="3415665"/>
            <a:ext cx="118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24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05780" y="2990215"/>
            <a:ext cx="118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1660" y="723265"/>
            <a:ext cx="8239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见</a:t>
            </a:r>
            <a:r>
              <a:rPr lang="en-US" altLang="zh-CN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状元成才路</a:t>
            </a:r>
            <a:r>
              <a:rPr lang="en-US" altLang="zh-CN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系列丛书《创优作业</a:t>
            </a:r>
            <a:r>
              <a:rPr lang="en-US" altLang="zh-CN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100</a:t>
            </a:r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分》对应课时作业。</a:t>
            </a:r>
            <a:endParaRPr lang="zh-CN" altLang="en-US" b="1">
              <a:solidFill>
                <a:srgbClr val="0078B7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1527810" y="1213485"/>
            <a:ext cx="8663305" cy="1814830"/>
            <a:chOff x="1277" y="2376"/>
            <a:chExt cx="13643" cy="2858"/>
          </a:xfrm>
        </p:grpSpPr>
        <p:sp>
          <p:nvSpPr>
            <p:cNvPr id="2" name="文本框 1"/>
            <p:cNvSpPr txBox="1"/>
            <p:nvPr/>
          </p:nvSpPr>
          <p:spPr>
            <a:xfrm>
              <a:off x="1277" y="2376"/>
              <a:ext cx="13643" cy="2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atinLnBrk="0">
                <a:lnSpc>
                  <a:spcPct val="20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.在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中，与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相等的分数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latinLnBrk="0">
                <a:lnSpc>
                  <a:spcPct val="200000"/>
                </a:lnSpc>
              </a:pP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是（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）。</a:t>
              </a:r>
              <a:endPara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437" y="2724"/>
            <a:ext cx="3237" cy="1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" imgW="1054100" imgH="393700" progId="Equation.DSMT4">
                    <p:embed/>
                  </p:oleObj>
                </mc:Choice>
                <mc:Fallback>
                  <p:oleObj name="" r:id="rId1" imgW="10541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437" y="2724"/>
                          <a:ext cx="3237" cy="12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498" y="2724"/>
            <a:ext cx="468" cy="1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3" imgW="152400" imgH="393700" progId="Equation.DSMT4">
                    <p:embed/>
                  </p:oleObj>
                </mc:Choice>
                <mc:Fallback>
                  <p:oleObj name="" r:id="rId3" imgW="1524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498" y="2724"/>
                          <a:ext cx="468" cy="12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30843" y="2260283"/>
          <a:ext cx="891540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457200" imgH="393700" progId="Equation.DSMT4">
                  <p:embed/>
                </p:oleObj>
              </mc:Choice>
              <mc:Fallback>
                <p:oleObj name="" r:id="rId5" imgW="4572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843" y="2260283"/>
                        <a:ext cx="891540" cy="767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8630" y="741680"/>
            <a:ext cx="8051800" cy="1296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二、</a:t>
            </a:r>
            <a:r>
              <a:rPr lang="en-US" sz="2800" b="1">
                <a:latin typeface="+mn-lt"/>
                <a:ea typeface="+mn-ea"/>
              </a:rPr>
              <a:t>下面每组中两个分数是否相等?相等的在括号</a:t>
            </a:r>
            <a:endParaRPr lang="en-US" sz="2800" b="1">
              <a:latin typeface="+mn-lt"/>
              <a:ea typeface="+mn-ea"/>
            </a:endParaRPr>
          </a:p>
          <a:p>
            <a:pPr>
              <a:lnSpc>
                <a:spcPct val="140000"/>
              </a:lnSpc>
              <a:defRPr/>
            </a:pPr>
            <a:r>
              <a:rPr lang="en-US" sz="2800" b="1">
                <a:latin typeface="+mn-lt"/>
                <a:ea typeface="+mn-ea"/>
              </a:rPr>
              <a:t>        里画“√”</a:t>
            </a:r>
            <a:r>
              <a:rPr lang="zh-CN" altLang="en-US" sz="2800" b="1">
                <a:latin typeface="+mn-lt"/>
                <a:ea typeface="+mn-ea"/>
              </a:rPr>
              <a:t>，不相等的画</a:t>
            </a:r>
            <a:r>
              <a:rPr lang="en-US" altLang="zh-CN" sz="2800" b="1">
                <a:latin typeface="+mn-lt"/>
                <a:ea typeface="+mn-ea"/>
              </a:rPr>
              <a:t>“</a:t>
            </a:r>
            <a:r>
              <a:rPr lang="zh-CN" altLang="en-US" sz="2800" b="1">
                <a:latin typeface="+mn-lt"/>
                <a:ea typeface="+mn-ea"/>
              </a:rPr>
              <a:t>×</a:t>
            </a:r>
            <a:r>
              <a:rPr lang="en-US" altLang="zh-CN" sz="2800" b="1">
                <a:latin typeface="+mn-lt"/>
                <a:ea typeface="+mn-ea"/>
              </a:rPr>
              <a:t>”</a:t>
            </a:r>
            <a:r>
              <a:rPr lang="zh-CN" altLang="en-US" sz="2800" b="1">
                <a:latin typeface="+mn-lt"/>
                <a:ea typeface="+mn-ea"/>
              </a:rPr>
              <a:t>。</a:t>
            </a:r>
            <a:endParaRPr lang="zh-CN" altLang="en-US" sz="2800" b="1">
              <a:latin typeface="+mn-lt"/>
              <a:ea typeface="+mn-ea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71588" y="2245043"/>
          <a:ext cx="1634490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838200" imgH="393700" progId="Equation.DSMT4">
                  <p:embed/>
                </p:oleObj>
              </mc:Choice>
              <mc:Fallback>
                <p:oleObj name="" r:id="rId1" imgW="8382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71588" y="2245043"/>
                        <a:ext cx="1634490" cy="767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28336" y="2245043"/>
          <a:ext cx="175831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901700" imgH="393700" progId="Equation.DSMT4">
                  <p:embed/>
                </p:oleObj>
              </mc:Choice>
              <mc:Fallback>
                <p:oleObj name="" r:id="rId3" imgW="9017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28336" y="2245043"/>
                        <a:ext cx="1758315" cy="767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97293" y="3380423"/>
          <a:ext cx="1783080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5" imgW="914400" imgH="393700" progId="Equation.DSMT4">
                  <p:embed/>
                </p:oleObj>
              </mc:Choice>
              <mc:Fallback>
                <p:oleObj name="" r:id="rId5" imgW="9144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7293" y="3380423"/>
                        <a:ext cx="1783080" cy="767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15953" y="3380423"/>
          <a:ext cx="1783080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7" imgW="914400" imgH="393700" progId="Equation.DSMT4">
                  <p:embed/>
                </p:oleObj>
              </mc:Choice>
              <mc:Fallback>
                <p:oleObj name="" r:id="rId7" imgW="9144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15953" y="3380423"/>
                        <a:ext cx="1783080" cy="767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921510" y="2360295"/>
            <a:ext cx="118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16370" y="2360295"/>
            <a:ext cx="118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90090" y="3449955"/>
            <a:ext cx="118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08750" y="3457575"/>
            <a:ext cx="1184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tags/tag1.xml><?xml version="1.0" encoding="utf-8"?>
<p:tagLst xmlns:p="http://schemas.openxmlformats.org/presentationml/2006/main">
  <p:tag name="MH" val="20161130164805"/>
  <p:tag name="MH_LIBRARY" val="GRAPHIC"/>
  <p:tag name="MH_TYPE" val="SubTitle"/>
  <p:tag name="MH_ORDER" val="4"/>
</p:tagLst>
</file>

<file path=ppt/tags/tag2.xml><?xml version="1.0" encoding="utf-8"?>
<p:tagLst xmlns:p="http://schemas.openxmlformats.org/presentationml/2006/main">
  <p:tag name="MH" val="20161130164805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1070</Words>
  <Application>WPS 演示</Application>
  <PresentationFormat>全屏显示(16:9)</PresentationFormat>
  <Paragraphs>306</Paragraphs>
  <Slides>18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26</vt:i4>
      </vt:variant>
      <vt:variant>
        <vt:lpstr>幻灯片标题</vt:lpstr>
      </vt:variant>
      <vt:variant>
        <vt:i4>18</vt:i4>
      </vt:variant>
    </vt:vector>
  </HeadingPairs>
  <TitlesOfParts>
    <vt:vector size="57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幼圆</vt:lpstr>
      <vt:lpstr>Calibri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266</cp:revision>
  <dcterms:created xsi:type="dcterms:W3CDTF">2015-08-27T07:30:00Z</dcterms:created>
  <dcterms:modified xsi:type="dcterms:W3CDTF">2023-11-02T03:23:40Z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591EBFFCA306456C812C541243506115</vt:lpwstr>
  </property>
</Properties>
</file>