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63" r:id="rId2"/>
    <p:sldId id="264" r:id="rId3"/>
    <p:sldId id="269" r:id="rId4"/>
    <p:sldId id="344" r:id="rId5"/>
    <p:sldId id="345" r:id="rId6"/>
    <p:sldId id="358" r:id="rId7"/>
    <p:sldId id="359" r:id="rId8"/>
    <p:sldId id="360" r:id="rId9"/>
    <p:sldId id="387" r:id="rId10"/>
    <p:sldId id="389" r:id="rId11"/>
    <p:sldId id="371" r:id="rId12"/>
    <p:sldId id="390" r:id="rId13"/>
    <p:sldId id="270" r:id="rId14"/>
    <p:sldId id="362" r:id="rId15"/>
    <p:sldId id="363" r:id="rId16"/>
    <p:sldId id="364" r:id="rId17"/>
    <p:sldId id="365" r:id="rId18"/>
    <p:sldId id="366" r:id="rId19"/>
    <p:sldId id="367" r:id="rId20"/>
    <p:sldId id="368" r:id="rId21"/>
    <p:sldId id="369" r:id="rId22"/>
    <p:sldId id="343" r:id="rId23"/>
    <p:sldId id="355" r:id="rId24"/>
    <p:sldId id="370" r:id="rId2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3">
          <p15:clr>
            <a:srgbClr val="A4A3A4"/>
          </p15:clr>
        </p15:guide>
        <p15:guide id="2" orient="horz" pos="772">
          <p15:clr>
            <a:srgbClr val="A4A3A4"/>
          </p15:clr>
        </p15:guide>
        <p15:guide id="3" orient="horz" pos="214">
          <p15:clr>
            <a:srgbClr val="A4A3A4"/>
          </p15:clr>
        </p15:guide>
        <p15:guide id="4" pos="158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2D7"/>
    <a:srgbClr val="1D41D5"/>
    <a:srgbClr val="FFFFCC"/>
    <a:srgbClr val="E72D8B"/>
    <a:srgbClr val="F292C2"/>
    <a:srgbClr val="EF75B2"/>
    <a:srgbClr val="EE6CAD"/>
    <a:srgbClr val="E75A4F"/>
    <a:srgbClr val="E44438"/>
    <a:srgbClr val="EB5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32" autoAdjust="0"/>
    <p:restoredTop sz="96209" autoAdjust="0"/>
  </p:normalViewPr>
  <p:slideViewPr>
    <p:cSldViewPr showGuides="1">
      <p:cViewPr varScale="1">
        <p:scale>
          <a:sx n="81" d="100"/>
          <a:sy n="81" d="100"/>
        </p:scale>
        <p:origin x="96" y="1056"/>
      </p:cViewPr>
      <p:guideLst>
        <p:guide orient="horz" pos="1683"/>
        <p:guide orient="horz" pos="772"/>
        <p:guide orient="horz" pos="214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912" y="9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B6A8B4C0-8F2B-4EAE-9818-3BECFDD1F03A}" type="datetimeFigureOut">
              <a:rPr lang="zh-CN" altLang="en-US"/>
              <a:t>2023/12/8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17432FDC-F8B7-4F88-8DBF-5A89A09B8D3D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49A3840-06A1-4668-91BF-A707C93A3834}" type="datetimeFigureOut">
              <a:rPr lang="zh-CN" altLang="en-US"/>
              <a:t>2023/12/8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BB919A7-5DF9-4035-9086-1BB8323E8D1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0E9080B-28F5-41A8-B669-1415F92A43E5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155575" y="195263"/>
            <a:ext cx="8832850" cy="4752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3" y="4068763"/>
            <a:ext cx="1027112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3" t="29366"/>
          <a:stretch>
            <a:fillRect/>
          </a:stretch>
        </p:blipFill>
        <p:spPr bwMode="auto">
          <a:xfrm>
            <a:off x="0" y="0"/>
            <a:ext cx="1657350" cy="137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7463" y="0"/>
            <a:ext cx="9170988" cy="5153025"/>
            <a:chOff x="-17704" y="0"/>
            <a:chExt cx="12218556" cy="6873037"/>
          </a:xfrm>
        </p:grpSpPr>
        <p:sp>
          <p:nvSpPr>
            <p:cNvPr id="3" name="矩形 2"/>
            <p:cNvSpPr/>
            <p:nvPr userDrawn="1"/>
          </p:nvSpPr>
          <p:spPr>
            <a:xfrm>
              <a:off x="7532971" y="5911743"/>
              <a:ext cx="3527878" cy="912594"/>
            </a:xfrm>
            <a:prstGeom prst="rect">
              <a:avLst/>
            </a:prstGeom>
            <a:solidFill>
              <a:srgbClr val="4D32D9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-784" y="0"/>
              <a:ext cx="12193176" cy="6858216"/>
            </a:xfrm>
            <a:prstGeom prst="rect">
              <a:avLst/>
            </a:prstGeom>
            <a:solidFill>
              <a:srgbClr val="A7F1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9599359" y="594986"/>
              <a:ext cx="1892957" cy="5668243"/>
            </a:xfrm>
            <a:prstGeom prst="rect">
              <a:avLst/>
            </a:prstGeom>
            <a:solidFill>
              <a:srgbClr val="0AD6EF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6" name="图片 5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H="1">
              <a:off x="2406188" y="-2040535"/>
              <a:ext cx="6537305" cy="10721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 6"/>
            <p:cNvSpPr/>
            <p:nvPr userDrawn="1"/>
          </p:nvSpPr>
          <p:spPr>
            <a:xfrm>
              <a:off x="1274583" y="870247"/>
              <a:ext cx="7423772" cy="4899633"/>
            </a:xfrm>
            <a:prstGeom prst="rect">
              <a:avLst/>
            </a:prstGeom>
            <a:solidFill>
              <a:srgbClr val="F2F2F2"/>
            </a:solidFill>
            <a:ln w="285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8" name="图片 7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5"/>
            <a:stretch>
              <a:fillRect/>
            </a:stretch>
          </p:blipFill>
          <p:spPr bwMode="auto">
            <a:xfrm flipH="1">
              <a:off x="-17704" y="3590412"/>
              <a:ext cx="2793560" cy="3282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726301" y="6007679"/>
              <a:ext cx="9474551" cy="643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10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FC58C42-132B-4F4C-B412-3BBBFC35775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27.wmf"/><Relationship Id="rId3" Type="http://schemas.openxmlformats.org/officeDocument/2006/relationships/image" Target="../media/image22.wmf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25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3"/>
          <p:cNvSpPr>
            <a:spLocks noChangeArrowheads="1"/>
          </p:cNvSpPr>
          <p:nvPr/>
        </p:nvSpPr>
        <p:spPr bwMode="auto">
          <a:xfrm>
            <a:off x="648335" y="1780540"/>
            <a:ext cx="5989320" cy="970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最大公因数的应用</a:t>
            </a:r>
            <a:endParaRPr lang="en-US" altLang="zh-CN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42" y="268288"/>
            <a:ext cx="1149816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副标题 6"/>
          <p:cNvSpPr txBox="1">
            <a:spLocks noChangeArrowheads="1"/>
          </p:cNvSpPr>
          <p:nvPr/>
        </p:nvSpPr>
        <p:spPr bwMode="auto">
          <a:xfrm>
            <a:off x="2538413" y="3644900"/>
            <a:ext cx="2160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707040" y="1216045"/>
            <a:ext cx="7848906" cy="19495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2800" dirty="0">
                <a:latin typeface="+mj-lt"/>
                <a:ea typeface="+mj-ea"/>
              </a:rPr>
              <a:t>小亮家储藏室的长方形地面长</a:t>
            </a:r>
            <a:r>
              <a:rPr lang="en-US" altLang="zh-CN" sz="2800" dirty="0">
                <a:latin typeface="+mj-lt"/>
                <a:ea typeface="+mj-ea"/>
              </a:rPr>
              <a:t>16 dm</a:t>
            </a:r>
            <a:r>
              <a:rPr lang="zh-CN" altLang="en-US" sz="2800" dirty="0">
                <a:latin typeface="+mj-lt"/>
                <a:ea typeface="+mj-ea"/>
              </a:rPr>
              <a:t>，宽</a:t>
            </a:r>
            <a:r>
              <a:rPr lang="en-US" altLang="zh-CN" sz="2800" dirty="0">
                <a:latin typeface="+mj-lt"/>
                <a:ea typeface="+mj-ea"/>
              </a:rPr>
              <a:t>12 dm</a:t>
            </a:r>
            <a:r>
              <a:rPr lang="zh-CN" altLang="en-US" sz="2800" dirty="0">
                <a:latin typeface="+mj-lt"/>
                <a:ea typeface="+mj-ea"/>
              </a:rPr>
              <a:t>。如果用一种边长是整分米数的正方形地砖将储藏室的地面铺满（用的地砖必须都是整块的）。</a:t>
            </a:r>
          </a:p>
        </p:txBody>
      </p:sp>
      <p:grpSp>
        <p:nvGrpSpPr>
          <p:cNvPr id="10244" name="组合 6"/>
          <p:cNvGrpSpPr/>
          <p:nvPr/>
        </p:nvGrpSpPr>
        <p:grpSpPr bwMode="auto">
          <a:xfrm>
            <a:off x="2074863" y="133350"/>
            <a:ext cx="4994275" cy="846138"/>
            <a:chOff x="803429" y="95425"/>
            <a:chExt cx="4992708" cy="845962"/>
          </a:xfrm>
        </p:grpSpPr>
        <p:pic>
          <p:nvPicPr>
            <p:cNvPr id="10249" name="图片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047" b="33481"/>
            <a:stretch>
              <a:fillRect/>
            </a:stretch>
          </p:blipFill>
          <p:spPr bwMode="auto">
            <a:xfrm>
              <a:off x="803429" y="95425"/>
              <a:ext cx="4992708" cy="84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0" name="文本框 1"/>
            <p:cNvSpPr txBox="1">
              <a:spLocks noChangeArrowheads="1"/>
            </p:cNvSpPr>
            <p:nvPr/>
          </p:nvSpPr>
          <p:spPr bwMode="auto">
            <a:xfrm>
              <a:off x="1313502" y="223233"/>
              <a:ext cx="397256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一、创设情境</a:t>
              </a: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揭示课题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" y="1419860"/>
            <a:ext cx="490855" cy="492760"/>
          </a:xfrm>
          <a:prstGeom prst="rect">
            <a:avLst/>
          </a:prstGeom>
        </p:spPr>
      </p:pic>
      <p:sp>
        <p:nvSpPr>
          <p:cNvPr id="2" name="TextBox 9"/>
          <p:cNvSpPr txBox="1">
            <a:spLocks noChangeArrowheads="1"/>
          </p:cNvSpPr>
          <p:nvPr/>
        </p:nvSpPr>
        <p:spPr bwMode="auto">
          <a:xfrm>
            <a:off x="692150" y="3162935"/>
            <a:ext cx="8698865" cy="7372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sz="28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获得了哪些数学信息？</a:t>
            </a: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683895" y="3867785"/>
            <a:ext cx="8698865" cy="7372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457200" indent="-45720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sz="28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可以提出什么数学问题？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75540" y="2658629"/>
            <a:ext cx="6264696" cy="6267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可以选择边长是几分米的地砖</a:t>
            </a:r>
            <a:r>
              <a:rPr lang="en-US" altLang="zh-CN" sz="3200" b="1" dirty="0">
                <a:latin typeface="+mj-lt"/>
                <a:ea typeface="+mj-ea"/>
              </a:rPr>
              <a:t>?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241128" y="3468097"/>
            <a:ext cx="3684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边长最大是几分米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dirty="0"/>
          </a:p>
        </p:txBody>
      </p:sp>
      <p:grpSp>
        <p:nvGrpSpPr>
          <p:cNvPr id="11268" name="组合 8"/>
          <p:cNvGrpSpPr/>
          <p:nvPr/>
        </p:nvGrpSpPr>
        <p:grpSpPr bwMode="auto">
          <a:xfrm>
            <a:off x="2074863" y="133350"/>
            <a:ext cx="4994275" cy="846138"/>
            <a:chOff x="803429" y="95425"/>
            <a:chExt cx="4992708" cy="845962"/>
          </a:xfrm>
        </p:grpSpPr>
        <p:pic>
          <p:nvPicPr>
            <p:cNvPr id="11277" name="图片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047" b="33481"/>
            <a:stretch>
              <a:fillRect/>
            </a:stretch>
          </p:blipFill>
          <p:spPr bwMode="auto">
            <a:xfrm>
              <a:off x="803429" y="95425"/>
              <a:ext cx="4992708" cy="84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8" name="文本框 1"/>
            <p:cNvSpPr txBox="1">
              <a:spLocks noChangeArrowheads="1"/>
            </p:cNvSpPr>
            <p:nvPr/>
          </p:nvSpPr>
          <p:spPr bwMode="auto">
            <a:xfrm>
              <a:off x="1313502" y="223233"/>
              <a:ext cx="397256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二、合理引导</a:t>
              </a: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探寻策略</a:t>
              </a:r>
            </a:p>
          </p:txBody>
        </p:sp>
      </p:grpSp>
      <p:sp>
        <p:nvSpPr>
          <p:cNvPr id="11274" name="文本框 14"/>
          <p:cNvSpPr txBox="1">
            <a:spLocks noChangeArrowheads="1"/>
          </p:cNvSpPr>
          <p:nvPr/>
        </p:nvSpPr>
        <p:spPr bwMode="auto">
          <a:xfrm>
            <a:off x="1259632" y="1952651"/>
            <a:ext cx="5493812" cy="52322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小亮家贮藏室长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16dm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，宽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12dm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45" y="1032301"/>
            <a:ext cx="2411760" cy="5450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15616" y="2571750"/>
            <a:ext cx="6768752" cy="147617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正方形地砖的边长与贮藏室地面的长和宽有什么关系</a:t>
            </a:r>
            <a:r>
              <a:rPr lang="en-US" altLang="zh-CN" sz="3200" b="1" dirty="0">
                <a:latin typeface="+mj-lt"/>
                <a:ea typeface="+mj-ea"/>
              </a:rPr>
              <a:t>?</a:t>
            </a:r>
          </a:p>
        </p:txBody>
      </p:sp>
      <p:sp>
        <p:nvSpPr>
          <p:cNvPr id="2" name="文本框 14"/>
          <p:cNvSpPr txBox="1">
            <a:spLocks noChangeArrowheads="1"/>
          </p:cNvSpPr>
          <p:nvPr/>
        </p:nvSpPr>
        <p:spPr bwMode="auto">
          <a:xfrm>
            <a:off x="1259632" y="1952651"/>
            <a:ext cx="5493812" cy="52322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小亮家贮藏室长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16dm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，宽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12dm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945" y="1034373"/>
            <a:ext cx="2411760" cy="54093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31975" y="1243013"/>
            <a:ext cx="4683125" cy="34671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1831975" y="1204913"/>
            <a:ext cx="293688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2125663" y="1204913"/>
            <a:ext cx="292100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2417763" y="1204913"/>
            <a:ext cx="293687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2711450" y="1204913"/>
            <a:ext cx="293688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2998788" y="1204913"/>
            <a:ext cx="293687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3292475" y="1204913"/>
            <a:ext cx="292100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 bwMode="auto">
          <a:xfrm>
            <a:off x="3584575" y="1204913"/>
            <a:ext cx="293688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3878263" y="1204913"/>
            <a:ext cx="293687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4170363" y="1204913"/>
            <a:ext cx="292100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4462463" y="1204913"/>
            <a:ext cx="293687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4756150" y="1204913"/>
            <a:ext cx="293688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5049838" y="1204913"/>
            <a:ext cx="292100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5341938" y="1204913"/>
            <a:ext cx="293687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5635625" y="1204913"/>
            <a:ext cx="293688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929313" y="1204913"/>
            <a:ext cx="292100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6221413" y="1204913"/>
            <a:ext cx="293687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1831975" y="1503363"/>
            <a:ext cx="292100" cy="292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1831975" y="1793875"/>
            <a:ext cx="293688" cy="2936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1831975" y="2085975"/>
            <a:ext cx="292100" cy="292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1831975" y="2376488"/>
            <a:ext cx="293688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1831975" y="2668588"/>
            <a:ext cx="292100" cy="292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1831975" y="2959100"/>
            <a:ext cx="293688" cy="2936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1831975" y="3252788"/>
            <a:ext cx="292100" cy="292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1831975" y="3543300"/>
            <a:ext cx="293688" cy="2936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1831975" y="3835400"/>
            <a:ext cx="292100" cy="292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1831975" y="4125913"/>
            <a:ext cx="293688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1831975" y="4418013"/>
            <a:ext cx="292100" cy="2921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6865938" y="4221163"/>
            <a:ext cx="293687" cy="293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343" name="矩形 31"/>
          <p:cNvSpPr>
            <a:spLocks noChangeArrowheads="1"/>
          </p:cNvSpPr>
          <p:nvPr/>
        </p:nvSpPr>
        <p:spPr bwMode="auto">
          <a:xfrm>
            <a:off x="7226300" y="4075113"/>
            <a:ext cx="958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</a:rPr>
              <a:t>1dm</a:t>
            </a:r>
            <a:endParaRPr lang="zh-CN" altLang="en-US"/>
          </a:p>
        </p:txBody>
      </p:sp>
      <p:sp>
        <p:nvSpPr>
          <p:cNvPr id="13345" name="TextBox 9"/>
          <p:cNvSpPr txBox="1">
            <a:spLocks noChangeArrowheads="1"/>
          </p:cNvSpPr>
          <p:nvPr/>
        </p:nvSpPr>
        <p:spPr bwMode="auto">
          <a:xfrm>
            <a:off x="966788" y="163513"/>
            <a:ext cx="53848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1dm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的地砖铺地：</a:t>
            </a:r>
          </a:p>
        </p:txBody>
      </p:sp>
      <p:sp>
        <p:nvSpPr>
          <p:cNvPr id="13346" name="矩形 31"/>
          <p:cNvSpPr>
            <a:spLocks noChangeArrowheads="1"/>
          </p:cNvSpPr>
          <p:nvPr/>
        </p:nvSpPr>
        <p:spPr bwMode="auto">
          <a:xfrm>
            <a:off x="6727825" y="2697163"/>
            <a:ext cx="1403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宽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12dm</a:t>
            </a:r>
            <a:endParaRPr lang="zh-CN" altLang="en-US" sz="1600"/>
          </a:p>
        </p:txBody>
      </p:sp>
      <p:sp>
        <p:nvSpPr>
          <p:cNvPr id="13347" name="矩形 31"/>
          <p:cNvSpPr>
            <a:spLocks noChangeArrowheads="1"/>
          </p:cNvSpPr>
          <p:nvPr/>
        </p:nvSpPr>
        <p:spPr bwMode="auto">
          <a:xfrm>
            <a:off x="3586163" y="692150"/>
            <a:ext cx="14017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长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16dm</a:t>
            </a:r>
            <a:endParaRPr lang="zh-CN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24038" y="1195388"/>
            <a:ext cx="4691062" cy="35179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24038" y="4419600"/>
            <a:ext cx="292100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17725" y="4419600"/>
            <a:ext cx="293688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11413" y="4419600"/>
            <a:ext cx="292100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03513" y="4419600"/>
            <a:ext cx="293687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98788" y="4419600"/>
            <a:ext cx="293687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92475" y="4419600"/>
            <a:ext cx="292100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84575" y="4419600"/>
            <a:ext cx="293688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78263" y="4419600"/>
            <a:ext cx="293687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170363" y="4419600"/>
            <a:ext cx="292100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62463" y="4419600"/>
            <a:ext cx="293687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56150" y="4419600"/>
            <a:ext cx="293688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49838" y="4419600"/>
            <a:ext cx="292100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41938" y="4419600"/>
            <a:ext cx="293687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35625" y="4419600"/>
            <a:ext cx="293688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929313" y="4419600"/>
            <a:ext cx="292100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21413" y="4419600"/>
            <a:ext cx="293687" cy="2936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1824038" y="4127500"/>
            <a:ext cx="4691062" cy="292100"/>
            <a:chOff x="1814838" y="4076412"/>
            <a:chExt cx="4690597" cy="293166"/>
          </a:xfrm>
        </p:grpSpPr>
        <p:sp>
          <p:nvSpPr>
            <p:cNvPr id="20" name="矩形 19"/>
            <p:cNvSpPr/>
            <p:nvPr/>
          </p:nvSpPr>
          <p:spPr>
            <a:xfrm>
              <a:off x="1814838" y="407641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108496" y="4076412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400567" y="4076412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694226" y="407641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989472" y="407641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283129" y="4076412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575200" y="4076412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868859" y="407641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160930" y="4076412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453001" y="407641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4746659" y="4076412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040318" y="4076412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332389" y="407641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626047" y="4076412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919706" y="4076412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211777" y="407641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 bwMode="auto">
          <a:xfrm>
            <a:off x="1824038" y="3833813"/>
            <a:ext cx="4691062" cy="293687"/>
            <a:chOff x="1814838" y="3783246"/>
            <a:chExt cx="4690597" cy="293166"/>
          </a:xfrm>
        </p:grpSpPr>
        <p:sp>
          <p:nvSpPr>
            <p:cNvPr id="37" name="矩形 36"/>
            <p:cNvSpPr/>
            <p:nvPr/>
          </p:nvSpPr>
          <p:spPr>
            <a:xfrm>
              <a:off x="1814838" y="3783246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2108496" y="3783246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2400567" y="3783246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2694226" y="3783246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2989472" y="3783246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3283129" y="3783246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3575200" y="3783246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868859" y="3783246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160930" y="3783246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4453001" y="3783246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746659" y="3783246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040318" y="3783246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5332389" y="3783246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5626047" y="3783246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5919706" y="3783246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6211777" y="3783246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 bwMode="auto">
          <a:xfrm>
            <a:off x="1824038" y="3540125"/>
            <a:ext cx="4691062" cy="293688"/>
            <a:chOff x="1814838" y="3490080"/>
            <a:chExt cx="4690597" cy="293166"/>
          </a:xfrm>
        </p:grpSpPr>
        <p:sp>
          <p:nvSpPr>
            <p:cNvPr id="54" name="矩形 53"/>
            <p:cNvSpPr/>
            <p:nvPr/>
          </p:nvSpPr>
          <p:spPr>
            <a:xfrm>
              <a:off x="1814838" y="3490080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2108496" y="3490080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2400567" y="3490080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2694226" y="3490080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2989472" y="3490080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3283129" y="3490080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575200" y="3490080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868859" y="3490080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160930" y="3490080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4453001" y="3490080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4746659" y="3490080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5040318" y="3490080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332389" y="3490080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5626047" y="3490080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5919706" y="3490080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211777" y="3490080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 bwMode="auto">
          <a:xfrm>
            <a:off x="1824038" y="3248025"/>
            <a:ext cx="4691062" cy="292100"/>
            <a:chOff x="1814838" y="3196914"/>
            <a:chExt cx="4690597" cy="293166"/>
          </a:xfrm>
        </p:grpSpPr>
        <p:sp>
          <p:nvSpPr>
            <p:cNvPr id="71" name="矩形 70"/>
            <p:cNvSpPr/>
            <p:nvPr/>
          </p:nvSpPr>
          <p:spPr>
            <a:xfrm>
              <a:off x="1814838" y="3196914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2108496" y="3196914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400567" y="3196914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2694226" y="3196914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2989472" y="3196914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3283129" y="3196914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3575200" y="3196914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3868859" y="3196914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4160930" y="3196914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4453001" y="3196914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4746659" y="3196914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5040318" y="3196914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5332389" y="3196914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5626047" y="3196914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5919706" y="3196914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6211777" y="3196914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7" name="组合 86"/>
          <p:cNvGrpSpPr/>
          <p:nvPr/>
        </p:nvGrpSpPr>
        <p:grpSpPr bwMode="auto">
          <a:xfrm>
            <a:off x="1824038" y="2954338"/>
            <a:ext cx="4691062" cy="293687"/>
            <a:chOff x="1814838" y="2903748"/>
            <a:chExt cx="4690597" cy="293166"/>
          </a:xfrm>
        </p:grpSpPr>
        <p:sp>
          <p:nvSpPr>
            <p:cNvPr id="88" name="矩形 87"/>
            <p:cNvSpPr/>
            <p:nvPr/>
          </p:nvSpPr>
          <p:spPr>
            <a:xfrm>
              <a:off x="1814838" y="2903748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2108496" y="2903748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2400567" y="2903748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2694226" y="2903748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2989472" y="2903748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3283129" y="2903748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3575200" y="2903748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3868859" y="2903748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4160930" y="2903748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4453001" y="2903748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4746659" y="2903748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5040318" y="2903748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5332389" y="2903748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5626047" y="2903748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5919706" y="2903748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6211777" y="2903748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 bwMode="auto">
          <a:xfrm>
            <a:off x="1824038" y="2660650"/>
            <a:ext cx="4691062" cy="293688"/>
            <a:chOff x="1814838" y="2610582"/>
            <a:chExt cx="4690597" cy="293166"/>
          </a:xfrm>
        </p:grpSpPr>
        <p:sp>
          <p:nvSpPr>
            <p:cNvPr id="105" name="矩形 104"/>
            <p:cNvSpPr/>
            <p:nvPr/>
          </p:nvSpPr>
          <p:spPr>
            <a:xfrm>
              <a:off x="1814838" y="2610582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2108496" y="2610582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2400567" y="2610582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8" name="矩形 107"/>
            <p:cNvSpPr/>
            <p:nvPr/>
          </p:nvSpPr>
          <p:spPr>
            <a:xfrm>
              <a:off x="2694226" y="2610582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2989472" y="2610582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3283129" y="2610582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3575200" y="2610582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2" name="矩形 111"/>
            <p:cNvSpPr/>
            <p:nvPr/>
          </p:nvSpPr>
          <p:spPr>
            <a:xfrm>
              <a:off x="3868859" y="2610582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4160930" y="2610582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4453001" y="2610582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4746659" y="2610582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5040318" y="2610582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5332389" y="2610582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>
              <a:off x="5626047" y="2610582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9" name="矩形 118"/>
            <p:cNvSpPr/>
            <p:nvPr/>
          </p:nvSpPr>
          <p:spPr>
            <a:xfrm>
              <a:off x="5919706" y="2610582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6211777" y="2610582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21" name="组合 120"/>
          <p:cNvGrpSpPr/>
          <p:nvPr/>
        </p:nvGrpSpPr>
        <p:grpSpPr bwMode="auto">
          <a:xfrm>
            <a:off x="1824038" y="2368550"/>
            <a:ext cx="4691062" cy="292100"/>
            <a:chOff x="1814838" y="2317416"/>
            <a:chExt cx="4690597" cy="293166"/>
          </a:xfrm>
        </p:grpSpPr>
        <p:sp>
          <p:nvSpPr>
            <p:cNvPr id="122" name="矩形 121"/>
            <p:cNvSpPr/>
            <p:nvPr/>
          </p:nvSpPr>
          <p:spPr>
            <a:xfrm>
              <a:off x="1814838" y="2317416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2108496" y="2317416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4" name="矩形 123"/>
            <p:cNvSpPr/>
            <p:nvPr/>
          </p:nvSpPr>
          <p:spPr>
            <a:xfrm>
              <a:off x="2400567" y="2317416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2694226" y="2317416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6" name="矩形 125"/>
            <p:cNvSpPr/>
            <p:nvPr/>
          </p:nvSpPr>
          <p:spPr>
            <a:xfrm>
              <a:off x="2989472" y="2317416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3283129" y="2317416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3575200" y="2317416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3868859" y="2317416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4160930" y="2317416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4453001" y="2317416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4746659" y="2317416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5040318" y="2317416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4" name="矩形 133"/>
            <p:cNvSpPr/>
            <p:nvPr/>
          </p:nvSpPr>
          <p:spPr>
            <a:xfrm>
              <a:off x="5332389" y="2317416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5" name="矩形 134"/>
            <p:cNvSpPr/>
            <p:nvPr/>
          </p:nvSpPr>
          <p:spPr>
            <a:xfrm>
              <a:off x="5626047" y="2317416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5919706" y="2317416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6211777" y="2317416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38" name="组合 137"/>
          <p:cNvGrpSpPr/>
          <p:nvPr/>
        </p:nvGrpSpPr>
        <p:grpSpPr bwMode="auto">
          <a:xfrm>
            <a:off x="1824038" y="2074863"/>
            <a:ext cx="4691062" cy="293687"/>
            <a:chOff x="1814838" y="2024250"/>
            <a:chExt cx="4690597" cy="293166"/>
          </a:xfrm>
        </p:grpSpPr>
        <p:sp>
          <p:nvSpPr>
            <p:cNvPr id="139" name="矩形 138"/>
            <p:cNvSpPr/>
            <p:nvPr/>
          </p:nvSpPr>
          <p:spPr>
            <a:xfrm>
              <a:off x="1814838" y="2024250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2108496" y="2024250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2400567" y="2024250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2694226" y="2024250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2989472" y="2024250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3283129" y="2024250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3575200" y="2024250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3868859" y="2024250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4160930" y="2024250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4453001" y="2024250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4746659" y="2024250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5040318" y="2024250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5332389" y="2024250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5626047" y="2024250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5919706" y="2024250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6211777" y="2024250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55" name="组合 154"/>
          <p:cNvGrpSpPr/>
          <p:nvPr/>
        </p:nvGrpSpPr>
        <p:grpSpPr bwMode="auto">
          <a:xfrm>
            <a:off x="1824038" y="1781175"/>
            <a:ext cx="4691062" cy="293688"/>
            <a:chOff x="1814838" y="1731084"/>
            <a:chExt cx="4690597" cy="293166"/>
          </a:xfrm>
        </p:grpSpPr>
        <p:sp>
          <p:nvSpPr>
            <p:cNvPr id="156" name="矩形 155"/>
            <p:cNvSpPr/>
            <p:nvPr/>
          </p:nvSpPr>
          <p:spPr>
            <a:xfrm>
              <a:off x="1814838" y="1731084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2108496" y="1731084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2400567" y="1731084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2694226" y="1731084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2989472" y="1731084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3283129" y="1731084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3575200" y="1731084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3868859" y="1731084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4160930" y="1731084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4453001" y="1731084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6" name="矩形 165"/>
            <p:cNvSpPr/>
            <p:nvPr/>
          </p:nvSpPr>
          <p:spPr>
            <a:xfrm>
              <a:off x="4746659" y="1731084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5040318" y="1731084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5332389" y="1731084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5626047" y="1731084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5919706" y="1731084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6211777" y="1731084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72" name="组合 171"/>
          <p:cNvGrpSpPr/>
          <p:nvPr/>
        </p:nvGrpSpPr>
        <p:grpSpPr bwMode="auto">
          <a:xfrm>
            <a:off x="1824038" y="1489075"/>
            <a:ext cx="4691062" cy="292100"/>
            <a:chOff x="1814838" y="1437918"/>
            <a:chExt cx="4690597" cy="293166"/>
          </a:xfrm>
        </p:grpSpPr>
        <p:sp>
          <p:nvSpPr>
            <p:cNvPr id="173" name="矩形 172"/>
            <p:cNvSpPr/>
            <p:nvPr/>
          </p:nvSpPr>
          <p:spPr>
            <a:xfrm>
              <a:off x="1814838" y="1437918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2108496" y="1437918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2400567" y="1437918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2694226" y="1437918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2989472" y="1437918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3283129" y="1437918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3575200" y="1437918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3868859" y="1437918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4160930" y="1437918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2" name="矩形 181"/>
            <p:cNvSpPr/>
            <p:nvPr/>
          </p:nvSpPr>
          <p:spPr>
            <a:xfrm>
              <a:off x="4453001" y="1437918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3" name="矩形 182"/>
            <p:cNvSpPr/>
            <p:nvPr/>
          </p:nvSpPr>
          <p:spPr>
            <a:xfrm>
              <a:off x="4746659" y="1437918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5040318" y="1437918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5332389" y="1437918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6" name="矩形 185"/>
            <p:cNvSpPr/>
            <p:nvPr/>
          </p:nvSpPr>
          <p:spPr>
            <a:xfrm>
              <a:off x="5626047" y="1437918"/>
              <a:ext cx="293659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7" name="矩形 186"/>
            <p:cNvSpPr/>
            <p:nvPr/>
          </p:nvSpPr>
          <p:spPr>
            <a:xfrm>
              <a:off x="5919706" y="1437918"/>
              <a:ext cx="292071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6211777" y="1437918"/>
              <a:ext cx="293658" cy="29316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9" name="组合 188"/>
          <p:cNvGrpSpPr/>
          <p:nvPr/>
        </p:nvGrpSpPr>
        <p:grpSpPr bwMode="auto">
          <a:xfrm>
            <a:off x="1824038" y="1195388"/>
            <a:ext cx="4691062" cy="293687"/>
            <a:chOff x="1814838" y="1144752"/>
            <a:chExt cx="4690597" cy="293166"/>
          </a:xfrm>
        </p:grpSpPr>
        <p:sp>
          <p:nvSpPr>
            <p:cNvPr id="190" name="矩形 189"/>
            <p:cNvSpPr/>
            <p:nvPr/>
          </p:nvSpPr>
          <p:spPr>
            <a:xfrm>
              <a:off x="1814838" y="114475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2108496" y="1144752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2400567" y="1144752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2694226" y="114475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2989472" y="114475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3283129" y="1144752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3575200" y="1144752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3868859" y="114475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4160930" y="1144752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4453001" y="114475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4746659" y="1144752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5040318" y="1144752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5332389" y="114475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5626047" y="1144752"/>
              <a:ext cx="293659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4" name="矩形 203"/>
            <p:cNvSpPr/>
            <p:nvPr/>
          </p:nvSpPr>
          <p:spPr>
            <a:xfrm>
              <a:off x="5919706" y="1144752"/>
              <a:ext cx="292071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6211777" y="1144752"/>
              <a:ext cx="293658" cy="29316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366" name="矩形 31"/>
          <p:cNvSpPr>
            <a:spLocks noChangeArrowheads="1"/>
          </p:cNvSpPr>
          <p:nvPr/>
        </p:nvSpPr>
        <p:spPr bwMode="auto">
          <a:xfrm>
            <a:off x="6502400" y="2890838"/>
            <a:ext cx="14017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宽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12dm</a:t>
            </a:r>
            <a:endParaRPr lang="zh-CN" altLang="en-US" sz="1600"/>
          </a:p>
        </p:txBody>
      </p:sp>
      <p:sp>
        <p:nvSpPr>
          <p:cNvPr id="14367" name="矩形 31"/>
          <p:cNvSpPr>
            <a:spLocks noChangeArrowheads="1"/>
          </p:cNvSpPr>
          <p:nvPr/>
        </p:nvSpPr>
        <p:spPr bwMode="auto">
          <a:xfrm>
            <a:off x="3573463" y="722313"/>
            <a:ext cx="1403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长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16dm</a:t>
            </a:r>
            <a:endParaRPr lang="zh-CN" altLang="en-US" sz="1600"/>
          </a:p>
        </p:txBody>
      </p:sp>
      <p:sp>
        <p:nvSpPr>
          <p:cNvPr id="14368" name="TextBox 9"/>
          <p:cNvSpPr txBox="1">
            <a:spLocks noChangeArrowheads="1"/>
          </p:cNvSpPr>
          <p:nvPr/>
        </p:nvSpPr>
        <p:spPr bwMode="auto">
          <a:xfrm>
            <a:off x="966788" y="163513"/>
            <a:ext cx="53848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1dm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的地砖铺地：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00"/>
                            </p:stCondLst>
                            <p:childTnLst>
                              <p:par>
                                <p:cTn id="10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500"/>
                            </p:stCondLst>
                            <p:childTnLst>
                              <p:par>
                                <p:cTn id="1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500"/>
                            </p:stCondLst>
                            <p:childTnLst>
                              <p:par>
                                <p:cTn id="1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0"/>
                            </p:stCondLst>
                            <p:childTnLst>
                              <p:par>
                                <p:cTn id="1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31975" y="1204913"/>
            <a:ext cx="4683125" cy="35179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831975" y="4137025"/>
            <a:ext cx="584200" cy="5857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17763" y="4135438"/>
            <a:ext cx="584200" cy="587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01963" y="4135438"/>
            <a:ext cx="584200" cy="587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89338" y="4135438"/>
            <a:ext cx="584200" cy="587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75125" y="4135438"/>
            <a:ext cx="584200" cy="5873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60913" y="4135438"/>
            <a:ext cx="584200" cy="5857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45113" y="4135438"/>
            <a:ext cx="584200" cy="5857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32488" y="4135438"/>
            <a:ext cx="584200" cy="5857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1833563" y="3548063"/>
            <a:ext cx="4681537" cy="588962"/>
            <a:chOff x="1816027" y="3488250"/>
            <a:chExt cx="4682387" cy="587796"/>
          </a:xfrm>
        </p:grpSpPr>
        <p:sp>
          <p:nvSpPr>
            <p:cNvPr id="13" name="矩形 12"/>
            <p:cNvSpPr/>
            <p:nvPr/>
          </p:nvSpPr>
          <p:spPr>
            <a:xfrm>
              <a:off x="1816027" y="3489834"/>
              <a:ext cx="584306" cy="58621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398745" y="3488250"/>
              <a:ext cx="584306" cy="58779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984639" y="3488250"/>
              <a:ext cx="584306" cy="58779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570532" y="3488250"/>
              <a:ext cx="584306" cy="58779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156427" y="3488250"/>
              <a:ext cx="584306" cy="58779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743909" y="3488250"/>
              <a:ext cx="584306" cy="58621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28215" y="3488250"/>
              <a:ext cx="582718" cy="58621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914108" y="3488250"/>
              <a:ext cx="584306" cy="58621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 bwMode="auto">
          <a:xfrm>
            <a:off x="1831975" y="2962275"/>
            <a:ext cx="4683125" cy="587375"/>
            <a:chOff x="1814838" y="2902284"/>
            <a:chExt cx="4683576" cy="587796"/>
          </a:xfrm>
        </p:grpSpPr>
        <p:sp>
          <p:nvSpPr>
            <p:cNvPr id="22" name="矩形 21"/>
            <p:cNvSpPr/>
            <p:nvPr/>
          </p:nvSpPr>
          <p:spPr>
            <a:xfrm>
              <a:off x="1814838" y="2903873"/>
              <a:ext cx="584256" cy="58620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399094" y="2902284"/>
              <a:ext cx="584256" cy="58779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984939" y="2902284"/>
              <a:ext cx="584256" cy="58779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570782" y="2902284"/>
              <a:ext cx="584256" cy="58779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156627" y="2902284"/>
              <a:ext cx="584256" cy="58779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742470" y="2902284"/>
              <a:ext cx="584256" cy="5862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326726" y="2902284"/>
              <a:ext cx="584256" cy="5862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914158" y="2902284"/>
              <a:ext cx="584256" cy="5862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 bwMode="auto">
          <a:xfrm>
            <a:off x="1831975" y="2376488"/>
            <a:ext cx="4683125" cy="587375"/>
            <a:chOff x="1814838" y="2315586"/>
            <a:chExt cx="4682784" cy="588162"/>
          </a:xfrm>
        </p:grpSpPr>
        <p:sp>
          <p:nvSpPr>
            <p:cNvPr id="31" name="矩形 30"/>
            <p:cNvSpPr/>
            <p:nvPr/>
          </p:nvSpPr>
          <p:spPr>
            <a:xfrm>
              <a:off x="1814838" y="2317175"/>
              <a:ext cx="584157" cy="58657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400583" y="2315586"/>
              <a:ext cx="584157" cy="5865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983153" y="2315586"/>
              <a:ext cx="584157" cy="5865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3570485" y="2315586"/>
              <a:ext cx="584157" cy="5865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4156230" y="2315586"/>
              <a:ext cx="584157" cy="5865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4743563" y="2315586"/>
              <a:ext cx="584157" cy="5865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5326132" y="2315586"/>
              <a:ext cx="584157" cy="5865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5913465" y="2315586"/>
              <a:ext cx="584157" cy="5865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 bwMode="auto">
          <a:xfrm>
            <a:off x="1831975" y="1790700"/>
            <a:ext cx="4683125" cy="588963"/>
            <a:chOff x="1814838" y="1731084"/>
            <a:chExt cx="4683576" cy="587802"/>
          </a:xfrm>
        </p:grpSpPr>
        <p:sp>
          <p:nvSpPr>
            <p:cNvPr id="40" name="矩形 39"/>
            <p:cNvSpPr/>
            <p:nvPr/>
          </p:nvSpPr>
          <p:spPr>
            <a:xfrm>
              <a:off x="1814838" y="1731084"/>
              <a:ext cx="584256" cy="58621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2399094" y="1732669"/>
              <a:ext cx="584256" cy="58621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2984939" y="1732669"/>
              <a:ext cx="584256" cy="58621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3570782" y="1732669"/>
              <a:ext cx="584256" cy="58621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4156627" y="1732669"/>
              <a:ext cx="584256" cy="58621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4742470" y="1731084"/>
              <a:ext cx="584256" cy="58780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326726" y="1731084"/>
              <a:ext cx="584256" cy="58780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5914158" y="1731084"/>
              <a:ext cx="584256" cy="58780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 bwMode="auto">
          <a:xfrm>
            <a:off x="1831975" y="1204913"/>
            <a:ext cx="4683125" cy="587375"/>
            <a:chOff x="1814838" y="1144752"/>
            <a:chExt cx="4682784" cy="587436"/>
          </a:xfrm>
        </p:grpSpPr>
        <p:sp>
          <p:nvSpPr>
            <p:cNvPr id="49" name="矩形 48"/>
            <p:cNvSpPr/>
            <p:nvPr/>
          </p:nvSpPr>
          <p:spPr>
            <a:xfrm>
              <a:off x="1814838" y="1144752"/>
              <a:ext cx="584157" cy="58584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2400583" y="1146339"/>
              <a:ext cx="584157" cy="58584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2983153" y="1146339"/>
              <a:ext cx="584157" cy="58584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3570485" y="1146339"/>
              <a:ext cx="584157" cy="58584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156230" y="1146339"/>
              <a:ext cx="584157" cy="58584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4743563" y="1144752"/>
              <a:ext cx="584157" cy="58743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5326132" y="1144752"/>
              <a:ext cx="584157" cy="58743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5913465" y="1144752"/>
              <a:ext cx="584157" cy="58743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5376" name="矩形 31"/>
          <p:cNvSpPr>
            <a:spLocks noChangeArrowheads="1"/>
          </p:cNvSpPr>
          <p:nvPr/>
        </p:nvSpPr>
        <p:spPr bwMode="auto">
          <a:xfrm>
            <a:off x="6502400" y="2890838"/>
            <a:ext cx="14017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宽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12dm</a:t>
            </a:r>
            <a:endParaRPr lang="zh-CN" altLang="en-US" sz="1600"/>
          </a:p>
        </p:txBody>
      </p:sp>
      <p:sp>
        <p:nvSpPr>
          <p:cNvPr id="15377" name="矩形 31"/>
          <p:cNvSpPr>
            <a:spLocks noChangeArrowheads="1"/>
          </p:cNvSpPr>
          <p:nvPr/>
        </p:nvSpPr>
        <p:spPr bwMode="auto">
          <a:xfrm>
            <a:off x="3573463" y="722313"/>
            <a:ext cx="1403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长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16dm</a:t>
            </a:r>
            <a:endParaRPr lang="zh-CN" altLang="en-US" sz="1600"/>
          </a:p>
        </p:txBody>
      </p:sp>
      <p:sp>
        <p:nvSpPr>
          <p:cNvPr id="15378" name="TextBox 9"/>
          <p:cNvSpPr txBox="1">
            <a:spLocks noChangeArrowheads="1"/>
          </p:cNvSpPr>
          <p:nvPr/>
        </p:nvSpPr>
        <p:spPr bwMode="auto">
          <a:xfrm>
            <a:off x="966788" y="163513"/>
            <a:ext cx="53848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2dm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的地砖铺地：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9"/>
          <p:cNvSpPr txBox="1">
            <a:spLocks noChangeArrowheads="1"/>
          </p:cNvSpPr>
          <p:nvPr/>
        </p:nvSpPr>
        <p:spPr bwMode="auto">
          <a:xfrm>
            <a:off x="1236663" y="195263"/>
            <a:ext cx="38576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4dm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的地砖铺地：</a:t>
            </a:r>
          </a:p>
        </p:txBody>
      </p:sp>
      <p:sp>
        <p:nvSpPr>
          <p:cNvPr id="14" name="矩形 13"/>
          <p:cNvSpPr/>
          <p:nvPr/>
        </p:nvSpPr>
        <p:spPr>
          <a:xfrm>
            <a:off x="1827213" y="1200150"/>
            <a:ext cx="4691062" cy="35179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27213" y="3544888"/>
            <a:ext cx="1173162" cy="11731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000375" y="3544888"/>
            <a:ext cx="1173163" cy="11731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173538" y="3544888"/>
            <a:ext cx="1171575" cy="11731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345113" y="3544888"/>
            <a:ext cx="1173162" cy="117316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1827213" y="2373313"/>
            <a:ext cx="4691062" cy="1171575"/>
            <a:chOff x="1814838" y="2317416"/>
            <a:chExt cx="4690566" cy="1172664"/>
          </a:xfrm>
        </p:grpSpPr>
        <p:sp>
          <p:nvSpPr>
            <p:cNvPr id="20" name="矩形 19"/>
            <p:cNvSpPr/>
            <p:nvPr/>
          </p:nvSpPr>
          <p:spPr>
            <a:xfrm>
              <a:off x="1814838" y="2317416"/>
              <a:ext cx="1173038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987876" y="2317416"/>
              <a:ext cx="1173039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159327" y="2317416"/>
              <a:ext cx="1173039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332366" y="2317416"/>
              <a:ext cx="1173038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1827213" y="1200150"/>
            <a:ext cx="4691062" cy="1173163"/>
            <a:chOff x="1814838" y="1144752"/>
            <a:chExt cx="4690536" cy="1172664"/>
          </a:xfrm>
        </p:grpSpPr>
        <p:sp>
          <p:nvSpPr>
            <p:cNvPr id="25" name="矩形 24"/>
            <p:cNvSpPr/>
            <p:nvPr/>
          </p:nvSpPr>
          <p:spPr>
            <a:xfrm>
              <a:off x="1814838" y="1144752"/>
              <a:ext cx="1173030" cy="117266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987868" y="1144752"/>
              <a:ext cx="1173031" cy="117266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159312" y="1144752"/>
              <a:ext cx="1173031" cy="117266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332344" y="1144752"/>
              <a:ext cx="1173030" cy="117266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394" name="矩形 31"/>
          <p:cNvSpPr>
            <a:spLocks noChangeArrowheads="1"/>
          </p:cNvSpPr>
          <p:nvPr/>
        </p:nvSpPr>
        <p:spPr bwMode="auto">
          <a:xfrm>
            <a:off x="6502400" y="2890838"/>
            <a:ext cx="14017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宽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12dm</a:t>
            </a:r>
            <a:endParaRPr lang="zh-CN" altLang="en-US" sz="1600"/>
          </a:p>
        </p:txBody>
      </p:sp>
      <p:sp>
        <p:nvSpPr>
          <p:cNvPr id="16395" name="矩形 31"/>
          <p:cNvSpPr>
            <a:spLocks noChangeArrowheads="1"/>
          </p:cNvSpPr>
          <p:nvPr/>
        </p:nvSpPr>
        <p:spPr bwMode="auto">
          <a:xfrm>
            <a:off x="3573463" y="722313"/>
            <a:ext cx="1403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长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16dm</a:t>
            </a:r>
            <a:endParaRPr lang="zh-CN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5361305" y="3834765"/>
            <a:ext cx="884555" cy="8845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386" name="TextBox 9"/>
          <p:cNvSpPr txBox="1">
            <a:spLocks noChangeArrowheads="1"/>
          </p:cNvSpPr>
          <p:nvPr/>
        </p:nvSpPr>
        <p:spPr bwMode="auto">
          <a:xfrm>
            <a:off x="1236980" y="195580"/>
            <a:ext cx="4622800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3dm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的地砖铺地：</a:t>
            </a:r>
          </a:p>
        </p:txBody>
      </p:sp>
      <p:sp>
        <p:nvSpPr>
          <p:cNvPr id="14" name="矩形 13"/>
          <p:cNvSpPr/>
          <p:nvPr/>
        </p:nvSpPr>
        <p:spPr>
          <a:xfrm>
            <a:off x="1827213" y="1200150"/>
            <a:ext cx="4691062" cy="35179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34515" y="3833495"/>
            <a:ext cx="884555" cy="8845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17800" y="3834130"/>
            <a:ext cx="884555" cy="8839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601720" y="3834130"/>
            <a:ext cx="883285" cy="8839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479290" y="3833495"/>
            <a:ext cx="884555" cy="8845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1827530" y="2962910"/>
            <a:ext cx="4419600" cy="883285"/>
            <a:chOff x="1814838" y="2317416"/>
            <a:chExt cx="5862141" cy="1172664"/>
          </a:xfrm>
        </p:grpSpPr>
        <p:sp>
          <p:nvSpPr>
            <p:cNvPr id="20" name="矩形 19"/>
            <p:cNvSpPr/>
            <p:nvPr/>
          </p:nvSpPr>
          <p:spPr>
            <a:xfrm>
              <a:off x="1814838" y="2317416"/>
              <a:ext cx="1173038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987876" y="2317416"/>
              <a:ext cx="1173039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159327" y="2317416"/>
              <a:ext cx="1173039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332366" y="2317416"/>
              <a:ext cx="1173038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503941" y="2317416"/>
              <a:ext cx="1173038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1827530" y="2082800"/>
            <a:ext cx="4421505" cy="885825"/>
            <a:chOff x="1814838" y="1143047"/>
            <a:chExt cx="5863808" cy="1174369"/>
          </a:xfrm>
        </p:grpSpPr>
        <p:sp>
          <p:nvSpPr>
            <p:cNvPr id="25" name="矩形 24"/>
            <p:cNvSpPr/>
            <p:nvPr/>
          </p:nvSpPr>
          <p:spPr>
            <a:xfrm>
              <a:off x="1814838" y="1144752"/>
              <a:ext cx="1173030" cy="117266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987868" y="1144752"/>
              <a:ext cx="1173031" cy="117266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159312" y="1144752"/>
              <a:ext cx="1173031" cy="117266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332344" y="1144752"/>
              <a:ext cx="1173030" cy="117266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505616" y="1143047"/>
              <a:ext cx="1173030" cy="117266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394" name="矩形 31"/>
          <p:cNvSpPr>
            <a:spLocks noChangeArrowheads="1"/>
          </p:cNvSpPr>
          <p:nvPr/>
        </p:nvSpPr>
        <p:spPr bwMode="auto">
          <a:xfrm>
            <a:off x="6502400" y="2890838"/>
            <a:ext cx="14017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宽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12dm</a:t>
            </a:r>
            <a:endParaRPr lang="zh-CN" altLang="en-US" sz="1600"/>
          </a:p>
        </p:txBody>
      </p:sp>
      <p:sp>
        <p:nvSpPr>
          <p:cNvPr id="16395" name="矩形 31"/>
          <p:cNvSpPr>
            <a:spLocks noChangeArrowheads="1"/>
          </p:cNvSpPr>
          <p:nvPr/>
        </p:nvSpPr>
        <p:spPr bwMode="auto">
          <a:xfrm>
            <a:off x="3573463" y="722313"/>
            <a:ext cx="1403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</a:rPr>
              <a:t>长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</a:rPr>
              <a:t>16dm</a:t>
            </a:r>
            <a:endParaRPr lang="zh-CN" altLang="en-US" sz="1600"/>
          </a:p>
        </p:txBody>
      </p:sp>
      <p:grpSp>
        <p:nvGrpSpPr>
          <p:cNvPr id="30" name="组合 29"/>
          <p:cNvGrpSpPr/>
          <p:nvPr/>
        </p:nvGrpSpPr>
        <p:grpSpPr bwMode="auto">
          <a:xfrm>
            <a:off x="1824355" y="1200785"/>
            <a:ext cx="4419600" cy="883285"/>
            <a:chOff x="1814838" y="2317416"/>
            <a:chExt cx="5862141" cy="1172664"/>
          </a:xfrm>
        </p:grpSpPr>
        <p:sp>
          <p:nvSpPr>
            <p:cNvPr id="31" name="矩形 30"/>
            <p:cNvSpPr/>
            <p:nvPr/>
          </p:nvSpPr>
          <p:spPr>
            <a:xfrm>
              <a:off x="1814838" y="2317416"/>
              <a:ext cx="1173038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987876" y="2317416"/>
              <a:ext cx="1173039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159327" y="2317416"/>
              <a:ext cx="1173039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332366" y="2317416"/>
              <a:ext cx="1173038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503941" y="2317416"/>
              <a:ext cx="1173038" cy="117266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15" grpId="0" bldLvl="0" animBg="1"/>
      <p:bldP spid="16" grpId="0" bldLvl="0" animBg="1"/>
      <p:bldP spid="17" grpId="0" bldLvl="0" animBg="1"/>
      <p:bldP spid="1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323850" y="453390"/>
            <a:ext cx="8488680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r>
              <a:rPr lang="zh-CN" altLang="en-US" dirty="0">
                <a:latin typeface="+mj-lt"/>
                <a:ea typeface="+mj-ea"/>
              </a:rPr>
              <a:t>可以选择边长是几分米的地砖？边长最大是几分米？为什么？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" y="1555115"/>
            <a:ext cx="1856740" cy="13976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975" y="1565275"/>
            <a:ext cx="1854835" cy="13957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3980" y="1565275"/>
            <a:ext cx="1856740" cy="13938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100" y="1565275"/>
            <a:ext cx="1856740" cy="13938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960370" y="3005455"/>
            <a:ext cx="614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2dm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977130" y="3005455"/>
            <a:ext cx="614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3dm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092315" y="3005455"/>
            <a:ext cx="614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4dm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971550" y="3005455"/>
            <a:ext cx="614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1dm</a:t>
            </a:r>
            <a:endParaRPr lang="zh-CN" altLang="en-US"/>
          </a:p>
        </p:txBody>
      </p:sp>
      <p:sp>
        <p:nvSpPr>
          <p:cNvPr id="16394" name="矩形 31"/>
          <p:cNvSpPr>
            <a:spLocks noChangeArrowheads="1"/>
          </p:cNvSpPr>
          <p:nvPr/>
        </p:nvSpPr>
        <p:spPr bwMode="auto">
          <a:xfrm>
            <a:off x="1435735" y="2057400"/>
            <a:ext cx="84201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 dm</a:t>
            </a:r>
          </a:p>
        </p:txBody>
      </p:sp>
      <p:sp>
        <p:nvSpPr>
          <p:cNvPr id="16395" name="矩形 31"/>
          <p:cNvSpPr>
            <a:spLocks noChangeArrowheads="1"/>
          </p:cNvSpPr>
          <p:nvPr/>
        </p:nvSpPr>
        <p:spPr bwMode="auto">
          <a:xfrm>
            <a:off x="818198" y="1164273"/>
            <a:ext cx="78613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 dm</a:t>
            </a:r>
          </a:p>
        </p:txBody>
      </p:sp>
      <p:sp>
        <p:nvSpPr>
          <p:cNvPr id="11" name="矩形 31"/>
          <p:cNvSpPr>
            <a:spLocks noChangeArrowheads="1"/>
          </p:cNvSpPr>
          <p:nvPr/>
        </p:nvSpPr>
        <p:spPr bwMode="auto">
          <a:xfrm>
            <a:off x="8324215" y="2069465"/>
            <a:ext cx="71501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......</a:t>
            </a: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24485" y="3435985"/>
            <a:ext cx="6330950" cy="53403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的公因数有：</a:t>
            </a:r>
            <a:r>
              <a:rPr lang="en-US" altLang="zh-CN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4500245" y="3435985"/>
            <a:ext cx="4538345" cy="5340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323850" y="4032250"/>
            <a:ext cx="9399905" cy="5340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所以可以选边长是</a:t>
            </a:r>
            <a:r>
              <a:rPr lang="en-US" altLang="zh-CN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1dm</a:t>
            </a: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2dm</a:t>
            </a: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4dm</a:t>
            </a: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的地砖，边长最大是</a:t>
            </a:r>
            <a:r>
              <a:rPr lang="en-US" altLang="zh-CN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4dm</a:t>
            </a:r>
            <a:r>
              <a:rPr lang="zh-CN" altLang="en-US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771140" y="986790"/>
            <a:ext cx="8199755" cy="5340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dirty="0">
                <a:solidFill>
                  <a:srgbClr val="7030A0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观察一下，地砖的边长与块数有什么关系？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718571"/>
            <a:ext cx="2339752" cy="506594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39750" y="1419860"/>
            <a:ext cx="8488680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r>
              <a:rPr lang="zh-CN" altLang="en-US" dirty="0">
                <a:latin typeface="+mj-lt"/>
                <a:ea typeface="+mj-ea"/>
              </a:rPr>
              <a:t>同学们想一想，这个实际问题其实就是数学中的什么问题？</a:t>
            </a: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611505" y="2715895"/>
            <a:ext cx="6330950" cy="53403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就是求两个边的公因数和最大公因数。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539750" y="1923415"/>
            <a:ext cx="8488680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r>
              <a:rPr lang="zh-CN" altLang="en-US" dirty="0">
                <a:latin typeface="+mj-lt"/>
                <a:ea typeface="+mj-ea"/>
              </a:rPr>
              <a:t>什么时候需要求公因数和最大公因数？</a:t>
            </a:r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611505" y="3291840"/>
            <a:ext cx="7914005" cy="9772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dirty="0">
                <a:solidFill>
                  <a:srgbClr val="1D41D5"/>
                </a:solidFill>
                <a:ea typeface="楷体" panose="02010609060101010101" pitchFamily="49" charset="-122"/>
                <a:cs typeface="Times New Roman" panose="02020603050405020304" pitchFamily="18" charset="0"/>
              </a:rPr>
              <a:t>所求的数量同时是两个数的因数时，就是求这两个数的公因数。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10" grpId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39750" y="699770"/>
            <a:ext cx="8488680" cy="10502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 eaLnBrk="1" latinLnBrk="0" hangingPunct="1">
              <a:lnSpc>
                <a:spcPct val="130000"/>
              </a:lnSpc>
              <a:defRPr/>
            </a:pPr>
            <a:r>
              <a:rPr lang="zh-CN" altLang="en-US" dirty="0">
                <a:latin typeface="+mj-lt"/>
                <a:ea typeface="+mj-ea"/>
              </a:rPr>
              <a:t>回忆一下用公因数和最大公因数解决生活中的实际问题，</a:t>
            </a:r>
          </a:p>
          <a:p>
            <a:pPr algn="l" eaLnBrk="1" latinLnBrk="0" hangingPunct="1">
              <a:lnSpc>
                <a:spcPct val="130000"/>
              </a:lnSpc>
              <a:defRPr/>
            </a:pPr>
            <a:r>
              <a:rPr lang="zh-CN" altLang="en-US" dirty="0">
                <a:latin typeface="+mj-lt"/>
                <a:ea typeface="+mj-ea"/>
              </a:rPr>
              <a:t>经历了哪几个步骤？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187450" y="2023745"/>
            <a:ext cx="6667500" cy="1830705"/>
            <a:chOff x="1870" y="3187"/>
            <a:chExt cx="10500" cy="2883"/>
          </a:xfrm>
        </p:grpSpPr>
        <p:grpSp>
          <p:nvGrpSpPr>
            <p:cNvPr id="5" name="组合 4"/>
            <p:cNvGrpSpPr/>
            <p:nvPr/>
          </p:nvGrpSpPr>
          <p:grpSpPr>
            <a:xfrm>
              <a:off x="1930" y="3370"/>
              <a:ext cx="10440" cy="2700"/>
              <a:chOff x="2664" y="3709"/>
              <a:chExt cx="9808" cy="2290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64" y="5183"/>
                <a:ext cx="3616" cy="817"/>
              </a:xfrm>
              <a:prstGeom prst="rect">
                <a:avLst/>
              </a:prstGeom>
            </p:spPr>
          </p:pic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5612" y="4390"/>
                <a:ext cx="3798" cy="852"/>
              </a:xfrm>
              <a:prstGeom prst="rect">
                <a:avLst/>
              </a:prstGeom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88" y="3709"/>
                <a:ext cx="3685" cy="798"/>
              </a:xfrm>
              <a:prstGeom prst="rect">
                <a:avLst/>
              </a:prstGeom>
            </p:spPr>
          </p:pic>
        </p:grpSp>
        <p:cxnSp>
          <p:nvCxnSpPr>
            <p:cNvPr id="12" name="直接箭头连接符 11"/>
            <p:cNvCxnSpPr/>
            <p:nvPr/>
          </p:nvCxnSpPr>
          <p:spPr>
            <a:xfrm flipV="1">
              <a:off x="1870" y="3187"/>
              <a:ext cx="6990" cy="1997"/>
            </a:xfrm>
            <a:prstGeom prst="straightConnector1">
              <a:avLst/>
            </a:prstGeom>
            <a:ln w="34925">
              <a:solidFill>
                <a:srgbClr val="5BC2D7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5"/>
          <p:cNvSpPr txBox="1">
            <a:spLocks noChangeArrowheads="1"/>
          </p:cNvSpPr>
          <p:nvPr/>
        </p:nvSpPr>
        <p:spPr bwMode="auto">
          <a:xfrm>
            <a:off x="712787" y="1383506"/>
            <a:ext cx="7718425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algn="just" hangingPunct="1">
              <a:lnSpc>
                <a:spcPct val="150000"/>
              </a:lnSpc>
            </a:pP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男生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人、女生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人分别站成若干排。要使每排的人数相同，每排最多有多少人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这时男、女生分别有几排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</a:p>
        </p:txBody>
      </p:sp>
      <p:grpSp>
        <p:nvGrpSpPr>
          <p:cNvPr id="19459" name="组合 6"/>
          <p:cNvGrpSpPr/>
          <p:nvPr/>
        </p:nvGrpSpPr>
        <p:grpSpPr bwMode="auto">
          <a:xfrm>
            <a:off x="2074863" y="133350"/>
            <a:ext cx="4994275" cy="846138"/>
            <a:chOff x="803429" y="95425"/>
            <a:chExt cx="4992708" cy="845962"/>
          </a:xfrm>
        </p:grpSpPr>
        <p:pic>
          <p:nvPicPr>
            <p:cNvPr id="19460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047" b="33481"/>
            <a:stretch>
              <a:fillRect/>
            </a:stretch>
          </p:blipFill>
          <p:spPr bwMode="auto">
            <a:xfrm>
              <a:off x="803429" y="95425"/>
              <a:ext cx="4992708" cy="84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1" name="文本框 1"/>
            <p:cNvSpPr txBox="1">
              <a:spLocks noChangeArrowheads="1"/>
            </p:cNvSpPr>
            <p:nvPr/>
          </p:nvSpPr>
          <p:spPr bwMode="auto">
            <a:xfrm>
              <a:off x="1115616" y="223233"/>
              <a:ext cx="415209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三、实践应用，形成技能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868144" y="1188532"/>
            <a:ext cx="2821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P63 </a:t>
            </a:r>
            <a:r>
              <a:rPr lang="zh-CN" altLang="en-US" sz="1400" b="1" dirty="0">
                <a:solidFill>
                  <a:srgbClr val="0070C0"/>
                </a:solidFill>
              </a:rPr>
              <a:t>练习十五 第</a:t>
            </a:r>
            <a:r>
              <a:rPr lang="en-US" altLang="zh-CN" sz="1400" b="1" dirty="0">
                <a:solidFill>
                  <a:srgbClr val="0070C0"/>
                </a:solidFill>
              </a:rPr>
              <a:t>6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833438" y="274638"/>
            <a:ext cx="7456487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6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的最大公因数是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833438" y="3186113"/>
            <a:ext cx="7456487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每排最多有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人，这时男生有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排，女生有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排。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720975" y="1925638"/>
            <a:ext cx="457200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48÷12 = 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（排）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36÷12 = 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（排）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92275" y="1058863"/>
            <a:ext cx="4173538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6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每排最多有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"/>
          <p:cNvSpPr txBox="1">
            <a:spLocks noChangeArrowheads="1"/>
          </p:cNvSpPr>
          <p:nvPr/>
        </p:nvSpPr>
        <p:spPr bwMode="auto">
          <a:xfrm>
            <a:off x="928688" y="534988"/>
            <a:ext cx="7288212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在括号里写出各个分数中分子和分母的最大公因数。</a:t>
            </a:r>
          </a:p>
        </p:txBody>
      </p:sp>
      <p:grpSp>
        <p:nvGrpSpPr>
          <p:cNvPr id="21507" name="组合 2"/>
          <p:cNvGrpSpPr/>
          <p:nvPr/>
        </p:nvGrpSpPr>
        <p:grpSpPr bwMode="auto">
          <a:xfrm>
            <a:off x="1352550" y="1933575"/>
            <a:ext cx="6577013" cy="2505075"/>
            <a:chOff x="1196976" y="2005013"/>
            <a:chExt cx="6577568" cy="2505266"/>
          </a:xfrm>
        </p:grpSpPr>
        <p:grpSp>
          <p:nvGrpSpPr>
            <p:cNvPr id="21514" name="组合 1"/>
            <p:cNvGrpSpPr/>
            <p:nvPr/>
          </p:nvGrpSpPr>
          <p:grpSpPr bwMode="auto">
            <a:xfrm>
              <a:off x="1282708" y="2005013"/>
              <a:ext cx="1721532" cy="1106571"/>
              <a:chOff x="1021669" y="1929366"/>
              <a:chExt cx="1721532" cy="1106571"/>
            </a:xfrm>
          </p:grpSpPr>
          <p:sp>
            <p:nvSpPr>
              <p:cNvPr id="21530" name="标题 5"/>
              <p:cNvSpPr txBox="1">
                <a:spLocks noChangeArrowheads="1"/>
              </p:cNvSpPr>
              <p:nvPr/>
            </p:nvSpPr>
            <p:spPr bwMode="auto">
              <a:xfrm>
                <a:off x="1196804" y="2240707"/>
                <a:ext cx="1546397" cy="6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zh-CN" altLang="en-US" sz="3200" b="1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）</a:t>
                </a:r>
              </a:p>
            </p:txBody>
          </p:sp>
          <p:graphicFrame>
            <p:nvGraphicFramePr>
              <p:cNvPr id="21531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1021669" y="1929366"/>
              <a:ext cx="414373" cy="11065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52400" imgH="405765" progId="Equation.DSMT4">
                      <p:embed/>
                    </p:oleObj>
                  </mc:Choice>
                  <mc:Fallback>
                    <p:oleObj name="Equation" r:id="rId2" imgW="152400" imgH="405765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21669" y="1929366"/>
                            <a:ext cx="414373" cy="110657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1515" name="组合 9"/>
            <p:cNvGrpSpPr/>
            <p:nvPr/>
          </p:nvGrpSpPr>
          <p:grpSpPr bwMode="auto">
            <a:xfrm>
              <a:off x="3564139" y="2005013"/>
              <a:ext cx="1825253" cy="1106571"/>
              <a:chOff x="917948" y="1929366"/>
              <a:chExt cx="1825253" cy="1106571"/>
            </a:xfrm>
          </p:grpSpPr>
          <p:sp>
            <p:nvSpPr>
              <p:cNvPr id="21528" name="标题 5"/>
              <p:cNvSpPr txBox="1">
                <a:spLocks noChangeArrowheads="1"/>
              </p:cNvSpPr>
              <p:nvPr/>
            </p:nvSpPr>
            <p:spPr bwMode="auto">
              <a:xfrm>
                <a:off x="1196804" y="2240707"/>
                <a:ext cx="1546397" cy="6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zh-CN" altLang="en-US" sz="3200" b="1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）</a:t>
                </a:r>
              </a:p>
            </p:txBody>
          </p:sp>
          <p:graphicFrame>
            <p:nvGraphicFramePr>
              <p:cNvPr id="21529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917948" y="1929366"/>
              <a:ext cx="623940" cy="11065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228600" imgH="406400" progId="Equation.DSMT4">
                      <p:embed/>
                    </p:oleObj>
                  </mc:Choice>
                  <mc:Fallback>
                    <p:oleObj name="Equation" r:id="rId4" imgW="228600" imgH="406400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17948" y="1929366"/>
                            <a:ext cx="623940" cy="110657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1516" name="组合 12"/>
            <p:cNvGrpSpPr/>
            <p:nvPr/>
          </p:nvGrpSpPr>
          <p:grpSpPr bwMode="auto">
            <a:xfrm>
              <a:off x="5967108" y="2005275"/>
              <a:ext cx="1807436" cy="1105864"/>
              <a:chOff x="935765" y="1929628"/>
              <a:chExt cx="1807436" cy="1105864"/>
            </a:xfrm>
          </p:grpSpPr>
          <p:sp>
            <p:nvSpPr>
              <p:cNvPr id="21526" name="标题 5"/>
              <p:cNvSpPr txBox="1">
                <a:spLocks noChangeArrowheads="1"/>
              </p:cNvSpPr>
              <p:nvPr/>
            </p:nvSpPr>
            <p:spPr bwMode="auto">
              <a:xfrm>
                <a:off x="1196804" y="2240707"/>
                <a:ext cx="1546397" cy="6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zh-CN" altLang="en-US" sz="3200" b="1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）</a:t>
                </a:r>
              </a:p>
            </p:txBody>
          </p:sp>
          <p:graphicFrame>
            <p:nvGraphicFramePr>
              <p:cNvPr id="21527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935765" y="1929628"/>
              <a:ext cx="588178" cy="11058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215900" imgH="405765" progId="Equation.DSMT4">
                      <p:embed/>
                    </p:oleObj>
                  </mc:Choice>
                  <mc:Fallback>
                    <p:oleObj name="Equation" r:id="rId6" imgW="215900" imgH="405765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35765" y="1929628"/>
                            <a:ext cx="588178" cy="11058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1517" name="组合 16"/>
            <p:cNvGrpSpPr/>
            <p:nvPr/>
          </p:nvGrpSpPr>
          <p:grpSpPr bwMode="auto">
            <a:xfrm>
              <a:off x="1196976" y="3405295"/>
              <a:ext cx="1807264" cy="1104984"/>
              <a:chOff x="935937" y="1930508"/>
              <a:chExt cx="1807264" cy="1104984"/>
            </a:xfrm>
          </p:grpSpPr>
          <p:sp>
            <p:nvSpPr>
              <p:cNvPr id="21524" name="标题 5"/>
              <p:cNvSpPr txBox="1">
                <a:spLocks noChangeArrowheads="1"/>
              </p:cNvSpPr>
              <p:nvPr/>
            </p:nvSpPr>
            <p:spPr bwMode="auto">
              <a:xfrm>
                <a:off x="1196804" y="2240707"/>
                <a:ext cx="1546397" cy="6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zh-CN" altLang="en-US" sz="3200" b="1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）</a:t>
                </a:r>
              </a:p>
            </p:txBody>
          </p:sp>
          <p:graphicFrame>
            <p:nvGraphicFramePr>
              <p:cNvPr id="21525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935937" y="1930508"/>
              <a:ext cx="587425" cy="11049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215900" imgH="405765" progId="Equation.DSMT4">
                      <p:embed/>
                    </p:oleObj>
                  </mc:Choice>
                  <mc:Fallback>
                    <p:oleObj name="Equation" r:id="rId8" imgW="215900" imgH="405765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35937" y="1930508"/>
                            <a:ext cx="587425" cy="11049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1518" name="组合 22"/>
            <p:cNvGrpSpPr/>
            <p:nvPr/>
          </p:nvGrpSpPr>
          <p:grpSpPr bwMode="auto">
            <a:xfrm>
              <a:off x="3581603" y="3405295"/>
              <a:ext cx="1807789" cy="1104984"/>
              <a:chOff x="935412" y="1930508"/>
              <a:chExt cx="1807789" cy="1104984"/>
            </a:xfrm>
          </p:grpSpPr>
          <p:sp>
            <p:nvSpPr>
              <p:cNvPr id="21522" name="标题 5"/>
              <p:cNvSpPr txBox="1">
                <a:spLocks noChangeArrowheads="1"/>
              </p:cNvSpPr>
              <p:nvPr/>
            </p:nvSpPr>
            <p:spPr bwMode="auto">
              <a:xfrm>
                <a:off x="1196804" y="2240707"/>
                <a:ext cx="1546397" cy="6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zh-CN" altLang="en-US" sz="3200" b="1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）</a:t>
                </a:r>
              </a:p>
            </p:txBody>
          </p:sp>
          <p:graphicFrame>
            <p:nvGraphicFramePr>
              <p:cNvPr id="21523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935412" y="1930508"/>
              <a:ext cx="589013" cy="11049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215900" imgH="405765" progId="Equation.DSMT4">
                      <p:embed/>
                    </p:oleObj>
                  </mc:Choice>
                  <mc:Fallback>
                    <p:oleObj name="Equation" r:id="rId10" imgW="215900" imgH="405765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35412" y="1930508"/>
                            <a:ext cx="589013" cy="110498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1519" name="组合 25"/>
            <p:cNvGrpSpPr/>
            <p:nvPr/>
          </p:nvGrpSpPr>
          <p:grpSpPr bwMode="auto">
            <a:xfrm>
              <a:off x="5967108" y="3404415"/>
              <a:ext cx="1807436" cy="1105864"/>
              <a:chOff x="935765" y="1929628"/>
              <a:chExt cx="1807436" cy="1105864"/>
            </a:xfrm>
          </p:grpSpPr>
          <p:sp>
            <p:nvSpPr>
              <p:cNvPr id="21520" name="标题 5"/>
              <p:cNvSpPr txBox="1">
                <a:spLocks noChangeArrowheads="1"/>
              </p:cNvSpPr>
              <p:nvPr/>
            </p:nvSpPr>
            <p:spPr bwMode="auto">
              <a:xfrm>
                <a:off x="1196804" y="2240707"/>
                <a:ext cx="1546397" cy="635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zh-CN" altLang="en-US" sz="3200" b="1">
                    <a:solidFill>
                      <a:srgbClr val="1C1C1C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）</a:t>
                </a:r>
              </a:p>
            </p:txBody>
          </p:sp>
          <p:graphicFrame>
            <p:nvGraphicFramePr>
              <p:cNvPr id="21521" name="对象 49">
                <a:hlinkClick r:id="" action="ppaction://ole?verb=1"/>
              </p:cNvPr>
              <p:cNvGraphicFramePr>
                <a:graphicFrameLocks noChangeAspect="1"/>
              </p:cNvGraphicFramePr>
              <p:nvPr/>
            </p:nvGraphicFramePr>
            <p:xfrm>
              <a:off x="935765" y="1929628"/>
              <a:ext cx="588178" cy="11058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215900" imgH="405765" progId="Equation.DSMT4">
                      <p:embed/>
                    </p:oleObj>
                  </mc:Choice>
                  <mc:Fallback>
                    <p:oleObj name="Equation" r:id="rId12" imgW="215900" imgH="405765" progId="Equation.DSMT4">
                      <p:embed/>
                      <p:pic>
                        <p:nvPicPr>
                          <p:cNvPr id="0" name="对象 4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35765" y="1929628"/>
                            <a:ext cx="588178" cy="11058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22" name="标题 5"/>
          <p:cNvSpPr txBox="1">
            <a:spLocks noChangeArrowheads="1"/>
          </p:cNvSpPr>
          <p:nvPr/>
        </p:nvSpPr>
        <p:spPr bwMode="auto">
          <a:xfrm>
            <a:off x="2109788" y="2225675"/>
            <a:ext cx="7731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标题 5"/>
          <p:cNvSpPr txBox="1">
            <a:spLocks noChangeArrowheads="1"/>
          </p:cNvSpPr>
          <p:nvPr/>
        </p:nvSpPr>
        <p:spPr bwMode="auto">
          <a:xfrm>
            <a:off x="4538663" y="2225675"/>
            <a:ext cx="7747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标题 5"/>
          <p:cNvSpPr txBox="1">
            <a:spLocks noChangeArrowheads="1"/>
          </p:cNvSpPr>
          <p:nvPr/>
        </p:nvSpPr>
        <p:spPr bwMode="auto">
          <a:xfrm>
            <a:off x="6802438" y="2225675"/>
            <a:ext cx="7731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标题 5"/>
          <p:cNvSpPr txBox="1">
            <a:spLocks noChangeArrowheads="1"/>
          </p:cNvSpPr>
          <p:nvPr/>
        </p:nvSpPr>
        <p:spPr bwMode="auto">
          <a:xfrm>
            <a:off x="2128838" y="3614738"/>
            <a:ext cx="7731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标题 5"/>
          <p:cNvSpPr txBox="1">
            <a:spLocks noChangeArrowheads="1"/>
          </p:cNvSpPr>
          <p:nvPr/>
        </p:nvSpPr>
        <p:spPr bwMode="auto">
          <a:xfrm>
            <a:off x="4519613" y="3614738"/>
            <a:ext cx="7747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标题 5"/>
          <p:cNvSpPr txBox="1">
            <a:spLocks noChangeArrowheads="1"/>
          </p:cNvSpPr>
          <p:nvPr/>
        </p:nvSpPr>
        <p:spPr bwMode="auto">
          <a:xfrm>
            <a:off x="6842125" y="3614738"/>
            <a:ext cx="7731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30169" y="328854"/>
            <a:ext cx="2821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P63 </a:t>
            </a:r>
            <a:r>
              <a:rPr lang="zh-CN" altLang="en-US" sz="1400" b="1" dirty="0">
                <a:solidFill>
                  <a:srgbClr val="0070C0"/>
                </a:solidFill>
              </a:rPr>
              <a:t>练习十五 第</a:t>
            </a:r>
            <a:r>
              <a:rPr lang="en-US" altLang="zh-CN" sz="1400" b="1" dirty="0">
                <a:solidFill>
                  <a:srgbClr val="0070C0"/>
                </a:solidFill>
              </a:rPr>
              <a:t>4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693" y="2135865"/>
            <a:ext cx="7706538" cy="884204"/>
          </a:xfrm>
          <a:prstGeom prst="rect">
            <a:avLst/>
          </a:prstGeom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-333375" y="860365"/>
            <a:ext cx="7935912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写出相邻两个数的最大公因数。</a:t>
            </a:r>
          </a:p>
        </p:txBody>
      </p:sp>
      <p:sp>
        <p:nvSpPr>
          <p:cNvPr id="8" name="Rectangle 41"/>
          <p:cNvSpPr>
            <a:spLocks noChangeArrowheads="1"/>
          </p:cNvSpPr>
          <p:nvPr/>
        </p:nvSpPr>
        <p:spPr bwMode="auto">
          <a:xfrm>
            <a:off x="1341804" y="2545651"/>
            <a:ext cx="311150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</a:t>
            </a:r>
          </a:p>
        </p:txBody>
      </p:sp>
      <p:sp>
        <p:nvSpPr>
          <p:cNvPr id="10" name="Rectangle 41"/>
          <p:cNvSpPr>
            <a:spLocks noChangeArrowheads="1"/>
          </p:cNvSpPr>
          <p:nvPr/>
        </p:nvSpPr>
        <p:spPr bwMode="auto">
          <a:xfrm>
            <a:off x="2227996" y="2545651"/>
            <a:ext cx="354882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</a:t>
            </a:r>
          </a:p>
        </p:txBody>
      </p:sp>
      <p:sp>
        <p:nvSpPr>
          <p:cNvPr id="11" name="Rectangle 41"/>
          <p:cNvSpPr>
            <a:spLocks noChangeArrowheads="1"/>
          </p:cNvSpPr>
          <p:nvPr/>
        </p:nvSpPr>
        <p:spPr bwMode="auto">
          <a:xfrm>
            <a:off x="3279699" y="2545651"/>
            <a:ext cx="354882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5</a:t>
            </a:r>
          </a:p>
        </p:txBody>
      </p:sp>
      <p:sp>
        <p:nvSpPr>
          <p:cNvPr id="15" name="Rectangle 41"/>
          <p:cNvSpPr>
            <a:spLocks noChangeArrowheads="1"/>
          </p:cNvSpPr>
          <p:nvPr/>
        </p:nvSpPr>
        <p:spPr bwMode="auto">
          <a:xfrm>
            <a:off x="4335203" y="2539577"/>
            <a:ext cx="354882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</a:t>
            </a:r>
          </a:p>
        </p:txBody>
      </p:sp>
      <p:sp>
        <p:nvSpPr>
          <p:cNvPr id="16" name="Rectangle 41"/>
          <p:cNvSpPr>
            <a:spLocks noChangeArrowheads="1"/>
          </p:cNvSpPr>
          <p:nvPr/>
        </p:nvSpPr>
        <p:spPr bwMode="auto">
          <a:xfrm>
            <a:off x="5387760" y="2524817"/>
            <a:ext cx="354882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6</a:t>
            </a:r>
          </a:p>
        </p:txBody>
      </p:sp>
      <p:sp>
        <p:nvSpPr>
          <p:cNvPr id="18" name="Rectangle 41"/>
          <p:cNvSpPr>
            <a:spLocks noChangeArrowheads="1"/>
          </p:cNvSpPr>
          <p:nvPr/>
        </p:nvSpPr>
        <p:spPr bwMode="auto">
          <a:xfrm>
            <a:off x="6363029" y="2527960"/>
            <a:ext cx="528006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12</a:t>
            </a:r>
          </a:p>
        </p:txBody>
      </p:sp>
      <p:sp>
        <p:nvSpPr>
          <p:cNvPr id="19" name="Rectangle 41"/>
          <p:cNvSpPr>
            <a:spLocks noChangeArrowheads="1"/>
          </p:cNvSpPr>
          <p:nvPr/>
        </p:nvSpPr>
        <p:spPr bwMode="auto">
          <a:xfrm>
            <a:off x="7415586" y="2524923"/>
            <a:ext cx="528006" cy="51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7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36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940124" y="1419784"/>
            <a:ext cx="28136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P63 </a:t>
            </a:r>
            <a:r>
              <a:rPr lang="zh-CN" altLang="en-US" sz="1400" b="1" dirty="0">
                <a:solidFill>
                  <a:srgbClr val="0070C0"/>
                </a:solidFill>
              </a:rPr>
              <a:t>练习十五 第</a:t>
            </a:r>
            <a:r>
              <a:rPr lang="en-US" altLang="zh-CN" sz="1400" b="1" dirty="0">
                <a:solidFill>
                  <a:srgbClr val="0070C0"/>
                </a:solidFill>
              </a:rPr>
              <a:t>7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/>
      <p:bldP spid="11" grpId="0"/>
      <p:bldP spid="15" grpId="0"/>
      <p:bldP spid="16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12"/>
          <p:cNvGrpSpPr/>
          <p:nvPr/>
        </p:nvGrpSpPr>
        <p:grpSpPr bwMode="auto">
          <a:xfrm>
            <a:off x="611560" y="1779662"/>
            <a:ext cx="7707313" cy="1265237"/>
            <a:chOff x="742950" y="774110"/>
            <a:chExt cx="7706988" cy="1266116"/>
          </a:xfrm>
        </p:grpSpPr>
        <p:sp>
          <p:nvSpPr>
            <p:cNvPr id="23561" name="矩形 9"/>
            <p:cNvSpPr>
              <a:spLocks noChangeArrowheads="1"/>
            </p:cNvSpPr>
            <p:nvPr/>
          </p:nvSpPr>
          <p:spPr bwMode="auto">
            <a:xfrm>
              <a:off x="742950" y="774110"/>
              <a:ext cx="7706988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9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和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16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的最大公因数是（     ）。</a:t>
              </a:r>
            </a:p>
          </p:txBody>
        </p:sp>
        <p:sp>
          <p:nvSpPr>
            <p:cNvPr id="23562" name="矩形 16"/>
            <p:cNvSpPr>
              <a:spLocks noChangeArrowheads="1"/>
            </p:cNvSpPr>
            <p:nvPr/>
          </p:nvSpPr>
          <p:spPr bwMode="auto">
            <a:xfrm>
              <a:off x="742950" y="1413516"/>
              <a:ext cx="7706988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	A.1		B.3		C.4		D.9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3555" name="组合 15"/>
          <p:cNvGrpSpPr/>
          <p:nvPr/>
        </p:nvGrpSpPr>
        <p:grpSpPr bwMode="auto">
          <a:xfrm>
            <a:off x="611560" y="3068712"/>
            <a:ext cx="7707313" cy="1270000"/>
            <a:chOff x="742950" y="2063086"/>
            <a:chExt cx="7706988" cy="1271117"/>
          </a:xfrm>
        </p:grpSpPr>
        <p:sp>
          <p:nvSpPr>
            <p:cNvPr id="23559" name="矩形 17"/>
            <p:cNvSpPr>
              <a:spLocks noChangeArrowheads="1"/>
            </p:cNvSpPr>
            <p:nvPr/>
          </p:nvSpPr>
          <p:spPr bwMode="auto">
            <a:xfrm>
              <a:off x="742950" y="2063086"/>
              <a:ext cx="7706988" cy="627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48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和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60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的最大公因数是（      ）。</a:t>
              </a:r>
            </a:p>
          </p:txBody>
        </p:sp>
        <p:sp>
          <p:nvSpPr>
            <p:cNvPr id="23560" name="矩形 18"/>
            <p:cNvSpPr>
              <a:spLocks noChangeArrowheads="1"/>
            </p:cNvSpPr>
            <p:nvPr/>
          </p:nvSpPr>
          <p:spPr bwMode="auto">
            <a:xfrm>
              <a:off x="742950" y="2702492"/>
              <a:ext cx="7706988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	A.4		B.6		C.12		D.36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582464" y="975554"/>
            <a:ext cx="72231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把正确答案的序号填在括号里。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252506" y="3108073"/>
            <a:ext cx="481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5998060" y="1807102"/>
            <a:ext cx="481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594" y="627304"/>
            <a:ext cx="2821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P64 </a:t>
            </a:r>
            <a:r>
              <a:rPr lang="zh-CN" altLang="en-US" sz="1400" b="1" dirty="0">
                <a:solidFill>
                  <a:srgbClr val="0070C0"/>
                </a:solidFill>
              </a:rPr>
              <a:t>练习十五 第</a:t>
            </a:r>
            <a:r>
              <a:rPr lang="en-US" altLang="zh-CN" sz="1400" b="1" dirty="0">
                <a:solidFill>
                  <a:srgbClr val="0070C0"/>
                </a:solidFill>
              </a:rPr>
              <a:t>9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6"/>
          <p:cNvGrpSpPr/>
          <p:nvPr/>
        </p:nvGrpSpPr>
        <p:grpSpPr bwMode="auto">
          <a:xfrm>
            <a:off x="0" y="1131888"/>
            <a:ext cx="8801100" cy="2033587"/>
            <a:chOff x="76228" y="3353345"/>
            <a:chExt cx="8801423" cy="2034059"/>
          </a:xfrm>
        </p:grpSpPr>
        <p:sp>
          <p:nvSpPr>
            <p:cNvPr id="24580" name="矩形 7"/>
            <p:cNvSpPr>
              <a:spLocks noChangeArrowheads="1"/>
            </p:cNvSpPr>
            <p:nvPr/>
          </p:nvSpPr>
          <p:spPr bwMode="auto">
            <a:xfrm>
              <a:off x="742950" y="3353345"/>
              <a:ext cx="7706988" cy="1217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）甲数是乙数的倍数，甲、乙两数的最大公因数是（     ）。</a:t>
              </a:r>
            </a:p>
          </p:txBody>
        </p:sp>
        <p:sp>
          <p:nvSpPr>
            <p:cNvPr id="24581" name="矩形 8"/>
            <p:cNvSpPr>
              <a:spLocks noChangeArrowheads="1"/>
            </p:cNvSpPr>
            <p:nvPr/>
          </p:nvSpPr>
          <p:spPr bwMode="auto">
            <a:xfrm>
              <a:off x="76228" y="4793745"/>
              <a:ext cx="8801423" cy="593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	A.1      B.</a:t>
              </a:r>
              <a:r>
                <a:rPr lang="zh-CN" altLang="en-US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甲数  </a:t>
              </a:r>
              <a:r>
                <a:rPr lang="en-US" altLang="zh-CN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	C.</a:t>
              </a:r>
              <a:r>
                <a:rPr lang="zh-CN" altLang="en-US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乙数  </a:t>
              </a:r>
              <a:r>
                <a:rPr lang="en-US" altLang="zh-CN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	D.</a:t>
              </a:r>
              <a:r>
                <a:rPr lang="zh-CN" altLang="en-US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甲、乙两数的积</a:t>
              </a:r>
            </a:p>
          </p:txBody>
        </p:sp>
      </p:grp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663950" y="1747838"/>
            <a:ext cx="482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742950" y="2346325"/>
            <a:ext cx="7707313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）两个数都是质数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）两个数都是合数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一个质数一个合数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____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742950" y="855663"/>
            <a:ext cx="714057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按要求写出两个数，使它们的最大公因数是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4" name="Rectangle 42"/>
          <p:cNvSpPr>
            <a:spLocks noChangeArrowheads="1"/>
          </p:cNvSpPr>
          <p:nvPr/>
        </p:nvSpPr>
        <p:spPr bwMode="auto">
          <a:xfrm>
            <a:off x="5302250" y="2381250"/>
            <a:ext cx="4318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5" name="Rectangle 43"/>
          <p:cNvSpPr>
            <a:spLocks noChangeArrowheads="1"/>
          </p:cNvSpPr>
          <p:nvPr/>
        </p:nvSpPr>
        <p:spPr bwMode="auto">
          <a:xfrm>
            <a:off x="6680200" y="2381250"/>
            <a:ext cx="5048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6" name="Rectangle 44"/>
          <p:cNvSpPr>
            <a:spLocks noChangeArrowheads="1"/>
          </p:cNvSpPr>
          <p:nvPr/>
        </p:nvSpPr>
        <p:spPr bwMode="auto">
          <a:xfrm>
            <a:off x="5302250" y="2968625"/>
            <a:ext cx="4318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7" name="Rectangle 45"/>
          <p:cNvSpPr>
            <a:spLocks noChangeArrowheads="1"/>
          </p:cNvSpPr>
          <p:nvPr/>
        </p:nvSpPr>
        <p:spPr bwMode="auto">
          <a:xfrm>
            <a:off x="6721475" y="2974975"/>
            <a:ext cx="5048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</a:p>
        </p:txBody>
      </p:sp>
      <p:sp>
        <p:nvSpPr>
          <p:cNvPr id="8" name="Rectangle 46"/>
          <p:cNvSpPr>
            <a:spLocks noChangeArrowheads="1"/>
          </p:cNvSpPr>
          <p:nvPr/>
        </p:nvSpPr>
        <p:spPr bwMode="auto">
          <a:xfrm>
            <a:off x="5589588" y="3554413"/>
            <a:ext cx="8636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</a:p>
        </p:txBody>
      </p:sp>
      <p:sp>
        <p:nvSpPr>
          <p:cNvPr id="9" name="Rectangle 47"/>
          <p:cNvSpPr>
            <a:spLocks noChangeArrowheads="1"/>
          </p:cNvSpPr>
          <p:nvPr/>
        </p:nvSpPr>
        <p:spPr bwMode="auto">
          <a:xfrm>
            <a:off x="7132638" y="3568700"/>
            <a:ext cx="6477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030169" y="328854"/>
            <a:ext cx="2821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P64 </a:t>
            </a:r>
            <a:r>
              <a:rPr lang="zh-CN" altLang="en-US" sz="1400" b="1" dirty="0">
                <a:solidFill>
                  <a:srgbClr val="0070C0"/>
                </a:solidFill>
              </a:rPr>
              <a:t>练习十五 第</a:t>
            </a:r>
            <a:r>
              <a:rPr lang="en-US" altLang="zh-CN" sz="1400" b="1" dirty="0">
                <a:solidFill>
                  <a:srgbClr val="0070C0"/>
                </a:solidFill>
              </a:rPr>
              <a:t>8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68313" y="627063"/>
            <a:ext cx="82073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有一张长方形纸，长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70cm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，宽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50cm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。如果要剪成若干同样大小的正方形而没有剩余，剪出的正方形的边长最大是多少厘米？</a:t>
            </a:r>
          </a:p>
        </p:txBody>
      </p:sp>
      <p:sp>
        <p:nvSpPr>
          <p:cNvPr id="182" name="矩形 181"/>
          <p:cNvSpPr/>
          <p:nvPr/>
        </p:nvSpPr>
        <p:spPr>
          <a:xfrm>
            <a:off x="2124075" y="2571750"/>
            <a:ext cx="3384550" cy="17287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3" name="矩形 182"/>
          <p:cNvSpPr>
            <a:spLocks noChangeArrowheads="1"/>
          </p:cNvSpPr>
          <p:nvPr/>
        </p:nvSpPr>
        <p:spPr bwMode="auto">
          <a:xfrm>
            <a:off x="6011863" y="3240088"/>
            <a:ext cx="11191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10cm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030169" y="328854"/>
            <a:ext cx="2821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P63 </a:t>
            </a:r>
            <a:r>
              <a:rPr lang="zh-CN" altLang="en-US" sz="1400" b="1" dirty="0">
                <a:solidFill>
                  <a:srgbClr val="0070C0"/>
                </a:solidFill>
              </a:rPr>
              <a:t>练习十五 第</a:t>
            </a:r>
            <a:r>
              <a:rPr lang="en-US" altLang="zh-CN" sz="1400" b="1" dirty="0">
                <a:solidFill>
                  <a:srgbClr val="0070C0"/>
                </a:solidFill>
              </a:rPr>
              <a:t>5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430212" y="803246"/>
            <a:ext cx="5077892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要把右面这些木棒截成同样长的若干段，不能有剩余，每段最长是多少厘米？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92113" y="2725692"/>
            <a:ext cx="6524625" cy="83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44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的最大公因数是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430212" y="3548406"/>
            <a:ext cx="6381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: 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每根小棒最长是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厘米。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241614"/>
            <a:ext cx="3349700" cy="120270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88024" y="367981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选自课本</a:t>
            </a:r>
            <a:r>
              <a:rPr lang="en-US" altLang="zh-CN" sz="1400" b="1" dirty="0">
                <a:solidFill>
                  <a:srgbClr val="0070C0"/>
                </a:solidFill>
              </a:rPr>
              <a:t>P64 </a:t>
            </a:r>
            <a:r>
              <a:rPr lang="zh-CN" altLang="en-US" sz="1400" b="1" dirty="0">
                <a:solidFill>
                  <a:srgbClr val="0070C0"/>
                </a:solidFill>
              </a:rPr>
              <a:t>练习十五 第</a:t>
            </a:r>
            <a:r>
              <a:rPr lang="en-US" altLang="zh-CN" sz="1400" b="1" dirty="0">
                <a:solidFill>
                  <a:srgbClr val="0070C0"/>
                </a:solidFill>
              </a:rPr>
              <a:t>11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5" y="1131570"/>
            <a:ext cx="7291070" cy="3242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矩形 2"/>
          <p:cNvSpPr>
            <a:spLocks noChangeArrowheads="1"/>
          </p:cNvSpPr>
          <p:nvPr/>
        </p:nvSpPr>
        <p:spPr bwMode="auto">
          <a:xfrm>
            <a:off x="1607820" y="1640840"/>
            <a:ext cx="6043930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通过刚才的探究，我们来回顾一下今天的学习过程，你们有什么收获？</a:t>
            </a:r>
          </a:p>
        </p:txBody>
      </p:sp>
      <p:grpSp>
        <p:nvGrpSpPr>
          <p:cNvPr id="28677" name="组合 7"/>
          <p:cNvGrpSpPr/>
          <p:nvPr/>
        </p:nvGrpSpPr>
        <p:grpSpPr bwMode="auto">
          <a:xfrm>
            <a:off x="2987675" y="133350"/>
            <a:ext cx="3168650" cy="846138"/>
            <a:chOff x="1715607" y="95425"/>
            <a:chExt cx="3168352" cy="845962"/>
          </a:xfrm>
        </p:grpSpPr>
        <p:pic>
          <p:nvPicPr>
            <p:cNvPr id="28678" name="图片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047" b="33481"/>
            <a:stretch>
              <a:fillRect/>
            </a:stretch>
          </p:blipFill>
          <p:spPr bwMode="auto">
            <a:xfrm>
              <a:off x="1715607" y="95425"/>
              <a:ext cx="3168352" cy="84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79" name="文本框 1"/>
            <p:cNvSpPr txBox="1">
              <a:spLocks noChangeArrowheads="1"/>
            </p:cNvSpPr>
            <p:nvPr/>
          </p:nvSpPr>
          <p:spPr bwMode="auto">
            <a:xfrm>
              <a:off x="2017473" y="223233"/>
              <a:ext cx="23487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971550" y="1491615"/>
            <a:ext cx="7694295" cy="1863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eaLnBrk="1" latinLnBrk="0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五</a:t>
            </a: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3</a:t>
            </a:r>
            <a:r>
              <a:rPr lang="zh-CN" altLang="en-US" sz="2400" b="1" dirty="0">
                <a:latin typeface="+mn-lt"/>
                <a:ea typeface="+mn-ea"/>
              </a:rPr>
              <a:t>）</a:t>
            </a:r>
            <a:r>
              <a:rPr lang="en-US" altLang="zh-CN" sz="2400" b="1" dirty="0">
                <a:latin typeface="+mn-lt"/>
                <a:ea typeface="+mn-ea"/>
              </a:rPr>
              <a:t>班同学买了64个苹果和96个梨去看望养老院的老人。这些水果正好可以平均分给养老院的老人</a:t>
            </a:r>
            <a:r>
              <a:rPr lang="zh-CN" altLang="en-US" sz="2400" b="1" dirty="0">
                <a:latin typeface="+mn-lt"/>
                <a:ea typeface="+mn-ea"/>
              </a:rPr>
              <a:t>，</a:t>
            </a:r>
            <a:r>
              <a:rPr lang="en-US" altLang="zh-CN" sz="2400" b="1" dirty="0">
                <a:latin typeface="+mn-lt"/>
                <a:ea typeface="+mn-ea"/>
              </a:rPr>
              <a:t>每人分得的苹果同样多</a:t>
            </a:r>
            <a:r>
              <a:rPr lang="zh-CN" altLang="en-US" sz="2400" b="1" dirty="0">
                <a:latin typeface="+mn-lt"/>
                <a:ea typeface="+mn-ea"/>
              </a:rPr>
              <a:t>，</a:t>
            </a:r>
            <a:r>
              <a:rPr lang="en-US" altLang="zh-CN" sz="2400" b="1" dirty="0">
                <a:latin typeface="+mn-lt"/>
                <a:ea typeface="+mn-ea"/>
              </a:rPr>
              <a:t>分得的梨也同样多</a:t>
            </a:r>
            <a:r>
              <a:rPr lang="zh-CN" altLang="en-US" sz="2400" b="1" dirty="0">
                <a:latin typeface="+mn-lt"/>
                <a:ea typeface="+mn-ea"/>
              </a:rPr>
              <a:t>，</a:t>
            </a:r>
            <a:r>
              <a:rPr lang="en-US" altLang="zh-CN" sz="2400" b="1" dirty="0">
                <a:latin typeface="+mn-lt"/>
                <a:ea typeface="+mn-ea"/>
              </a:rPr>
              <a:t>且都没有剩余。这个养老院最多有多少位老人?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467360" y="3436620"/>
            <a:ext cx="8113395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的最大公因数是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，故这个养老院最多有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位老人。</a:t>
            </a:r>
          </a:p>
        </p:txBody>
      </p:sp>
      <p:grpSp>
        <p:nvGrpSpPr>
          <p:cNvPr id="29700" name="组合 6"/>
          <p:cNvGrpSpPr/>
          <p:nvPr/>
        </p:nvGrpSpPr>
        <p:grpSpPr bwMode="auto">
          <a:xfrm>
            <a:off x="2987675" y="133350"/>
            <a:ext cx="3168650" cy="846138"/>
            <a:chOff x="1715607" y="95425"/>
            <a:chExt cx="3168352" cy="845962"/>
          </a:xfrm>
        </p:grpSpPr>
        <p:pic>
          <p:nvPicPr>
            <p:cNvPr id="29702" name="图片 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047" b="33481"/>
            <a:stretch>
              <a:fillRect/>
            </a:stretch>
          </p:blipFill>
          <p:spPr bwMode="auto">
            <a:xfrm>
              <a:off x="1715607" y="95425"/>
              <a:ext cx="3168352" cy="845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3" name="文本框 1"/>
            <p:cNvSpPr txBox="1">
              <a:spLocks noChangeArrowheads="1"/>
            </p:cNvSpPr>
            <p:nvPr/>
          </p:nvSpPr>
          <p:spPr bwMode="auto">
            <a:xfrm>
              <a:off x="2135937" y="223233"/>
              <a:ext cx="2327691" cy="521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五、作业设计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323533" y="915353"/>
            <a:ext cx="7775575" cy="38608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0" algn="just" latinLnBrk="0">
              <a:lnSpc>
                <a:spcPct val="120000"/>
              </a:lnSpc>
              <a:defRPr/>
            </a:pPr>
            <a:r>
              <a:rPr lang="zh-CN" sz="1600" b="1" dirty="0">
                <a:solidFill>
                  <a:srgbClr val="7030A0"/>
                </a:solidFill>
                <a:latin typeface="+mn-lt"/>
                <a:ea typeface="+mn-ea"/>
              </a:rPr>
              <a:t>见</a:t>
            </a:r>
            <a:r>
              <a:rPr lang="en-US" altLang="zh-CN" sz="1600" b="1" dirty="0">
                <a:solidFill>
                  <a:srgbClr val="7030A0"/>
                </a:solidFill>
                <a:latin typeface="+mn-lt"/>
                <a:ea typeface="+mn-ea"/>
              </a:rPr>
              <a:t>“</a:t>
            </a:r>
            <a:r>
              <a:rPr lang="zh-CN" altLang="en-US" sz="1600" b="1" dirty="0">
                <a:solidFill>
                  <a:srgbClr val="7030A0"/>
                </a:solidFill>
                <a:latin typeface="+mn-lt"/>
                <a:ea typeface="+mn-ea"/>
              </a:rPr>
              <a:t>状元成才路</a:t>
            </a:r>
            <a:r>
              <a:rPr lang="en-US" altLang="zh-CN" sz="1600" b="1" dirty="0">
                <a:solidFill>
                  <a:srgbClr val="7030A0"/>
                </a:solidFill>
                <a:latin typeface="+mn-lt"/>
                <a:ea typeface="+mn-ea"/>
              </a:rPr>
              <a:t>”</a:t>
            </a:r>
            <a:r>
              <a:rPr lang="zh-CN" altLang="en-US" sz="1600" b="1" dirty="0">
                <a:solidFill>
                  <a:srgbClr val="7030A0"/>
                </a:solidFill>
                <a:latin typeface="+mn-lt"/>
                <a:ea typeface="+mn-ea"/>
              </a:rPr>
              <a:t>系列丛书《创优作业</a:t>
            </a:r>
            <a:r>
              <a:rPr lang="en-US" altLang="zh-CN" sz="1600" b="1" dirty="0">
                <a:solidFill>
                  <a:srgbClr val="7030A0"/>
                </a:solidFill>
                <a:latin typeface="+mn-lt"/>
                <a:ea typeface="+mn-ea"/>
              </a:rPr>
              <a:t>100</a:t>
            </a:r>
            <a:r>
              <a:rPr lang="zh-CN" altLang="en-US" sz="1600" b="1" dirty="0">
                <a:solidFill>
                  <a:srgbClr val="7030A0"/>
                </a:solidFill>
                <a:latin typeface="+mn-lt"/>
                <a:ea typeface="+mn-ea"/>
              </a:rPr>
              <a:t>分》对应课时作业。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98780" y="1490980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  <a:sym typeface="+mn-ea"/>
              </a:rPr>
              <a:t>一、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99795" y="772160"/>
            <a:ext cx="7765415" cy="1641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eaLnBrk="1" latinLnBrk="0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把一块长42 m</a:t>
            </a:r>
            <a:r>
              <a:rPr lang="zh-CN" altLang="en-US" sz="2800" b="1" dirty="0">
                <a:latin typeface="+mn-lt"/>
                <a:ea typeface="+mn-ea"/>
              </a:rPr>
              <a:t>，</a:t>
            </a:r>
            <a:r>
              <a:rPr lang="en-US" altLang="zh-CN" sz="2800" b="1" dirty="0">
                <a:latin typeface="+mn-lt"/>
                <a:ea typeface="+mn-ea"/>
              </a:rPr>
              <a:t>宽28 m 的长方形菜园划分成若干个面积相等的小正方形。小正方形的面积最大是多少?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4000" y="843280"/>
            <a:ext cx="89789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  <a:sym typeface="+mn-ea"/>
              </a:rPr>
              <a:t>二、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899795" y="2499995"/>
            <a:ext cx="7680960" cy="177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atinLnBrk="0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42和28的最大公因数是14,要使小正方形的面积最大，则边长应为14 m。</a:t>
            </a:r>
          </a:p>
          <a:p>
            <a:pPr latinLnBrk="0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 ×14＝196（m</a:t>
            </a:r>
            <a:r>
              <a:rPr lang="zh-CN" altLang="en-US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947</Words>
  <Application>Microsoft Office PowerPoint</Application>
  <PresentationFormat>全屏显示(16:9)</PresentationFormat>
  <Paragraphs>118</Paragraphs>
  <Slides>26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等线</vt:lpstr>
      <vt:lpstr>等线 Light</vt:lpstr>
      <vt:lpstr>黑体</vt:lpstr>
      <vt:lpstr>楷体</vt:lpstr>
      <vt:lpstr>Arial</vt:lpstr>
      <vt:lpstr>Times New Roman</vt:lpstr>
      <vt:lpstr>Wingdings</vt:lpstr>
      <vt:lpstr>自定义设计方案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Fanmo Peng</cp:lastModifiedBy>
  <cp:revision>251</cp:revision>
  <dcterms:created xsi:type="dcterms:W3CDTF">2015-08-27T07:30:00Z</dcterms:created>
  <dcterms:modified xsi:type="dcterms:W3CDTF">2023-12-08T03:39:10Z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FB764E3A14C84E47B5E5053E262FD2B1</vt:lpwstr>
  </property>
</Properties>
</file>