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344" r:id="rId7"/>
    <p:sldId id="345" r:id="rId8"/>
    <p:sldId id="358" r:id="rId9"/>
    <p:sldId id="359" r:id="rId10"/>
    <p:sldId id="360" r:id="rId11"/>
    <p:sldId id="361" r:id="rId12"/>
    <p:sldId id="363" r:id="rId13"/>
    <p:sldId id="270" r:id="rId14"/>
    <p:sldId id="362" r:id="rId15"/>
    <p:sldId id="343" r:id="rId16"/>
    <p:sldId id="355" r:id="rId17"/>
    <p:sldId id="366" r:id="rId18"/>
    <p:sldId id="373" r:id="rId19"/>
    <p:sldId id="367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E44438"/>
    <a:srgbClr val="E72D8B"/>
    <a:srgbClr val="F292C2"/>
    <a:srgbClr val="EF75B2"/>
    <a:srgbClr val="EE6CAD"/>
    <a:srgbClr val="E75A4F"/>
    <a:srgbClr val="EB535A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600" y="126"/>
      </p:cViewPr>
      <p:guideLst>
        <p:guide orient="horz" pos="1618"/>
        <p:guide orient="horz" pos="734"/>
        <p:guide orient="horz" pos="2970"/>
        <p:guide pos="158"/>
        <p:guide pos="348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.wmf"/><Relationship Id="rId8" Type="http://schemas.openxmlformats.org/officeDocument/2006/relationships/image" Target="../media/image20.wmf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4" Type="http://schemas.openxmlformats.org/officeDocument/2006/relationships/image" Target="../media/image26.wmf"/><Relationship Id="rId13" Type="http://schemas.openxmlformats.org/officeDocument/2006/relationships/image" Target="../media/image25.wmf"/><Relationship Id="rId12" Type="http://schemas.openxmlformats.org/officeDocument/2006/relationships/image" Target="../media/image24.wmf"/><Relationship Id="rId11" Type="http://schemas.openxmlformats.org/officeDocument/2006/relationships/image" Target="../media/image23.wmf"/><Relationship Id="rId10" Type="http://schemas.openxmlformats.org/officeDocument/2006/relationships/image" Target="../media/image22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39.w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2F35C1D-A431-419E-8936-791912805385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7A4442C-EEF5-4492-AB0E-27133E587B0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B646569-CA65-428B-89E1-2214C36B8ED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pattFill prst="pct90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 userDrawn="1"/>
          </p:nvGrpSpPr>
          <p:grpSpPr>
            <a:xfrm>
              <a:off x="564772" y="463579"/>
              <a:ext cx="10967831" cy="5930841"/>
              <a:chOff x="564772" y="463579"/>
              <a:chExt cx="10967831" cy="5930841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5" name="任意多边形: 形状 4"/>
              <p:cNvSpPr/>
              <p:nvPr/>
            </p:nvSpPr>
            <p:spPr>
              <a:xfrm>
                <a:off x="659396" y="463579"/>
                <a:ext cx="10873207" cy="5930841"/>
              </a:xfrm>
              <a:custGeom>
                <a:avLst/>
                <a:gdLst>
                  <a:gd name="connsiteX0" fmla="*/ 565211 w 10873207"/>
                  <a:gd name="connsiteY0" fmla="*/ 4761492 h 5930841"/>
                  <a:gd name="connsiteX1" fmla="*/ 252027 w 10873207"/>
                  <a:gd name="connsiteY1" fmla="*/ 5074676 h 5930841"/>
                  <a:gd name="connsiteX2" fmla="*/ 565211 w 10873207"/>
                  <a:gd name="connsiteY2" fmla="*/ 5387860 h 5930841"/>
                  <a:gd name="connsiteX3" fmla="*/ 878395 w 10873207"/>
                  <a:gd name="connsiteY3" fmla="*/ 5074676 h 5930841"/>
                  <a:gd name="connsiteX4" fmla="*/ 565211 w 10873207"/>
                  <a:gd name="connsiteY4" fmla="*/ 4761492 h 5930841"/>
                  <a:gd name="connsiteX5" fmla="*/ 565211 w 10873207"/>
                  <a:gd name="connsiteY5" fmla="*/ 3736411 h 5930841"/>
                  <a:gd name="connsiteX6" fmla="*/ 252027 w 10873207"/>
                  <a:gd name="connsiteY6" fmla="*/ 4049595 h 5930841"/>
                  <a:gd name="connsiteX7" fmla="*/ 565211 w 10873207"/>
                  <a:gd name="connsiteY7" fmla="*/ 4362779 h 5930841"/>
                  <a:gd name="connsiteX8" fmla="*/ 878395 w 10873207"/>
                  <a:gd name="connsiteY8" fmla="*/ 4049595 h 5930841"/>
                  <a:gd name="connsiteX9" fmla="*/ 565211 w 10873207"/>
                  <a:gd name="connsiteY9" fmla="*/ 3736411 h 5930841"/>
                  <a:gd name="connsiteX10" fmla="*/ 565212 w 10873207"/>
                  <a:gd name="connsiteY10" fmla="*/ 2711330 h 5930841"/>
                  <a:gd name="connsiteX11" fmla="*/ 252028 w 10873207"/>
                  <a:gd name="connsiteY11" fmla="*/ 3024513 h 5930841"/>
                  <a:gd name="connsiteX12" fmla="*/ 565212 w 10873207"/>
                  <a:gd name="connsiteY12" fmla="*/ 3337697 h 5930841"/>
                  <a:gd name="connsiteX13" fmla="*/ 878396 w 10873207"/>
                  <a:gd name="connsiteY13" fmla="*/ 3024513 h 5930841"/>
                  <a:gd name="connsiteX14" fmla="*/ 565212 w 10873207"/>
                  <a:gd name="connsiteY14" fmla="*/ 2711330 h 5930841"/>
                  <a:gd name="connsiteX15" fmla="*/ 565212 w 10873207"/>
                  <a:gd name="connsiteY15" fmla="*/ 1686247 h 5930841"/>
                  <a:gd name="connsiteX16" fmla="*/ 252028 w 10873207"/>
                  <a:gd name="connsiteY16" fmla="*/ 1999431 h 5930841"/>
                  <a:gd name="connsiteX17" fmla="*/ 565212 w 10873207"/>
                  <a:gd name="connsiteY17" fmla="*/ 2312615 h 5930841"/>
                  <a:gd name="connsiteX18" fmla="*/ 878396 w 10873207"/>
                  <a:gd name="connsiteY18" fmla="*/ 1999431 h 5930841"/>
                  <a:gd name="connsiteX19" fmla="*/ 565212 w 10873207"/>
                  <a:gd name="connsiteY19" fmla="*/ 1686247 h 5930841"/>
                  <a:gd name="connsiteX20" fmla="*/ 565212 w 10873207"/>
                  <a:gd name="connsiteY20" fmla="*/ 661165 h 5930841"/>
                  <a:gd name="connsiteX21" fmla="*/ 252028 w 10873207"/>
                  <a:gd name="connsiteY21" fmla="*/ 974350 h 5930841"/>
                  <a:gd name="connsiteX22" fmla="*/ 565212 w 10873207"/>
                  <a:gd name="connsiteY22" fmla="*/ 1287534 h 5930841"/>
                  <a:gd name="connsiteX23" fmla="*/ 878396 w 10873207"/>
                  <a:gd name="connsiteY23" fmla="*/ 974350 h 5930841"/>
                  <a:gd name="connsiteX24" fmla="*/ 565212 w 10873207"/>
                  <a:gd name="connsiteY24" fmla="*/ 661165 h 5930841"/>
                  <a:gd name="connsiteX25" fmla="*/ 573394 w 10873207"/>
                  <a:gd name="connsiteY25" fmla="*/ 0 h 5930841"/>
                  <a:gd name="connsiteX26" fmla="*/ 10299813 w 10873207"/>
                  <a:gd name="connsiteY26" fmla="*/ 0 h 5930841"/>
                  <a:gd name="connsiteX27" fmla="*/ 10873207 w 10873207"/>
                  <a:gd name="connsiteY27" fmla="*/ 573394 h 5930841"/>
                  <a:gd name="connsiteX28" fmla="*/ 10873207 w 10873207"/>
                  <a:gd name="connsiteY28" fmla="*/ 5357447 h 5930841"/>
                  <a:gd name="connsiteX29" fmla="*/ 10299813 w 10873207"/>
                  <a:gd name="connsiteY29" fmla="*/ 5930841 h 5930841"/>
                  <a:gd name="connsiteX30" fmla="*/ 573394 w 10873207"/>
                  <a:gd name="connsiteY30" fmla="*/ 5930841 h 5930841"/>
                  <a:gd name="connsiteX31" fmla="*/ 0 w 10873207"/>
                  <a:gd name="connsiteY31" fmla="*/ 5357447 h 5930841"/>
                  <a:gd name="connsiteX32" fmla="*/ 0 w 10873207"/>
                  <a:gd name="connsiteY32" fmla="*/ 573394 h 5930841"/>
                  <a:gd name="connsiteX33" fmla="*/ 573394 w 10873207"/>
                  <a:gd name="connsiteY33" fmla="*/ 0 h 5930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0873207" h="5930841">
                    <a:moveTo>
                      <a:pt x="565211" y="4761492"/>
                    </a:moveTo>
                    <a:cubicBezTo>
                      <a:pt x="392244" y="4761492"/>
                      <a:pt x="252027" y="4901709"/>
                      <a:pt x="252027" y="5074676"/>
                    </a:cubicBezTo>
                    <a:cubicBezTo>
                      <a:pt x="252027" y="5247643"/>
                      <a:pt x="392244" y="5387860"/>
                      <a:pt x="565211" y="5387860"/>
                    </a:cubicBezTo>
                    <a:cubicBezTo>
                      <a:pt x="738178" y="5387860"/>
                      <a:pt x="878395" y="5247643"/>
                      <a:pt x="878395" y="5074676"/>
                    </a:cubicBezTo>
                    <a:cubicBezTo>
                      <a:pt x="878395" y="4901709"/>
                      <a:pt x="738178" y="4761492"/>
                      <a:pt x="565211" y="4761492"/>
                    </a:cubicBezTo>
                    <a:close/>
                    <a:moveTo>
                      <a:pt x="565211" y="3736411"/>
                    </a:moveTo>
                    <a:cubicBezTo>
                      <a:pt x="392244" y="3736411"/>
                      <a:pt x="252027" y="3876628"/>
                      <a:pt x="252027" y="4049595"/>
                    </a:cubicBezTo>
                    <a:cubicBezTo>
                      <a:pt x="252027" y="4222562"/>
                      <a:pt x="392244" y="4362779"/>
                      <a:pt x="565211" y="4362779"/>
                    </a:cubicBezTo>
                    <a:cubicBezTo>
                      <a:pt x="738178" y="4362779"/>
                      <a:pt x="878395" y="4222562"/>
                      <a:pt x="878395" y="4049595"/>
                    </a:cubicBezTo>
                    <a:cubicBezTo>
                      <a:pt x="878395" y="3876628"/>
                      <a:pt x="738178" y="3736411"/>
                      <a:pt x="565211" y="3736411"/>
                    </a:cubicBezTo>
                    <a:close/>
                    <a:moveTo>
                      <a:pt x="565212" y="2711330"/>
                    </a:moveTo>
                    <a:cubicBezTo>
                      <a:pt x="392245" y="2711330"/>
                      <a:pt x="252028" y="2851546"/>
                      <a:pt x="252028" y="3024513"/>
                    </a:cubicBezTo>
                    <a:cubicBezTo>
                      <a:pt x="252028" y="3197480"/>
                      <a:pt x="392245" y="3337697"/>
                      <a:pt x="565212" y="3337697"/>
                    </a:cubicBezTo>
                    <a:cubicBezTo>
                      <a:pt x="738178" y="3337697"/>
                      <a:pt x="878396" y="3197480"/>
                      <a:pt x="878396" y="3024513"/>
                    </a:cubicBezTo>
                    <a:cubicBezTo>
                      <a:pt x="878396" y="2851546"/>
                      <a:pt x="738178" y="2711330"/>
                      <a:pt x="565212" y="2711330"/>
                    </a:cubicBezTo>
                    <a:close/>
                    <a:moveTo>
                      <a:pt x="565212" y="1686247"/>
                    </a:moveTo>
                    <a:cubicBezTo>
                      <a:pt x="392245" y="1686247"/>
                      <a:pt x="252028" y="1826464"/>
                      <a:pt x="252028" y="1999431"/>
                    </a:cubicBezTo>
                    <a:cubicBezTo>
                      <a:pt x="252028" y="2172398"/>
                      <a:pt x="392245" y="2312615"/>
                      <a:pt x="565212" y="2312615"/>
                    </a:cubicBezTo>
                    <a:cubicBezTo>
                      <a:pt x="738179" y="2312615"/>
                      <a:pt x="878396" y="2172398"/>
                      <a:pt x="878396" y="1999431"/>
                    </a:cubicBezTo>
                    <a:cubicBezTo>
                      <a:pt x="878396" y="1826464"/>
                      <a:pt x="738179" y="1686247"/>
                      <a:pt x="565212" y="1686247"/>
                    </a:cubicBezTo>
                    <a:close/>
                    <a:moveTo>
                      <a:pt x="565212" y="661165"/>
                    </a:moveTo>
                    <a:cubicBezTo>
                      <a:pt x="392245" y="661165"/>
                      <a:pt x="252028" y="801383"/>
                      <a:pt x="252028" y="974350"/>
                    </a:cubicBezTo>
                    <a:cubicBezTo>
                      <a:pt x="252028" y="1147316"/>
                      <a:pt x="392245" y="1287534"/>
                      <a:pt x="565212" y="1287534"/>
                    </a:cubicBezTo>
                    <a:cubicBezTo>
                      <a:pt x="738179" y="1287534"/>
                      <a:pt x="878396" y="1147316"/>
                      <a:pt x="878396" y="974350"/>
                    </a:cubicBezTo>
                    <a:cubicBezTo>
                      <a:pt x="878396" y="801383"/>
                      <a:pt x="738179" y="661165"/>
                      <a:pt x="565212" y="661165"/>
                    </a:cubicBezTo>
                    <a:close/>
                    <a:moveTo>
                      <a:pt x="573394" y="0"/>
                    </a:moveTo>
                    <a:lnTo>
                      <a:pt x="10299813" y="0"/>
                    </a:lnTo>
                    <a:cubicBezTo>
                      <a:pt x="10616490" y="0"/>
                      <a:pt x="10873207" y="256717"/>
                      <a:pt x="10873207" y="573394"/>
                    </a:cubicBezTo>
                    <a:lnTo>
                      <a:pt x="10873207" y="5357447"/>
                    </a:lnTo>
                    <a:cubicBezTo>
                      <a:pt x="10873207" y="5674124"/>
                      <a:pt x="10616490" y="5930841"/>
                      <a:pt x="10299813" y="5930841"/>
                    </a:cubicBezTo>
                    <a:lnTo>
                      <a:pt x="573394" y="5930841"/>
                    </a:lnTo>
                    <a:cubicBezTo>
                      <a:pt x="256717" y="5930841"/>
                      <a:pt x="0" y="5674124"/>
                      <a:pt x="0" y="5357447"/>
                    </a:cubicBezTo>
                    <a:lnTo>
                      <a:pt x="0" y="573394"/>
                    </a:lnTo>
                    <a:cubicBezTo>
                      <a:pt x="0" y="256717"/>
                      <a:pt x="256717" y="0"/>
                      <a:pt x="5733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矩形: 圆角 5"/>
              <p:cNvSpPr/>
              <p:nvPr/>
            </p:nvSpPr>
            <p:spPr>
              <a:xfrm>
                <a:off x="564772" y="1303525"/>
                <a:ext cx="401832" cy="181259"/>
              </a:xfrm>
              <a:prstGeom prst="roundRect">
                <a:avLst/>
              </a:prstGeom>
              <a:solidFill>
                <a:srgbClr val="F8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矩形: 圆角 6"/>
              <p:cNvSpPr/>
              <p:nvPr/>
            </p:nvSpPr>
            <p:spPr>
              <a:xfrm>
                <a:off x="564772" y="2324730"/>
                <a:ext cx="401832" cy="181259"/>
              </a:xfrm>
              <a:prstGeom prst="roundRect">
                <a:avLst/>
              </a:prstGeom>
              <a:solidFill>
                <a:srgbClr val="F8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" name="矩形: 圆角 7"/>
              <p:cNvSpPr/>
              <p:nvPr/>
            </p:nvSpPr>
            <p:spPr>
              <a:xfrm>
                <a:off x="564772" y="3351331"/>
                <a:ext cx="401832" cy="181259"/>
              </a:xfrm>
              <a:prstGeom prst="roundRect">
                <a:avLst/>
              </a:prstGeom>
              <a:solidFill>
                <a:srgbClr val="F8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" name="矩形: 圆角 8"/>
              <p:cNvSpPr/>
              <p:nvPr/>
            </p:nvSpPr>
            <p:spPr>
              <a:xfrm>
                <a:off x="564772" y="4434521"/>
                <a:ext cx="401832" cy="181259"/>
              </a:xfrm>
              <a:prstGeom prst="roundRect">
                <a:avLst/>
              </a:prstGeom>
              <a:solidFill>
                <a:srgbClr val="F8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矩形: 圆角 9"/>
              <p:cNvSpPr/>
              <p:nvPr/>
            </p:nvSpPr>
            <p:spPr>
              <a:xfrm>
                <a:off x="564772" y="5399137"/>
                <a:ext cx="401832" cy="181259"/>
              </a:xfrm>
              <a:prstGeom prst="roundRect">
                <a:avLst/>
              </a:prstGeom>
              <a:solidFill>
                <a:srgbClr val="F8C9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pattFill prst="pct90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任意多边形: 形状 2"/>
          <p:cNvSpPr/>
          <p:nvPr userDrawn="1"/>
        </p:nvSpPr>
        <p:spPr>
          <a:xfrm>
            <a:off x="255588" y="217488"/>
            <a:ext cx="8632825" cy="4708525"/>
          </a:xfrm>
          <a:custGeom>
            <a:avLst/>
            <a:gdLst>
              <a:gd name="connsiteX0" fmla="*/ 269503 w 8631959"/>
              <a:gd name="connsiteY0" fmla="*/ 3950194 h 4708342"/>
              <a:gd name="connsiteX1" fmla="*/ 139514 w 8631959"/>
              <a:gd name="connsiteY1" fmla="*/ 4080183 h 4708342"/>
              <a:gd name="connsiteX2" fmla="*/ 269503 w 8631959"/>
              <a:gd name="connsiteY2" fmla="*/ 4210172 h 4708342"/>
              <a:gd name="connsiteX3" fmla="*/ 399492 w 8631959"/>
              <a:gd name="connsiteY3" fmla="*/ 4080183 h 4708342"/>
              <a:gd name="connsiteX4" fmla="*/ 269503 w 8631959"/>
              <a:gd name="connsiteY4" fmla="*/ 3950194 h 4708342"/>
              <a:gd name="connsiteX5" fmla="*/ 269503 w 8631959"/>
              <a:gd name="connsiteY5" fmla="*/ 3457047 h 4708342"/>
              <a:gd name="connsiteX6" fmla="*/ 139514 w 8631959"/>
              <a:gd name="connsiteY6" fmla="*/ 3587036 h 4708342"/>
              <a:gd name="connsiteX7" fmla="*/ 269503 w 8631959"/>
              <a:gd name="connsiteY7" fmla="*/ 3717025 h 4708342"/>
              <a:gd name="connsiteX8" fmla="*/ 399492 w 8631959"/>
              <a:gd name="connsiteY8" fmla="*/ 3587036 h 4708342"/>
              <a:gd name="connsiteX9" fmla="*/ 269503 w 8631959"/>
              <a:gd name="connsiteY9" fmla="*/ 3457047 h 4708342"/>
              <a:gd name="connsiteX10" fmla="*/ 269503 w 8631959"/>
              <a:gd name="connsiteY10" fmla="*/ 2963901 h 4708342"/>
              <a:gd name="connsiteX11" fmla="*/ 139514 w 8631959"/>
              <a:gd name="connsiteY11" fmla="*/ 3093890 h 4708342"/>
              <a:gd name="connsiteX12" fmla="*/ 269503 w 8631959"/>
              <a:gd name="connsiteY12" fmla="*/ 3223879 h 4708342"/>
              <a:gd name="connsiteX13" fmla="*/ 399492 w 8631959"/>
              <a:gd name="connsiteY13" fmla="*/ 3093890 h 4708342"/>
              <a:gd name="connsiteX14" fmla="*/ 269503 w 8631959"/>
              <a:gd name="connsiteY14" fmla="*/ 2963901 h 4708342"/>
              <a:gd name="connsiteX15" fmla="*/ 269503 w 8631959"/>
              <a:gd name="connsiteY15" fmla="*/ 2470755 h 4708342"/>
              <a:gd name="connsiteX16" fmla="*/ 139514 w 8631959"/>
              <a:gd name="connsiteY16" fmla="*/ 2600744 h 4708342"/>
              <a:gd name="connsiteX17" fmla="*/ 269503 w 8631959"/>
              <a:gd name="connsiteY17" fmla="*/ 2730733 h 4708342"/>
              <a:gd name="connsiteX18" fmla="*/ 399492 w 8631959"/>
              <a:gd name="connsiteY18" fmla="*/ 2600744 h 4708342"/>
              <a:gd name="connsiteX19" fmla="*/ 269503 w 8631959"/>
              <a:gd name="connsiteY19" fmla="*/ 2470755 h 4708342"/>
              <a:gd name="connsiteX20" fmla="*/ 269503 w 8631959"/>
              <a:gd name="connsiteY20" fmla="*/ 1977609 h 4708342"/>
              <a:gd name="connsiteX21" fmla="*/ 139514 w 8631959"/>
              <a:gd name="connsiteY21" fmla="*/ 2107598 h 4708342"/>
              <a:gd name="connsiteX22" fmla="*/ 269503 w 8631959"/>
              <a:gd name="connsiteY22" fmla="*/ 2237587 h 4708342"/>
              <a:gd name="connsiteX23" fmla="*/ 399492 w 8631959"/>
              <a:gd name="connsiteY23" fmla="*/ 2107598 h 4708342"/>
              <a:gd name="connsiteX24" fmla="*/ 269503 w 8631959"/>
              <a:gd name="connsiteY24" fmla="*/ 1977609 h 4708342"/>
              <a:gd name="connsiteX25" fmla="*/ 269503 w 8631959"/>
              <a:gd name="connsiteY25" fmla="*/ 1484463 h 4708342"/>
              <a:gd name="connsiteX26" fmla="*/ 139514 w 8631959"/>
              <a:gd name="connsiteY26" fmla="*/ 1614452 h 4708342"/>
              <a:gd name="connsiteX27" fmla="*/ 269503 w 8631959"/>
              <a:gd name="connsiteY27" fmla="*/ 1744441 h 4708342"/>
              <a:gd name="connsiteX28" fmla="*/ 399492 w 8631959"/>
              <a:gd name="connsiteY28" fmla="*/ 1614452 h 4708342"/>
              <a:gd name="connsiteX29" fmla="*/ 269503 w 8631959"/>
              <a:gd name="connsiteY29" fmla="*/ 1484463 h 4708342"/>
              <a:gd name="connsiteX30" fmla="*/ 269503 w 8631959"/>
              <a:gd name="connsiteY30" fmla="*/ 991317 h 4708342"/>
              <a:gd name="connsiteX31" fmla="*/ 139514 w 8631959"/>
              <a:gd name="connsiteY31" fmla="*/ 1121306 h 4708342"/>
              <a:gd name="connsiteX32" fmla="*/ 269503 w 8631959"/>
              <a:gd name="connsiteY32" fmla="*/ 1251295 h 4708342"/>
              <a:gd name="connsiteX33" fmla="*/ 399492 w 8631959"/>
              <a:gd name="connsiteY33" fmla="*/ 1121306 h 4708342"/>
              <a:gd name="connsiteX34" fmla="*/ 269503 w 8631959"/>
              <a:gd name="connsiteY34" fmla="*/ 991317 h 4708342"/>
              <a:gd name="connsiteX35" fmla="*/ 269503 w 8631959"/>
              <a:gd name="connsiteY35" fmla="*/ 498171 h 4708342"/>
              <a:gd name="connsiteX36" fmla="*/ 139514 w 8631959"/>
              <a:gd name="connsiteY36" fmla="*/ 628160 h 4708342"/>
              <a:gd name="connsiteX37" fmla="*/ 269503 w 8631959"/>
              <a:gd name="connsiteY37" fmla="*/ 758149 h 4708342"/>
              <a:gd name="connsiteX38" fmla="*/ 399492 w 8631959"/>
              <a:gd name="connsiteY38" fmla="*/ 628160 h 4708342"/>
              <a:gd name="connsiteX39" fmla="*/ 269503 w 8631959"/>
              <a:gd name="connsiteY39" fmla="*/ 498171 h 4708342"/>
              <a:gd name="connsiteX40" fmla="*/ 455203 w 8631959"/>
              <a:gd name="connsiteY40" fmla="*/ 0 h 4708342"/>
              <a:gd name="connsiteX41" fmla="*/ 8176757 w 8631959"/>
              <a:gd name="connsiteY41" fmla="*/ 0 h 4708342"/>
              <a:gd name="connsiteX42" fmla="*/ 8631959 w 8631959"/>
              <a:gd name="connsiteY42" fmla="*/ 455203 h 4708342"/>
              <a:gd name="connsiteX43" fmla="*/ 8631959 w 8631959"/>
              <a:gd name="connsiteY43" fmla="*/ 4253140 h 4708342"/>
              <a:gd name="connsiteX44" fmla="*/ 8176757 w 8631959"/>
              <a:gd name="connsiteY44" fmla="*/ 4708342 h 4708342"/>
              <a:gd name="connsiteX45" fmla="*/ 455203 w 8631959"/>
              <a:gd name="connsiteY45" fmla="*/ 4708342 h 4708342"/>
              <a:gd name="connsiteX46" fmla="*/ 0 w 8631959"/>
              <a:gd name="connsiteY46" fmla="*/ 4253140 h 4708342"/>
              <a:gd name="connsiteX47" fmla="*/ 0 w 8631959"/>
              <a:gd name="connsiteY47" fmla="*/ 455203 h 4708342"/>
              <a:gd name="connsiteX48" fmla="*/ 455203 w 8631959"/>
              <a:gd name="connsiteY48" fmla="*/ 0 h 470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631959" h="4708342">
                <a:moveTo>
                  <a:pt x="269503" y="3950194"/>
                </a:moveTo>
                <a:cubicBezTo>
                  <a:pt x="197712" y="3950194"/>
                  <a:pt x="139514" y="4008392"/>
                  <a:pt x="139514" y="4080183"/>
                </a:cubicBezTo>
                <a:cubicBezTo>
                  <a:pt x="139514" y="4151974"/>
                  <a:pt x="197712" y="4210172"/>
                  <a:pt x="269503" y="4210172"/>
                </a:cubicBezTo>
                <a:cubicBezTo>
                  <a:pt x="341294" y="4210172"/>
                  <a:pt x="399492" y="4151974"/>
                  <a:pt x="399492" y="4080183"/>
                </a:cubicBezTo>
                <a:cubicBezTo>
                  <a:pt x="399492" y="4008392"/>
                  <a:pt x="341294" y="3950194"/>
                  <a:pt x="269503" y="3950194"/>
                </a:cubicBezTo>
                <a:close/>
                <a:moveTo>
                  <a:pt x="269503" y="3457047"/>
                </a:moveTo>
                <a:cubicBezTo>
                  <a:pt x="197712" y="3457047"/>
                  <a:pt x="139514" y="3515245"/>
                  <a:pt x="139514" y="3587036"/>
                </a:cubicBezTo>
                <a:cubicBezTo>
                  <a:pt x="139514" y="3658827"/>
                  <a:pt x="197712" y="3717025"/>
                  <a:pt x="269503" y="3717025"/>
                </a:cubicBezTo>
                <a:cubicBezTo>
                  <a:pt x="341294" y="3717025"/>
                  <a:pt x="399492" y="3658827"/>
                  <a:pt x="399492" y="3587036"/>
                </a:cubicBezTo>
                <a:cubicBezTo>
                  <a:pt x="399492" y="3515245"/>
                  <a:pt x="341294" y="3457047"/>
                  <a:pt x="269503" y="3457047"/>
                </a:cubicBezTo>
                <a:close/>
                <a:moveTo>
                  <a:pt x="269503" y="2963901"/>
                </a:moveTo>
                <a:cubicBezTo>
                  <a:pt x="197712" y="2963901"/>
                  <a:pt x="139514" y="3022099"/>
                  <a:pt x="139514" y="3093890"/>
                </a:cubicBezTo>
                <a:cubicBezTo>
                  <a:pt x="139514" y="3165681"/>
                  <a:pt x="197712" y="3223879"/>
                  <a:pt x="269503" y="3223879"/>
                </a:cubicBezTo>
                <a:cubicBezTo>
                  <a:pt x="341294" y="3223879"/>
                  <a:pt x="399492" y="3165681"/>
                  <a:pt x="399492" y="3093890"/>
                </a:cubicBezTo>
                <a:cubicBezTo>
                  <a:pt x="399492" y="3022099"/>
                  <a:pt x="341294" y="2963901"/>
                  <a:pt x="269503" y="2963901"/>
                </a:cubicBezTo>
                <a:close/>
                <a:moveTo>
                  <a:pt x="269503" y="2470755"/>
                </a:moveTo>
                <a:cubicBezTo>
                  <a:pt x="197712" y="2470755"/>
                  <a:pt x="139514" y="2528953"/>
                  <a:pt x="139514" y="2600744"/>
                </a:cubicBezTo>
                <a:cubicBezTo>
                  <a:pt x="139514" y="2672535"/>
                  <a:pt x="197712" y="2730733"/>
                  <a:pt x="269503" y="2730733"/>
                </a:cubicBezTo>
                <a:cubicBezTo>
                  <a:pt x="341294" y="2730733"/>
                  <a:pt x="399492" y="2672535"/>
                  <a:pt x="399492" y="2600744"/>
                </a:cubicBezTo>
                <a:cubicBezTo>
                  <a:pt x="399492" y="2528953"/>
                  <a:pt x="341294" y="2470755"/>
                  <a:pt x="269503" y="2470755"/>
                </a:cubicBezTo>
                <a:close/>
                <a:moveTo>
                  <a:pt x="269503" y="1977609"/>
                </a:moveTo>
                <a:cubicBezTo>
                  <a:pt x="197712" y="1977609"/>
                  <a:pt x="139514" y="2035807"/>
                  <a:pt x="139514" y="2107598"/>
                </a:cubicBezTo>
                <a:cubicBezTo>
                  <a:pt x="139514" y="2179389"/>
                  <a:pt x="197712" y="2237587"/>
                  <a:pt x="269503" y="2237587"/>
                </a:cubicBezTo>
                <a:cubicBezTo>
                  <a:pt x="341294" y="2237587"/>
                  <a:pt x="399492" y="2179389"/>
                  <a:pt x="399492" y="2107598"/>
                </a:cubicBezTo>
                <a:cubicBezTo>
                  <a:pt x="399492" y="2035807"/>
                  <a:pt x="341294" y="1977609"/>
                  <a:pt x="269503" y="1977609"/>
                </a:cubicBezTo>
                <a:close/>
                <a:moveTo>
                  <a:pt x="269503" y="1484463"/>
                </a:moveTo>
                <a:cubicBezTo>
                  <a:pt x="197712" y="1484463"/>
                  <a:pt x="139514" y="1542661"/>
                  <a:pt x="139514" y="1614452"/>
                </a:cubicBezTo>
                <a:cubicBezTo>
                  <a:pt x="139514" y="1686243"/>
                  <a:pt x="197712" y="1744441"/>
                  <a:pt x="269503" y="1744441"/>
                </a:cubicBezTo>
                <a:cubicBezTo>
                  <a:pt x="341294" y="1744441"/>
                  <a:pt x="399492" y="1686243"/>
                  <a:pt x="399492" y="1614452"/>
                </a:cubicBezTo>
                <a:cubicBezTo>
                  <a:pt x="399492" y="1542661"/>
                  <a:pt x="341294" y="1484463"/>
                  <a:pt x="269503" y="1484463"/>
                </a:cubicBezTo>
                <a:close/>
                <a:moveTo>
                  <a:pt x="269503" y="991317"/>
                </a:moveTo>
                <a:cubicBezTo>
                  <a:pt x="197712" y="991317"/>
                  <a:pt x="139514" y="1049515"/>
                  <a:pt x="139514" y="1121306"/>
                </a:cubicBezTo>
                <a:cubicBezTo>
                  <a:pt x="139514" y="1193097"/>
                  <a:pt x="197712" y="1251295"/>
                  <a:pt x="269503" y="1251295"/>
                </a:cubicBezTo>
                <a:cubicBezTo>
                  <a:pt x="341294" y="1251295"/>
                  <a:pt x="399492" y="1193097"/>
                  <a:pt x="399492" y="1121306"/>
                </a:cubicBezTo>
                <a:cubicBezTo>
                  <a:pt x="399492" y="1049515"/>
                  <a:pt x="341294" y="991317"/>
                  <a:pt x="269503" y="991317"/>
                </a:cubicBezTo>
                <a:close/>
                <a:moveTo>
                  <a:pt x="269503" y="498171"/>
                </a:moveTo>
                <a:cubicBezTo>
                  <a:pt x="197712" y="498171"/>
                  <a:pt x="139514" y="556369"/>
                  <a:pt x="139514" y="628160"/>
                </a:cubicBezTo>
                <a:cubicBezTo>
                  <a:pt x="139514" y="699951"/>
                  <a:pt x="197712" y="758149"/>
                  <a:pt x="269503" y="758149"/>
                </a:cubicBezTo>
                <a:cubicBezTo>
                  <a:pt x="341294" y="758149"/>
                  <a:pt x="399492" y="699951"/>
                  <a:pt x="399492" y="628160"/>
                </a:cubicBezTo>
                <a:cubicBezTo>
                  <a:pt x="399492" y="556369"/>
                  <a:pt x="341294" y="498171"/>
                  <a:pt x="269503" y="498171"/>
                </a:cubicBezTo>
                <a:close/>
                <a:moveTo>
                  <a:pt x="455203" y="0"/>
                </a:moveTo>
                <a:lnTo>
                  <a:pt x="8176757" y="0"/>
                </a:lnTo>
                <a:cubicBezTo>
                  <a:pt x="8428158" y="0"/>
                  <a:pt x="8631959" y="203801"/>
                  <a:pt x="8631959" y="455203"/>
                </a:cubicBezTo>
                <a:lnTo>
                  <a:pt x="8631959" y="4253140"/>
                </a:lnTo>
                <a:cubicBezTo>
                  <a:pt x="8631959" y="4504541"/>
                  <a:pt x="8428158" y="4708342"/>
                  <a:pt x="8176757" y="4708342"/>
                </a:cubicBezTo>
                <a:lnTo>
                  <a:pt x="455203" y="4708342"/>
                </a:lnTo>
                <a:cubicBezTo>
                  <a:pt x="203801" y="4708342"/>
                  <a:pt x="0" y="4504541"/>
                  <a:pt x="0" y="4253140"/>
                </a:cubicBezTo>
                <a:lnTo>
                  <a:pt x="0" y="455203"/>
                </a:lnTo>
                <a:cubicBezTo>
                  <a:pt x="0" y="203801"/>
                  <a:pt x="203801" y="0"/>
                  <a:pt x="4552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1836">
            <a:off x="7948613" y="3802063"/>
            <a:ext cx="128905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1AC583A-F2C9-4371-BF38-060F1A1C45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6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.wmf"/><Relationship Id="rId32" Type="http://schemas.openxmlformats.org/officeDocument/2006/relationships/vmlDrawing" Target="../drawings/vmlDrawing3.vml"/><Relationship Id="rId31" Type="http://schemas.openxmlformats.org/officeDocument/2006/relationships/slideLayout" Target="../slideLayouts/slideLayout2.xml"/><Relationship Id="rId30" Type="http://schemas.openxmlformats.org/officeDocument/2006/relationships/image" Target="../media/image10.png"/><Relationship Id="rId3" Type="http://schemas.openxmlformats.org/officeDocument/2006/relationships/oleObject" Target="../embeddings/oleObject6.bin"/><Relationship Id="rId29" Type="http://schemas.openxmlformats.org/officeDocument/2006/relationships/image" Target="../media/image9.png"/><Relationship Id="rId28" Type="http://schemas.openxmlformats.org/officeDocument/2006/relationships/image" Target="../media/image26.wmf"/><Relationship Id="rId27" Type="http://schemas.openxmlformats.org/officeDocument/2006/relationships/oleObject" Target="../embeddings/oleObject18.bin"/><Relationship Id="rId26" Type="http://schemas.openxmlformats.org/officeDocument/2006/relationships/image" Target="../media/image25.wmf"/><Relationship Id="rId25" Type="http://schemas.openxmlformats.org/officeDocument/2006/relationships/oleObject" Target="../embeddings/oleObject17.bin"/><Relationship Id="rId24" Type="http://schemas.openxmlformats.org/officeDocument/2006/relationships/image" Target="../media/image24.wmf"/><Relationship Id="rId23" Type="http://schemas.openxmlformats.org/officeDocument/2006/relationships/oleObject" Target="../embeddings/oleObject16.bin"/><Relationship Id="rId22" Type="http://schemas.openxmlformats.org/officeDocument/2006/relationships/image" Target="../media/image23.wmf"/><Relationship Id="rId21" Type="http://schemas.openxmlformats.org/officeDocument/2006/relationships/oleObject" Target="../embeddings/oleObject15.bin"/><Relationship Id="rId20" Type="http://schemas.openxmlformats.org/officeDocument/2006/relationships/image" Target="../media/image22.wmf"/><Relationship Id="rId2" Type="http://schemas.openxmlformats.org/officeDocument/2006/relationships/image" Target="../media/image13.wmf"/><Relationship Id="rId19" Type="http://schemas.openxmlformats.org/officeDocument/2006/relationships/oleObject" Target="../embeddings/oleObject14.bin"/><Relationship Id="rId18" Type="http://schemas.openxmlformats.org/officeDocument/2006/relationships/image" Target="../media/image21.wmf"/><Relationship Id="rId17" Type="http://schemas.openxmlformats.org/officeDocument/2006/relationships/oleObject" Target="../embeddings/oleObject13.bin"/><Relationship Id="rId16" Type="http://schemas.openxmlformats.org/officeDocument/2006/relationships/image" Target="../media/image20.wmf"/><Relationship Id="rId15" Type="http://schemas.openxmlformats.org/officeDocument/2006/relationships/oleObject" Target="../embeddings/oleObject12.bin"/><Relationship Id="rId14" Type="http://schemas.openxmlformats.org/officeDocument/2006/relationships/image" Target="../media/image19.wmf"/><Relationship Id="rId13" Type="http://schemas.openxmlformats.org/officeDocument/2006/relationships/oleObject" Target="../embeddings/oleObject11.bin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10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0.bin"/><Relationship Id="rId3" Type="http://schemas.openxmlformats.org/officeDocument/2006/relationships/image" Target="../media/image28.wmf"/><Relationship Id="rId2" Type="http://schemas.openxmlformats.org/officeDocument/2006/relationships/oleObject" Target="../embeddings/oleObject19.bin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5.wmf"/><Relationship Id="rId7" Type="http://schemas.openxmlformats.org/officeDocument/2006/relationships/oleObject" Target="../embeddings/oleObject24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32.w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9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36.wmf"/><Relationship Id="rId10" Type="http://schemas.openxmlformats.org/officeDocument/2006/relationships/vmlDrawing" Target="../drawings/vmlDrawing6.vml"/><Relationship Id="rId1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1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40.wmf"/><Relationship Id="rId1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>
            <a:spLocks noChangeArrowheads="1"/>
          </p:cNvSpPr>
          <p:nvPr/>
        </p:nvSpPr>
        <p:spPr bwMode="auto">
          <a:xfrm>
            <a:off x="2915816" y="1446666"/>
            <a:ext cx="1300480" cy="97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约分</a:t>
            </a:r>
            <a:endParaRPr lang="zh-CN" altLang="en-US" sz="4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02" y="1492497"/>
            <a:ext cx="876492" cy="87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2412504" y="3227538"/>
            <a:ext cx="215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266" y="1131590"/>
            <a:ext cx="2877719" cy="365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920340" y="904966"/>
            <a:ext cx="694613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在括号里填上适当的数，根据什么填的？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9219" name="组合 1"/>
          <p:cNvGrpSpPr/>
          <p:nvPr/>
        </p:nvGrpSpPr>
        <p:grpSpPr bwMode="auto">
          <a:xfrm>
            <a:off x="1280319" y="1629904"/>
            <a:ext cx="2219325" cy="1143000"/>
            <a:chOff x="2391908" y="1896424"/>
            <a:chExt cx="2219312" cy="1142938"/>
          </a:xfrm>
        </p:grpSpPr>
        <p:grpSp>
          <p:nvGrpSpPr>
            <p:cNvPr id="9243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282693" y="3510970"/>
                <a:ext cx="1625607" cy="584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560506" y="4037985"/>
                <a:ext cx="106363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8"/>
              <p:cNvSpPr txBox="1"/>
              <p:nvPr/>
            </p:nvSpPr>
            <p:spPr>
              <a:xfrm>
                <a:off x="1090604" y="3710982"/>
                <a:ext cx="725491" cy="59209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244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9245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91908" y="1896424"/>
            <a:ext cx="374648" cy="10876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Equation" r:id="rId1" imgW="139700" imgH="406400" progId="Equation.DSMT4">
                    <p:embed/>
                  </p:oleObj>
                </mc:Choice>
                <mc:Fallback>
                  <p:oleObj name="Equation" r:id="rId1" imgW="139700" imgH="4064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1908" y="1896424"/>
                          <a:ext cx="374648" cy="10876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0" name="组合 22"/>
          <p:cNvGrpSpPr/>
          <p:nvPr/>
        </p:nvGrpSpPr>
        <p:grpSpPr bwMode="auto">
          <a:xfrm>
            <a:off x="3659981" y="1580691"/>
            <a:ext cx="2319338" cy="1212850"/>
            <a:chOff x="2289193" y="1863254"/>
            <a:chExt cx="2318851" cy="1212936"/>
          </a:xfrm>
        </p:grpSpPr>
        <p:grpSp>
          <p:nvGrpSpPr>
            <p:cNvPr id="9237" name="组合 14"/>
            <p:cNvGrpSpPr/>
            <p:nvPr/>
          </p:nvGrpSpPr>
          <p:grpSpPr bwMode="auto">
            <a:xfrm>
              <a:off x="2792326" y="2172656"/>
              <a:ext cx="1815718" cy="903534"/>
              <a:chOff x="1089387" y="3711005"/>
              <a:chExt cx="1815737" cy="903524"/>
            </a:xfrm>
          </p:grpSpPr>
          <p:sp>
            <p:nvSpPr>
              <p:cNvPr id="23" name="TextBox 26"/>
              <p:cNvSpPr txBox="1"/>
              <p:nvPr/>
            </p:nvSpPr>
            <p:spPr>
              <a:xfrm>
                <a:off x="1279848" y="4030294"/>
                <a:ext cx="1625276" cy="58423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560779" y="4038233"/>
                <a:ext cx="106341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8"/>
              <p:cNvSpPr txBox="1"/>
              <p:nvPr/>
            </p:nvSpPr>
            <p:spPr>
              <a:xfrm>
                <a:off x="1089386" y="3711188"/>
                <a:ext cx="725342" cy="59058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238" name="TextBox 24"/>
            <p:cNvSpPr txBox="1">
              <a:spLocks noChangeArrowheads="1"/>
            </p:cNvSpPr>
            <p:nvPr/>
          </p:nvSpPr>
          <p:spPr bwMode="auto">
            <a:xfrm>
              <a:off x="3573258" y="186325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9239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289193" y="1896357"/>
            <a:ext cx="581025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3" imgW="215900" imgH="405765" progId="Equation.DSMT4">
                    <p:embed/>
                  </p:oleObj>
                </mc:Choice>
                <mc:Fallback>
                  <p:oleObj name="Equation" r:id="rId3" imgW="2159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9193" y="1896357"/>
                          <a:ext cx="581025" cy="1087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1" name="组合 46"/>
          <p:cNvGrpSpPr/>
          <p:nvPr/>
        </p:nvGrpSpPr>
        <p:grpSpPr bwMode="auto">
          <a:xfrm>
            <a:off x="6128544" y="1629904"/>
            <a:ext cx="2314575" cy="1166812"/>
            <a:chOff x="5949600" y="1059137"/>
            <a:chExt cx="2315368" cy="1166242"/>
          </a:xfrm>
        </p:grpSpPr>
        <p:sp>
          <p:nvSpPr>
            <p:cNvPr id="9231" name="TextBox 37"/>
            <p:cNvSpPr txBox="1">
              <a:spLocks noChangeArrowheads="1"/>
            </p:cNvSpPr>
            <p:nvPr/>
          </p:nvSpPr>
          <p:spPr bwMode="auto">
            <a:xfrm>
              <a:off x="7238650" y="1640604"/>
              <a:ext cx="7651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232" name="组合 14"/>
            <p:cNvGrpSpPr/>
            <p:nvPr/>
          </p:nvGrpSpPr>
          <p:grpSpPr bwMode="auto">
            <a:xfrm>
              <a:off x="6470300" y="1101640"/>
              <a:ext cx="1794668" cy="816333"/>
              <a:chOff x="1090604" y="3190177"/>
              <a:chExt cx="1794676" cy="816909"/>
            </a:xfrm>
          </p:grpSpPr>
          <p:sp>
            <p:nvSpPr>
              <p:cNvPr id="30" name="TextBox 34"/>
              <p:cNvSpPr txBox="1"/>
              <p:nvPr/>
            </p:nvSpPr>
            <p:spPr>
              <a:xfrm>
                <a:off x="1259115" y="3190515"/>
                <a:ext cx="1626165" cy="58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1560845" y="3751025"/>
                <a:ext cx="106399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6"/>
              <p:cNvSpPr txBox="1"/>
              <p:nvPr/>
            </p:nvSpPr>
            <p:spPr>
              <a:xfrm>
                <a:off x="1090782" y="3422340"/>
                <a:ext cx="725739" cy="5843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graphicFrame>
          <p:nvGraphicFramePr>
            <p:cNvPr id="9233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949600" y="1059137"/>
            <a:ext cx="614362" cy="1087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5" imgW="228600" imgH="406400" progId="Equation.DSMT4">
                    <p:embed/>
                  </p:oleObj>
                </mc:Choice>
                <mc:Fallback>
                  <p:oleObj name="Equation" r:id="rId5" imgW="228600" imgH="4064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9600" y="1059137"/>
                          <a:ext cx="614362" cy="1087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TextBox 19"/>
          <p:cNvSpPr txBox="1">
            <a:spLocks noChangeArrowheads="1"/>
          </p:cNvSpPr>
          <p:nvPr/>
        </p:nvSpPr>
        <p:spPr bwMode="auto">
          <a:xfrm>
            <a:off x="2450306" y="1641016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TextBox 29"/>
          <p:cNvSpPr txBox="1">
            <a:spLocks noChangeArrowheads="1"/>
          </p:cNvSpPr>
          <p:nvPr/>
        </p:nvSpPr>
        <p:spPr bwMode="auto">
          <a:xfrm>
            <a:off x="4944269" y="2185529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TextBox 32"/>
          <p:cNvSpPr txBox="1">
            <a:spLocks noChangeArrowheads="1"/>
          </p:cNvSpPr>
          <p:nvPr/>
        </p:nvSpPr>
        <p:spPr bwMode="auto">
          <a:xfrm>
            <a:off x="7417594" y="1655304"/>
            <a:ext cx="6397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827088" y="2823385"/>
            <a:ext cx="792573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黑体" panose="02010609060101010101" pitchFamily="49" charset="-122"/>
              </a:rPr>
              <a:t> 根据分数的基本性质：分数的分子和分母同时乘或除以相同的数（</a:t>
            </a:r>
            <a:r>
              <a:rPr lang="en-US" altLang="zh-CN" sz="2800" b="1" dirty="0">
                <a:solidFill>
                  <a:srgbClr val="0070C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黑体" panose="02010609060101010101" pitchFamily="49" charset="-122"/>
              </a:rPr>
              <a:t>除外），分数的大小不变。</a:t>
            </a:r>
            <a:endParaRPr lang="zh-CN" altLang="en-US" sz="1600" dirty="0">
              <a:solidFill>
                <a:srgbClr val="0070C0"/>
              </a:solidFill>
              <a:latin typeface="+mn-lt"/>
              <a:ea typeface="+mn-ea"/>
            </a:endParaRPr>
          </a:p>
        </p:txBody>
      </p:sp>
      <p:grpSp>
        <p:nvGrpSpPr>
          <p:cNvPr id="9226" name="组合 9"/>
          <p:cNvGrpSpPr/>
          <p:nvPr/>
        </p:nvGrpSpPr>
        <p:grpSpPr bwMode="auto">
          <a:xfrm>
            <a:off x="-219075" y="-96838"/>
            <a:ext cx="6600825" cy="1130301"/>
            <a:chOff x="-219148" y="-96501"/>
            <a:chExt cx="6600898" cy="1130163"/>
          </a:xfrm>
        </p:grpSpPr>
        <p:grpSp>
          <p:nvGrpSpPr>
            <p:cNvPr id="9227" name="组合 8"/>
            <p:cNvGrpSpPr/>
            <p:nvPr/>
          </p:nvGrpSpPr>
          <p:grpSpPr bwMode="auto">
            <a:xfrm>
              <a:off x="-219148" y="-96501"/>
              <a:ext cx="6600898" cy="1130163"/>
              <a:chOff x="-219148" y="-96501"/>
              <a:chExt cx="6600898" cy="1130163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7"/>
              <a:srcRect l="21641"/>
              <a:stretch>
                <a:fillRect/>
              </a:stretch>
            </p:blipFill>
            <p:spPr>
              <a:xfrm>
                <a:off x="827027" y="74929"/>
                <a:ext cx="5554723" cy="7317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21017045">
                <a:off x="-219148" y="-96501"/>
                <a:ext cx="1600218" cy="113016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6394" name="文本框 1"/>
            <p:cNvSpPr txBox="1">
              <a:spLocks noChangeArrowheads="1"/>
            </p:cNvSpPr>
            <p:nvPr/>
          </p:nvSpPr>
          <p:spPr bwMode="auto">
            <a:xfrm>
              <a:off x="1039754" y="136834"/>
              <a:ext cx="4919716" cy="58571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一、复习旧知识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揭示课题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41"/>
          <p:cNvSpPr txBox="1">
            <a:spLocks noChangeArrowheads="1"/>
          </p:cNvSpPr>
          <p:nvPr/>
        </p:nvSpPr>
        <p:spPr bwMode="auto">
          <a:xfrm>
            <a:off x="868363" y="522288"/>
            <a:ext cx="13255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latin typeface="+mn-lt"/>
              </a:rPr>
              <a:t>2.</a:t>
            </a:r>
            <a:r>
              <a:rPr lang="zh-CN" altLang="en-US" sz="3200" b="1">
                <a:latin typeface="+mn-lt"/>
              </a:rPr>
              <a:t>填空</a:t>
            </a:r>
            <a:endParaRPr lang="zh-CN" altLang="en-US" sz="3200" b="1">
              <a:latin typeface="+mn-lt"/>
            </a:endParaRPr>
          </a:p>
        </p:txBody>
      </p:sp>
      <p:grpSp>
        <p:nvGrpSpPr>
          <p:cNvPr id="10243" name="组合 53"/>
          <p:cNvGrpSpPr/>
          <p:nvPr/>
        </p:nvGrpSpPr>
        <p:grpSpPr bwMode="auto">
          <a:xfrm>
            <a:off x="1304925" y="1308100"/>
            <a:ext cx="6723063" cy="1185863"/>
            <a:chOff x="1654177" y="1463165"/>
            <a:chExt cx="6722272" cy="1186110"/>
          </a:xfrm>
        </p:grpSpPr>
        <p:grpSp>
          <p:nvGrpSpPr>
            <p:cNvPr id="10277" name="组合 25"/>
            <p:cNvGrpSpPr/>
            <p:nvPr/>
          </p:nvGrpSpPr>
          <p:grpSpPr bwMode="auto">
            <a:xfrm>
              <a:off x="1654177" y="1470025"/>
              <a:ext cx="669926" cy="1157290"/>
              <a:chOff x="3078121" y="729466"/>
              <a:chExt cx="671471" cy="1157023"/>
            </a:xfrm>
          </p:grpSpPr>
          <p:sp>
            <p:nvSpPr>
              <p:cNvPr id="36" name="Text Box 32"/>
              <p:cNvSpPr txBox="1">
                <a:spLocks noChangeArrowheads="1"/>
              </p:cNvSpPr>
              <p:nvPr/>
            </p:nvSpPr>
            <p:spPr bwMode="auto">
              <a:xfrm>
                <a:off x="3078121" y="728957"/>
                <a:ext cx="652299" cy="5841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16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37" name="Text Box 33"/>
              <p:cNvSpPr txBox="1">
                <a:spLocks noChangeArrowheads="1"/>
              </p:cNvSpPr>
              <p:nvPr/>
            </p:nvSpPr>
            <p:spPr bwMode="auto">
              <a:xfrm>
                <a:off x="3097213" y="1302032"/>
                <a:ext cx="652299" cy="5841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32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3219718" y="1282983"/>
                <a:ext cx="4056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78" name="组合 25"/>
            <p:cNvGrpSpPr/>
            <p:nvPr/>
          </p:nvGrpSpPr>
          <p:grpSpPr bwMode="auto">
            <a:xfrm>
              <a:off x="2642399" y="1482966"/>
              <a:ext cx="1155697" cy="1132993"/>
              <a:chOff x="2865753" y="711949"/>
              <a:chExt cx="1158363" cy="1132737"/>
            </a:xfrm>
          </p:grpSpPr>
          <p:sp>
            <p:nvSpPr>
              <p:cNvPr id="33" name="Text Box 32"/>
              <p:cNvSpPr txBox="1">
                <a:spLocks noChangeArrowheads="1"/>
              </p:cNvSpPr>
              <p:nvPr/>
            </p:nvSpPr>
            <p:spPr bwMode="auto">
              <a:xfrm>
                <a:off x="2866429" y="711202"/>
                <a:ext cx="1158230" cy="585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34" name="Text Box 33"/>
              <p:cNvSpPr txBox="1">
                <a:spLocks noChangeArrowheads="1"/>
              </p:cNvSpPr>
              <p:nvPr/>
            </p:nvSpPr>
            <p:spPr bwMode="auto">
              <a:xfrm>
                <a:off x="3119394" y="1260467"/>
                <a:ext cx="652300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16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3022345" y="1282692"/>
                <a:ext cx="87185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79" name="组合 25"/>
            <p:cNvGrpSpPr/>
            <p:nvPr/>
          </p:nvGrpSpPr>
          <p:grpSpPr bwMode="auto">
            <a:xfrm>
              <a:off x="4148537" y="1463165"/>
              <a:ext cx="1123950" cy="1166309"/>
              <a:chOff x="2508981" y="722607"/>
              <a:chExt cx="1126542" cy="1166042"/>
            </a:xfrm>
          </p:grpSpPr>
          <p:sp>
            <p:nvSpPr>
              <p:cNvPr id="30" name="Text Box 32"/>
              <p:cNvSpPr txBox="1">
                <a:spLocks noChangeArrowheads="1"/>
              </p:cNvSpPr>
              <p:nvPr/>
            </p:nvSpPr>
            <p:spPr bwMode="auto">
              <a:xfrm>
                <a:off x="2761253" y="722607"/>
                <a:ext cx="653891" cy="584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4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Text Box 33"/>
              <p:cNvSpPr txBox="1">
                <a:spLocks noChangeArrowheads="1"/>
              </p:cNvSpPr>
              <p:nvPr/>
            </p:nvSpPr>
            <p:spPr bwMode="auto">
              <a:xfrm>
                <a:off x="2508288" y="1303620"/>
                <a:ext cx="1128000" cy="5857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2734207" y="1282983"/>
                <a:ext cx="69525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 Box 98"/>
            <p:cNvSpPr txBox="1">
              <a:spLocks noChangeArrowheads="1"/>
            </p:cNvSpPr>
            <p:nvPr/>
          </p:nvSpPr>
          <p:spPr bwMode="auto">
            <a:xfrm>
              <a:off x="1817671" y="1753739"/>
              <a:ext cx="1368264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19" name="Text Box 98"/>
            <p:cNvSpPr txBox="1">
              <a:spLocks noChangeArrowheads="1"/>
            </p:cNvSpPr>
            <p:nvPr/>
          </p:nvSpPr>
          <p:spPr bwMode="auto">
            <a:xfrm>
              <a:off x="3376412" y="1761677"/>
              <a:ext cx="1366676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20" name="Text Box 98"/>
            <p:cNvSpPr txBox="1">
              <a:spLocks noChangeArrowheads="1"/>
            </p:cNvSpPr>
            <p:nvPr/>
          </p:nvSpPr>
          <p:spPr bwMode="auto">
            <a:xfrm>
              <a:off x="4839915" y="1753739"/>
              <a:ext cx="1368264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grpSp>
          <p:nvGrpSpPr>
            <p:cNvPr id="10283" name="组合 25"/>
            <p:cNvGrpSpPr/>
            <p:nvPr/>
          </p:nvGrpSpPr>
          <p:grpSpPr bwMode="auto">
            <a:xfrm>
              <a:off x="5688811" y="1486714"/>
              <a:ext cx="1155697" cy="1132993"/>
              <a:chOff x="2865753" y="711949"/>
              <a:chExt cx="1158363" cy="1132737"/>
            </a:xfrm>
          </p:grpSpPr>
          <p:sp>
            <p:nvSpPr>
              <p:cNvPr id="27" name="Text Box 32"/>
              <p:cNvSpPr txBox="1">
                <a:spLocks noChangeArrowheads="1"/>
              </p:cNvSpPr>
              <p:nvPr/>
            </p:nvSpPr>
            <p:spPr bwMode="auto">
              <a:xfrm>
                <a:off x="2866070" y="712218"/>
                <a:ext cx="1158230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8" name="Text Box 33"/>
              <p:cNvSpPr txBox="1">
                <a:spLocks noChangeArrowheads="1"/>
              </p:cNvSpPr>
              <p:nvPr/>
            </p:nvSpPr>
            <p:spPr bwMode="auto">
              <a:xfrm>
                <a:off x="3119035" y="1259895"/>
                <a:ext cx="652300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4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3021985" y="1283708"/>
                <a:ext cx="87185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84" name="组合 25"/>
            <p:cNvGrpSpPr/>
            <p:nvPr/>
          </p:nvGrpSpPr>
          <p:grpSpPr bwMode="auto">
            <a:xfrm>
              <a:off x="7252499" y="1482966"/>
              <a:ext cx="1123950" cy="1166309"/>
              <a:chOff x="2508981" y="722607"/>
              <a:chExt cx="1126542" cy="1166042"/>
            </a:xfrm>
          </p:grpSpPr>
          <p:sp>
            <p:nvSpPr>
              <p:cNvPr id="24" name="Text Box 32"/>
              <p:cNvSpPr txBox="1">
                <a:spLocks noChangeArrowheads="1"/>
              </p:cNvSpPr>
              <p:nvPr/>
            </p:nvSpPr>
            <p:spPr bwMode="auto">
              <a:xfrm>
                <a:off x="2762078" y="721860"/>
                <a:ext cx="652299" cy="584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1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25" name="Text Box 33"/>
              <p:cNvSpPr txBox="1">
                <a:spLocks noChangeArrowheads="1"/>
              </p:cNvSpPr>
              <p:nvPr/>
            </p:nvSpPr>
            <p:spPr bwMode="auto">
              <a:xfrm>
                <a:off x="2509113" y="1302873"/>
                <a:ext cx="1126410" cy="5857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2735032" y="1282236"/>
                <a:ext cx="6936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 Box 98"/>
            <p:cNvSpPr txBox="1">
              <a:spLocks noChangeArrowheads="1"/>
            </p:cNvSpPr>
            <p:nvPr/>
          </p:nvSpPr>
          <p:spPr bwMode="auto">
            <a:xfrm>
              <a:off x="6357387" y="1753739"/>
              <a:ext cx="1368264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</p:grpSp>
      <p:grpSp>
        <p:nvGrpSpPr>
          <p:cNvPr id="10244" name="组合 88"/>
          <p:cNvGrpSpPr/>
          <p:nvPr/>
        </p:nvGrpSpPr>
        <p:grpSpPr bwMode="auto">
          <a:xfrm>
            <a:off x="1068388" y="2698750"/>
            <a:ext cx="6921500" cy="1185863"/>
            <a:chOff x="1289849" y="2853815"/>
            <a:chExt cx="6921500" cy="1186110"/>
          </a:xfrm>
        </p:grpSpPr>
        <p:grpSp>
          <p:nvGrpSpPr>
            <p:cNvPr id="10253" name="组合 25"/>
            <p:cNvGrpSpPr/>
            <p:nvPr/>
          </p:nvGrpSpPr>
          <p:grpSpPr bwMode="auto">
            <a:xfrm>
              <a:off x="1289849" y="2873616"/>
              <a:ext cx="1155697" cy="1132993"/>
              <a:chOff x="2865753" y="711949"/>
              <a:chExt cx="1158363" cy="1132737"/>
            </a:xfrm>
          </p:grpSpPr>
          <p:sp>
            <p:nvSpPr>
              <p:cNvPr id="61" name="Text Box 32"/>
              <p:cNvSpPr txBox="1">
                <a:spLocks noChangeArrowheads="1"/>
              </p:cNvSpPr>
              <p:nvPr/>
            </p:nvSpPr>
            <p:spPr bwMode="auto">
              <a:xfrm>
                <a:off x="2865753" y="711202"/>
                <a:ext cx="1158366" cy="585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62" name="Text Box 33"/>
              <p:cNvSpPr txBox="1">
                <a:spLocks noChangeArrowheads="1"/>
              </p:cNvSpPr>
              <p:nvPr/>
            </p:nvSpPr>
            <p:spPr bwMode="auto">
              <a:xfrm>
                <a:off x="3118747" y="1260467"/>
                <a:ext cx="652376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9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63" name="直接连接符 62"/>
              <p:cNvCxnSpPr/>
              <p:nvPr/>
            </p:nvCxnSpPr>
            <p:spPr>
              <a:xfrm>
                <a:off x="3021687" y="1282692"/>
                <a:ext cx="87195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54" name="组合 25"/>
            <p:cNvGrpSpPr/>
            <p:nvPr/>
          </p:nvGrpSpPr>
          <p:grpSpPr bwMode="auto">
            <a:xfrm>
              <a:off x="3983437" y="2853815"/>
              <a:ext cx="1123950" cy="1166309"/>
              <a:chOff x="2508981" y="722607"/>
              <a:chExt cx="1126542" cy="1166042"/>
            </a:xfrm>
          </p:grpSpPr>
          <p:sp>
            <p:nvSpPr>
              <p:cNvPr id="58" name="Text Box 32"/>
              <p:cNvSpPr txBox="1">
                <a:spLocks noChangeArrowheads="1"/>
              </p:cNvSpPr>
              <p:nvPr/>
            </p:nvSpPr>
            <p:spPr bwMode="auto">
              <a:xfrm>
                <a:off x="2749647" y="722607"/>
                <a:ext cx="652376" cy="584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10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59" name="Text Box 33"/>
              <p:cNvSpPr txBox="1">
                <a:spLocks noChangeArrowheads="1"/>
              </p:cNvSpPr>
              <p:nvPr/>
            </p:nvSpPr>
            <p:spPr bwMode="auto">
              <a:xfrm>
                <a:off x="2509381" y="1303620"/>
                <a:ext cx="1126542" cy="5857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>
                <a:off x="2735326" y="1282983"/>
                <a:ext cx="693746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 Box 98"/>
            <p:cNvSpPr txBox="1">
              <a:spLocks noChangeArrowheads="1"/>
            </p:cNvSpPr>
            <p:nvPr/>
          </p:nvSpPr>
          <p:spPr bwMode="auto">
            <a:xfrm>
              <a:off x="2023274" y="3152327"/>
              <a:ext cx="1366837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43" name="Text Box 98"/>
            <p:cNvSpPr txBox="1">
              <a:spLocks noChangeArrowheads="1"/>
            </p:cNvSpPr>
            <p:nvPr/>
          </p:nvSpPr>
          <p:spPr bwMode="auto">
            <a:xfrm>
              <a:off x="4674399" y="3144389"/>
              <a:ext cx="1368425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grpSp>
          <p:nvGrpSpPr>
            <p:cNvPr id="10257" name="组合 25"/>
            <p:cNvGrpSpPr/>
            <p:nvPr/>
          </p:nvGrpSpPr>
          <p:grpSpPr bwMode="auto">
            <a:xfrm>
              <a:off x="5523711" y="2877364"/>
              <a:ext cx="1155697" cy="1132993"/>
              <a:chOff x="2865753" y="711949"/>
              <a:chExt cx="1158363" cy="1132737"/>
            </a:xfrm>
          </p:grpSpPr>
          <p:sp>
            <p:nvSpPr>
              <p:cNvPr id="55" name="Text Box 32"/>
              <p:cNvSpPr txBox="1">
                <a:spLocks noChangeArrowheads="1"/>
              </p:cNvSpPr>
              <p:nvPr/>
            </p:nvSpPr>
            <p:spPr bwMode="auto">
              <a:xfrm>
                <a:off x="2865753" y="712218"/>
                <a:ext cx="1158366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56" name="Text Box 33"/>
              <p:cNvSpPr txBox="1">
                <a:spLocks noChangeArrowheads="1"/>
              </p:cNvSpPr>
              <p:nvPr/>
            </p:nvSpPr>
            <p:spPr bwMode="auto">
              <a:xfrm>
                <a:off x="3118748" y="1259895"/>
                <a:ext cx="652376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24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>
              <a:xfrm>
                <a:off x="3021687" y="1283708"/>
                <a:ext cx="871957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58" name="组合 25"/>
            <p:cNvGrpSpPr/>
            <p:nvPr/>
          </p:nvGrpSpPr>
          <p:grpSpPr bwMode="auto">
            <a:xfrm>
              <a:off x="7087399" y="2873616"/>
              <a:ext cx="1123950" cy="1166309"/>
              <a:chOff x="2508981" y="722607"/>
              <a:chExt cx="1126542" cy="1166042"/>
            </a:xfrm>
          </p:grpSpPr>
          <p:sp>
            <p:nvSpPr>
              <p:cNvPr id="52" name="Text Box 32"/>
              <p:cNvSpPr txBox="1">
                <a:spLocks noChangeArrowheads="1"/>
              </p:cNvSpPr>
              <p:nvPr/>
            </p:nvSpPr>
            <p:spPr bwMode="auto">
              <a:xfrm>
                <a:off x="2761975" y="721860"/>
                <a:ext cx="652376" cy="584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20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53" name="Text Box 33"/>
              <p:cNvSpPr txBox="1">
                <a:spLocks noChangeArrowheads="1"/>
              </p:cNvSpPr>
              <p:nvPr/>
            </p:nvSpPr>
            <p:spPr bwMode="auto">
              <a:xfrm>
                <a:off x="2508981" y="1302873"/>
                <a:ext cx="1126542" cy="5857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）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2734926" y="1282236"/>
                <a:ext cx="693746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Text Box 98"/>
            <p:cNvSpPr txBox="1">
              <a:spLocks noChangeArrowheads="1"/>
            </p:cNvSpPr>
            <p:nvPr/>
          </p:nvSpPr>
          <p:spPr bwMode="auto">
            <a:xfrm>
              <a:off x="6192049" y="3144389"/>
              <a:ext cx="1368425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47" name="Text Box 98"/>
            <p:cNvSpPr txBox="1">
              <a:spLocks noChangeArrowheads="1"/>
            </p:cNvSpPr>
            <p:nvPr/>
          </p:nvSpPr>
          <p:spPr bwMode="auto">
            <a:xfrm>
              <a:off x="3104361" y="3152327"/>
              <a:ext cx="1366838" cy="5843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algn="ctr"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=</a:t>
              </a:r>
              <a:endParaRPr lang="en-US" altLang="zh-CN" sz="3200" dirty="0">
                <a:latin typeface="+mj-lt"/>
                <a:ea typeface="+mj-ea"/>
              </a:endParaRPr>
            </a:p>
          </p:txBody>
        </p:sp>
        <p:grpSp>
          <p:nvGrpSpPr>
            <p:cNvPr id="10261" name="组合 25"/>
            <p:cNvGrpSpPr/>
            <p:nvPr/>
          </p:nvGrpSpPr>
          <p:grpSpPr bwMode="auto">
            <a:xfrm>
              <a:off x="2661850" y="2873616"/>
              <a:ext cx="1155697" cy="1132993"/>
              <a:chOff x="2884848" y="711949"/>
              <a:chExt cx="1158363" cy="1132737"/>
            </a:xfrm>
          </p:grpSpPr>
          <p:sp>
            <p:nvSpPr>
              <p:cNvPr id="49" name="Text Box 32"/>
              <p:cNvSpPr txBox="1">
                <a:spLocks noChangeArrowheads="1"/>
              </p:cNvSpPr>
              <p:nvPr/>
            </p:nvSpPr>
            <p:spPr bwMode="auto">
              <a:xfrm>
                <a:off x="2884446" y="711202"/>
                <a:ext cx="1158366" cy="5857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2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50" name="Text Box 33"/>
              <p:cNvSpPr txBox="1">
                <a:spLocks noChangeArrowheads="1"/>
              </p:cNvSpPr>
              <p:nvPr/>
            </p:nvSpPr>
            <p:spPr bwMode="auto">
              <a:xfrm>
                <a:off x="3137440" y="1260467"/>
                <a:ext cx="652376" cy="5841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3</a:t>
                </a:r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 flipH="1">
                <a:off x="3242457" y="1274755"/>
                <a:ext cx="48053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" name="文本框 63"/>
          <p:cNvSpPr txBox="1"/>
          <p:nvPr/>
        </p:nvSpPr>
        <p:spPr>
          <a:xfrm>
            <a:off x="2717800" y="1314450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205288" y="1873250"/>
            <a:ext cx="3921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746750" y="1308100"/>
            <a:ext cx="393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291388" y="1885950"/>
            <a:ext cx="3921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474788" y="2698750"/>
            <a:ext cx="3921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051300" y="3262313"/>
            <a:ext cx="5953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589588" y="2714625"/>
            <a:ext cx="59531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146925" y="3286125"/>
            <a:ext cx="59372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"/>
          <p:cNvGrpSpPr/>
          <p:nvPr/>
        </p:nvGrpSpPr>
        <p:grpSpPr bwMode="auto">
          <a:xfrm>
            <a:off x="674688" y="833438"/>
            <a:ext cx="8137525" cy="1616075"/>
            <a:chOff x="336015" y="389531"/>
            <a:chExt cx="8137930" cy="1615464"/>
          </a:xfrm>
        </p:grpSpPr>
        <p:sp>
          <p:nvSpPr>
            <p:cNvPr id="3" name="Text Box 17"/>
            <p:cNvSpPr txBox="1">
              <a:spLocks noChangeArrowheads="1"/>
            </p:cNvSpPr>
            <p:nvPr/>
          </p:nvSpPr>
          <p:spPr bwMode="auto">
            <a:xfrm>
              <a:off x="336015" y="437138"/>
              <a:ext cx="8137930" cy="15678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indent="828040">
                <a:lnSpc>
                  <a:spcPct val="150000"/>
                </a:lnSpc>
                <a:defRPr/>
              </a:pPr>
              <a:r>
                <a:rPr kumimoji="1" lang="zh-CN" altLang="en-US" sz="3200" dirty="0">
                  <a:latin typeface="+mj-lt"/>
                  <a:ea typeface="+mj-ea"/>
                </a:rPr>
                <a:t>把        化成分子和分母比较小且分数大</a:t>
              </a:r>
              <a:endParaRPr kumimoji="1" lang="zh-CN" altLang="en-US" sz="3200" dirty="0">
                <a:latin typeface="+mj-lt"/>
                <a:ea typeface="+mj-ea"/>
              </a:endParaRPr>
            </a:p>
            <a:p>
              <a:pPr indent="828040">
                <a:lnSpc>
                  <a:spcPct val="150000"/>
                </a:lnSpc>
                <a:defRPr/>
              </a:pPr>
              <a:r>
                <a:rPr kumimoji="1" lang="zh-CN" altLang="en-US" sz="3200" dirty="0">
                  <a:latin typeface="+mj-lt"/>
                  <a:ea typeface="+mj-ea"/>
                </a:rPr>
                <a:t>小不变的分数。</a:t>
              </a:r>
              <a:endParaRPr kumimoji="1" lang="zh-CN" altLang="en-US" sz="3200" dirty="0">
                <a:latin typeface="+mj-lt"/>
                <a:ea typeface="+mj-ea"/>
              </a:endParaRPr>
            </a:p>
          </p:txBody>
        </p:sp>
        <p:grpSp>
          <p:nvGrpSpPr>
            <p:cNvPr id="11277" name="组合 1"/>
            <p:cNvGrpSpPr/>
            <p:nvPr/>
          </p:nvGrpSpPr>
          <p:grpSpPr bwMode="auto">
            <a:xfrm>
              <a:off x="1738544" y="389531"/>
              <a:ext cx="674718" cy="1077913"/>
              <a:chOff x="1744663" y="916847"/>
              <a:chExt cx="593725" cy="1077913"/>
            </a:xfrm>
          </p:grpSpPr>
          <p:sp>
            <p:nvSpPr>
              <p:cNvPr id="5" name="Text Box 15"/>
              <p:cNvSpPr txBox="1">
                <a:spLocks noChangeArrowheads="1"/>
              </p:cNvSpPr>
              <p:nvPr/>
            </p:nvSpPr>
            <p:spPr bwMode="auto">
              <a:xfrm>
                <a:off x="1744050" y="916847"/>
                <a:ext cx="593729" cy="10775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24</a:t>
                </a:r>
                <a:endParaRPr kumimoji="1" lang="en-US" altLang="zh-CN" sz="3200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30</a:t>
                </a:r>
                <a:endParaRPr kumimoji="1" lang="en-US" altLang="zh-CN" sz="3200" dirty="0">
                  <a:latin typeface="+mj-lt"/>
                  <a:ea typeface="+mj-ea"/>
                </a:endParaRPr>
              </a:p>
            </p:txBody>
          </p:sp>
          <p:sp>
            <p:nvSpPr>
              <p:cNvPr id="6" name="Line 16"/>
              <p:cNvSpPr>
                <a:spLocks noChangeShapeType="1"/>
              </p:cNvSpPr>
              <p:nvPr/>
            </p:nvSpPr>
            <p:spPr bwMode="auto">
              <a:xfrm>
                <a:off x="1815297" y="1462740"/>
                <a:ext cx="467997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</p:grpSp>
      <p:pic>
        <p:nvPicPr>
          <p:cNvPr id="11267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97" y="1059180"/>
            <a:ext cx="56324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 bwMode="auto">
          <a:xfrm>
            <a:off x="998647" y="3363278"/>
            <a:ext cx="7207250" cy="1223962"/>
            <a:chOff x="1331640" y="2427734"/>
            <a:chExt cx="6349999" cy="1224136"/>
          </a:xfrm>
        </p:grpSpPr>
        <p:sp>
          <p:nvSpPr>
            <p:cNvPr id="9" name="对话气泡: 圆角矩形 8"/>
            <p:cNvSpPr/>
            <p:nvPr/>
          </p:nvSpPr>
          <p:spPr>
            <a:xfrm>
              <a:off x="1368006" y="2427734"/>
              <a:ext cx="6277268" cy="1224136"/>
            </a:xfrm>
            <a:prstGeom prst="wedgeRoundRectCallout">
              <a:avLst>
                <a:gd name="adj1" fmla="val -4382"/>
                <a:gd name="adj2" fmla="val -8938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331640" y="2526173"/>
              <a:ext cx="6349999" cy="10780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根据分数的基本性质，分子和分母同时乘或除以相同的数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(0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除外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)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。</a:t>
              </a:r>
              <a:endParaRPr lang="zh-CN" altLang="en-US" sz="3200" b="1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269" name="组合 13"/>
          <p:cNvGrpSpPr/>
          <p:nvPr/>
        </p:nvGrpSpPr>
        <p:grpSpPr bwMode="auto">
          <a:xfrm>
            <a:off x="-219075" y="-96838"/>
            <a:ext cx="4329113" cy="1130301"/>
            <a:chOff x="-219148" y="-96501"/>
            <a:chExt cx="4329052" cy="1130163"/>
          </a:xfrm>
        </p:grpSpPr>
        <p:grpSp>
          <p:nvGrpSpPr>
            <p:cNvPr id="11270" name="组合 14"/>
            <p:cNvGrpSpPr/>
            <p:nvPr/>
          </p:nvGrpSpPr>
          <p:grpSpPr bwMode="auto">
            <a:xfrm>
              <a:off x="-219148" y="-96501"/>
              <a:ext cx="4329052" cy="1130163"/>
              <a:chOff x="-219148" y="-96501"/>
              <a:chExt cx="4329052" cy="1130163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2"/>
              <a:srcRect l="53693"/>
              <a:stretch>
                <a:fillRect/>
              </a:stretch>
            </p:blipFill>
            <p:spPr>
              <a:xfrm>
                <a:off x="827000" y="74929"/>
                <a:ext cx="3282904" cy="7317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21017045">
                <a:off x="-219148" y="-96501"/>
                <a:ext cx="1600177" cy="113016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6" name="文本框 1"/>
            <p:cNvSpPr txBox="1">
              <a:spLocks noChangeArrowheads="1"/>
            </p:cNvSpPr>
            <p:nvPr/>
          </p:nvSpPr>
          <p:spPr bwMode="auto">
            <a:xfrm>
              <a:off x="1039722" y="136834"/>
              <a:ext cx="2655850" cy="58412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二、探究新知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71550" y="2449830"/>
            <a:ext cx="684911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457200" indent="-457200">
              <a:buFont typeface="Wingdings" panose="05000000000000000000" charset="0"/>
              <a:buChar char="Ø"/>
              <a:defRPr/>
            </a:pPr>
            <a:r>
              <a:rPr lang="zh-CN" altLang="en-US" sz="28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怎样才能保证分数大小不变？</a:t>
            </a:r>
            <a:endParaRPr lang="zh-CN" altLang="en-US" sz="28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24"/>
          <p:cNvGrpSpPr/>
          <p:nvPr/>
        </p:nvGrpSpPr>
        <p:grpSpPr bwMode="auto">
          <a:xfrm>
            <a:off x="1042988" y="561975"/>
            <a:ext cx="3149600" cy="1176338"/>
            <a:chOff x="1042988" y="843558"/>
            <a:chExt cx="3149600" cy="1176338"/>
          </a:xfrm>
        </p:grpSpPr>
        <p:grpSp>
          <p:nvGrpSpPr>
            <p:cNvPr id="12324" name="Group 2"/>
            <p:cNvGrpSpPr/>
            <p:nvPr/>
          </p:nvGrpSpPr>
          <p:grpSpPr bwMode="auto">
            <a:xfrm>
              <a:off x="1042988" y="878483"/>
              <a:ext cx="865187" cy="1077913"/>
              <a:chOff x="2731" y="3155"/>
              <a:chExt cx="220" cy="679"/>
            </a:xfrm>
          </p:grpSpPr>
          <p:sp>
            <p:nvSpPr>
              <p:cNvPr id="4" name="Text Box 3"/>
              <p:cNvSpPr txBox="1">
                <a:spLocks noChangeArrowheads="1"/>
              </p:cNvSpPr>
              <p:nvPr/>
            </p:nvSpPr>
            <p:spPr bwMode="auto">
              <a:xfrm>
                <a:off x="2731" y="3155"/>
                <a:ext cx="220" cy="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24</a:t>
                </a:r>
                <a:endParaRPr kumimoji="1" lang="en-US" altLang="zh-CN" sz="320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30</a:t>
                </a:r>
                <a:endParaRPr kumimoji="1" lang="en-US" altLang="zh-CN" sz="3200">
                  <a:latin typeface="+mj-lt"/>
                  <a:ea typeface="+mj-ea"/>
                </a:endParaRPr>
              </a:p>
            </p:txBody>
          </p:sp>
          <p:sp>
            <p:nvSpPr>
              <p:cNvPr id="5" name="Line 4"/>
              <p:cNvSpPr>
                <a:spLocks noChangeShapeType="1"/>
              </p:cNvSpPr>
              <p:nvPr/>
            </p:nvSpPr>
            <p:spPr bwMode="auto">
              <a:xfrm>
                <a:off x="2744" y="3493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835150" y="972146"/>
              <a:ext cx="576263" cy="7318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=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grpSp>
          <p:nvGrpSpPr>
            <p:cNvPr id="12326" name="Group 6"/>
            <p:cNvGrpSpPr/>
            <p:nvPr/>
          </p:nvGrpSpPr>
          <p:grpSpPr bwMode="auto">
            <a:xfrm>
              <a:off x="2200275" y="843558"/>
              <a:ext cx="1225550" cy="1176338"/>
              <a:chOff x="2732" y="3119"/>
              <a:chExt cx="220" cy="741"/>
            </a:xfrm>
          </p:grpSpPr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732" y="3119"/>
                <a:ext cx="220" cy="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24÷2</a:t>
                </a:r>
                <a:endParaRPr kumimoji="1" lang="en-US" altLang="zh-CN" sz="3200" dirty="0">
                  <a:latin typeface="+mj-lt"/>
                  <a:ea typeface="+mj-ea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30÷2</a:t>
                </a:r>
                <a:endParaRPr kumimoji="1" lang="en-US" altLang="zh-CN" sz="3200" dirty="0">
                  <a:latin typeface="+mj-lt"/>
                  <a:ea typeface="+mj-ea"/>
                </a:endParaRPr>
              </a:p>
            </p:txBody>
          </p:sp>
          <p:sp>
            <p:nvSpPr>
              <p:cNvPr id="9" name="Line 8"/>
              <p:cNvSpPr>
                <a:spLocks noChangeShapeType="1"/>
              </p:cNvSpPr>
              <p:nvPr/>
            </p:nvSpPr>
            <p:spPr bwMode="auto">
              <a:xfrm>
                <a:off x="2744" y="3472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276600" y="972146"/>
              <a:ext cx="576263" cy="7318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>
                  <a:latin typeface="+mj-lt"/>
                  <a:ea typeface="+mj-ea"/>
                </a:rPr>
                <a:t>=</a:t>
              </a:r>
              <a:endParaRPr kumimoji="1" lang="en-US" altLang="zh-CN" sz="3200">
                <a:latin typeface="+mj-lt"/>
                <a:ea typeface="+mj-ea"/>
              </a:endParaRPr>
            </a:p>
          </p:txBody>
        </p:sp>
        <p:grpSp>
          <p:nvGrpSpPr>
            <p:cNvPr id="12328" name="Group 10"/>
            <p:cNvGrpSpPr/>
            <p:nvPr/>
          </p:nvGrpSpPr>
          <p:grpSpPr bwMode="auto">
            <a:xfrm>
              <a:off x="3597275" y="853083"/>
              <a:ext cx="595313" cy="1136650"/>
              <a:chOff x="2715" y="3125"/>
              <a:chExt cx="254" cy="716"/>
            </a:xfrm>
          </p:grpSpPr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2715" y="3125"/>
                <a:ext cx="254" cy="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12</a:t>
                </a:r>
                <a:endParaRPr kumimoji="1" lang="en-US" altLang="zh-CN" sz="3200" dirty="0">
                  <a:latin typeface="+mj-lt"/>
                  <a:ea typeface="+mj-ea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15</a:t>
                </a:r>
                <a:endParaRPr kumimoji="1" lang="en-US" altLang="zh-CN" sz="3200" dirty="0">
                  <a:latin typeface="+mj-lt"/>
                  <a:ea typeface="+mj-ea"/>
                </a:endParaRPr>
              </a:p>
            </p:txBody>
          </p:sp>
          <p:sp>
            <p:nvSpPr>
              <p:cNvPr id="13" name="Line 12"/>
              <p:cNvSpPr>
                <a:spLocks noChangeShapeType="1"/>
              </p:cNvSpPr>
              <p:nvPr/>
            </p:nvSpPr>
            <p:spPr bwMode="auto">
              <a:xfrm>
                <a:off x="2744" y="3472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19459" name="组合 25"/>
          <p:cNvGrpSpPr/>
          <p:nvPr/>
        </p:nvGrpSpPr>
        <p:grpSpPr bwMode="auto">
          <a:xfrm>
            <a:off x="4572000" y="557213"/>
            <a:ext cx="3046413" cy="1150937"/>
            <a:chOff x="4572000" y="848321"/>
            <a:chExt cx="3046413" cy="1150937"/>
          </a:xfrm>
        </p:grpSpPr>
        <p:grpSp>
          <p:nvGrpSpPr>
            <p:cNvPr id="12313" name="Group 18"/>
            <p:cNvGrpSpPr/>
            <p:nvPr/>
          </p:nvGrpSpPr>
          <p:grpSpPr bwMode="auto">
            <a:xfrm>
              <a:off x="4572000" y="848321"/>
              <a:ext cx="865188" cy="1136650"/>
              <a:chOff x="2731" y="3122"/>
              <a:chExt cx="220" cy="716"/>
            </a:xfrm>
          </p:grpSpPr>
          <p:sp>
            <p:nvSpPr>
              <p:cNvPr id="15" name="Text Box 19"/>
              <p:cNvSpPr txBox="1">
                <a:spLocks noChangeArrowheads="1"/>
              </p:cNvSpPr>
              <p:nvPr/>
            </p:nvSpPr>
            <p:spPr bwMode="auto">
              <a:xfrm>
                <a:off x="2731" y="3122"/>
                <a:ext cx="220" cy="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12</a:t>
                </a:r>
                <a:endParaRPr kumimoji="1" lang="en-US" altLang="zh-CN" sz="3200" dirty="0">
                  <a:latin typeface="+mj-lt"/>
                  <a:ea typeface="+mj-ea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15</a:t>
                </a:r>
                <a:endParaRPr kumimoji="1" lang="en-US" altLang="zh-CN" sz="3200" dirty="0">
                  <a:latin typeface="+mj-lt"/>
                  <a:ea typeface="+mj-ea"/>
                </a:endParaRPr>
              </a:p>
            </p:txBody>
          </p:sp>
          <p:sp>
            <p:nvSpPr>
              <p:cNvPr id="16" name="Line 20"/>
              <p:cNvSpPr>
                <a:spLocks noChangeShapeType="1"/>
              </p:cNvSpPr>
              <p:nvPr/>
            </p:nvSpPr>
            <p:spPr bwMode="auto">
              <a:xfrm>
                <a:off x="2744" y="3479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17" name="Text Box 21"/>
            <p:cNvSpPr txBox="1">
              <a:spLocks noChangeArrowheads="1"/>
            </p:cNvSpPr>
            <p:nvPr/>
          </p:nvSpPr>
          <p:spPr bwMode="auto">
            <a:xfrm>
              <a:off x="5364163" y="994371"/>
              <a:ext cx="576262" cy="7318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>
                  <a:latin typeface="+mj-lt"/>
                  <a:ea typeface="+mj-ea"/>
                </a:rPr>
                <a:t>=</a:t>
              </a:r>
              <a:endParaRPr kumimoji="1" lang="en-US" altLang="zh-CN" sz="3200">
                <a:latin typeface="+mj-lt"/>
                <a:ea typeface="+mj-ea"/>
              </a:endParaRPr>
            </a:p>
          </p:txBody>
        </p:sp>
        <p:grpSp>
          <p:nvGrpSpPr>
            <p:cNvPr id="12315" name="Group 22"/>
            <p:cNvGrpSpPr/>
            <p:nvPr/>
          </p:nvGrpSpPr>
          <p:grpSpPr bwMode="auto">
            <a:xfrm>
              <a:off x="5722938" y="849908"/>
              <a:ext cx="1225550" cy="1131888"/>
              <a:chOff x="2731" y="3109"/>
              <a:chExt cx="220" cy="713"/>
            </a:xfrm>
          </p:grpSpPr>
          <p:sp>
            <p:nvSpPr>
              <p:cNvPr id="19" name="Text Box 23"/>
              <p:cNvSpPr txBox="1">
                <a:spLocks noChangeArrowheads="1"/>
              </p:cNvSpPr>
              <p:nvPr/>
            </p:nvSpPr>
            <p:spPr bwMode="auto">
              <a:xfrm>
                <a:off x="2731" y="3109"/>
                <a:ext cx="220" cy="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12÷3</a:t>
                </a:r>
                <a:endParaRPr kumimoji="1" lang="en-US" altLang="zh-CN" sz="3200" dirty="0">
                  <a:latin typeface="+mj-lt"/>
                  <a:ea typeface="+mj-ea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15÷3</a:t>
                </a:r>
                <a:endParaRPr kumimoji="1" lang="en-US" altLang="zh-CN" sz="3200" dirty="0">
                  <a:latin typeface="+mj-lt"/>
                  <a:ea typeface="+mj-ea"/>
                </a:endParaRPr>
              </a:p>
            </p:txBody>
          </p:sp>
          <p:sp>
            <p:nvSpPr>
              <p:cNvPr id="20" name="Line 24"/>
              <p:cNvSpPr>
                <a:spLocks noChangeShapeType="1"/>
              </p:cNvSpPr>
              <p:nvPr/>
            </p:nvSpPr>
            <p:spPr bwMode="auto">
              <a:xfrm>
                <a:off x="2744" y="3479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6805613" y="994371"/>
              <a:ext cx="576262" cy="7318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>
                  <a:latin typeface="+mj-lt"/>
                  <a:ea typeface="+mj-ea"/>
                </a:rPr>
                <a:t>=</a:t>
              </a:r>
              <a:endParaRPr kumimoji="1" lang="en-US" altLang="zh-CN" sz="3200">
                <a:latin typeface="+mj-lt"/>
                <a:ea typeface="+mj-ea"/>
              </a:endParaRPr>
            </a:p>
          </p:txBody>
        </p:sp>
        <p:grpSp>
          <p:nvGrpSpPr>
            <p:cNvPr id="12317" name="Group 26"/>
            <p:cNvGrpSpPr/>
            <p:nvPr/>
          </p:nvGrpSpPr>
          <p:grpSpPr bwMode="auto">
            <a:xfrm>
              <a:off x="7192963" y="862608"/>
              <a:ext cx="425450" cy="1136650"/>
              <a:chOff x="2744" y="3117"/>
              <a:chExt cx="181" cy="716"/>
            </a:xfrm>
          </p:grpSpPr>
          <p:sp>
            <p:nvSpPr>
              <p:cNvPr id="23" name="Text Box 27"/>
              <p:cNvSpPr txBox="1">
                <a:spLocks noChangeArrowheads="1"/>
              </p:cNvSpPr>
              <p:nvPr/>
            </p:nvSpPr>
            <p:spPr bwMode="auto">
              <a:xfrm>
                <a:off x="2759" y="3117"/>
                <a:ext cx="166" cy="7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4</a:t>
                </a:r>
                <a:endParaRPr kumimoji="1" lang="en-US" altLang="zh-CN" sz="3200" dirty="0">
                  <a:latin typeface="+mj-lt"/>
                  <a:ea typeface="+mj-ea"/>
                </a:endParaRP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5</a:t>
                </a:r>
                <a:endParaRPr kumimoji="1" lang="en-US" altLang="zh-CN" sz="3200" dirty="0">
                  <a:latin typeface="+mj-lt"/>
                  <a:ea typeface="+mj-ea"/>
                </a:endParaRPr>
              </a:p>
            </p:txBody>
          </p:sp>
          <p:sp>
            <p:nvSpPr>
              <p:cNvPr id="24" name="Line 28"/>
              <p:cNvSpPr>
                <a:spLocks noChangeShapeType="1"/>
              </p:cNvSpPr>
              <p:nvPr/>
            </p:nvSpPr>
            <p:spPr bwMode="auto">
              <a:xfrm>
                <a:off x="2744" y="3479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</p:grp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3357563" y="1901825"/>
            <a:ext cx="100806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kumimoji="1"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÷   </a:t>
            </a:r>
            <a:endParaRPr kumimoji="1"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3360738" y="2354263"/>
            <a:ext cx="801687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kumimoji="1"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÷ </a:t>
            </a:r>
            <a:endParaRPr kumimoji="1"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0" name="Group 35"/>
          <p:cNvGrpSpPr/>
          <p:nvPr/>
        </p:nvGrpSpPr>
        <p:grpSpPr bwMode="auto">
          <a:xfrm>
            <a:off x="1741488" y="1871663"/>
            <a:ext cx="4697412" cy="1100137"/>
            <a:chOff x="747" y="2495"/>
            <a:chExt cx="2959" cy="693"/>
          </a:xfrm>
        </p:grpSpPr>
        <p:grpSp>
          <p:nvGrpSpPr>
            <p:cNvPr id="12300" name="Group 36"/>
            <p:cNvGrpSpPr/>
            <p:nvPr/>
          </p:nvGrpSpPr>
          <p:grpSpPr bwMode="auto">
            <a:xfrm>
              <a:off x="747" y="2495"/>
              <a:ext cx="545" cy="679"/>
              <a:chOff x="2731" y="3155"/>
              <a:chExt cx="220" cy="679"/>
            </a:xfrm>
          </p:grpSpPr>
          <p:sp>
            <p:nvSpPr>
              <p:cNvPr id="42" name="Text Box 37"/>
              <p:cNvSpPr txBox="1">
                <a:spLocks noChangeArrowheads="1"/>
              </p:cNvSpPr>
              <p:nvPr/>
            </p:nvSpPr>
            <p:spPr bwMode="auto">
              <a:xfrm>
                <a:off x="2731" y="3155"/>
                <a:ext cx="220" cy="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24</a:t>
                </a:r>
                <a:endParaRPr kumimoji="1" lang="en-US" altLang="zh-CN" sz="320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30</a:t>
                </a:r>
                <a:endParaRPr kumimoji="1" lang="en-US" altLang="zh-CN" sz="3200">
                  <a:latin typeface="+mj-lt"/>
                  <a:ea typeface="+mj-ea"/>
                </a:endParaRPr>
              </a:p>
            </p:txBody>
          </p:sp>
          <p:sp>
            <p:nvSpPr>
              <p:cNvPr id="43" name="Line 38"/>
              <p:cNvSpPr>
                <a:spLocks noChangeShapeType="1"/>
              </p:cNvSpPr>
              <p:nvPr/>
            </p:nvSpPr>
            <p:spPr bwMode="auto">
              <a:xfrm>
                <a:off x="2744" y="3486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32" name="Text Box 39"/>
            <p:cNvSpPr txBox="1">
              <a:spLocks noChangeArrowheads="1"/>
            </p:cNvSpPr>
            <p:nvPr/>
          </p:nvSpPr>
          <p:spPr bwMode="auto">
            <a:xfrm>
              <a:off x="1246" y="2554"/>
              <a:ext cx="363" cy="46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>
                  <a:latin typeface="+mj-lt"/>
                  <a:ea typeface="+mj-ea"/>
                </a:rPr>
                <a:t>=</a:t>
              </a:r>
              <a:endParaRPr kumimoji="1" lang="en-US" altLang="zh-CN" sz="3200">
                <a:latin typeface="+mj-lt"/>
                <a:ea typeface="+mj-ea"/>
              </a:endParaRPr>
            </a:p>
          </p:txBody>
        </p:sp>
        <p:grpSp>
          <p:nvGrpSpPr>
            <p:cNvPr id="12302" name="Group 40"/>
            <p:cNvGrpSpPr/>
            <p:nvPr/>
          </p:nvGrpSpPr>
          <p:grpSpPr bwMode="auto">
            <a:xfrm>
              <a:off x="1468" y="2503"/>
              <a:ext cx="1412" cy="679"/>
              <a:chOff x="2730" y="3149"/>
              <a:chExt cx="263" cy="679"/>
            </a:xfrm>
          </p:grpSpPr>
          <p:sp>
            <p:nvSpPr>
              <p:cNvPr id="40" name="Text Box 41"/>
              <p:cNvSpPr txBox="1">
                <a:spLocks noChangeArrowheads="1"/>
              </p:cNvSpPr>
              <p:nvPr/>
            </p:nvSpPr>
            <p:spPr bwMode="auto">
              <a:xfrm>
                <a:off x="2730" y="3149"/>
                <a:ext cx="263" cy="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24   </a:t>
                </a:r>
                <a:r>
                  <a:rPr kumimoji="1" lang="zh-CN" altLang="en-US" sz="3200" dirty="0">
                    <a:latin typeface="+mj-lt"/>
                    <a:ea typeface="+mj-ea"/>
                  </a:rPr>
                  <a:t>（   ）</a:t>
                </a:r>
                <a:endParaRPr kumimoji="1" lang="zh-CN" altLang="en-US" sz="3200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sz="3200" dirty="0">
                    <a:latin typeface="+mj-lt"/>
                    <a:ea typeface="+mj-ea"/>
                  </a:rPr>
                  <a:t>30   </a:t>
                </a:r>
                <a:r>
                  <a:rPr kumimoji="1" lang="zh-CN" altLang="en-US" sz="3200" dirty="0">
                    <a:latin typeface="+mj-lt"/>
                    <a:ea typeface="+mj-ea"/>
                  </a:rPr>
                  <a:t>（   ）</a:t>
                </a:r>
                <a:endParaRPr kumimoji="1" lang="zh-CN" altLang="en-US" sz="3200" dirty="0">
                  <a:latin typeface="+mj-lt"/>
                  <a:ea typeface="+mj-ea"/>
                </a:endParaRPr>
              </a:p>
            </p:txBody>
          </p:sp>
          <p:sp>
            <p:nvSpPr>
              <p:cNvPr id="41" name="Line 42"/>
              <p:cNvSpPr>
                <a:spLocks noChangeShapeType="1"/>
              </p:cNvSpPr>
              <p:nvPr/>
            </p:nvSpPr>
            <p:spPr bwMode="auto">
              <a:xfrm>
                <a:off x="2744" y="3475"/>
                <a:ext cx="202" cy="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 dirty="0">
                  <a:latin typeface="+mj-lt"/>
                  <a:ea typeface="+mj-ea"/>
                </a:endParaRPr>
              </a:p>
            </p:txBody>
          </p:sp>
        </p:grpSp>
        <p:sp>
          <p:nvSpPr>
            <p:cNvPr id="34" name="Text Box 43"/>
            <p:cNvSpPr txBox="1">
              <a:spLocks noChangeArrowheads="1"/>
            </p:cNvSpPr>
            <p:nvPr/>
          </p:nvSpPr>
          <p:spPr bwMode="auto">
            <a:xfrm>
              <a:off x="2707" y="2554"/>
              <a:ext cx="363" cy="46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=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grpSp>
          <p:nvGrpSpPr>
            <p:cNvPr id="12304" name="Group 44"/>
            <p:cNvGrpSpPr/>
            <p:nvPr/>
          </p:nvGrpSpPr>
          <p:grpSpPr bwMode="auto">
            <a:xfrm>
              <a:off x="2811" y="2509"/>
              <a:ext cx="895" cy="679"/>
              <a:chOff x="2705" y="3155"/>
              <a:chExt cx="319" cy="679"/>
            </a:xfrm>
          </p:grpSpPr>
          <p:sp>
            <p:nvSpPr>
              <p:cNvPr id="38" name="Text Box 45"/>
              <p:cNvSpPr txBox="1">
                <a:spLocks noChangeArrowheads="1"/>
              </p:cNvSpPr>
              <p:nvPr/>
            </p:nvSpPr>
            <p:spPr bwMode="auto">
              <a:xfrm>
                <a:off x="2705" y="3155"/>
                <a:ext cx="319" cy="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zh-CN" altLang="en-US" sz="3200" dirty="0">
                    <a:latin typeface="+mj-lt"/>
                    <a:ea typeface="+mj-ea"/>
                  </a:rPr>
                  <a:t>（    ）</a:t>
                </a:r>
                <a:endParaRPr kumimoji="1" lang="zh-CN" altLang="en-US" sz="3200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zh-CN" altLang="en-US" sz="3200" dirty="0">
                    <a:latin typeface="+mj-lt"/>
                    <a:ea typeface="+mj-ea"/>
                  </a:rPr>
                  <a:t>（    ）</a:t>
                </a:r>
                <a:endParaRPr kumimoji="1" lang="zh-CN" altLang="en-US" sz="3200" dirty="0">
                  <a:latin typeface="+mj-lt"/>
                  <a:ea typeface="+mj-ea"/>
                </a:endParaRPr>
              </a:p>
            </p:txBody>
          </p:sp>
          <p:sp>
            <p:nvSpPr>
              <p:cNvPr id="39" name="Line 46"/>
              <p:cNvSpPr>
                <a:spLocks noChangeShapeType="1"/>
              </p:cNvSpPr>
              <p:nvPr/>
            </p:nvSpPr>
            <p:spPr bwMode="auto">
              <a:xfrm>
                <a:off x="2767" y="3486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36" name="Oval 47"/>
            <p:cNvSpPr>
              <a:spLocks noChangeArrowheads="1"/>
            </p:cNvSpPr>
            <p:nvPr/>
          </p:nvSpPr>
          <p:spPr bwMode="auto">
            <a:xfrm>
              <a:off x="1904" y="2578"/>
              <a:ext cx="220" cy="21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 baseline="3000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37" name="Oval 48"/>
            <p:cNvSpPr>
              <a:spLocks noChangeArrowheads="1"/>
            </p:cNvSpPr>
            <p:nvPr/>
          </p:nvSpPr>
          <p:spPr bwMode="auto">
            <a:xfrm>
              <a:off x="1907" y="2896"/>
              <a:ext cx="220" cy="21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3200" b="1" baseline="3000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44" name="Text Box 32"/>
          <p:cNvSpPr txBox="1">
            <a:spLocks noChangeArrowheads="1"/>
          </p:cNvSpPr>
          <p:nvPr/>
        </p:nvSpPr>
        <p:spPr bwMode="auto">
          <a:xfrm>
            <a:off x="5557838" y="1893888"/>
            <a:ext cx="390525" cy="1077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kumimoji="1"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  <a:p>
            <a:pPr>
              <a:defRPr/>
            </a:pPr>
            <a:r>
              <a:rPr kumimoji="1"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kumimoji="1"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5" name="Text Box 49"/>
          <p:cNvSpPr txBox="1">
            <a:spLocks noChangeArrowheads="1"/>
          </p:cNvSpPr>
          <p:nvPr/>
        </p:nvSpPr>
        <p:spPr bwMode="auto">
          <a:xfrm>
            <a:off x="4162425" y="1893888"/>
            <a:ext cx="835025" cy="1077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en-US" altLang="zh-CN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493713" y="3135313"/>
            <a:ext cx="8156575" cy="1271587"/>
            <a:chOff x="518669" y="3273161"/>
            <a:chExt cx="8158103" cy="1271385"/>
          </a:xfrm>
        </p:grpSpPr>
        <p:sp>
          <p:nvSpPr>
            <p:cNvPr id="48" name="对话气泡: 圆角矩形 47"/>
            <p:cNvSpPr/>
            <p:nvPr/>
          </p:nvSpPr>
          <p:spPr>
            <a:xfrm>
              <a:off x="518669" y="3309667"/>
              <a:ext cx="8107293" cy="1234879"/>
            </a:xfrm>
            <a:prstGeom prst="wedgeRoundRectCallout">
              <a:avLst>
                <a:gd name="adj1" fmla="val -12888"/>
                <a:gd name="adj2" fmla="val -1445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299" name="矩形 45"/>
            <p:cNvSpPr>
              <a:spLocks noChangeArrowheads="1"/>
            </p:cNvSpPr>
            <p:nvPr/>
          </p:nvSpPr>
          <p:spPr bwMode="auto">
            <a:xfrm>
              <a:off x="569479" y="3273161"/>
              <a:ext cx="8107293" cy="121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827405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1"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像这样，把一个分数化成和它相等，但分子和分母都比较小的分数，叫做</a:t>
              </a:r>
              <a:r>
                <a:rPr kumimoji="1"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约分</a:t>
              </a:r>
              <a:r>
                <a:rPr kumimoji="1"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/>
          <p:nvPr/>
        </p:nvGrpSpPr>
        <p:grpSpPr bwMode="auto">
          <a:xfrm>
            <a:off x="899795" y="1780540"/>
            <a:ext cx="7677150" cy="2301875"/>
            <a:chOff x="733425" y="1851670"/>
            <a:chExt cx="7677150" cy="2301875"/>
          </a:xfrm>
        </p:grpSpPr>
        <p:sp>
          <p:nvSpPr>
            <p:cNvPr id="10" name="对话气泡: 圆角矩形 9"/>
            <p:cNvSpPr/>
            <p:nvPr/>
          </p:nvSpPr>
          <p:spPr>
            <a:xfrm>
              <a:off x="733425" y="1851670"/>
              <a:ext cx="7677150" cy="2301875"/>
            </a:xfrm>
            <a:prstGeom prst="wedgeRoundRectCallout">
              <a:avLst>
                <a:gd name="adj1" fmla="val -12888"/>
                <a:gd name="adj2" fmla="val -1445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13317" name="组合 1"/>
            <p:cNvGrpSpPr/>
            <p:nvPr/>
          </p:nvGrpSpPr>
          <p:grpSpPr bwMode="auto">
            <a:xfrm>
              <a:off x="927100" y="1851670"/>
              <a:ext cx="7289800" cy="2122488"/>
              <a:chOff x="875410" y="985461"/>
              <a:chExt cx="7289800" cy="2121476"/>
            </a:xfrm>
          </p:grpSpPr>
          <p:grpSp>
            <p:nvGrpSpPr>
              <p:cNvPr id="13318" name="组合 52"/>
              <p:cNvGrpSpPr/>
              <p:nvPr/>
            </p:nvGrpSpPr>
            <p:grpSpPr bwMode="auto">
              <a:xfrm>
                <a:off x="875410" y="985461"/>
                <a:ext cx="7289800" cy="1424896"/>
                <a:chOff x="1105344" y="2834341"/>
                <a:chExt cx="7288851" cy="1425162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1105344" y="3042244"/>
                  <a:ext cx="7288851" cy="1217258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indent="828040">
                    <a:lnSpc>
                      <a:spcPct val="120000"/>
                    </a:lnSpc>
                    <a:defRPr/>
                  </a:pPr>
                  <a:r>
                    <a:rPr lang="zh-CN" altLang="en-US" sz="3200" b="1" dirty="0">
                      <a:latin typeface="+mj-lt"/>
                      <a:ea typeface="+mj-ea"/>
                    </a:rPr>
                    <a:t>像</a:t>
                  </a:r>
                  <a:r>
                    <a:rPr lang="en-US" altLang="zh-CN" sz="3200" b="1" dirty="0">
                      <a:latin typeface="+mj-lt"/>
                      <a:ea typeface="+mj-ea"/>
                    </a:rPr>
                    <a:t>     </a:t>
                  </a:r>
                  <a:r>
                    <a:rPr lang="zh-CN" altLang="en-US" sz="3200" b="1" dirty="0">
                      <a:latin typeface="+mj-lt"/>
                      <a:ea typeface="+mj-ea"/>
                    </a:rPr>
                    <a:t>这样，分子和分母只有公因数</a:t>
                  </a:r>
                  <a:r>
                    <a:rPr lang="en-US" altLang="zh-CN" sz="3200" b="1" dirty="0">
                      <a:latin typeface="+mj-lt"/>
                      <a:ea typeface="+mj-ea"/>
                    </a:rPr>
                    <a:t>1</a:t>
                  </a:r>
                  <a:r>
                    <a:rPr lang="zh-CN" altLang="en-US" sz="3200" b="1" dirty="0">
                      <a:latin typeface="+mj-lt"/>
                      <a:ea typeface="+mj-ea"/>
                    </a:rPr>
                    <a:t>的分数叫做</a:t>
                  </a:r>
                  <a:r>
                    <a:rPr lang="zh-CN" altLang="en-US" sz="3200" b="1" dirty="0">
                      <a:solidFill>
                        <a:srgbClr val="FF0000"/>
                      </a:solidFill>
                      <a:latin typeface="+mj-lt"/>
                      <a:ea typeface="+mj-ea"/>
                    </a:rPr>
                    <a:t>最简分数</a:t>
                  </a:r>
                  <a:r>
                    <a:rPr lang="zh-CN" altLang="en-US" sz="3200" b="1" dirty="0">
                      <a:latin typeface="+mj-lt"/>
                      <a:ea typeface="+mj-ea"/>
                    </a:rPr>
                    <a:t>。</a:t>
                  </a:r>
                  <a:endParaRPr lang="zh-CN" altLang="en-US" sz="32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13321" name="Group 26"/>
                <p:cNvGrpSpPr/>
                <p:nvPr/>
              </p:nvGrpSpPr>
              <p:grpSpPr bwMode="auto">
                <a:xfrm>
                  <a:off x="2492901" y="2834341"/>
                  <a:ext cx="425450" cy="954086"/>
                  <a:chOff x="2766" y="3197"/>
                  <a:chExt cx="181" cy="601"/>
                </a:xfrm>
              </p:grpSpPr>
              <p:sp>
                <p:nvSpPr>
                  <p:cNvPr id="8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66" y="3197"/>
                    <a:ext cx="155" cy="60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>
                    <a:spAutoFit/>
                  </a:bodyPr>
                  <a:lstStyle>
                    <a:lvl1pPr>
                      <a:defRPr sz="24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eaLnBrk="0" fontAlgn="base" hangingPunct="0"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eaLnBrk="0" fontAlgn="base" hangingPunct="0"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eaLnBrk="0" fontAlgn="base" hangingPunct="0"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eaLnBrk="0" fontAlgn="base" hangingPunct="0"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>
                      <a:defRPr/>
                    </a:pPr>
                    <a:r>
                      <a:rPr kumimoji="1" lang="en-US" altLang="zh-CN" sz="2800" dirty="0">
                        <a:latin typeface="+mj-lt"/>
                        <a:ea typeface="+mj-ea"/>
                      </a:rPr>
                      <a:t>4</a:t>
                    </a:r>
                    <a:endParaRPr kumimoji="1" lang="en-US" altLang="zh-CN" sz="2800" dirty="0">
                      <a:latin typeface="+mj-lt"/>
                      <a:ea typeface="+mj-ea"/>
                    </a:endParaRPr>
                  </a:p>
                  <a:p>
                    <a:pPr algn="ctr">
                      <a:defRPr/>
                    </a:pPr>
                    <a:r>
                      <a:rPr kumimoji="1" lang="en-US" altLang="zh-CN" sz="2800" dirty="0">
                        <a:latin typeface="+mj-lt"/>
                        <a:ea typeface="+mj-ea"/>
                      </a:rPr>
                      <a:t>5</a:t>
                    </a:r>
                    <a:endParaRPr kumimoji="1" lang="en-US" altLang="zh-CN" sz="2800" dirty="0">
                      <a:latin typeface="+mj-lt"/>
                      <a:ea typeface="+mj-ea"/>
                    </a:endParaRPr>
                  </a:p>
                </p:txBody>
              </p:sp>
              <p:sp>
                <p:nvSpPr>
                  <p:cNvPr id="9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766" y="3513"/>
                    <a:ext cx="181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 sz="2800" b="1">
                      <a:latin typeface="+mj-lt"/>
                      <a:ea typeface="+mj-ea"/>
                    </a:endParaRPr>
                  </a:p>
                </p:txBody>
              </p:sp>
            </p:grpSp>
          </p:grpSp>
          <p:sp>
            <p:nvSpPr>
              <p:cNvPr id="13319" name="文本框 8"/>
              <p:cNvSpPr txBox="1">
                <a:spLocks noChangeArrowheads="1"/>
              </p:cNvSpPr>
              <p:nvPr/>
            </p:nvSpPr>
            <p:spPr bwMode="auto">
              <a:xfrm>
                <a:off x="1703157" y="2522162"/>
                <a:ext cx="592982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200" b="1">
                    <a:latin typeface="Calibri" panose="020F0502020204030204" pitchFamily="34" charset="0"/>
                    <a:ea typeface="黑体" panose="02010609060101010101" pitchFamily="49" charset="-122"/>
                  </a:rPr>
                  <a:t>约分时，通常要约成最简分数。</a:t>
                </a:r>
                <a:endPara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611505" y="771525"/>
            <a:ext cx="919480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457200" indent="-457200">
              <a:buFont typeface="Wingdings" panose="05000000000000000000" charset="0"/>
              <a:buChar char="Ø"/>
              <a:defRPr/>
            </a:pPr>
            <a:r>
              <a:rPr lang="zh-CN" altLang="en-US" sz="28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仔细观察</a:t>
            </a:r>
            <a:r>
              <a:rPr lang="en-US" altLang="zh-CN" sz="28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,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它们之间有什么关系？</a:t>
            </a:r>
            <a:endParaRPr lang="zh-CN" altLang="en-US" sz="28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2" name="对象 2"/>
          <p:cNvGraphicFramePr>
            <a:graphicFrameLocks noChangeAspect="1"/>
          </p:cNvGraphicFramePr>
          <p:nvPr/>
        </p:nvGraphicFramePr>
        <p:xfrm>
          <a:off x="2699385" y="627063"/>
          <a:ext cx="1713230" cy="805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862965" imgH="405765" progId="Equation.DSMT4">
                  <p:embed/>
                </p:oleObj>
              </mc:Choice>
              <mc:Fallback>
                <p:oleObj name="Equation" r:id="rId1" imgW="862965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385" y="627063"/>
                        <a:ext cx="1713230" cy="8051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296988" y="1720850"/>
            <a:ext cx="1339850" cy="1077913"/>
            <a:chOff x="1297679" y="1721449"/>
            <a:chExt cx="1339200" cy="1077912"/>
          </a:xfrm>
        </p:grpSpPr>
        <p:grpSp>
          <p:nvGrpSpPr>
            <p:cNvPr id="14375" name="Group 2"/>
            <p:cNvGrpSpPr/>
            <p:nvPr/>
          </p:nvGrpSpPr>
          <p:grpSpPr bwMode="auto">
            <a:xfrm>
              <a:off x="1297679" y="1721449"/>
              <a:ext cx="865187" cy="1077912"/>
              <a:chOff x="2731" y="3155"/>
              <a:chExt cx="220" cy="679"/>
            </a:xfrm>
          </p:grpSpPr>
          <p:sp>
            <p:nvSpPr>
              <p:cNvPr id="5" name="Text Box 3"/>
              <p:cNvSpPr txBox="1">
                <a:spLocks noChangeArrowheads="1"/>
              </p:cNvSpPr>
              <p:nvPr/>
            </p:nvSpPr>
            <p:spPr bwMode="auto">
              <a:xfrm>
                <a:off x="2731" y="3155"/>
                <a:ext cx="220" cy="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24</a:t>
                </a:r>
                <a:endParaRPr kumimoji="1" lang="en-US" altLang="zh-CN" sz="320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30</a:t>
                </a:r>
                <a:endParaRPr kumimoji="1" lang="en-US" altLang="zh-CN" sz="3200">
                  <a:latin typeface="+mj-lt"/>
                  <a:ea typeface="+mj-ea"/>
                </a:endParaRPr>
              </a:p>
            </p:txBody>
          </p:sp>
          <p:sp>
            <p:nvSpPr>
              <p:cNvPr id="6" name="Line 4"/>
              <p:cNvSpPr>
                <a:spLocks noChangeShapeType="1"/>
              </p:cNvSpPr>
              <p:nvPr/>
            </p:nvSpPr>
            <p:spPr bwMode="auto">
              <a:xfrm>
                <a:off x="2744" y="3493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4" name="Text Box 25"/>
            <p:cNvSpPr txBox="1">
              <a:spLocks noChangeArrowheads="1"/>
            </p:cNvSpPr>
            <p:nvPr/>
          </p:nvSpPr>
          <p:spPr bwMode="auto">
            <a:xfrm>
              <a:off x="2060896" y="1837337"/>
              <a:ext cx="575983" cy="7318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=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</p:grpSp>
      <p:grpSp>
        <p:nvGrpSpPr>
          <p:cNvPr id="7" name="Group 26"/>
          <p:cNvGrpSpPr/>
          <p:nvPr/>
        </p:nvGrpSpPr>
        <p:grpSpPr bwMode="auto">
          <a:xfrm>
            <a:off x="2447925" y="1720850"/>
            <a:ext cx="425450" cy="1077913"/>
            <a:chOff x="2744" y="3155"/>
            <a:chExt cx="181" cy="679"/>
          </a:xfrm>
        </p:grpSpPr>
        <p:sp>
          <p:nvSpPr>
            <p:cNvPr id="8" name="Text Box 27"/>
            <p:cNvSpPr txBox="1">
              <a:spLocks noChangeArrowheads="1"/>
            </p:cNvSpPr>
            <p:nvPr/>
          </p:nvSpPr>
          <p:spPr bwMode="auto">
            <a:xfrm>
              <a:off x="2759" y="3155"/>
              <a:ext cx="166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4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5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9" name="Line 28"/>
            <p:cNvSpPr>
              <a:spLocks noChangeShapeType="1"/>
            </p:cNvSpPr>
            <p:nvPr/>
          </p:nvSpPr>
          <p:spPr bwMode="auto">
            <a:xfrm>
              <a:off x="2744" y="3479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cxnSp>
        <p:nvCxnSpPr>
          <p:cNvPr id="10" name="直接连接符 9"/>
          <p:cNvCxnSpPr>
            <a:endCxn id="4" idx="1"/>
          </p:cNvCxnSpPr>
          <p:nvPr/>
        </p:nvCxnSpPr>
        <p:spPr>
          <a:xfrm>
            <a:off x="1349375" y="1836738"/>
            <a:ext cx="711200" cy="3667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endCxn id="4" idx="1"/>
          </p:cNvCxnSpPr>
          <p:nvPr/>
        </p:nvCxnSpPr>
        <p:spPr>
          <a:xfrm>
            <a:off x="1349375" y="2386013"/>
            <a:ext cx="711200" cy="3667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1433513" y="1303338"/>
            <a:ext cx="5937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12</a:t>
            </a:r>
            <a:endParaRPr kumimoji="1" lang="en-US" altLang="zh-CN" sz="3200" dirty="0">
              <a:latin typeface="+mj-lt"/>
              <a:ea typeface="+mj-ea"/>
            </a:endParaRPr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1433513" y="2697163"/>
            <a:ext cx="5937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15</a:t>
            </a:r>
            <a:endParaRPr kumimoji="1" lang="en-US" altLang="zh-CN" sz="3200" dirty="0">
              <a:latin typeface="+mj-lt"/>
              <a:ea typeface="+mj-ea"/>
            </a:endParaRP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1535113" y="873125"/>
            <a:ext cx="390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4</a:t>
            </a:r>
            <a:endParaRPr kumimoji="1" lang="en-US" altLang="zh-CN" sz="3200" dirty="0">
              <a:latin typeface="+mj-lt"/>
              <a:ea typeface="+mj-ea"/>
            </a:endParaRPr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1535113" y="3138488"/>
            <a:ext cx="390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5</a:t>
            </a:r>
            <a:endParaRPr kumimoji="1" lang="en-US" altLang="zh-CN" sz="3200" dirty="0">
              <a:latin typeface="+mj-lt"/>
              <a:ea typeface="+mj-ea"/>
            </a:endParaRPr>
          </a:p>
        </p:txBody>
      </p:sp>
      <p:cxnSp>
        <p:nvCxnSpPr>
          <p:cNvPr id="16" name="直接连接符 15"/>
          <p:cNvCxnSpPr>
            <a:endCxn id="4" idx="1"/>
          </p:cNvCxnSpPr>
          <p:nvPr/>
        </p:nvCxnSpPr>
        <p:spPr>
          <a:xfrm>
            <a:off x="1349375" y="2805113"/>
            <a:ext cx="711200" cy="3667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4" idx="1"/>
          </p:cNvCxnSpPr>
          <p:nvPr/>
        </p:nvCxnSpPr>
        <p:spPr>
          <a:xfrm>
            <a:off x="1349375" y="1431925"/>
            <a:ext cx="711200" cy="36671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标题 5"/>
          <p:cNvSpPr txBox="1">
            <a:spLocks noChangeArrowheads="1"/>
          </p:cNvSpPr>
          <p:nvPr/>
        </p:nvSpPr>
        <p:spPr bwMode="auto">
          <a:xfrm>
            <a:off x="3103563" y="2000250"/>
            <a:ext cx="134778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或者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4424363" y="1720850"/>
            <a:ext cx="1338262" cy="1077913"/>
            <a:chOff x="4933245" y="1721449"/>
            <a:chExt cx="1339200" cy="1077912"/>
          </a:xfrm>
        </p:grpSpPr>
        <p:grpSp>
          <p:nvGrpSpPr>
            <p:cNvPr id="14369" name="Group 2"/>
            <p:cNvGrpSpPr/>
            <p:nvPr/>
          </p:nvGrpSpPr>
          <p:grpSpPr bwMode="auto">
            <a:xfrm>
              <a:off x="4933245" y="1721449"/>
              <a:ext cx="865187" cy="1077912"/>
              <a:chOff x="2731" y="3155"/>
              <a:chExt cx="220" cy="679"/>
            </a:xfrm>
          </p:grpSpPr>
          <p:sp>
            <p:nvSpPr>
              <p:cNvPr id="22" name="Text Box 3"/>
              <p:cNvSpPr txBox="1">
                <a:spLocks noChangeArrowheads="1"/>
              </p:cNvSpPr>
              <p:nvPr/>
            </p:nvSpPr>
            <p:spPr bwMode="auto">
              <a:xfrm>
                <a:off x="2731" y="3155"/>
                <a:ext cx="220" cy="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24</a:t>
                </a:r>
                <a:endParaRPr kumimoji="1" lang="en-US" altLang="zh-CN" sz="320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sz="3200">
                    <a:latin typeface="+mj-lt"/>
                    <a:ea typeface="+mj-ea"/>
                  </a:rPr>
                  <a:t>30</a:t>
                </a:r>
                <a:endParaRPr kumimoji="1" lang="en-US" altLang="zh-CN" sz="3200">
                  <a:latin typeface="+mj-lt"/>
                  <a:ea typeface="+mj-ea"/>
                </a:endParaRPr>
              </a:p>
            </p:txBody>
          </p:sp>
          <p:sp>
            <p:nvSpPr>
              <p:cNvPr id="23" name="Line 4"/>
              <p:cNvSpPr>
                <a:spLocks noChangeShapeType="1"/>
              </p:cNvSpPr>
              <p:nvPr/>
            </p:nvSpPr>
            <p:spPr bwMode="auto">
              <a:xfrm>
                <a:off x="2744" y="3493"/>
                <a:ext cx="18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>
                  <a:latin typeface="+mj-lt"/>
                  <a:ea typeface="+mj-ea"/>
                </a:endParaRPr>
              </a:p>
            </p:txBody>
          </p:sp>
        </p:grp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5695779" y="1837337"/>
              <a:ext cx="576666" cy="7318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=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</p:grpSp>
      <p:grpSp>
        <p:nvGrpSpPr>
          <p:cNvPr id="24" name="Group 26"/>
          <p:cNvGrpSpPr/>
          <p:nvPr/>
        </p:nvGrpSpPr>
        <p:grpSpPr bwMode="auto">
          <a:xfrm>
            <a:off x="5573713" y="1720850"/>
            <a:ext cx="425450" cy="1077913"/>
            <a:chOff x="2744" y="3155"/>
            <a:chExt cx="181" cy="679"/>
          </a:xfrm>
        </p:grpSpPr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2759" y="3155"/>
              <a:ext cx="166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4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5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2744" y="3479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cxnSp>
        <p:nvCxnSpPr>
          <p:cNvPr id="27" name="直接连接符 26"/>
          <p:cNvCxnSpPr>
            <a:endCxn id="21" idx="1"/>
          </p:cNvCxnSpPr>
          <p:nvPr/>
        </p:nvCxnSpPr>
        <p:spPr>
          <a:xfrm>
            <a:off x="4475163" y="1836738"/>
            <a:ext cx="711200" cy="3667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endCxn id="21" idx="1"/>
          </p:cNvCxnSpPr>
          <p:nvPr/>
        </p:nvCxnSpPr>
        <p:spPr>
          <a:xfrm>
            <a:off x="4475163" y="2386013"/>
            <a:ext cx="711200" cy="3667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4660900" y="1303338"/>
            <a:ext cx="390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4</a:t>
            </a:r>
            <a:endParaRPr kumimoji="1" lang="en-US" altLang="zh-CN" sz="3200" dirty="0">
              <a:latin typeface="+mj-lt"/>
              <a:ea typeface="+mj-ea"/>
            </a:endParaRP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4660900" y="2697163"/>
            <a:ext cx="390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5</a:t>
            </a:r>
            <a:endParaRPr kumimoji="1" lang="en-US" altLang="zh-CN" sz="3200" dirty="0">
              <a:latin typeface="+mj-lt"/>
              <a:ea typeface="+mj-ea"/>
            </a:endParaRPr>
          </a:p>
        </p:txBody>
      </p:sp>
      <p:cxnSp>
        <p:nvCxnSpPr>
          <p:cNvPr id="31" name="直接箭头连接符 30"/>
          <p:cNvCxnSpPr>
            <a:endCxn id="21" idx="1"/>
          </p:cNvCxnSpPr>
          <p:nvPr/>
        </p:nvCxnSpPr>
        <p:spPr>
          <a:xfrm>
            <a:off x="6142038" y="2000250"/>
            <a:ext cx="377825" cy="203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endCxn id="21" idx="1"/>
          </p:cNvCxnSpPr>
          <p:nvPr/>
        </p:nvCxnSpPr>
        <p:spPr>
          <a:xfrm flipV="1">
            <a:off x="6142038" y="2203450"/>
            <a:ext cx="376237" cy="2016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5529263" y="1552575"/>
            <a:ext cx="576262" cy="1433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58" name="标题 5"/>
          <p:cNvSpPr txBox="1">
            <a:spLocks noChangeArrowheads="1"/>
          </p:cNvSpPr>
          <p:nvPr/>
        </p:nvSpPr>
        <p:spPr bwMode="auto">
          <a:xfrm>
            <a:off x="755333" y="256223"/>
            <a:ext cx="5468937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algn="l" latinLnBrk="0">
              <a:lnSpc>
                <a:spcPct val="11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约分时也可以这样写：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 bwMode="auto">
          <a:xfrm>
            <a:off x="6470017" y="1537970"/>
            <a:ext cx="2602230" cy="1463040"/>
            <a:chOff x="6935060" y="1538059"/>
            <a:chExt cx="2602276" cy="1462619"/>
          </a:xfrm>
        </p:grpSpPr>
        <p:sp>
          <p:nvSpPr>
            <p:cNvPr id="36" name="圆角矩形 41"/>
            <p:cNvSpPr/>
            <p:nvPr/>
          </p:nvSpPr>
          <p:spPr>
            <a:xfrm>
              <a:off x="6935060" y="1538059"/>
              <a:ext cx="2437173" cy="1462619"/>
            </a:xfrm>
            <a:prstGeom prst="roundRect">
              <a:avLst/>
            </a:prstGeom>
            <a:solidFill>
              <a:srgbClr val="F29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366" name="矩形 36"/>
            <p:cNvSpPr>
              <a:spLocks noChangeArrowheads="1"/>
            </p:cNvSpPr>
            <p:nvPr/>
          </p:nvSpPr>
          <p:spPr bwMode="auto">
            <a:xfrm>
              <a:off x="7105243" y="1629473"/>
              <a:ext cx="2432093" cy="121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分子和分母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l" eaLnBrk="1" latinLnBrk="0" hangingPunct="1">
                <a:lnSpc>
                  <a:spcPct val="130000"/>
                </a:lnSpc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有什么关系？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6371908" y="339726"/>
            <a:ext cx="2533650" cy="1117918"/>
            <a:chOff x="6022384" y="2919412"/>
            <a:chExt cx="2533509" cy="1117919"/>
          </a:xfrm>
        </p:grpSpPr>
        <p:grpSp>
          <p:nvGrpSpPr>
            <p:cNvPr id="14361" name="Group 26"/>
            <p:cNvGrpSpPr/>
            <p:nvPr/>
          </p:nvGrpSpPr>
          <p:grpSpPr bwMode="auto">
            <a:xfrm>
              <a:off x="6032176" y="2919412"/>
              <a:ext cx="425450" cy="830263"/>
              <a:chOff x="4849" y="2688"/>
              <a:chExt cx="181" cy="523"/>
            </a:xfrm>
          </p:grpSpPr>
          <p:sp>
            <p:nvSpPr>
              <p:cNvPr id="41" name="Text Box 27"/>
              <p:cNvSpPr txBox="1">
                <a:spLocks noChangeArrowheads="1"/>
              </p:cNvSpPr>
              <p:nvPr/>
            </p:nvSpPr>
            <p:spPr bwMode="auto">
              <a:xfrm>
                <a:off x="4876" y="2688"/>
                <a:ext cx="123" cy="5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kumimoji="1" lang="en-US" altLang="zh-CN" dirty="0">
                    <a:solidFill>
                      <a:srgbClr val="FF0000"/>
                    </a:solidFill>
                    <a:latin typeface="+mj-lt"/>
                    <a:ea typeface="+mj-ea"/>
                  </a:rPr>
                  <a:t>4</a:t>
                </a:r>
                <a:endParaRPr kumimoji="1" lang="en-US" altLang="zh-CN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kumimoji="1" lang="en-US" altLang="zh-CN" dirty="0">
                    <a:solidFill>
                      <a:srgbClr val="FF0000"/>
                    </a:solidFill>
                    <a:latin typeface="+mj-lt"/>
                    <a:ea typeface="+mj-ea"/>
                  </a:rPr>
                  <a:t>5</a:t>
                </a:r>
                <a:endParaRPr kumimoji="1" lang="en-US" altLang="zh-CN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  <p:sp>
            <p:nvSpPr>
              <p:cNvPr id="42" name="Line 28"/>
              <p:cNvSpPr>
                <a:spLocks noChangeShapeType="1"/>
              </p:cNvSpPr>
              <p:nvPr/>
            </p:nvSpPr>
            <p:spPr bwMode="auto">
              <a:xfrm>
                <a:off x="4849" y="2955"/>
                <a:ext cx="181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3200" dirty="0">
                  <a:latin typeface="+mj-lt"/>
                  <a:ea typeface="+mj-ea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6022384" y="3207385"/>
              <a:ext cx="2533509" cy="829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的分子和分母只有公因数</a:t>
              </a: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1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971550" y="3867785"/>
            <a:ext cx="6849110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457200" indent="-457200">
              <a:buFont typeface="Wingdings" panose="05000000000000000000" charset="0"/>
              <a:buChar char="Ø"/>
              <a:defRPr/>
            </a:pPr>
            <a:r>
              <a:rPr lang="zh-CN" altLang="en-US" sz="28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观察约分的过程，怎样约分比较简便？</a:t>
            </a:r>
            <a:endParaRPr lang="zh-CN" altLang="en-US" sz="28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8" grpId="0"/>
      <p:bldP spid="29" grpId="0"/>
      <p:bldP spid="30" grpId="0"/>
      <p:bldP spid="33" grpId="0" animBg="1"/>
      <p:bldP spid="20" grpId="0"/>
      <p:bldP spid="2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4805363" y="3263900"/>
            <a:ext cx="3603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9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5363" name="Object 7"/>
          <p:cNvGraphicFramePr>
            <a:graphicFrameLocks noChangeAspect="1"/>
          </p:cNvGraphicFramePr>
          <p:nvPr/>
        </p:nvGraphicFramePr>
        <p:xfrm>
          <a:off x="1050925" y="2492375"/>
          <a:ext cx="61436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1" imgW="152400" imgH="228600" progId="Equation.DSMT4">
                  <p:embed/>
                </p:oleObj>
              </mc:Choice>
              <mc:Fallback>
                <p:oleObj name="" r:id="rId1" imgW="152400" imgH="2286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2492375"/>
                        <a:ext cx="61436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1781175" y="2492375"/>
          <a:ext cx="66516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3" imgW="165100" imgH="228600" progId="Equation.DSMT4">
                  <p:embed/>
                </p:oleObj>
              </mc:Choice>
              <mc:Fallback>
                <p:oleObj name="" r:id="rId3" imgW="16510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1175" y="2492375"/>
                        <a:ext cx="66516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2565400" y="2492375"/>
          <a:ext cx="66516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5" imgW="165100" imgH="228600" progId="Equation.DSMT4">
                  <p:embed/>
                </p:oleObj>
              </mc:Choice>
              <mc:Fallback>
                <p:oleObj name="" r:id="rId5" imgW="1651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2492375"/>
                        <a:ext cx="66516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10"/>
          <p:cNvGraphicFramePr>
            <a:graphicFrameLocks noChangeAspect="1"/>
          </p:cNvGraphicFramePr>
          <p:nvPr/>
        </p:nvGraphicFramePr>
        <p:xfrm>
          <a:off x="3286125" y="2492375"/>
          <a:ext cx="665163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7" imgW="165100" imgH="228600" progId="Equation.DSMT4">
                  <p:embed/>
                </p:oleObj>
              </mc:Choice>
              <mc:Fallback>
                <p:oleObj name="" r:id="rId7" imgW="1651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2492375"/>
                        <a:ext cx="665163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11"/>
          <p:cNvGraphicFramePr>
            <a:graphicFrameLocks noChangeAspect="1"/>
          </p:cNvGraphicFramePr>
          <p:nvPr/>
        </p:nvGraphicFramePr>
        <p:xfrm>
          <a:off x="3994150" y="2492375"/>
          <a:ext cx="6667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9" imgW="165100" imgH="228600" progId="Equation.DSMT4">
                  <p:embed/>
                </p:oleObj>
              </mc:Choice>
              <mc:Fallback>
                <p:oleObj name="" r:id="rId9" imgW="165100" imgH="2286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150" y="2492375"/>
                        <a:ext cx="66675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12"/>
          <p:cNvGraphicFramePr>
            <a:graphicFrameLocks noChangeAspect="1"/>
          </p:cNvGraphicFramePr>
          <p:nvPr/>
        </p:nvGraphicFramePr>
        <p:xfrm>
          <a:off x="4667250" y="2457450"/>
          <a:ext cx="617538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1" imgW="152400" imgH="228600" progId="Equation.DSMT4">
                  <p:embed/>
                </p:oleObj>
              </mc:Choice>
              <mc:Fallback>
                <p:oleObj name="" r:id="rId11" imgW="152400" imgH="2286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0" y="2457450"/>
                        <a:ext cx="617538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13"/>
          <p:cNvGraphicFramePr>
            <a:graphicFrameLocks noChangeAspect="1"/>
          </p:cNvGraphicFramePr>
          <p:nvPr/>
        </p:nvGraphicFramePr>
        <p:xfrm>
          <a:off x="5418138" y="2489200"/>
          <a:ext cx="6159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3" imgW="152400" imgH="228600" progId="Equation.DSMT4">
                  <p:embed/>
                </p:oleObj>
              </mc:Choice>
              <mc:Fallback>
                <p:oleObj name="" r:id="rId13" imgW="15240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8138" y="2489200"/>
                        <a:ext cx="61595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4"/>
          <p:cNvGraphicFramePr>
            <a:graphicFrameLocks noChangeAspect="1"/>
          </p:cNvGraphicFramePr>
          <p:nvPr/>
        </p:nvGraphicFramePr>
        <p:xfrm>
          <a:off x="6165850" y="2506663"/>
          <a:ext cx="666750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5" imgW="165100" imgH="228600" progId="Equation.DSMT4">
                  <p:embed/>
                </p:oleObj>
              </mc:Choice>
              <mc:Fallback>
                <p:oleObj name="" r:id="rId15" imgW="1651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850" y="2506663"/>
                        <a:ext cx="666750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1" name="Object 15"/>
          <p:cNvGraphicFramePr>
            <a:graphicFrameLocks noChangeAspect="1"/>
          </p:cNvGraphicFramePr>
          <p:nvPr/>
        </p:nvGraphicFramePr>
        <p:xfrm>
          <a:off x="7007225" y="2492375"/>
          <a:ext cx="6159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7" imgW="152400" imgH="228600" progId="Equation.DSMT4">
                  <p:embed/>
                </p:oleObj>
              </mc:Choice>
              <mc:Fallback>
                <p:oleObj name="" r:id="rId17" imgW="152400" imgH="228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2492375"/>
                        <a:ext cx="61595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3402013" y="2673350"/>
            <a:ext cx="450850" cy="144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>
            <a:off x="3313113" y="3105150"/>
            <a:ext cx="576262" cy="1603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4767263" y="3068638"/>
            <a:ext cx="476250" cy="1666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36" name="Line 19"/>
          <p:cNvSpPr>
            <a:spLocks noChangeShapeType="1"/>
          </p:cNvSpPr>
          <p:nvPr/>
        </p:nvSpPr>
        <p:spPr bwMode="auto">
          <a:xfrm>
            <a:off x="4768850" y="2673350"/>
            <a:ext cx="438150" cy="1809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6245225" y="3086100"/>
            <a:ext cx="504825" cy="1698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38" name="Line 21"/>
          <p:cNvSpPr>
            <a:spLocks noChangeShapeType="1"/>
          </p:cNvSpPr>
          <p:nvPr/>
        </p:nvSpPr>
        <p:spPr bwMode="auto">
          <a:xfrm>
            <a:off x="6210300" y="2709863"/>
            <a:ext cx="539750" cy="1444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39" name="Line 22"/>
          <p:cNvSpPr>
            <a:spLocks noChangeShapeType="1"/>
          </p:cNvSpPr>
          <p:nvPr/>
        </p:nvSpPr>
        <p:spPr bwMode="auto">
          <a:xfrm>
            <a:off x="7129463" y="3105150"/>
            <a:ext cx="412750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40" name="Line 23"/>
          <p:cNvSpPr>
            <a:spLocks noChangeShapeType="1"/>
          </p:cNvSpPr>
          <p:nvPr/>
        </p:nvSpPr>
        <p:spPr bwMode="auto">
          <a:xfrm>
            <a:off x="7110413" y="2673350"/>
            <a:ext cx="395287" cy="144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41" name="Text Box 26"/>
          <p:cNvSpPr txBox="1">
            <a:spLocks noChangeArrowheads="1"/>
          </p:cNvSpPr>
          <p:nvPr/>
        </p:nvSpPr>
        <p:spPr bwMode="auto">
          <a:xfrm>
            <a:off x="3436938" y="3249613"/>
            <a:ext cx="3603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9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3421063" y="2016125"/>
            <a:ext cx="36036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 dirty="0">
                <a:latin typeface="+mj-lt"/>
                <a:ea typeface="+mj-ea"/>
                <a:cs typeface="Arial" panose="020B0604020202020204" pitchFamily="34" charset="0"/>
              </a:rPr>
              <a:t>4</a:t>
            </a:r>
            <a:endParaRPr lang="en-US" altLang="zh-CN" sz="3200" dirty="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4805363" y="2016125"/>
            <a:ext cx="36036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2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4" name="Text Box 30"/>
          <p:cNvSpPr txBox="1">
            <a:spLocks noChangeArrowheads="1"/>
          </p:cNvSpPr>
          <p:nvPr/>
        </p:nvSpPr>
        <p:spPr bwMode="auto">
          <a:xfrm>
            <a:off x="6318250" y="3275013"/>
            <a:ext cx="36036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4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5" name="Text Box 31"/>
          <p:cNvSpPr txBox="1">
            <a:spLocks noChangeArrowheads="1"/>
          </p:cNvSpPr>
          <p:nvPr/>
        </p:nvSpPr>
        <p:spPr bwMode="auto">
          <a:xfrm>
            <a:off x="6281738" y="1989138"/>
            <a:ext cx="360362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1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6" name="Text Box 32"/>
          <p:cNvSpPr txBox="1">
            <a:spLocks noChangeArrowheads="1"/>
          </p:cNvSpPr>
          <p:nvPr/>
        </p:nvSpPr>
        <p:spPr bwMode="auto">
          <a:xfrm>
            <a:off x="7124700" y="2001838"/>
            <a:ext cx="360363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3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7" name="Text Box 33"/>
          <p:cNvSpPr txBox="1">
            <a:spLocks noChangeArrowheads="1"/>
          </p:cNvSpPr>
          <p:nvPr/>
        </p:nvSpPr>
        <p:spPr bwMode="auto">
          <a:xfrm>
            <a:off x="7110413" y="3286125"/>
            <a:ext cx="3603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sz="3200">
                <a:latin typeface="+mj-lt"/>
                <a:ea typeface="+mj-ea"/>
                <a:cs typeface="Arial" panose="020B0604020202020204" pitchFamily="34" charset="0"/>
              </a:rPr>
              <a:t>5</a:t>
            </a:r>
            <a:endParaRPr lang="en-US" altLang="zh-CN" sz="3200"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804863" y="852488"/>
            <a:ext cx="7894637" cy="1219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828040">
              <a:lnSpc>
                <a:spcPct val="120000"/>
              </a:lnSpc>
              <a:defRPr/>
            </a:pPr>
            <a:r>
              <a:rPr kumimoji="1" lang="en-US" altLang="zh-CN" sz="3200" b="1" dirty="0">
                <a:latin typeface="+mj-lt"/>
                <a:ea typeface="+mj-ea"/>
              </a:rPr>
              <a:t>1.</a:t>
            </a:r>
            <a:r>
              <a:rPr kumimoji="1" lang="zh-CN" altLang="en-US" sz="3200" b="1" dirty="0">
                <a:latin typeface="+mj-lt"/>
                <a:ea typeface="+mj-ea"/>
              </a:rPr>
              <a:t>下列分数中哪些是最简分数？把不是最简分数的化为最简分数。</a:t>
            </a:r>
            <a:endParaRPr kumimoji="1" lang="zh-CN" altLang="en-US" sz="3200" b="1" dirty="0">
              <a:latin typeface="+mj-lt"/>
              <a:ea typeface="+mj-ea"/>
            </a:endParaRPr>
          </a:p>
        </p:txBody>
      </p:sp>
      <p:grpSp>
        <p:nvGrpSpPr>
          <p:cNvPr id="49" name="组合 48"/>
          <p:cNvGrpSpPr/>
          <p:nvPr/>
        </p:nvGrpSpPr>
        <p:grpSpPr bwMode="auto">
          <a:xfrm>
            <a:off x="1266825" y="3744913"/>
            <a:ext cx="6119813" cy="933450"/>
            <a:chOff x="1489636" y="4007362"/>
            <a:chExt cx="6119346" cy="933450"/>
          </a:xfrm>
        </p:grpSpPr>
        <p:grpSp>
          <p:nvGrpSpPr>
            <p:cNvPr id="15394" name="组合 28675"/>
            <p:cNvGrpSpPr/>
            <p:nvPr/>
          </p:nvGrpSpPr>
          <p:grpSpPr bwMode="auto">
            <a:xfrm>
              <a:off x="1489636" y="4007362"/>
              <a:ext cx="3717745" cy="933450"/>
              <a:chOff x="1448975" y="3839722"/>
              <a:chExt cx="3717745" cy="933450"/>
            </a:xfrm>
          </p:grpSpPr>
          <p:graphicFrame>
            <p:nvGraphicFramePr>
              <p:cNvPr id="15400" name="对象 2"/>
              <p:cNvGraphicFramePr>
                <a:graphicFrameLocks noChangeAspect="1"/>
              </p:cNvGraphicFramePr>
              <p:nvPr/>
            </p:nvGraphicFramePr>
            <p:xfrm>
              <a:off x="1448975" y="3839722"/>
              <a:ext cx="614363" cy="933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3" name="" r:id="rId19" imgW="152400" imgH="228600" progId="Equation.DSMT4">
                      <p:embed/>
                    </p:oleObj>
                  </mc:Choice>
                  <mc:Fallback>
                    <p:oleObj name="" r:id="rId19" imgW="152400" imgH="228600" progId="Equation.DSMT4">
                      <p:embed/>
                      <p:pic>
                        <p:nvPicPr>
                          <p:cNvPr id="0" name="对象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8975" y="3839722"/>
                            <a:ext cx="614363" cy="933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1" name="对象 30"/>
              <p:cNvGraphicFramePr>
                <a:graphicFrameLocks noChangeAspect="1"/>
              </p:cNvGraphicFramePr>
              <p:nvPr/>
            </p:nvGraphicFramePr>
            <p:xfrm>
              <a:off x="2179225" y="3839722"/>
              <a:ext cx="665163" cy="933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4" name="" r:id="rId21" imgW="165100" imgH="228600" progId="Equation.DSMT4">
                      <p:embed/>
                    </p:oleObj>
                  </mc:Choice>
                  <mc:Fallback>
                    <p:oleObj name="" r:id="rId21" imgW="165100" imgH="228600" progId="Equation.DSMT4">
                      <p:embed/>
                      <p:pic>
                        <p:nvPicPr>
                          <p:cNvPr id="0" name="对象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79225" y="3839722"/>
                            <a:ext cx="665163" cy="933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2" name="对象 28671"/>
              <p:cNvGraphicFramePr>
                <a:graphicFrameLocks noChangeAspect="1"/>
              </p:cNvGraphicFramePr>
              <p:nvPr/>
            </p:nvGraphicFramePr>
            <p:xfrm>
              <a:off x="2963450" y="3839722"/>
              <a:ext cx="665163" cy="933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5" name="" r:id="rId23" imgW="165100" imgH="228600" progId="Equation.DSMT4">
                      <p:embed/>
                    </p:oleObj>
                  </mc:Choice>
                  <mc:Fallback>
                    <p:oleObj name="" r:id="rId23" imgW="165100" imgH="228600" progId="Equation.DSMT4">
                      <p:embed/>
                      <p:pic>
                        <p:nvPicPr>
                          <p:cNvPr id="0" name="对象 2867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63450" y="3839722"/>
                            <a:ext cx="665163" cy="933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3" name="对象 28673"/>
              <p:cNvGraphicFramePr>
                <a:graphicFrameLocks noChangeAspect="1"/>
              </p:cNvGraphicFramePr>
              <p:nvPr/>
            </p:nvGraphicFramePr>
            <p:xfrm>
              <a:off x="3777838" y="3839722"/>
              <a:ext cx="666750" cy="933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6" name="" r:id="rId25" imgW="165100" imgH="228600" progId="Equation.DSMT4">
                      <p:embed/>
                    </p:oleObj>
                  </mc:Choice>
                  <mc:Fallback>
                    <p:oleObj name="" r:id="rId25" imgW="165100" imgH="228600" progId="Equation.DSMT4">
                      <p:embed/>
                      <p:pic>
                        <p:nvPicPr>
                          <p:cNvPr id="0" name="对象 2867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77838" y="3839722"/>
                            <a:ext cx="666750" cy="933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04" name="对象 28674"/>
              <p:cNvGraphicFramePr>
                <a:graphicFrameLocks noChangeAspect="1"/>
              </p:cNvGraphicFramePr>
              <p:nvPr/>
            </p:nvGraphicFramePr>
            <p:xfrm>
              <a:off x="4550770" y="3839722"/>
              <a:ext cx="615950" cy="933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7" name="" r:id="rId27" imgW="152400" imgH="228600" progId="Equation.DSMT4">
                      <p:embed/>
                    </p:oleObj>
                  </mc:Choice>
                  <mc:Fallback>
                    <p:oleObj name="" r:id="rId27" imgW="152400" imgH="228600" progId="Equation.DSMT4">
                      <p:embed/>
                      <p:pic>
                        <p:nvPicPr>
                          <p:cNvPr id="0" name="对象 2867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50770" y="3839722"/>
                            <a:ext cx="615950" cy="933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395" name="TextBox 28676"/>
            <p:cNvSpPr txBox="1">
              <a:spLocks noChangeArrowheads="1"/>
            </p:cNvSpPr>
            <p:nvPr/>
          </p:nvSpPr>
          <p:spPr bwMode="auto">
            <a:xfrm>
              <a:off x="1944818" y="4093905"/>
              <a:ext cx="6866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endPara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96" name="TextBox 38"/>
            <p:cNvSpPr txBox="1">
              <a:spLocks noChangeArrowheads="1"/>
            </p:cNvSpPr>
            <p:nvPr/>
          </p:nvSpPr>
          <p:spPr bwMode="auto">
            <a:xfrm>
              <a:off x="2739752" y="4093905"/>
              <a:ext cx="6866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endPara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97" name="TextBox 39"/>
            <p:cNvSpPr txBox="1">
              <a:spLocks noChangeArrowheads="1"/>
            </p:cNvSpPr>
            <p:nvPr/>
          </p:nvSpPr>
          <p:spPr bwMode="auto">
            <a:xfrm>
              <a:off x="3534950" y="4093905"/>
              <a:ext cx="6866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endPara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98" name="TextBox 40"/>
            <p:cNvSpPr txBox="1">
              <a:spLocks noChangeArrowheads="1"/>
            </p:cNvSpPr>
            <p:nvPr/>
          </p:nvSpPr>
          <p:spPr bwMode="auto">
            <a:xfrm>
              <a:off x="4315683" y="4093905"/>
              <a:ext cx="6866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、</a:t>
              </a:r>
              <a:endParaRPr lang="zh-CN" alt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99" name="TextBox 41"/>
            <p:cNvSpPr txBox="1">
              <a:spLocks noChangeArrowheads="1"/>
            </p:cNvSpPr>
            <p:nvPr/>
          </p:nvSpPr>
          <p:spPr bwMode="auto">
            <a:xfrm>
              <a:off x="5111003" y="4093905"/>
              <a:ext cx="249797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是最简分数。</a:t>
              </a:r>
              <a:endPara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5389" name="组合 49"/>
          <p:cNvGrpSpPr/>
          <p:nvPr/>
        </p:nvGrpSpPr>
        <p:grpSpPr bwMode="auto">
          <a:xfrm>
            <a:off x="-219075" y="-96838"/>
            <a:ext cx="6183313" cy="1130301"/>
            <a:chOff x="-219148" y="-96501"/>
            <a:chExt cx="6183228" cy="1130163"/>
          </a:xfrm>
        </p:grpSpPr>
        <p:grpSp>
          <p:nvGrpSpPr>
            <p:cNvPr id="15390" name="组合 50"/>
            <p:cNvGrpSpPr/>
            <p:nvPr/>
          </p:nvGrpSpPr>
          <p:grpSpPr bwMode="auto">
            <a:xfrm>
              <a:off x="-219148" y="-96501"/>
              <a:ext cx="6183228" cy="1130163"/>
              <a:chOff x="-219148" y="-96501"/>
              <a:chExt cx="6183228" cy="1130163"/>
            </a:xfrm>
          </p:grpSpPr>
          <p:pic>
            <p:nvPicPr>
              <p:cNvPr id="53" name="图片 52"/>
              <p:cNvPicPr>
                <a:picLocks noChangeAspect="1"/>
              </p:cNvPicPr>
              <p:nvPr/>
            </p:nvPicPr>
            <p:blipFill rotWithShape="1">
              <a:blip r:embed="rId29"/>
              <a:srcRect l="27708"/>
              <a:stretch>
                <a:fillRect/>
              </a:stretch>
            </p:blipFill>
            <p:spPr>
              <a:xfrm>
                <a:off x="839700" y="74929"/>
                <a:ext cx="5124380" cy="7317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 rot="21017045">
                <a:off x="-219148" y="-96501"/>
                <a:ext cx="1600178" cy="113016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52" name="文本框 1"/>
            <p:cNvSpPr txBox="1">
              <a:spLocks noChangeArrowheads="1"/>
            </p:cNvSpPr>
            <p:nvPr/>
          </p:nvSpPr>
          <p:spPr bwMode="auto">
            <a:xfrm>
              <a:off x="1039723" y="136834"/>
              <a:ext cx="4510025" cy="58412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三、实践应用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提升认识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302140" y="647589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P65 </a:t>
            </a:r>
            <a:r>
              <a:rPr lang="zh-CN" altLang="en-US" sz="1400" b="1" dirty="0">
                <a:solidFill>
                  <a:srgbClr val="E44438"/>
                </a:solidFill>
              </a:rPr>
              <a:t>做一做 第</a:t>
            </a:r>
            <a:r>
              <a:rPr lang="en-US" altLang="zh-CN" sz="1400" b="1" dirty="0">
                <a:solidFill>
                  <a:srgbClr val="E44438"/>
                </a:solidFill>
              </a:rPr>
              <a:t>1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820738" y="665163"/>
            <a:ext cx="79994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kumimoji="1" lang="en-US" altLang="zh-CN" sz="3200" dirty="0">
                <a:latin typeface="+mj-lt"/>
                <a:ea typeface="+mj-ea"/>
              </a:rPr>
              <a:t>2.</a:t>
            </a:r>
            <a:r>
              <a:rPr kumimoji="1" lang="zh-CN" altLang="en-US" sz="3200" dirty="0">
                <a:latin typeface="+mj-lt"/>
                <a:ea typeface="+mj-ea"/>
              </a:rPr>
              <a:t>把上下两行相等的两个分数用线连起来。</a:t>
            </a:r>
            <a:endParaRPr kumimoji="1" lang="zh-CN" altLang="en-US" sz="3200" dirty="0">
              <a:latin typeface="+mj-lt"/>
              <a:ea typeface="+mj-ea"/>
            </a:endParaRPr>
          </a:p>
        </p:txBody>
      </p:sp>
      <p:grpSp>
        <p:nvGrpSpPr>
          <p:cNvPr id="16387" name="Group 22"/>
          <p:cNvGrpSpPr/>
          <p:nvPr/>
        </p:nvGrpSpPr>
        <p:grpSpPr bwMode="auto">
          <a:xfrm>
            <a:off x="2087563" y="1328738"/>
            <a:ext cx="587375" cy="1077912"/>
            <a:chOff x="2744" y="3155"/>
            <a:chExt cx="181" cy="679"/>
          </a:xfrm>
        </p:grpSpPr>
        <p:sp>
          <p:nvSpPr>
            <p:cNvPr id="4" name="Text Box 23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4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6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5" name="Line 24"/>
            <p:cNvSpPr>
              <a:spLocks noChangeShapeType="1"/>
            </p:cNvSpPr>
            <p:nvPr/>
          </p:nvSpPr>
          <p:spPr bwMode="auto">
            <a:xfrm>
              <a:off x="2744" y="3493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88" name="Group 25"/>
          <p:cNvGrpSpPr/>
          <p:nvPr/>
        </p:nvGrpSpPr>
        <p:grpSpPr bwMode="auto">
          <a:xfrm>
            <a:off x="3144838" y="1328738"/>
            <a:ext cx="587375" cy="1077912"/>
            <a:chOff x="2744" y="3155"/>
            <a:chExt cx="181" cy="679"/>
          </a:xfrm>
        </p:grpSpPr>
        <p:sp>
          <p:nvSpPr>
            <p:cNvPr id="7" name="Text Box 26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3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7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8" name="Line 27"/>
            <p:cNvSpPr>
              <a:spLocks noChangeShapeType="1"/>
            </p:cNvSpPr>
            <p:nvPr/>
          </p:nvSpPr>
          <p:spPr bwMode="auto">
            <a:xfrm>
              <a:off x="2744" y="3486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89" name="Group 28"/>
          <p:cNvGrpSpPr/>
          <p:nvPr/>
        </p:nvGrpSpPr>
        <p:grpSpPr bwMode="auto">
          <a:xfrm>
            <a:off x="4308475" y="1328738"/>
            <a:ext cx="587375" cy="1077912"/>
            <a:chOff x="2744" y="3155"/>
            <a:chExt cx="181" cy="679"/>
          </a:xfrm>
        </p:grpSpPr>
        <p:sp>
          <p:nvSpPr>
            <p:cNvPr id="10" name="Text Box 29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2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5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11" name="Line 30"/>
            <p:cNvSpPr>
              <a:spLocks noChangeShapeType="1"/>
            </p:cNvSpPr>
            <p:nvPr/>
          </p:nvSpPr>
          <p:spPr bwMode="auto">
            <a:xfrm>
              <a:off x="2744" y="3500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0" name="Group 31"/>
          <p:cNvGrpSpPr/>
          <p:nvPr/>
        </p:nvGrpSpPr>
        <p:grpSpPr bwMode="auto">
          <a:xfrm>
            <a:off x="5459413" y="1328738"/>
            <a:ext cx="587375" cy="1077912"/>
            <a:chOff x="2744" y="3155"/>
            <a:chExt cx="181" cy="679"/>
          </a:xfrm>
        </p:grpSpPr>
        <p:sp>
          <p:nvSpPr>
            <p:cNvPr id="13" name="Text Box 32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6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8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14" name="Line 33"/>
            <p:cNvSpPr>
              <a:spLocks noChangeShapeType="1"/>
            </p:cNvSpPr>
            <p:nvPr/>
          </p:nvSpPr>
          <p:spPr bwMode="auto">
            <a:xfrm>
              <a:off x="2744" y="3493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1" name="Group 34"/>
          <p:cNvGrpSpPr/>
          <p:nvPr/>
        </p:nvGrpSpPr>
        <p:grpSpPr bwMode="auto">
          <a:xfrm>
            <a:off x="6611938" y="1328738"/>
            <a:ext cx="587375" cy="1077912"/>
            <a:chOff x="2744" y="3155"/>
            <a:chExt cx="181" cy="679"/>
          </a:xfrm>
        </p:grpSpPr>
        <p:sp>
          <p:nvSpPr>
            <p:cNvPr id="16" name="Text Box 35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3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9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17" name="Line 36"/>
            <p:cNvSpPr>
              <a:spLocks noChangeShapeType="1"/>
            </p:cNvSpPr>
            <p:nvPr/>
          </p:nvSpPr>
          <p:spPr bwMode="auto">
            <a:xfrm>
              <a:off x="2744" y="3500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2" name="Group 37"/>
          <p:cNvGrpSpPr/>
          <p:nvPr/>
        </p:nvGrpSpPr>
        <p:grpSpPr bwMode="auto">
          <a:xfrm>
            <a:off x="2109788" y="3194050"/>
            <a:ext cx="609600" cy="1077913"/>
            <a:chOff x="2744" y="3155"/>
            <a:chExt cx="188" cy="679"/>
          </a:xfrm>
        </p:grpSpPr>
        <p:sp>
          <p:nvSpPr>
            <p:cNvPr id="19" name="Text Box 38"/>
            <p:cNvSpPr txBox="1">
              <a:spLocks noChangeArrowheads="1"/>
            </p:cNvSpPr>
            <p:nvPr/>
          </p:nvSpPr>
          <p:spPr bwMode="auto">
            <a:xfrm>
              <a:off x="2749" y="3155"/>
              <a:ext cx="18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9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21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>
              <a:off x="2744" y="3486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3" name="Group 40"/>
          <p:cNvGrpSpPr/>
          <p:nvPr/>
        </p:nvGrpSpPr>
        <p:grpSpPr bwMode="auto">
          <a:xfrm>
            <a:off x="3167063" y="3194050"/>
            <a:ext cx="587375" cy="1077913"/>
            <a:chOff x="2744" y="3155"/>
            <a:chExt cx="181" cy="679"/>
          </a:xfrm>
        </p:grpSpPr>
        <p:sp>
          <p:nvSpPr>
            <p:cNvPr id="22" name="Text Box 41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3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4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23" name="Line 42"/>
            <p:cNvSpPr>
              <a:spLocks noChangeShapeType="1"/>
            </p:cNvSpPr>
            <p:nvPr/>
          </p:nvSpPr>
          <p:spPr bwMode="auto">
            <a:xfrm>
              <a:off x="2744" y="3486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4" name="Group 43"/>
          <p:cNvGrpSpPr/>
          <p:nvPr/>
        </p:nvGrpSpPr>
        <p:grpSpPr bwMode="auto">
          <a:xfrm>
            <a:off x="4330700" y="3194050"/>
            <a:ext cx="587375" cy="1077913"/>
            <a:chOff x="2744" y="3155"/>
            <a:chExt cx="181" cy="679"/>
          </a:xfrm>
        </p:grpSpPr>
        <p:sp>
          <p:nvSpPr>
            <p:cNvPr id="25" name="Text Box 44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1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3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26" name="Line 45"/>
            <p:cNvSpPr>
              <a:spLocks noChangeShapeType="1"/>
            </p:cNvSpPr>
            <p:nvPr/>
          </p:nvSpPr>
          <p:spPr bwMode="auto">
            <a:xfrm>
              <a:off x="2744" y="3486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5" name="Group 46"/>
          <p:cNvGrpSpPr/>
          <p:nvPr/>
        </p:nvGrpSpPr>
        <p:grpSpPr bwMode="auto">
          <a:xfrm>
            <a:off x="5481638" y="3194050"/>
            <a:ext cx="587375" cy="1077913"/>
            <a:chOff x="2744" y="3155"/>
            <a:chExt cx="181" cy="679"/>
          </a:xfrm>
        </p:grpSpPr>
        <p:sp>
          <p:nvSpPr>
            <p:cNvPr id="28" name="Text Box 47"/>
            <p:cNvSpPr txBox="1">
              <a:spLocks noChangeArrowheads="1"/>
            </p:cNvSpPr>
            <p:nvPr/>
          </p:nvSpPr>
          <p:spPr bwMode="auto">
            <a:xfrm>
              <a:off x="2780" y="3155"/>
              <a:ext cx="120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2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3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29" name="Line 48"/>
            <p:cNvSpPr>
              <a:spLocks noChangeShapeType="1"/>
            </p:cNvSpPr>
            <p:nvPr/>
          </p:nvSpPr>
          <p:spPr bwMode="auto">
            <a:xfrm>
              <a:off x="2744" y="3486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grpSp>
        <p:nvGrpSpPr>
          <p:cNvPr id="16396" name="Group 49"/>
          <p:cNvGrpSpPr/>
          <p:nvPr/>
        </p:nvGrpSpPr>
        <p:grpSpPr bwMode="auto">
          <a:xfrm>
            <a:off x="6634163" y="3194050"/>
            <a:ext cx="609600" cy="1077913"/>
            <a:chOff x="2744" y="3155"/>
            <a:chExt cx="188" cy="679"/>
          </a:xfrm>
        </p:grpSpPr>
        <p:sp>
          <p:nvSpPr>
            <p:cNvPr id="31" name="Text Box 50"/>
            <p:cNvSpPr txBox="1">
              <a:spLocks noChangeArrowheads="1"/>
            </p:cNvSpPr>
            <p:nvPr/>
          </p:nvSpPr>
          <p:spPr bwMode="auto">
            <a:xfrm>
              <a:off x="2749" y="3155"/>
              <a:ext cx="18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10</a:t>
              </a:r>
              <a:endParaRPr kumimoji="1" lang="en-US" altLang="zh-CN" sz="3200" dirty="0">
                <a:latin typeface="+mj-lt"/>
                <a:ea typeface="+mj-ea"/>
              </a:endParaRPr>
            </a:p>
            <a:p>
              <a:pPr algn="ctr">
                <a:defRPr/>
              </a:pPr>
              <a:r>
                <a:rPr kumimoji="1" lang="en-US" altLang="zh-CN" sz="3200" dirty="0">
                  <a:latin typeface="+mj-lt"/>
                  <a:ea typeface="+mj-ea"/>
                </a:rPr>
                <a:t>25</a:t>
              </a:r>
              <a:endParaRPr kumimoji="1" lang="en-US" altLang="zh-CN" sz="3200" dirty="0">
                <a:latin typeface="+mj-lt"/>
                <a:ea typeface="+mj-ea"/>
              </a:endParaRPr>
            </a:p>
          </p:txBody>
        </p:sp>
        <p:sp>
          <p:nvSpPr>
            <p:cNvPr id="32" name="Line 51"/>
            <p:cNvSpPr>
              <a:spLocks noChangeShapeType="1"/>
            </p:cNvSpPr>
            <p:nvPr/>
          </p:nvSpPr>
          <p:spPr bwMode="auto">
            <a:xfrm>
              <a:off x="2744" y="3479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j-lt"/>
                <a:ea typeface="+mj-ea"/>
              </a:endParaRPr>
            </a:p>
          </p:txBody>
        </p:sp>
      </p:grpSp>
      <p:sp>
        <p:nvSpPr>
          <p:cNvPr id="33" name="Line 52"/>
          <p:cNvSpPr>
            <a:spLocks noChangeShapeType="1"/>
          </p:cNvSpPr>
          <p:nvPr/>
        </p:nvSpPr>
        <p:spPr bwMode="auto">
          <a:xfrm>
            <a:off x="2519363" y="2243138"/>
            <a:ext cx="3097212" cy="10080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latin typeface="+mj-lt"/>
              <a:ea typeface="+mj-ea"/>
            </a:endParaRPr>
          </a:p>
        </p:txBody>
      </p:sp>
      <p:sp>
        <p:nvSpPr>
          <p:cNvPr id="34" name="Line 53"/>
          <p:cNvSpPr>
            <a:spLocks noChangeShapeType="1"/>
          </p:cNvSpPr>
          <p:nvPr/>
        </p:nvSpPr>
        <p:spPr bwMode="auto">
          <a:xfrm flipH="1">
            <a:off x="2519363" y="2170113"/>
            <a:ext cx="865187" cy="10810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latin typeface="+mj-lt"/>
              <a:ea typeface="+mj-ea"/>
            </a:endParaRPr>
          </a:p>
        </p:txBody>
      </p:sp>
      <p:sp>
        <p:nvSpPr>
          <p:cNvPr id="35" name="Line 54"/>
          <p:cNvSpPr>
            <a:spLocks noChangeShapeType="1"/>
          </p:cNvSpPr>
          <p:nvPr/>
        </p:nvSpPr>
        <p:spPr bwMode="auto">
          <a:xfrm>
            <a:off x="4751388" y="2243138"/>
            <a:ext cx="2016125" cy="10080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latin typeface="+mj-lt"/>
              <a:ea typeface="+mj-ea"/>
            </a:endParaRPr>
          </a:p>
        </p:txBody>
      </p:sp>
      <p:sp>
        <p:nvSpPr>
          <p:cNvPr id="36" name="Line 55"/>
          <p:cNvSpPr>
            <a:spLocks noChangeShapeType="1"/>
          </p:cNvSpPr>
          <p:nvPr/>
        </p:nvSpPr>
        <p:spPr bwMode="auto">
          <a:xfrm flipH="1">
            <a:off x="3527425" y="2098675"/>
            <a:ext cx="2089150" cy="12255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latin typeface="+mj-lt"/>
              <a:ea typeface="+mj-ea"/>
            </a:endParaRPr>
          </a:p>
        </p:txBody>
      </p:sp>
      <p:sp>
        <p:nvSpPr>
          <p:cNvPr id="37" name="Line 56"/>
          <p:cNvSpPr>
            <a:spLocks noChangeShapeType="1"/>
          </p:cNvSpPr>
          <p:nvPr/>
        </p:nvSpPr>
        <p:spPr bwMode="auto">
          <a:xfrm flipH="1">
            <a:off x="4691063" y="2119313"/>
            <a:ext cx="2089150" cy="12255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90903" y="341511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P65 </a:t>
            </a:r>
            <a:r>
              <a:rPr lang="zh-CN" altLang="en-US" sz="1400" b="1" dirty="0">
                <a:solidFill>
                  <a:srgbClr val="E44438"/>
                </a:solidFill>
              </a:rPr>
              <a:t>做一做 第</a:t>
            </a:r>
            <a:r>
              <a:rPr lang="en-US" altLang="zh-CN" sz="1400" b="1" dirty="0">
                <a:solidFill>
                  <a:srgbClr val="E44438"/>
                </a:solidFill>
              </a:rPr>
              <a:t>2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755650" y="638175"/>
            <a:ext cx="3376885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右面两个圆的大小相同，蓝色部分和红色部分哪个大？为什么？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7411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535" y="1016503"/>
            <a:ext cx="4259263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850085" y="2780215"/>
          <a:ext cx="420688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2" imgW="215900" imgH="405765" progId="Equation.DSMT4">
                  <p:embed/>
                </p:oleObj>
              </mc:Choice>
              <mc:Fallback>
                <p:oleObj name="Equation" r:id="rId2" imgW="2159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0085" y="2780215"/>
                        <a:ext cx="420688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7372623" y="2769103"/>
          <a:ext cx="2730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4" imgW="139700" imgH="406400" progId="Equation.DSMT4">
                  <p:embed/>
                </p:oleObj>
              </mc:Choice>
              <mc:Fallback>
                <p:oleObj name="Equation" r:id="rId4" imgW="1397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2623" y="2769103"/>
                        <a:ext cx="2730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067698" y="2926265"/>
            <a:ext cx="506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/>
              <a:t>=</a:t>
            </a:r>
            <a:endParaRPr lang="zh-CN" altLang="en-US" sz="3600" b="1"/>
          </a:p>
        </p:txBody>
      </p:sp>
      <p:sp>
        <p:nvSpPr>
          <p:cNvPr id="4" name="文本框 3"/>
          <p:cNvSpPr txBox="1"/>
          <p:nvPr/>
        </p:nvSpPr>
        <p:spPr>
          <a:xfrm>
            <a:off x="5060429" y="365674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P66 </a:t>
            </a:r>
            <a:r>
              <a:rPr lang="zh-CN" altLang="en-US" sz="1400" b="1" dirty="0">
                <a:solidFill>
                  <a:srgbClr val="E44438"/>
                </a:solidFill>
              </a:rPr>
              <a:t>练习十六 第</a:t>
            </a:r>
            <a:r>
              <a:rPr lang="en-US" altLang="zh-CN" sz="1400" b="1" dirty="0">
                <a:solidFill>
                  <a:srgbClr val="E44438"/>
                </a:solidFill>
              </a:rPr>
              <a:t>1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42115" y="544256"/>
            <a:ext cx="7048500" cy="1383665"/>
          </a:xfrm>
          <a:prstGeom prst="rect">
            <a:avLst/>
          </a:prstGeom>
          <a:noFill/>
        </p:spPr>
        <p:txBody>
          <a:bodyPr>
            <a:spAutoFit/>
          </a:bodyPr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下列分数中哪些没有化成最简分数？请把它们化成最简分数。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7" name="组合 2"/>
          <p:cNvGrpSpPr/>
          <p:nvPr/>
        </p:nvGrpSpPr>
        <p:grpSpPr bwMode="auto">
          <a:xfrm>
            <a:off x="797678" y="1953712"/>
            <a:ext cx="1238250" cy="1095375"/>
            <a:chOff x="1135872" y="1548222"/>
            <a:chExt cx="1238834" cy="1095323"/>
          </a:xfrm>
        </p:grpSpPr>
        <p:grpSp>
          <p:nvGrpSpPr>
            <p:cNvPr id="10" name="组合 3"/>
            <p:cNvGrpSpPr/>
            <p:nvPr/>
          </p:nvGrpSpPr>
          <p:grpSpPr bwMode="auto">
            <a:xfrm>
              <a:off x="1135872" y="1548222"/>
              <a:ext cx="592128" cy="1079399"/>
              <a:chOff x="4768072" y="3533080"/>
              <a:chExt cx="592128" cy="1079399"/>
            </a:xfrm>
          </p:grpSpPr>
          <p:sp>
            <p:nvSpPr>
              <p:cNvPr id="19" name="Rectangle 6"/>
              <p:cNvSpPr>
                <a:spLocks noChangeArrowheads="1"/>
              </p:cNvSpPr>
              <p:nvPr/>
            </p:nvSpPr>
            <p:spPr bwMode="auto">
              <a:xfrm>
                <a:off x="4768072" y="3533080"/>
                <a:ext cx="592416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16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24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2" name="直接连接符 1"/>
              <p:cNvCxnSpPr/>
              <p:nvPr/>
            </p:nvCxnSpPr>
            <p:spPr>
              <a:xfrm>
                <a:off x="4825249" y="4088679"/>
                <a:ext cx="44471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1626640" y="1811734"/>
              <a:ext cx="624182" cy="584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12" name="组合 5"/>
            <p:cNvGrpSpPr/>
            <p:nvPr/>
          </p:nvGrpSpPr>
          <p:grpSpPr bwMode="auto">
            <a:xfrm>
              <a:off x="1987764" y="1564146"/>
              <a:ext cx="386942" cy="1079399"/>
              <a:chOff x="4565864" y="3533080"/>
              <a:chExt cx="386942" cy="1079399"/>
            </a:xfrm>
          </p:grpSpPr>
          <p:sp>
            <p:nvSpPr>
              <p:cNvPr id="13" name="Rectangle 6"/>
              <p:cNvSpPr>
                <a:spLocks noChangeArrowheads="1"/>
              </p:cNvSpPr>
              <p:nvPr/>
            </p:nvSpPr>
            <p:spPr bwMode="auto">
              <a:xfrm>
                <a:off x="4565274" y="3533030"/>
                <a:ext cx="387532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4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6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 flipV="1">
                <a:off x="4598626" y="4072755"/>
                <a:ext cx="32876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组合 16"/>
          <p:cNvGrpSpPr/>
          <p:nvPr/>
        </p:nvGrpSpPr>
        <p:grpSpPr bwMode="auto">
          <a:xfrm>
            <a:off x="3528178" y="1979112"/>
            <a:ext cx="1417637" cy="1095375"/>
            <a:chOff x="1135872" y="1548222"/>
            <a:chExt cx="1417627" cy="1095323"/>
          </a:xfrm>
        </p:grpSpPr>
        <p:grpSp>
          <p:nvGrpSpPr>
            <p:cNvPr id="23" name="组合 17"/>
            <p:cNvGrpSpPr/>
            <p:nvPr/>
          </p:nvGrpSpPr>
          <p:grpSpPr bwMode="auto">
            <a:xfrm>
              <a:off x="1135872" y="1548222"/>
              <a:ext cx="592128" cy="1079399"/>
              <a:chOff x="4768072" y="3533080"/>
              <a:chExt cx="592128" cy="1079399"/>
            </a:xfrm>
          </p:grpSpPr>
          <p:sp>
            <p:nvSpPr>
              <p:cNvPr id="42" name="Rectangle 6"/>
              <p:cNvSpPr>
                <a:spLocks noChangeArrowheads="1"/>
              </p:cNvSpPr>
              <p:nvPr/>
            </p:nvSpPr>
            <p:spPr bwMode="auto">
              <a:xfrm>
                <a:off x="4768072" y="3533080"/>
                <a:ext cx="592133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15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36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4825222" y="4088679"/>
                <a:ext cx="44449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1626406" y="1811734"/>
              <a:ext cx="623884" cy="584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5" name="组合 19"/>
            <p:cNvGrpSpPr/>
            <p:nvPr/>
          </p:nvGrpSpPr>
          <p:grpSpPr bwMode="auto">
            <a:xfrm>
              <a:off x="1961371" y="1564146"/>
              <a:ext cx="592128" cy="1079399"/>
              <a:chOff x="4539471" y="3533080"/>
              <a:chExt cx="592128" cy="1079399"/>
            </a:xfrm>
          </p:grpSpPr>
          <p:sp>
            <p:nvSpPr>
              <p:cNvPr id="6" name="Rectangle 6"/>
              <p:cNvSpPr>
                <a:spLocks noChangeArrowheads="1"/>
              </p:cNvSpPr>
              <p:nvPr/>
            </p:nvSpPr>
            <p:spPr bwMode="auto">
              <a:xfrm>
                <a:off x="4539466" y="3533030"/>
                <a:ext cx="592133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5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12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4583916" y="4088629"/>
                <a:ext cx="5206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组合 26"/>
          <p:cNvGrpSpPr/>
          <p:nvPr/>
        </p:nvGrpSpPr>
        <p:grpSpPr bwMode="auto">
          <a:xfrm>
            <a:off x="5693528" y="1969587"/>
            <a:ext cx="1646237" cy="1095375"/>
            <a:chOff x="1135872" y="1548222"/>
            <a:chExt cx="1646227" cy="1095323"/>
          </a:xfrm>
        </p:grpSpPr>
        <p:grpSp>
          <p:nvGrpSpPr>
            <p:cNvPr id="45" name="组合 27"/>
            <p:cNvGrpSpPr/>
            <p:nvPr/>
          </p:nvGrpSpPr>
          <p:grpSpPr bwMode="auto">
            <a:xfrm>
              <a:off x="1135872" y="1548222"/>
              <a:ext cx="592128" cy="1079399"/>
              <a:chOff x="4768072" y="3533080"/>
              <a:chExt cx="592128" cy="1079399"/>
            </a:xfrm>
          </p:grpSpPr>
          <p:sp>
            <p:nvSpPr>
              <p:cNvPr id="50" name="Rectangle 6"/>
              <p:cNvSpPr>
                <a:spLocks noChangeArrowheads="1"/>
              </p:cNvSpPr>
              <p:nvPr/>
            </p:nvSpPr>
            <p:spPr bwMode="auto">
              <a:xfrm>
                <a:off x="4768072" y="3533080"/>
                <a:ext cx="592133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28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42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4825222" y="4088679"/>
                <a:ext cx="44449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文本框 45"/>
            <p:cNvSpPr txBox="1"/>
            <p:nvPr/>
          </p:nvSpPr>
          <p:spPr>
            <a:xfrm>
              <a:off x="1728005" y="1811734"/>
              <a:ext cx="623884" cy="584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47" name="组合 29"/>
            <p:cNvGrpSpPr/>
            <p:nvPr/>
          </p:nvGrpSpPr>
          <p:grpSpPr bwMode="auto">
            <a:xfrm>
              <a:off x="2189971" y="1564146"/>
              <a:ext cx="592128" cy="1079399"/>
              <a:chOff x="4768071" y="3533080"/>
              <a:chExt cx="592128" cy="1079399"/>
            </a:xfrm>
          </p:grpSpPr>
          <p:sp>
            <p:nvSpPr>
              <p:cNvPr id="48" name="Rectangle 6"/>
              <p:cNvSpPr>
                <a:spLocks noChangeArrowheads="1"/>
              </p:cNvSpPr>
              <p:nvPr/>
            </p:nvSpPr>
            <p:spPr bwMode="auto">
              <a:xfrm>
                <a:off x="4768066" y="3533030"/>
                <a:ext cx="592133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14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21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>
              <a:xfrm>
                <a:off x="4825216" y="4088629"/>
                <a:ext cx="5206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组合 34"/>
          <p:cNvGrpSpPr/>
          <p:nvPr/>
        </p:nvGrpSpPr>
        <p:grpSpPr bwMode="auto">
          <a:xfrm>
            <a:off x="1739065" y="3382462"/>
            <a:ext cx="1633538" cy="1095375"/>
            <a:chOff x="1135872" y="1548222"/>
            <a:chExt cx="1632728" cy="1095323"/>
          </a:xfrm>
        </p:grpSpPr>
        <p:grpSp>
          <p:nvGrpSpPr>
            <p:cNvPr id="53" name="组合 35"/>
            <p:cNvGrpSpPr/>
            <p:nvPr/>
          </p:nvGrpSpPr>
          <p:grpSpPr bwMode="auto">
            <a:xfrm>
              <a:off x="1135872" y="1548222"/>
              <a:ext cx="592128" cy="1079399"/>
              <a:chOff x="4768072" y="3533080"/>
              <a:chExt cx="592128" cy="1079399"/>
            </a:xfrm>
          </p:grpSpPr>
          <p:sp>
            <p:nvSpPr>
              <p:cNvPr id="58" name="Rectangle 6"/>
              <p:cNvSpPr>
                <a:spLocks noChangeArrowheads="1"/>
              </p:cNvSpPr>
              <p:nvPr/>
            </p:nvSpPr>
            <p:spPr bwMode="auto">
              <a:xfrm>
                <a:off x="4768072" y="3533080"/>
                <a:ext cx="591844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15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45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4825194" y="4088679"/>
                <a:ext cx="4442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文本框 53"/>
            <p:cNvSpPr txBox="1"/>
            <p:nvPr/>
          </p:nvSpPr>
          <p:spPr>
            <a:xfrm>
              <a:off x="1727716" y="1811734"/>
              <a:ext cx="623578" cy="584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55" name="组合 37"/>
            <p:cNvGrpSpPr/>
            <p:nvPr/>
          </p:nvGrpSpPr>
          <p:grpSpPr bwMode="auto">
            <a:xfrm>
              <a:off x="2246828" y="1564146"/>
              <a:ext cx="521772" cy="1079399"/>
              <a:chOff x="4824928" y="3533080"/>
              <a:chExt cx="521772" cy="1079399"/>
            </a:xfrm>
          </p:grpSpPr>
          <p:sp>
            <p:nvSpPr>
              <p:cNvPr id="56" name="Rectangle 6"/>
              <p:cNvSpPr>
                <a:spLocks noChangeArrowheads="1"/>
              </p:cNvSpPr>
              <p:nvPr/>
            </p:nvSpPr>
            <p:spPr bwMode="auto">
              <a:xfrm>
                <a:off x="4870686" y="3533030"/>
                <a:ext cx="387158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3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9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>
              <a:xfrm>
                <a:off x="4824671" y="4088629"/>
                <a:ext cx="52202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组合 42"/>
          <p:cNvGrpSpPr/>
          <p:nvPr/>
        </p:nvGrpSpPr>
        <p:grpSpPr bwMode="auto">
          <a:xfrm>
            <a:off x="4788653" y="3382462"/>
            <a:ext cx="1646237" cy="1095375"/>
            <a:chOff x="1135872" y="1548222"/>
            <a:chExt cx="1646227" cy="1095323"/>
          </a:xfrm>
        </p:grpSpPr>
        <p:grpSp>
          <p:nvGrpSpPr>
            <p:cNvPr id="61" name="组合 43"/>
            <p:cNvGrpSpPr/>
            <p:nvPr/>
          </p:nvGrpSpPr>
          <p:grpSpPr bwMode="auto">
            <a:xfrm>
              <a:off x="1135872" y="1548222"/>
              <a:ext cx="592128" cy="1079399"/>
              <a:chOff x="4768072" y="3533080"/>
              <a:chExt cx="592128" cy="1079399"/>
            </a:xfrm>
          </p:grpSpPr>
          <p:sp>
            <p:nvSpPr>
              <p:cNvPr id="11266" name="Rectangle 6"/>
              <p:cNvSpPr>
                <a:spLocks noChangeArrowheads="1"/>
              </p:cNvSpPr>
              <p:nvPr/>
            </p:nvSpPr>
            <p:spPr bwMode="auto">
              <a:xfrm>
                <a:off x="4768072" y="3533080"/>
                <a:ext cx="592133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78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87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11269" name="直接连接符 11268"/>
              <p:cNvCxnSpPr/>
              <p:nvPr/>
            </p:nvCxnSpPr>
            <p:spPr>
              <a:xfrm>
                <a:off x="4825222" y="4088679"/>
                <a:ext cx="44449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/>
            <p:cNvSpPr txBox="1"/>
            <p:nvPr/>
          </p:nvSpPr>
          <p:spPr>
            <a:xfrm>
              <a:off x="1728005" y="1811734"/>
              <a:ext cx="623884" cy="5841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63" name="组合 45"/>
            <p:cNvGrpSpPr/>
            <p:nvPr/>
          </p:nvGrpSpPr>
          <p:grpSpPr bwMode="auto">
            <a:xfrm>
              <a:off x="2189971" y="1564146"/>
              <a:ext cx="592128" cy="1079399"/>
              <a:chOff x="4768071" y="3533080"/>
              <a:chExt cx="592128" cy="1079399"/>
            </a:xfrm>
          </p:grpSpPr>
          <p:sp>
            <p:nvSpPr>
              <p:cNvPr id="11264" name="Rectangle 6"/>
              <p:cNvSpPr>
                <a:spLocks noChangeArrowheads="1"/>
              </p:cNvSpPr>
              <p:nvPr/>
            </p:nvSpPr>
            <p:spPr bwMode="auto">
              <a:xfrm>
                <a:off x="4768066" y="3533030"/>
                <a:ext cx="592133" cy="10794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26</a:t>
                </a:r>
                <a:endParaRPr lang="en-US" altLang="zh-CN" sz="3200" b="1" dirty="0"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+mj-ea"/>
                  </a:rPr>
                  <a:t>29</a:t>
                </a:r>
                <a:endParaRPr lang="en-US" altLang="zh-CN" sz="3200" b="1" dirty="0">
                  <a:latin typeface="+mj-lt"/>
                  <a:ea typeface="+mj-ea"/>
                </a:endParaRPr>
              </a:p>
            </p:txBody>
          </p:sp>
          <p:cxnSp>
            <p:nvCxnSpPr>
              <p:cNvPr id="11265" name="直接连接符 11264"/>
              <p:cNvCxnSpPr/>
              <p:nvPr/>
            </p:nvCxnSpPr>
            <p:spPr>
              <a:xfrm>
                <a:off x="4825216" y="4088629"/>
                <a:ext cx="52069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70" name="组合 11269"/>
          <p:cNvGrpSpPr/>
          <p:nvPr/>
        </p:nvGrpSpPr>
        <p:grpSpPr bwMode="auto">
          <a:xfrm>
            <a:off x="2037515" y="1969587"/>
            <a:ext cx="749300" cy="1079500"/>
            <a:chOff x="1626400" y="1564146"/>
            <a:chExt cx="748306" cy="1079399"/>
          </a:xfrm>
        </p:grpSpPr>
        <p:sp>
          <p:nvSpPr>
            <p:cNvPr id="11271" name="文本框 11270"/>
            <p:cNvSpPr txBox="1"/>
            <p:nvPr/>
          </p:nvSpPr>
          <p:spPr>
            <a:xfrm>
              <a:off x="1626400" y="1811773"/>
              <a:ext cx="624645" cy="5841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11272" name="组合 53"/>
            <p:cNvGrpSpPr/>
            <p:nvPr/>
          </p:nvGrpSpPr>
          <p:grpSpPr bwMode="auto">
            <a:xfrm>
              <a:off x="1987764" y="1564146"/>
              <a:ext cx="386942" cy="1079399"/>
              <a:chOff x="4565864" y="3533080"/>
              <a:chExt cx="386942" cy="1079399"/>
            </a:xfrm>
          </p:grpSpPr>
          <p:sp>
            <p:nvSpPr>
              <p:cNvPr id="11273" name="Rectangle 6"/>
              <p:cNvSpPr>
                <a:spLocks noChangeArrowheads="1"/>
              </p:cNvSpPr>
              <p:nvPr/>
            </p:nvSpPr>
            <p:spPr bwMode="auto">
              <a:xfrm>
                <a:off x="4565970" y="3533080"/>
                <a:ext cx="386836" cy="1079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2</a:t>
                </a:r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3</a:t>
                </a:r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  <p:cxnSp>
            <p:nvCxnSpPr>
              <p:cNvPr id="11274" name="直接连接符 11273"/>
              <p:cNvCxnSpPr/>
              <p:nvPr/>
            </p:nvCxnSpPr>
            <p:spPr>
              <a:xfrm flipV="1">
                <a:off x="4599264" y="4072780"/>
                <a:ext cx="32817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76" name="组合 11275"/>
          <p:cNvGrpSpPr/>
          <p:nvPr/>
        </p:nvGrpSpPr>
        <p:grpSpPr bwMode="auto">
          <a:xfrm>
            <a:off x="7396915" y="1985462"/>
            <a:ext cx="747713" cy="1079500"/>
            <a:chOff x="1626400" y="1564146"/>
            <a:chExt cx="748306" cy="1079399"/>
          </a:xfrm>
        </p:grpSpPr>
        <p:sp>
          <p:nvSpPr>
            <p:cNvPr id="11279" name="文本框 11278"/>
            <p:cNvSpPr txBox="1"/>
            <p:nvPr/>
          </p:nvSpPr>
          <p:spPr>
            <a:xfrm>
              <a:off x="1626400" y="1811773"/>
              <a:ext cx="624383" cy="5841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11280" name="组合 60"/>
            <p:cNvGrpSpPr/>
            <p:nvPr/>
          </p:nvGrpSpPr>
          <p:grpSpPr bwMode="auto">
            <a:xfrm>
              <a:off x="1987764" y="1564146"/>
              <a:ext cx="386942" cy="1079399"/>
              <a:chOff x="4565864" y="3533080"/>
              <a:chExt cx="386942" cy="1079399"/>
            </a:xfrm>
          </p:grpSpPr>
          <p:sp>
            <p:nvSpPr>
              <p:cNvPr id="11281" name="Rectangle 6"/>
              <p:cNvSpPr>
                <a:spLocks noChangeArrowheads="1"/>
              </p:cNvSpPr>
              <p:nvPr/>
            </p:nvSpPr>
            <p:spPr bwMode="auto">
              <a:xfrm>
                <a:off x="4565148" y="3533080"/>
                <a:ext cx="387658" cy="1079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2</a:t>
                </a:r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3</a:t>
                </a:r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  <p:cxnSp>
            <p:nvCxnSpPr>
              <p:cNvPr id="11282" name="直接连接符 11281"/>
              <p:cNvCxnSpPr/>
              <p:nvPr/>
            </p:nvCxnSpPr>
            <p:spPr>
              <a:xfrm flipV="1">
                <a:off x="4598512" y="4072780"/>
                <a:ext cx="32887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83" name="组合 11282"/>
          <p:cNvGrpSpPr/>
          <p:nvPr/>
        </p:nvGrpSpPr>
        <p:grpSpPr bwMode="auto">
          <a:xfrm>
            <a:off x="3436103" y="3398337"/>
            <a:ext cx="747712" cy="1079500"/>
            <a:chOff x="1626400" y="1564146"/>
            <a:chExt cx="748306" cy="1079399"/>
          </a:xfrm>
        </p:grpSpPr>
        <p:sp>
          <p:nvSpPr>
            <p:cNvPr id="11284" name="文本框 11283"/>
            <p:cNvSpPr txBox="1"/>
            <p:nvPr/>
          </p:nvSpPr>
          <p:spPr>
            <a:xfrm>
              <a:off x="1626400" y="1811773"/>
              <a:ext cx="624383" cy="58414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  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11285" name="组合 65"/>
            <p:cNvGrpSpPr/>
            <p:nvPr/>
          </p:nvGrpSpPr>
          <p:grpSpPr bwMode="auto">
            <a:xfrm>
              <a:off x="1987764" y="1564146"/>
              <a:ext cx="386942" cy="1079399"/>
              <a:chOff x="4565864" y="3533080"/>
              <a:chExt cx="386942" cy="1079399"/>
            </a:xfrm>
          </p:grpSpPr>
          <p:sp>
            <p:nvSpPr>
              <p:cNvPr id="11286" name="Rectangle 6"/>
              <p:cNvSpPr>
                <a:spLocks noChangeArrowheads="1"/>
              </p:cNvSpPr>
              <p:nvPr/>
            </p:nvSpPr>
            <p:spPr bwMode="auto">
              <a:xfrm>
                <a:off x="4565148" y="3533080"/>
                <a:ext cx="387658" cy="1079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p>
                <a:pPr algn="ctr"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1</a:t>
                </a:r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3</a:t>
                </a:r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  <p:cxnSp>
            <p:nvCxnSpPr>
              <p:cNvPr id="11288" name="直接连接符 11287"/>
              <p:cNvCxnSpPr/>
              <p:nvPr/>
            </p:nvCxnSpPr>
            <p:spPr>
              <a:xfrm flipV="1">
                <a:off x="4598513" y="4072780"/>
                <a:ext cx="32887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文本框 8"/>
          <p:cNvSpPr txBox="1"/>
          <p:nvPr/>
        </p:nvSpPr>
        <p:spPr>
          <a:xfrm>
            <a:off x="5724004" y="1419774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P66 </a:t>
            </a:r>
            <a:r>
              <a:rPr lang="zh-CN" altLang="en-US" sz="1400" b="1" dirty="0">
                <a:solidFill>
                  <a:srgbClr val="E44438"/>
                </a:solidFill>
              </a:rPr>
              <a:t>练习十六 第</a:t>
            </a:r>
            <a:r>
              <a:rPr lang="en-US" altLang="zh-CN" sz="1400" b="1" dirty="0">
                <a:solidFill>
                  <a:srgbClr val="E44438"/>
                </a:solidFill>
              </a:rPr>
              <a:t>3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921568" y="596318"/>
            <a:ext cx="7898903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观察下列分数的分子和分母，哪些有公因数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？哪些有公因数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？哪些有公因数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9459" name="组合 4"/>
          <p:cNvGrpSpPr/>
          <p:nvPr/>
        </p:nvGrpSpPr>
        <p:grpSpPr bwMode="auto">
          <a:xfrm>
            <a:off x="1331913" y="1876425"/>
            <a:ext cx="444500" cy="1079500"/>
            <a:chOff x="4824928" y="3533080"/>
            <a:chExt cx="444500" cy="1079399"/>
          </a:xfrm>
        </p:grpSpPr>
        <p:sp>
          <p:nvSpPr>
            <p:cNvPr id="19511" name="Rectangle 6"/>
            <p:cNvSpPr>
              <a:spLocks noChangeArrowheads="1"/>
            </p:cNvSpPr>
            <p:nvPr/>
          </p:nvSpPr>
          <p:spPr bwMode="auto">
            <a:xfrm>
              <a:off x="4870965" y="3533080"/>
              <a:ext cx="387350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824928" y="4088653"/>
              <a:ext cx="444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0" name="组合 5"/>
          <p:cNvGrpSpPr/>
          <p:nvPr/>
        </p:nvGrpSpPr>
        <p:grpSpPr bwMode="auto">
          <a:xfrm>
            <a:off x="2298700" y="1876425"/>
            <a:ext cx="592138" cy="1079500"/>
            <a:chOff x="4768072" y="3533080"/>
            <a:chExt cx="592128" cy="1079399"/>
          </a:xfrm>
        </p:grpSpPr>
        <p:sp>
          <p:nvSpPr>
            <p:cNvPr id="19509" name="Rectangle 6"/>
            <p:cNvSpPr>
              <a:spLocks noChangeArrowheads="1"/>
            </p:cNvSpPr>
            <p:nvPr/>
          </p:nvSpPr>
          <p:spPr bwMode="auto">
            <a:xfrm>
              <a:off x="4768072" y="3533080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4825221" y="4088653"/>
              <a:ext cx="4444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1" name="组合 8"/>
          <p:cNvGrpSpPr/>
          <p:nvPr/>
        </p:nvGrpSpPr>
        <p:grpSpPr bwMode="auto">
          <a:xfrm>
            <a:off x="3422650" y="1876425"/>
            <a:ext cx="592138" cy="1079500"/>
            <a:chOff x="4768072" y="3533080"/>
            <a:chExt cx="592128" cy="1079399"/>
          </a:xfrm>
        </p:grpSpPr>
        <p:sp>
          <p:nvSpPr>
            <p:cNvPr id="19507" name="Rectangle 6"/>
            <p:cNvSpPr>
              <a:spLocks noChangeArrowheads="1"/>
            </p:cNvSpPr>
            <p:nvPr/>
          </p:nvSpPr>
          <p:spPr bwMode="auto">
            <a:xfrm>
              <a:off x="4768072" y="3533080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15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20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4825221" y="4088653"/>
              <a:ext cx="4444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2" name="组合 11"/>
          <p:cNvGrpSpPr/>
          <p:nvPr/>
        </p:nvGrpSpPr>
        <p:grpSpPr bwMode="auto">
          <a:xfrm>
            <a:off x="4584700" y="1876425"/>
            <a:ext cx="592138" cy="1079500"/>
            <a:chOff x="4768072" y="3533080"/>
            <a:chExt cx="592128" cy="1079399"/>
          </a:xfrm>
        </p:grpSpPr>
        <p:sp>
          <p:nvSpPr>
            <p:cNvPr id="19505" name="Rectangle 6"/>
            <p:cNvSpPr>
              <a:spLocks noChangeArrowheads="1"/>
            </p:cNvSpPr>
            <p:nvPr/>
          </p:nvSpPr>
          <p:spPr bwMode="auto">
            <a:xfrm>
              <a:off x="4768072" y="3533080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30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45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4825221" y="4088653"/>
              <a:ext cx="4444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3" name="组合 14"/>
          <p:cNvGrpSpPr/>
          <p:nvPr/>
        </p:nvGrpSpPr>
        <p:grpSpPr bwMode="auto">
          <a:xfrm>
            <a:off x="5765800" y="1876425"/>
            <a:ext cx="592138" cy="1079500"/>
            <a:chOff x="4768073" y="3533080"/>
            <a:chExt cx="592127" cy="1079399"/>
          </a:xfrm>
        </p:grpSpPr>
        <p:sp>
          <p:nvSpPr>
            <p:cNvPr id="19503" name="Rectangle 6"/>
            <p:cNvSpPr>
              <a:spLocks noChangeArrowheads="1"/>
            </p:cNvSpPr>
            <p:nvPr/>
          </p:nvSpPr>
          <p:spPr bwMode="auto">
            <a:xfrm>
              <a:off x="4768073" y="3533080"/>
              <a:ext cx="592127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40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60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4825222" y="4088653"/>
              <a:ext cx="4444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4" name="组合 17"/>
          <p:cNvGrpSpPr/>
          <p:nvPr/>
        </p:nvGrpSpPr>
        <p:grpSpPr bwMode="auto">
          <a:xfrm>
            <a:off x="6950075" y="1876425"/>
            <a:ext cx="592138" cy="1079500"/>
            <a:chOff x="4768073" y="3533080"/>
            <a:chExt cx="592127" cy="1079399"/>
          </a:xfrm>
        </p:grpSpPr>
        <p:sp>
          <p:nvSpPr>
            <p:cNvPr id="19501" name="Rectangle 6"/>
            <p:cNvSpPr>
              <a:spLocks noChangeArrowheads="1"/>
            </p:cNvSpPr>
            <p:nvPr/>
          </p:nvSpPr>
          <p:spPr bwMode="auto">
            <a:xfrm>
              <a:off x="4768073" y="3533080"/>
              <a:ext cx="592127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84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96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4825222" y="4088653"/>
              <a:ext cx="44449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 bwMode="auto">
          <a:xfrm>
            <a:off x="1042988" y="2952750"/>
            <a:ext cx="2239962" cy="1901825"/>
            <a:chOff x="629450" y="3211820"/>
            <a:chExt cx="2240750" cy="1901826"/>
          </a:xfrm>
        </p:grpSpPr>
        <p:sp>
          <p:nvSpPr>
            <p:cNvPr id="19490" name="文本框 20"/>
            <p:cNvSpPr txBox="1">
              <a:spLocks noChangeArrowheads="1"/>
            </p:cNvSpPr>
            <p:nvPr/>
          </p:nvSpPr>
          <p:spPr bwMode="auto">
            <a:xfrm>
              <a:off x="924829" y="4589771"/>
              <a:ext cx="1807211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rgbClr val="54823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有公因数</a:t>
              </a:r>
              <a:r>
                <a:rPr lang="en-US" altLang="zh-CN" sz="2800" b="1">
                  <a:solidFill>
                    <a:srgbClr val="54823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800" b="1">
                <a:solidFill>
                  <a:srgbClr val="548235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629450" y="3211820"/>
              <a:ext cx="2240750" cy="137795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492" name="组合 26"/>
            <p:cNvGrpSpPr/>
            <p:nvPr/>
          </p:nvGrpSpPr>
          <p:grpSpPr bwMode="auto">
            <a:xfrm>
              <a:off x="922921" y="3361424"/>
              <a:ext cx="444500" cy="1079399"/>
              <a:chOff x="4824928" y="3533080"/>
              <a:chExt cx="444500" cy="1079399"/>
            </a:xfrm>
          </p:grpSpPr>
          <p:sp>
            <p:nvSpPr>
              <p:cNvPr id="19499" name="Rectangle 6"/>
              <p:cNvSpPr>
                <a:spLocks noChangeArrowheads="1"/>
              </p:cNvSpPr>
              <p:nvPr/>
            </p:nvSpPr>
            <p:spPr bwMode="auto">
              <a:xfrm>
                <a:off x="4871301" y="3532701"/>
                <a:ext cx="387486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4825247" y="4088327"/>
                <a:ext cx="444656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93" name="组合 29"/>
            <p:cNvGrpSpPr/>
            <p:nvPr/>
          </p:nvGrpSpPr>
          <p:grpSpPr bwMode="auto">
            <a:xfrm>
              <a:off x="1459419" y="3361423"/>
              <a:ext cx="592127" cy="1079399"/>
              <a:chOff x="4768073" y="3533080"/>
              <a:chExt cx="592127" cy="1079399"/>
            </a:xfrm>
          </p:grpSpPr>
          <p:sp>
            <p:nvSpPr>
              <p:cNvPr id="19497" name="Rectangle 6"/>
              <p:cNvSpPr>
                <a:spLocks noChangeArrowheads="1"/>
              </p:cNvSpPr>
              <p:nvPr/>
            </p:nvSpPr>
            <p:spPr bwMode="auto">
              <a:xfrm>
                <a:off x="4768658" y="3532702"/>
                <a:ext cx="590758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4825828" y="4088328"/>
                <a:ext cx="443069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94" name="组合 32"/>
            <p:cNvGrpSpPr/>
            <p:nvPr/>
          </p:nvGrpSpPr>
          <p:grpSpPr bwMode="auto">
            <a:xfrm>
              <a:off x="2066503" y="3377348"/>
              <a:ext cx="592127" cy="1079399"/>
              <a:chOff x="4768073" y="3533080"/>
              <a:chExt cx="592127" cy="1079399"/>
            </a:xfrm>
          </p:grpSpPr>
          <p:sp>
            <p:nvSpPr>
              <p:cNvPr id="19495" name="Rectangle 6"/>
              <p:cNvSpPr>
                <a:spLocks noChangeArrowheads="1"/>
              </p:cNvSpPr>
              <p:nvPr/>
            </p:nvSpPr>
            <p:spPr bwMode="auto">
              <a:xfrm>
                <a:off x="4768212" y="3532652"/>
                <a:ext cx="592346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84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96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4825382" y="4088278"/>
                <a:ext cx="444656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组合 43"/>
          <p:cNvGrpSpPr/>
          <p:nvPr/>
        </p:nvGrpSpPr>
        <p:grpSpPr bwMode="auto">
          <a:xfrm>
            <a:off x="3375025" y="2952750"/>
            <a:ext cx="2239963" cy="1901825"/>
            <a:chOff x="2962198" y="3211820"/>
            <a:chExt cx="2240750" cy="1901826"/>
          </a:xfrm>
        </p:grpSpPr>
        <p:sp>
          <p:nvSpPr>
            <p:cNvPr id="19479" name="文本框 21"/>
            <p:cNvSpPr txBox="1">
              <a:spLocks noChangeArrowheads="1"/>
            </p:cNvSpPr>
            <p:nvPr/>
          </p:nvSpPr>
          <p:spPr bwMode="auto">
            <a:xfrm>
              <a:off x="3286162" y="4589771"/>
              <a:ext cx="180721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rgbClr val="54823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有公因数</a:t>
              </a:r>
              <a:r>
                <a:rPr lang="en-US" altLang="zh-CN" sz="2800" b="1">
                  <a:solidFill>
                    <a:srgbClr val="54823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800" b="1">
                <a:solidFill>
                  <a:srgbClr val="548235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2962198" y="3211820"/>
              <a:ext cx="2240750" cy="137795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481" name="组合 35"/>
            <p:cNvGrpSpPr/>
            <p:nvPr/>
          </p:nvGrpSpPr>
          <p:grpSpPr bwMode="auto">
            <a:xfrm>
              <a:off x="3175772" y="3361422"/>
              <a:ext cx="592128" cy="1079399"/>
              <a:chOff x="4768072" y="3533080"/>
              <a:chExt cx="592128" cy="1079399"/>
            </a:xfrm>
          </p:grpSpPr>
          <p:sp>
            <p:nvSpPr>
              <p:cNvPr id="19488" name="Rectangle 6"/>
              <p:cNvSpPr>
                <a:spLocks noChangeArrowheads="1"/>
              </p:cNvSpPr>
              <p:nvPr/>
            </p:nvSpPr>
            <p:spPr bwMode="auto">
              <a:xfrm>
                <a:off x="4767298" y="3532703"/>
                <a:ext cx="592346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15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5" name="直接连接符 54"/>
              <p:cNvCxnSpPr/>
              <p:nvPr/>
            </p:nvCxnSpPr>
            <p:spPr>
              <a:xfrm>
                <a:off x="4824468" y="4088329"/>
                <a:ext cx="444656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82" name="组合 38"/>
            <p:cNvGrpSpPr/>
            <p:nvPr/>
          </p:nvGrpSpPr>
          <p:grpSpPr bwMode="auto">
            <a:xfrm>
              <a:off x="3798046" y="3361422"/>
              <a:ext cx="592128" cy="1079399"/>
              <a:chOff x="4768072" y="3533080"/>
              <a:chExt cx="592128" cy="1079399"/>
            </a:xfrm>
          </p:grpSpPr>
          <p:sp>
            <p:nvSpPr>
              <p:cNvPr id="19486" name="Rectangle 6"/>
              <p:cNvSpPr>
                <a:spLocks noChangeArrowheads="1"/>
              </p:cNvSpPr>
              <p:nvPr/>
            </p:nvSpPr>
            <p:spPr bwMode="auto">
              <a:xfrm>
                <a:off x="4767543" y="3532703"/>
                <a:ext cx="592346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45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4824713" y="4088329"/>
                <a:ext cx="444656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83" name="组合 41"/>
            <p:cNvGrpSpPr/>
            <p:nvPr/>
          </p:nvGrpSpPr>
          <p:grpSpPr bwMode="auto">
            <a:xfrm>
              <a:off x="4393128" y="3361421"/>
              <a:ext cx="592127" cy="1079399"/>
              <a:chOff x="4768073" y="3533080"/>
              <a:chExt cx="592127" cy="1079399"/>
            </a:xfrm>
          </p:grpSpPr>
          <p:sp>
            <p:nvSpPr>
              <p:cNvPr id="19484" name="Rectangle 6"/>
              <p:cNvSpPr>
                <a:spLocks noChangeArrowheads="1"/>
              </p:cNvSpPr>
              <p:nvPr/>
            </p:nvSpPr>
            <p:spPr bwMode="auto">
              <a:xfrm>
                <a:off x="4767984" y="3532704"/>
                <a:ext cx="592345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4825154" y="4088330"/>
                <a:ext cx="444656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组合 55"/>
          <p:cNvGrpSpPr/>
          <p:nvPr/>
        </p:nvGrpSpPr>
        <p:grpSpPr bwMode="auto">
          <a:xfrm>
            <a:off x="5707063" y="2952750"/>
            <a:ext cx="2241550" cy="1901825"/>
            <a:chOff x="5294946" y="3211820"/>
            <a:chExt cx="2240750" cy="1901826"/>
          </a:xfrm>
        </p:grpSpPr>
        <p:sp>
          <p:nvSpPr>
            <p:cNvPr id="19468" name="文本框 22"/>
            <p:cNvSpPr txBox="1">
              <a:spLocks noChangeArrowheads="1"/>
            </p:cNvSpPr>
            <p:nvPr/>
          </p:nvSpPr>
          <p:spPr bwMode="auto">
            <a:xfrm>
              <a:off x="5586942" y="4589771"/>
              <a:ext cx="180751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rgbClr val="54823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有公因数</a:t>
              </a:r>
              <a:r>
                <a:rPr lang="en-US" altLang="zh-CN" sz="2800" b="1">
                  <a:solidFill>
                    <a:srgbClr val="54823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 b="1">
                <a:solidFill>
                  <a:srgbClr val="548235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5294946" y="3211820"/>
              <a:ext cx="2240750" cy="137795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470" name="组合 44"/>
            <p:cNvGrpSpPr/>
            <p:nvPr/>
          </p:nvGrpSpPr>
          <p:grpSpPr bwMode="auto">
            <a:xfrm>
              <a:off x="5532112" y="3361422"/>
              <a:ext cx="592128" cy="1079399"/>
              <a:chOff x="4768072" y="3533080"/>
              <a:chExt cx="592128" cy="1079399"/>
            </a:xfrm>
          </p:grpSpPr>
          <p:sp>
            <p:nvSpPr>
              <p:cNvPr id="19477" name="Rectangle 6"/>
              <p:cNvSpPr>
                <a:spLocks noChangeArrowheads="1"/>
              </p:cNvSpPr>
              <p:nvPr/>
            </p:nvSpPr>
            <p:spPr bwMode="auto">
              <a:xfrm>
                <a:off x="4767358" y="3532703"/>
                <a:ext cx="593514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9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12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>
                <a:off x="4824488" y="4088329"/>
                <a:ext cx="445929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71" name="组合 47"/>
            <p:cNvGrpSpPr/>
            <p:nvPr/>
          </p:nvGrpSpPr>
          <p:grpSpPr bwMode="auto">
            <a:xfrm>
              <a:off x="6090323" y="3361421"/>
              <a:ext cx="592128" cy="1079399"/>
              <a:chOff x="4768072" y="3533080"/>
              <a:chExt cx="592128" cy="1079399"/>
            </a:xfrm>
          </p:grpSpPr>
          <p:sp>
            <p:nvSpPr>
              <p:cNvPr id="19475" name="Rectangle 6"/>
              <p:cNvSpPr>
                <a:spLocks noChangeArrowheads="1"/>
              </p:cNvSpPr>
              <p:nvPr/>
            </p:nvSpPr>
            <p:spPr bwMode="auto">
              <a:xfrm>
                <a:off x="4767748" y="3532704"/>
                <a:ext cx="591927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30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45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5" name="直接连接符 64"/>
              <p:cNvCxnSpPr/>
              <p:nvPr/>
            </p:nvCxnSpPr>
            <p:spPr>
              <a:xfrm>
                <a:off x="4824878" y="4088330"/>
                <a:ext cx="444342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72" name="组合 50"/>
            <p:cNvGrpSpPr/>
            <p:nvPr/>
          </p:nvGrpSpPr>
          <p:grpSpPr bwMode="auto">
            <a:xfrm>
              <a:off x="6740816" y="3361421"/>
              <a:ext cx="592127" cy="1079399"/>
              <a:chOff x="4768073" y="3533080"/>
              <a:chExt cx="592127" cy="1079399"/>
            </a:xfrm>
          </p:grpSpPr>
          <p:sp>
            <p:nvSpPr>
              <p:cNvPr id="19473" name="Rectangle 6"/>
              <p:cNvSpPr>
                <a:spLocks noChangeArrowheads="1"/>
              </p:cNvSpPr>
              <p:nvPr/>
            </p:nvSpPr>
            <p:spPr bwMode="auto">
              <a:xfrm>
                <a:off x="4767899" y="3532704"/>
                <a:ext cx="591927" cy="1079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84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505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96</a:t>
                </a:r>
                <a:endParaRPr lang="en-US" altLang="zh-CN" sz="3200" b="1">
                  <a:solidFill>
                    <a:srgbClr val="FF505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3" name="直接连接符 62"/>
              <p:cNvCxnSpPr/>
              <p:nvPr/>
            </p:nvCxnSpPr>
            <p:spPr>
              <a:xfrm>
                <a:off x="4825029" y="4088330"/>
                <a:ext cx="444342" cy="0"/>
              </a:xfrm>
              <a:prstGeom prst="line">
                <a:avLst/>
              </a:prstGeom>
              <a:ln w="19050"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5060429" y="365674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P66 </a:t>
            </a:r>
            <a:r>
              <a:rPr lang="zh-CN" altLang="en-US" sz="1400" b="1" dirty="0">
                <a:solidFill>
                  <a:srgbClr val="E44438"/>
                </a:solidFill>
              </a:rPr>
              <a:t>练习十六 第</a:t>
            </a:r>
            <a:r>
              <a:rPr lang="en-US" altLang="zh-CN" sz="1400" b="1" dirty="0">
                <a:solidFill>
                  <a:srgbClr val="E44438"/>
                </a:solidFill>
              </a:rPr>
              <a:t>2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8"/>
          <p:cNvGrpSpPr/>
          <p:nvPr/>
        </p:nvGrpSpPr>
        <p:grpSpPr bwMode="auto">
          <a:xfrm>
            <a:off x="-219075" y="-96838"/>
            <a:ext cx="4329113" cy="1130301"/>
            <a:chOff x="-219148" y="-96501"/>
            <a:chExt cx="4329052" cy="1130163"/>
          </a:xfrm>
        </p:grpSpPr>
        <p:grpSp>
          <p:nvGrpSpPr>
            <p:cNvPr id="20487" name="组合 11"/>
            <p:cNvGrpSpPr/>
            <p:nvPr/>
          </p:nvGrpSpPr>
          <p:grpSpPr bwMode="auto">
            <a:xfrm>
              <a:off x="-219148" y="-96501"/>
              <a:ext cx="4329052" cy="1130163"/>
              <a:chOff x="-219148" y="-96501"/>
              <a:chExt cx="4329052" cy="1130163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1"/>
              <a:srcRect l="53693"/>
              <a:stretch>
                <a:fillRect/>
              </a:stretch>
            </p:blipFill>
            <p:spPr>
              <a:xfrm>
                <a:off x="827000" y="74929"/>
                <a:ext cx="3282904" cy="7317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21017045">
                <a:off x="-219148" y="-96501"/>
                <a:ext cx="1600177" cy="113016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1039722" y="136834"/>
              <a:ext cx="2655850" cy="58412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1860550" y="322263"/>
            <a:ext cx="7175500" cy="4537075"/>
            <a:chOff x="1860504" y="321768"/>
            <a:chExt cx="7175992" cy="4538064"/>
          </a:xfrm>
        </p:grpSpPr>
        <p:pic>
          <p:nvPicPr>
            <p:cNvPr id="20485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00" b="8000"/>
            <a:stretch>
              <a:fillRect/>
            </a:stretch>
          </p:blipFill>
          <p:spPr bwMode="auto">
            <a:xfrm>
              <a:off x="1860504" y="321768"/>
              <a:ext cx="7175992" cy="453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矩形 45"/>
            <p:cNvSpPr>
              <a:spLocks noChangeArrowheads="1"/>
            </p:cNvSpPr>
            <p:nvPr/>
          </p:nvSpPr>
          <p:spPr bwMode="auto">
            <a:xfrm>
              <a:off x="3221368" y="1164584"/>
              <a:ext cx="4454264" cy="2399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827405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kumimoji="1"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把一个分数化成和它相等，但分子和分母都比较小的分数，叫做</a:t>
              </a:r>
              <a:r>
                <a:rPr kumimoji="1"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约分</a:t>
              </a:r>
              <a:r>
                <a:rPr kumimoji="1"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31850" y="1144905"/>
            <a:ext cx="8312150" cy="694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一、把上下两行相等的两个分数用线连起来。</a:t>
            </a:r>
            <a:endParaRPr lang="zh-CN" altLang="en-US" sz="2800" b="1">
              <a:latin typeface="+mn-lt"/>
              <a:ea typeface="+mn-ea"/>
            </a:endParaRPr>
          </a:p>
        </p:txBody>
      </p:sp>
      <p:grpSp>
        <p:nvGrpSpPr>
          <p:cNvPr id="21521" name="组合 19"/>
          <p:cNvGrpSpPr/>
          <p:nvPr/>
        </p:nvGrpSpPr>
        <p:grpSpPr bwMode="auto">
          <a:xfrm>
            <a:off x="-219075" y="-96838"/>
            <a:ext cx="4329113" cy="1130301"/>
            <a:chOff x="-219148" y="-96501"/>
            <a:chExt cx="4329052" cy="1130163"/>
          </a:xfrm>
        </p:grpSpPr>
        <p:grpSp>
          <p:nvGrpSpPr>
            <p:cNvPr id="21523" name="组合 20"/>
            <p:cNvGrpSpPr/>
            <p:nvPr/>
          </p:nvGrpSpPr>
          <p:grpSpPr bwMode="auto">
            <a:xfrm>
              <a:off x="-219148" y="-96501"/>
              <a:ext cx="4329052" cy="1130163"/>
              <a:chOff x="-219148" y="-96501"/>
              <a:chExt cx="4329052" cy="1130163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1"/>
              <a:srcRect l="53693"/>
              <a:stretch>
                <a:fillRect/>
              </a:stretch>
            </p:blipFill>
            <p:spPr>
              <a:xfrm>
                <a:off x="827000" y="74929"/>
                <a:ext cx="3282904" cy="73174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21017045">
                <a:off x="-219148" y="-96501"/>
                <a:ext cx="1600177" cy="113016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22" name="文本框 1"/>
            <p:cNvSpPr txBox="1">
              <a:spLocks noChangeArrowheads="1"/>
            </p:cNvSpPr>
            <p:nvPr/>
          </p:nvSpPr>
          <p:spPr bwMode="auto">
            <a:xfrm>
              <a:off x="1039722" y="136834"/>
              <a:ext cx="2632673" cy="583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五、作业设计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10285" y="766445"/>
            <a:ext cx="7018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见“状元成才路”系列丛书《创优作业100分》对应课时作业。</a:t>
            </a:r>
            <a:endParaRPr lang="zh-CN" altLang="en-US" sz="18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640" y="1923415"/>
            <a:ext cx="5252720" cy="263525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2371725" y="2841625"/>
            <a:ext cx="2056130" cy="102616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420110" y="2859405"/>
            <a:ext cx="3312160" cy="93599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2267585" y="2859405"/>
            <a:ext cx="2232660" cy="100838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347720" y="2859405"/>
            <a:ext cx="2232660" cy="100838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5580380" y="2859405"/>
            <a:ext cx="1224280" cy="100838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00113" y="481013"/>
            <a:ext cx="7343775" cy="6940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800" b="1">
                <a:latin typeface="+mn-lt"/>
                <a:ea typeface="+mn-ea"/>
              </a:rPr>
              <a:t>二、先约分，再比较各组分数的大小。</a:t>
            </a:r>
            <a:endParaRPr lang="zh-CN" altLang="en-US" sz="2800" b="1">
              <a:latin typeface="+mn-lt"/>
              <a:ea typeface="+mn-ea"/>
            </a:endParaRPr>
          </a:p>
        </p:txBody>
      </p:sp>
      <p:graphicFrame>
        <p:nvGraphicFramePr>
          <p:cNvPr id="22531" name="对象 1"/>
          <p:cNvGraphicFramePr>
            <a:graphicFrameLocks noChangeAspect="1"/>
          </p:cNvGraphicFramePr>
          <p:nvPr/>
        </p:nvGraphicFramePr>
        <p:xfrm>
          <a:off x="1919447" y="1491457"/>
          <a:ext cx="1387475" cy="10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1" imgW="558800" imgH="405765" progId="Equation.DSMT4">
                  <p:embed/>
                </p:oleObj>
              </mc:Choice>
              <mc:Fallback>
                <p:oleObj name="Equation" r:id="rId1" imgW="5588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447" y="1491457"/>
                        <a:ext cx="1387475" cy="10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对象 22"/>
          <p:cNvGraphicFramePr>
            <a:graphicFrameLocks noChangeAspect="1"/>
          </p:cNvGraphicFramePr>
          <p:nvPr/>
        </p:nvGraphicFramePr>
        <p:xfrm>
          <a:off x="6069013" y="1492250"/>
          <a:ext cx="1446212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3" imgW="584200" imgH="406400" progId="Equation.DSMT4">
                  <p:embed/>
                </p:oleObj>
              </mc:Choice>
              <mc:Fallback>
                <p:oleObj name="Equation" r:id="rId3" imgW="5842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9013" y="1492250"/>
                        <a:ext cx="1446212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862648" y="2720181"/>
          <a:ext cx="350075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5" imgW="1409700" imgH="405765" progId="Equation.DSMT4">
                  <p:embed/>
                </p:oleObj>
              </mc:Choice>
              <mc:Fallback>
                <p:oleObj name="Equation" r:id="rId5" imgW="14097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648" y="2720181"/>
                        <a:ext cx="350075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4791075" y="2719388"/>
          <a:ext cx="400367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7" imgW="1612900" imgH="406400" progId="Equation.DSMT4">
                  <p:embed/>
                </p:oleObj>
              </mc:Choice>
              <mc:Fallback>
                <p:oleObj name="Equation" r:id="rId7" imgW="1612900" imgH="406400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1075" y="2719388"/>
                        <a:ext cx="400367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2531" name="对象 1"/>
          <p:cNvGraphicFramePr>
            <a:graphicFrameLocks noChangeAspect="1"/>
          </p:cNvGraphicFramePr>
          <p:nvPr/>
        </p:nvGraphicFramePr>
        <p:xfrm>
          <a:off x="1888332" y="1492092"/>
          <a:ext cx="1450975" cy="10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1" imgW="584200" imgH="405765" progId="Equation.DSMT4">
                  <p:embed/>
                </p:oleObj>
              </mc:Choice>
              <mc:Fallback>
                <p:oleObj name="Equation" r:id="rId1" imgW="5842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8332" y="1492092"/>
                        <a:ext cx="1450975" cy="10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对象 22"/>
          <p:cNvGraphicFramePr>
            <a:graphicFrameLocks noChangeAspect="1"/>
          </p:cNvGraphicFramePr>
          <p:nvPr/>
        </p:nvGraphicFramePr>
        <p:xfrm>
          <a:off x="6069172" y="1492727"/>
          <a:ext cx="1445895" cy="1007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3" imgW="584200" imgH="405765" progId="Equation.DSMT4">
                  <p:embed/>
                </p:oleObj>
              </mc:Choice>
              <mc:Fallback>
                <p:oleObj name="Equation" r:id="rId3" imgW="584200" imgH="405765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9172" y="1492727"/>
                        <a:ext cx="1445895" cy="1007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800100" y="2720181"/>
          <a:ext cx="36258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5" imgW="1459865" imgH="405765" progId="Equation.DSMT4">
                  <p:embed/>
                </p:oleObj>
              </mc:Choice>
              <mc:Fallback>
                <p:oleObj name="Equation" r:id="rId5" imgW="1459865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720181"/>
                        <a:ext cx="362585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4980940" y="2720181"/>
          <a:ext cx="362394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7" imgW="1459865" imgH="405765" progId="Equation.DSMT4">
                  <p:embed/>
                </p:oleObj>
              </mc:Choice>
              <mc:Fallback>
                <p:oleObj name="Equation" r:id="rId7" imgW="1459865" imgH="405765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0940" y="2720181"/>
                        <a:ext cx="362394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55650" y="555625"/>
            <a:ext cx="7914640" cy="147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三、化简一个分数时，用2约了两次，</a:t>
            </a:r>
            <a:r>
              <a:rPr lang="zh-CN" altLang="en-US" sz="3200" b="1" dirty="0">
                <a:latin typeface="+mn-lt"/>
                <a:ea typeface="+mn-ea"/>
              </a:rPr>
              <a:t>用5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14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 </a:t>
            </a:r>
            <a:r>
              <a:rPr lang="en-US" altLang="zh-CN" sz="3200" b="1" dirty="0">
                <a:latin typeface="+mn-lt"/>
                <a:ea typeface="+mn-ea"/>
              </a:rPr>
              <a:t>      </a:t>
            </a:r>
            <a:r>
              <a:rPr lang="zh-CN" altLang="en-US" sz="3200" b="1" dirty="0">
                <a:latin typeface="+mn-lt"/>
                <a:ea typeface="+mn-ea"/>
              </a:rPr>
              <a:t>约了一次，得</a:t>
            </a:r>
            <a:r>
              <a:rPr lang="en-US" altLang="zh-CN" sz="3200" b="1" dirty="0">
                <a:latin typeface="+mn-lt"/>
                <a:ea typeface="+mn-ea"/>
              </a:rPr>
              <a:t>     </a:t>
            </a:r>
            <a:r>
              <a:rPr lang="zh-CN" altLang="en-US" sz="3200" b="1" dirty="0">
                <a:latin typeface="+mn-lt"/>
                <a:ea typeface="+mn-ea"/>
              </a:rPr>
              <a:t>。求原来的分数。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aphicFrame>
        <p:nvGraphicFramePr>
          <p:cNvPr id="22531" name="对象 1"/>
          <p:cNvGraphicFramePr>
            <a:graphicFrameLocks noChangeAspect="1"/>
          </p:cNvGraphicFramePr>
          <p:nvPr/>
        </p:nvGraphicFramePr>
        <p:xfrm>
          <a:off x="4067652" y="1203167"/>
          <a:ext cx="347345" cy="10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1" imgW="139700" imgH="405765" progId="Equation.DSMT4">
                  <p:embed/>
                </p:oleObj>
              </mc:Choice>
              <mc:Fallback>
                <p:oleObj name="Equation" r:id="rId1" imgW="1397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652" y="1203167"/>
                        <a:ext cx="347345" cy="10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699862" y="2427447"/>
          <a:ext cx="3442335" cy="10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1384300" imgH="405765" progId="Equation.DSMT4">
                  <p:embed/>
                </p:oleObj>
              </mc:Choice>
              <mc:Fallback>
                <p:oleObj name="Equation" r:id="rId3" imgW="13843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862" y="2427447"/>
                        <a:ext cx="3442335" cy="10083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</Words>
  <Application>WPS 演示</Application>
  <PresentationFormat>全屏显示(16:9)</PresentationFormat>
  <Paragraphs>423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30</vt:i4>
      </vt:variant>
      <vt:variant>
        <vt:lpstr>幻灯片标题</vt:lpstr>
      </vt:variant>
      <vt:variant>
        <vt:i4>19</vt:i4>
      </vt:variant>
    </vt:vector>
  </HeadingPairs>
  <TitlesOfParts>
    <vt:vector size="63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Calibri</vt:lpstr>
      <vt:lpstr>楷体_GB2312</vt:lpstr>
      <vt:lpstr>Wingdings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244</cp:revision>
  <dcterms:created xsi:type="dcterms:W3CDTF">2015-08-27T07:30:00Z</dcterms:created>
  <dcterms:modified xsi:type="dcterms:W3CDTF">2023-11-02T05:40:35Z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AA5EA578DCD14816921EDCE087A10086</vt:lpwstr>
  </property>
</Properties>
</file>