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84" r:id="rId5"/>
    <p:sldId id="264" r:id="rId6"/>
    <p:sldId id="386" r:id="rId7"/>
    <p:sldId id="357" r:id="rId8"/>
    <p:sldId id="387" r:id="rId9"/>
    <p:sldId id="362" r:id="rId10"/>
    <p:sldId id="388" r:id="rId11"/>
    <p:sldId id="364" r:id="rId12"/>
    <p:sldId id="365" r:id="rId13"/>
    <p:sldId id="366" r:id="rId14"/>
    <p:sldId id="367" r:id="rId15"/>
    <p:sldId id="363" r:id="rId16"/>
    <p:sldId id="368" r:id="rId17"/>
    <p:sldId id="369" r:id="rId18"/>
    <p:sldId id="361" r:id="rId19"/>
    <p:sldId id="371" r:id="rId20"/>
    <p:sldId id="372" r:id="rId21"/>
    <p:sldId id="373" r:id="rId22"/>
    <p:sldId id="354" r:id="rId23"/>
    <p:sldId id="355" r:id="rId24"/>
    <p:sldId id="356" r:id="rId25"/>
    <p:sldId id="374" r:id="rId26"/>
    <p:sldId id="376" r:id="rId27"/>
    <p:sldId id="378" r:id="rId28"/>
    <p:sldId id="381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4EEF"/>
    <a:srgbClr val="804EF0"/>
    <a:srgbClr val="884DF4"/>
    <a:srgbClr val="F7B503"/>
    <a:srgbClr val="FCC425"/>
    <a:srgbClr val="FEECBA"/>
    <a:srgbClr val="F79F5B"/>
    <a:srgbClr val="E72D8B"/>
    <a:srgbClr val="FAD6E8"/>
    <a:srgbClr val="F2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4" autoAdjust="0"/>
    <p:restoredTop sz="96391" autoAdjust="0"/>
  </p:normalViewPr>
  <p:slideViewPr>
    <p:cSldViewPr>
      <p:cViewPr varScale="1">
        <p:scale>
          <a:sx n="149" d="100"/>
          <a:sy n="149" d="100"/>
        </p:scale>
        <p:origin x="630" y="114"/>
      </p:cViewPr>
      <p:guideLst>
        <p:guide orient="horz" pos="1632"/>
        <p:guide orient="horz" pos="667"/>
        <p:guide orient="horz" pos="297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7616687-248A-4127-BA4A-7F88A872F23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BDA9DD0-5E07-4889-A3A2-C7EE51B269F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BF56632-2036-4396-83C0-674FD9C5A34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7" Type="http://schemas.openxmlformats.org/officeDocument/2006/relationships/image" Target="../media/image10.png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3175" y="-3175"/>
            <a:ext cx="9147175" cy="5159375"/>
            <a:chOff x="-3612" y="-3810"/>
            <a:chExt cx="9147612" cy="5160009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9144000" cy="515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 descr="6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93" r="4236"/>
            <a:stretch>
              <a:fillRect/>
            </a:stretch>
          </p:blipFill>
          <p:spPr bwMode="auto">
            <a:xfrm>
              <a:off x="2977669" y="404601"/>
              <a:ext cx="6036358" cy="475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 descr="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59" b="57999"/>
            <a:stretch>
              <a:fillRect/>
            </a:stretch>
          </p:blipFill>
          <p:spPr bwMode="auto">
            <a:xfrm flipH="1" flipV="1">
              <a:off x="-3136" y="98293"/>
              <a:ext cx="5137974" cy="504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7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36" y="2535878"/>
              <a:ext cx="9123808" cy="261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 descr="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12" y="-947"/>
              <a:ext cx="9147612" cy="261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直接连接符 7"/>
            <p:cNvCxnSpPr/>
            <p:nvPr userDrawn="1"/>
          </p:nvCxnSpPr>
          <p:spPr>
            <a:xfrm flipH="1">
              <a:off x="5913" y="-635"/>
              <a:ext cx="5129458" cy="51568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Google Shape;9;p2"/>
            <p:cNvSpPr>
              <a:spLocks noChangeArrowheads="1"/>
            </p:cNvSpPr>
            <p:nvPr userDrawn="1"/>
          </p:nvSpPr>
          <p:spPr bwMode="auto">
            <a:xfrm rot="5400000">
              <a:off x="-8569" y="10672"/>
              <a:ext cx="5148896" cy="5119933"/>
            </a:xfrm>
            <a:prstGeom prst="rtTriangle">
              <a:avLst/>
            </a:prstGeom>
            <a:solidFill>
              <a:srgbClr val="9A62F8">
                <a:alpha val="61176"/>
              </a:srgbClr>
            </a:solidFill>
            <a:ln>
              <a:noFill/>
            </a:ln>
          </p:spPr>
          <p:txBody>
            <a:bodyPr lIns="121900" tIns="121900" rIns="121900" bIns="121900" anchor="ctr"/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solidFill>
                  <a:srgbClr val="666666"/>
                </a:solidFill>
                <a:latin typeface="思源黑体 CN Bold"/>
                <a:ea typeface="思源黑体 CN Bold"/>
                <a:cs typeface="思源黑体 CN Bold"/>
              </a:endParaRPr>
            </a:p>
          </p:txBody>
        </p:sp>
        <p:sp>
          <p:nvSpPr>
            <p:cNvPr id="10" name="Google Shape;13;p2"/>
            <p:cNvSpPr>
              <a:spLocks noChangeArrowheads="1"/>
            </p:cNvSpPr>
            <p:nvPr userDrawn="1"/>
          </p:nvSpPr>
          <p:spPr bwMode="auto">
            <a:xfrm flipH="1">
              <a:off x="7978719" y="3962252"/>
              <a:ext cx="1158930" cy="1186009"/>
            </a:xfrm>
            <a:prstGeom prst="rtTriangle">
              <a:avLst/>
            </a:prstGeom>
            <a:solidFill>
              <a:srgbClr val="864AF3"/>
            </a:solidFill>
            <a:ln>
              <a:noFill/>
            </a:ln>
          </p:spPr>
          <p:txBody>
            <a:bodyPr lIns="121900" tIns="121900" rIns="121900" bIns="121900" anchor="ctr"/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solidFill>
                  <a:srgbClr val="666666"/>
                </a:solidFill>
                <a:latin typeface="思源黑体 CN Bold"/>
                <a:ea typeface="思源黑体 CN Bold"/>
                <a:cs typeface="思源黑体 CN Bold"/>
              </a:endParaRPr>
            </a:p>
          </p:txBody>
        </p:sp>
        <p:sp>
          <p:nvSpPr>
            <p:cNvPr id="11" name="Google Shape;13;p2"/>
            <p:cNvSpPr/>
            <p:nvPr userDrawn="1"/>
          </p:nvSpPr>
          <p:spPr>
            <a:xfrm rot="12770">
              <a:off x="3846059" y="3906155"/>
              <a:ext cx="688428" cy="667485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2" name="Google Shape;14;p2"/>
            <p:cNvSpPr/>
            <p:nvPr userDrawn="1"/>
          </p:nvSpPr>
          <p:spPr bwMode="auto">
            <a:xfrm rot="12770">
              <a:off x="4421261" y="584136"/>
              <a:ext cx="136374" cy="132243"/>
            </a:xfrm>
            <a:custGeom>
              <a:avLst/>
              <a:gdLst>
                <a:gd name="T0" fmla="*/ 2147483646 w 3861"/>
                <a:gd name="T1" fmla="*/ 1366682 h 3861"/>
                <a:gd name="T2" fmla="*/ 0 w 3861"/>
                <a:gd name="T3" fmla="*/ 2147483646 h 3861"/>
                <a:gd name="T4" fmla="*/ 2147483646 w 3861"/>
                <a:gd name="T5" fmla="*/ 2147483646 h 3861"/>
                <a:gd name="T6" fmla="*/ 2147483646 w 3861"/>
                <a:gd name="T7" fmla="*/ 2147483646 h 3861"/>
                <a:gd name="T8" fmla="*/ 2147483646 w 3861"/>
                <a:gd name="T9" fmla="*/ 1366682 h 38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61" h="3861" extrusionOk="0">
                  <a:moveTo>
                    <a:pt x="1946" y="1"/>
                  </a:moveTo>
                  <a:cubicBezTo>
                    <a:pt x="851" y="1"/>
                    <a:pt x="0" y="852"/>
                    <a:pt x="0" y="1946"/>
                  </a:cubicBezTo>
                  <a:cubicBezTo>
                    <a:pt x="0" y="3010"/>
                    <a:pt x="851" y="3861"/>
                    <a:pt x="1946" y="3861"/>
                  </a:cubicBezTo>
                  <a:cubicBezTo>
                    <a:pt x="3010" y="3861"/>
                    <a:pt x="3861" y="3010"/>
                    <a:pt x="3861" y="1946"/>
                  </a:cubicBezTo>
                  <a:cubicBezTo>
                    <a:pt x="3861" y="852"/>
                    <a:pt x="3010" y="1"/>
                    <a:pt x="1946" y="1"/>
                  </a:cubicBezTo>
                  <a:close/>
                </a:path>
              </a:pathLst>
            </a:custGeom>
            <a:solidFill>
              <a:srgbClr val="ECB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zh-CN" altLang="en-US"/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 flipH="1">
              <a:off x="7940618" y="3951139"/>
              <a:ext cx="1203382" cy="12050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Google Shape;13;p2"/>
            <p:cNvSpPr/>
            <p:nvPr userDrawn="1"/>
          </p:nvSpPr>
          <p:spPr>
            <a:xfrm rot="12770">
              <a:off x="2861027" y="406033"/>
              <a:ext cx="688428" cy="667485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5" name="Google Shape;13;p2"/>
            <p:cNvSpPr/>
            <p:nvPr userDrawn="1"/>
          </p:nvSpPr>
          <p:spPr>
            <a:xfrm rot="12770">
              <a:off x="8086602" y="261466"/>
              <a:ext cx="688428" cy="667485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6" name="Google Shape;13;p2"/>
            <p:cNvSpPr/>
            <p:nvPr userDrawn="1"/>
          </p:nvSpPr>
          <p:spPr>
            <a:xfrm rot="12770">
              <a:off x="359645" y="1519621"/>
              <a:ext cx="376112" cy="364994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7" name="Google Shape;13;p2"/>
            <p:cNvSpPr/>
            <p:nvPr userDrawn="1"/>
          </p:nvSpPr>
          <p:spPr>
            <a:xfrm rot="12770">
              <a:off x="8636963" y="4503504"/>
              <a:ext cx="376112" cy="364994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8" name="Google Shape;13;p2"/>
            <p:cNvSpPr/>
            <p:nvPr userDrawn="1"/>
          </p:nvSpPr>
          <p:spPr>
            <a:xfrm rot="12770">
              <a:off x="8637439" y="2611263"/>
              <a:ext cx="231380" cy="224722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96552" y="-164554"/>
            <a:ext cx="9937104" cy="547260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>
            <a:fillRect/>
          </a:stretch>
        </p:blipFill>
        <p:spPr bwMode="auto">
          <a:xfrm>
            <a:off x="7921625" y="3487738"/>
            <a:ext cx="122237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3" r="4236"/>
          <a:stretch>
            <a:fillRect/>
          </a:stretch>
        </p:blipFill>
        <p:spPr bwMode="auto">
          <a:xfrm>
            <a:off x="2978150" y="404813"/>
            <a:ext cx="60356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9" r="87759"/>
          <a:stretch>
            <a:fillRect/>
          </a:stretch>
        </p:blipFill>
        <p:spPr bwMode="auto">
          <a:xfrm>
            <a:off x="-3175" y="98425"/>
            <a:ext cx="5138738" cy="504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535238"/>
            <a:ext cx="9123363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1588"/>
            <a:ext cx="9147175" cy="261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/>
          <p:cNvCxnSpPr/>
          <p:nvPr userDrawn="1"/>
        </p:nvCxnSpPr>
        <p:spPr>
          <a:xfrm flipH="1">
            <a:off x="6350" y="-1588"/>
            <a:ext cx="5129213" cy="5157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9;p2"/>
          <p:cNvSpPr>
            <a:spLocks noChangeArrowheads="1"/>
          </p:cNvSpPr>
          <p:nvPr userDrawn="1"/>
        </p:nvSpPr>
        <p:spPr bwMode="auto">
          <a:xfrm rot="5400000">
            <a:off x="-7938" y="11113"/>
            <a:ext cx="5148263" cy="5119688"/>
          </a:xfrm>
          <a:prstGeom prst="rtTriangle">
            <a:avLst/>
          </a:prstGeom>
          <a:solidFill>
            <a:srgbClr val="9A62F8">
              <a:alpha val="61176"/>
            </a:srgbClr>
          </a:solidFill>
          <a:ln>
            <a:noFill/>
          </a:ln>
        </p:spPr>
        <p:txBody>
          <a:bodyPr lIns="121900" tIns="121900" rIns="121900" bIns="121900" anchor="ctr"/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400">
              <a:solidFill>
                <a:srgbClr val="666666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9" name="Google Shape;13;p2"/>
          <p:cNvSpPr>
            <a:spLocks noChangeArrowheads="1"/>
          </p:cNvSpPr>
          <p:nvPr userDrawn="1"/>
        </p:nvSpPr>
        <p:spPr bwMode="auto">
          <a:xfrm flipH="1">
            <a:off x="7978775" y="3960813"/>
            <a:ext cx="1158875" cy="1187450"/>
          </a:xfrm>
          <a:prstGeom prst="rtTriangle">
            <a:avLst/>
          </a:prstGeom>
          <a:solidFill>
            <a:srgbClr val="864AF3"/>
          </a:solidFill>
          <a:ln>
            <a:noFill/>
          </a:ln>
        </p:spPr>
        <p:txBody>
          <a:bodyPr lIns="121900" tIns="121900" rIns="121900" bIns="121900" anchor="ctr"/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400">
              <a:solidFill>
                <a:srgbClr val="666666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0" name="Google Shape;13;p2"/>
          <p:cNvSpPr/>
          <p:nvPr userDrawn="1"/>
        </p:nvSpPr>
        <p:spPr>
          <a:xfrm rot="12770">
            <a:off x="3846059" y="3906155"/>
            <a:ext cx="688428" cy="667485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1" name="Google Shape;14;p2"/>
          <p:cNvSpPr/>
          <p:nvPr userDrawn="1"/>
        </p:nvSpPr>
        <p:spPr bwMode="auto">
          <a:xfrm rot="12770">
            <a:off x="4421188" y="584200"/>
            <a:ext cx="136525" cy="131763"/>
          </a:xfrm>
          <a:custGeom>
            <a:avLst/>
            <a:gdLst>
              <a:gd name="T0" fmla="*/ 2147483646 w 3861"/>
              <a:gd name="T1" fmla="*/ 1350972 h 3861"/>
              <a:gd name="T2" fmla="*/ 0 w 3861"/>
              <a:gd name="T3" fmla="*/ 2147483646 h 3861"/>
              <a:gd name="T4" fmla="*/ 2147483646 w 3861"/>
              <a:gd name="T5" fmla="*/ 2147483646 h 3861"/>
              <a:gd name="T6" fmla="*/ 2147483646 w 3861"/>
              <a:gd name="T7" fmla="*/ 2147483646 h 3861"/>
              <a:gd name="T8" fmla="*/ 2147483646 w 3861"/>
              <a:gd name="T9" fmla="*/ 1350972 h 38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ECB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 userDrawn="1"/>
        </p:nvCxnSpPr>
        <p:spPr>
          <a:xfrm flipH="1">
            <a:off x="7940675" y="3951288"/>
            <a:ext cx="1203325" cy="1204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oogle Shape;13;p2"/>
          <p:cNvSpPr/>
          <p:nvPr userDrawn="1"/>
        </p:nvSpPr>
        <p:spPr>
          <a:xfrm rot="12770">
            <a:off x="2861027" y="406033"/>
            <a:ext cx="688428" cy="667485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4" name="Google Shape;13;p2"/>
          <p:cNvSpPr/>
          <p:nvPr userDrawn="1"/>
        </p:nvSpPr>
        <p:spPr>
          <a:xfrm rot="12770">
            <a:off x="8086602" y="261466"/>
            <a:ext cx="688428" cy="667485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5" name="Google Shape;13;p2"/>
          <p:cNvSpPr/>
          <p:nvPr userDrawn="1"/>
        </p:nvSpPr>
        <p:spPr>
          <a:xfrm rot="12770">
            <a:off x="359645" y="1519621"/>
            <a:ext cx="376112" cy="364994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Google Shape;13;p2"/>
          <p:cNvSpPr/>
          <p:nvPr userDrawn="1"/>
        </p:nvSpPr>
        <p:spPr>
          <a:xfrm rot="12770">
            <a:off x="8636963" y="4503504"/>
            <a:ext cx="376112" cy="364994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Google Shape;13;p2"/>
          <p:cNvSpPr/>
          <p:nvPr userDrawn="1"/>
        </p:nvSpPr>
        <p:spPr>
          <a:xfrm rot="12770">
            <a:off x="8637439" y="2611263"/>
            <a:ext cx="231380" cy="224722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19" name="图片 1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584200"/>
            <a:ext cx="6610350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B955C77-26A2-45C5-A3CA-CE105A6BA9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12.emf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emf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25.emf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2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9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3500438" y="603250"/>
            <a:ext cx="1584325" cy="50482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79F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171" name="矩形 3"/>
          <p:cNvSpPr>
            <a:spLocks noChangeArrowheads="1"/>
          </p:cNvSpPr>
          <p:nvPr/>
        </p:nvSpPr>
        <p:spPr bwMode="auto">
          <a:xfrm>
            <a:off x="1547813" y="1974850"/>
            <a:ext cx="581501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400" b="1" dirty="0"/>
              <a:t>最小公倍数</a:t>
            </a:r>
            <a:endParaRPr lang="en-US" altLang="zh-C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0" name="矩形 1"/>
          <p:cNvSpPr>
            <a:spLocks noChangeArrowheads="1"/>
          </p:cNvSpPr>
          <p:nvPr/>
        </p:nvSpPr>
        <p:spPr bwMode="auto">
          <a:xfrm>
            <a:off x="3635375" y="555625"/>
            <a:ext cx="131286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n-lt"/>
              </a:rPr>
              <a:t>5.</a:t>
            </a:r>
            <a:r>
              <a:rPr lang="zh-CN" altLang="en-US" sz="3200" b="1" dirty="0">
                <a:solidFill>
                  <a:prstClr val="black"/>
                </a:solidFill>
                <a:latin typeface="+mn-lt"/>
              </a:rPr>
              <a:t>通分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7174" name="副标题 6"/>
          <p:cNvSpPr txBox="1">
            <a:spLocks noChangeArrowheads="1"/>
          </p:cNvSpPr>
          <p:nvPr/>
        </p:nvSpPr>
        <p:spPr bwMode="auto">
          <a:xfrm>
            <a:off x="3148013" y="3641725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Picture 8" descr="https://docimg5.docs.qq.com/image/AgAABsfO-eXvUyuc1HxEW6sgqieuTkKn.png?w=936&amp;h=88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603514" cy="15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88" y="65088"/>
            <a:ext cx="5262562" cy="71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2" name="文本框 1"/>
          <p:cNvSpPr txBox="1">
            <a:spLocks noChangeArrowheads="1"/>
          </p:cNvSpPr>
          <p:nvPr/>
        </p:nvSpPr>
        <p:spPr bwMode="auto">
          <a:xfrm>
            <a:off x="468313" y="211138"/>
            <a:ext cx="4716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一、游戏活动，揭示概念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1187450" y="915988"/>
            <a:ext cx="67691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7B50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报数游戏</a:t>
            </a:r>
            <a:endParaRPr lang="zh-CN" altLang="en-US" sz="3200" b="1">
              <a:solidFill>
                <a:srgbClr val="804E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530" y="1420495"/>
            <a:ext cx="781494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804E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从第一组第一列第一个同学开始,报数字1 ,后面接着报数字2,按顺序报,第一列报完了,第二列接着报,一直到全班同学都报完。每名同学记住自己报的数,等会儿要用到。</a:t>
            </a:r>
            <a:endParaRPr lang="zh-CN" altLang="en-US" sz="2400" b="1">
              <a:solidFill>
                <a:srgbClr val="804E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2775" y="2931795"/>
            <a:ext cx="78149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）请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号同学上前，请是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的倍数的同学站起来。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2775" y="3470275"/>
            <a:ext cx="78149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）请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号同学上前，请是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的倍数的同学站起来。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2775" y="4011930"/>
            <a:ext cx="78149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号同学</a:t>
            </a:r>
            <a:r>
              <a:rPr 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有机会站起来吗？为什么？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5" grpId="1"/>
      <p:bldP spid="6" grpId="1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矩形 12"/>
          <p:cNvSpPr>
            <a:spLocks noChangeArrowheads="1"/>
          </p:cNvSpPr>
          <p:nvPr/>
        </p:nvSpPr>
        <p:spPr bwMode="auto">
          <a:xfrm>
            <a:off x="467995" y="482918"/>
            <a:ext cx="67691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解释一下下面这个图的意思。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20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78255"/>
            <a:ext cx="4980940" cy="150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23850" y="3075940"/>
            <a:ext cx="89808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报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的同学和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报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12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的同学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，说说为什么两次都要站起来</a:t>
            </a:r>
            <a:r>
              <a:rPr 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850" y="3651885"/>
            <a:ext cx="78149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像这样的数你们还知道哪些？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8" name="组合 17"/>
          <p:cNvGrpSpPr/>
          <p:nvPr/>
        </p:nvGrpSpPr>
        <p:grpSpPr>
          <a:xfrm>
            <a:off x="4140200" y="1788160"/>
            <a:ext cx="2091055" cy="1476375"/>
            <a:chOff x="6520" y="3256"/>
            <a:chExt cx="3293" cy="2606"/>
          </a:xfrm>
        </p:grpSpPr>
        <p:sp>
          <p:nvSpPr>
            <p:cNvPr id="15" name="椭圆 14"/>
            <p:cNvSpPr/>
            <p:nvPr/>
          </p:nvSpPr>
          <p:spPr>
            <a:xfrm>
              <a:off x="6520" y="3256"/>
              <a:ext cx="680" cy="56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101" y="3702"/>
              <a:ext cx="2712" cy="2160"/>
            </a:xfrm>
            <a:custGeom>
              <a:avLst/>
              <a:gdLst>
                <a:gd name="connisteX0" fmla="*/ 0 w 1722120"/>
                <a:gd name="connsiteY0" fmla="*/ 0 h 1371600"/>
                <a:gd name="connisteX1" fmla="*/ 1112520 w 1722120"/>
                <a:gd name="connsiteY1" fmla="*/ 342900 h 1371600"/>
                <a:gd name="connisteX2" fmla="*/ 1722120 w 1722120"/>
                <a:gd name="connsiteY2" fmla="*/ 1371600 h 13716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1722120" h="1371600">
                  <a:moveTo>
                    <a:pt x="0" y="0"/>
                  </a:moveTo>
                  <a:lnTo>
                    <a:pt x="1112520" y="342900"/>
                  </a:lnTo>
                  <a:lnTo>
                    <a:pt x="1722120" y="137160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none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59380" y="1328420"/>
            <a:ext cx="3843655" cy="1564005"/>
            <a:chOff x="4087" y="1188"/>
            <a:chExt cx="6053" cy="2463"/>
          </a:xfrm>
        </p:grpSpPr>
        <p:sp>
          <p:nvSpPr>
            <p:cNvPr id="2" name="椭圆 1"/>
            <p:cNvSpPr/>
            <p:nvPr/>
          </p:nvSpPr>
          <p:spPr>
            <a:xfrm>
              <a:off x="4087" y="1188"/>
              <a:ext cx="3960" cy="24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6180" y="1215"/>
              <a:ext cx="3960" cy="24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332230" y="1845945"/>
            <a:ext cx="14668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88125" y="1849755"/>
            <a:ext cx="14668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15920" y="1706245"/>
            <a:ext cx="1071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40200" y="1633855"/>
            <a:ext cx="13773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76065" y="2004060"/>
            <a:ext cx="13773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18···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36235" y="1705610"/>
            <a:ext cx="1071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84195" y="3218180"/>
            <a:ext cx="29756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的公倍数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/>
          <p:cNvCxnSpPr>
            <a:endCxn id="12" idx="0"/>
          </p:cNvCxnSpPr>
          <p:nvPr/>
        </p:nvCxnSpPr>
        <p:spPr>
          <a:xfrm>
            <a:off x="4572000" y="2673985"/>
            <a:ext cx="0" cy="5441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52095" y="607060"/>
            <a:ext cx="89192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）观察一下，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的公倍数</a:t>
            </a:r>
            <a:r>
              <a:rPr 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最小的是几？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能找出最大的吗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？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19700" y="3221355"/>
            <a:ext cx="29756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latinLnBrk="0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最小公倍数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65450" y="2068830"/>
            <a:ext cx="13773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80380" y="2068830"/>
            <a:ext cx="13773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02373" y="3782695"/>
            <a:ext cx="674814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indent="0" algn="l" eaLnBrk="1" latinLnBrk="0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··· 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是 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 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和 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公有的倍数，叫作它们的</a:t>
            </a:r>
            <a:r>
              <a:rPr lang="zh-CN" altLang="en-US" sz="20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公倍数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0" algn="l" eaLnBrk="1" latinLnBrk="0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其中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 6 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是最小的公倍数，叫作它们的</a:t>
            </a:r>
            <a:r>
              <a:rPr lang="zh-CN" altLang="en-US" sz="20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最小公倍数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 </a:t>
            </a:r>
            <a:endParaRPr lang="zh-CN" altLang="en-US" sz="2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14" grpId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100965" y="835025"/>
            <a:ext cx="8728075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latin typeface="+mj-lt"/>
                <a:ea typeface="+mj-ea"/>
              </a:rPr>
              <a:t>4</a:t>
            </a:r>
            <a:r>
              <a:rPr lang="zh-CN" altLang="en-US" sz="2800" dirty="0">
                <a:latin typeface="+mj-lt"/>
                <a:ea typeface="+mj-ea"/>
              </a:rPr>
              <a:t>和</a:t>
            </a:r>
            <a:r>
              <a:rPr lang="en-US" altLang="zh-CN" sz="2800" dirty="0">
                <a:latin typeface="+mj-lt"/>
                <a:ea typeface="+mj-ea"/>
              </a:rPr>
              <a:t>6</a:t>
            </a:r>
            <a:r>
              <a:rPr lang="zh-CN" altLang="en-US" sz="2800" dirty="0">
                <a:latin typeface="+mj-lt"/>
                <a:ea typeface="+mj-ea"/>
              </a:rPr>
              <a:t>公有的倍数有哪些？ 公有的最小倍数是多少</a:t>
            </a:r>
            <a:r>
              <a:rPr lang="en-US" altLang="zh-CN" sz="2800" dirty="0">
                <a:latin typeface="+mj-lt"/>
                <a:ea typeface="+mj-ea"/>
              </a:rPr>
              <a:t>?</a:t>
            </a:r>
            <a:endParaRPr lang="en-US" altLang="zh-CN" sz="2800" dirty="0">
              <a:latin typeface="+mj-lt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88" y="65088"/>
            <a:ext cx="5262562" cy="71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245" name="文本框 1"/>
          <p:cNvSpPr txBox="1">
            <a:spLocks noChangeArrowheads="1"/>
          </p:cNvSpPr>
          <p:nvPr/>
        </p:nvSpPr>
        <p:spPr bwMode="auto">
          <a:xfrm>
            <a:off x="468313" y="211138"/>
            <a:ext cx="4716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二、合作探究，建立概念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465" y="960755"/>
            <a:ext cx="554990" cy="552450"/>
          </a:xfrm>
          <a:prstGeom prst="rect">
            <a:avLst/>
          </a:prstGeom>
        </p:spPr>
      </p:pic>
      <p:pic>
        <p:nvPicPr>
          <p:cNvPr id="12290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95" y="2124075"/>
            <a:ext cx="706913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2339658" y="1492250"/>
            <a:ext cx="2830512" cy="6819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ea typeface="楷体" panose="02010609060101010101" pitchFamily="49" charset="-122"/>
                <a:cs typeface="Times New Roman" panose="02020603050405020304" pitchFamily="18" charset="0"/>
              </a:rPr>
              <a:t>的倍数</a:t>
            </a:r>
            <a:endParaRPr lang="zh-CN" altLang="en-US" sz="32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5170170" y="1485900"/>
            <a:ext cx="2832100" cy="7175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dirty="0">
                <a:ea typeface="楷体" panose="02010609060101010101" pitchFamily="49" charset="-122"/>
                <a:cs typeface="Times New Roman" panose="02020603050405020304" pitchFamily="18" charset="0"/>
              </a:rPr>
              <a:t>的倍数</a:t>
            </a:r>
            <a:endParaRPr lang="zh-CN" altLang="en-US" sz="32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938270" y="2540000"/>
            <a:ext cx="1425575" cy="9531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800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800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5849620" y="2446338"/>
            <a:ext cx="2036763" cy="9531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1758633" y="2281238"/>
            <a:ext cx="2108200" cy="1383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dirty="0"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60065" y="3004185"/>
            <a:ext cx="48768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…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8535" y="2922270"/>
            <a:ext cx="48768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…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64705" y="2731135"/>
            <a:ext cx="48768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…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484120" y="3966845"/>
            <a:ext cx="4216400" cy="6819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dirty="0"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dirty="0">
                <a:ea typeface="楷体" panose="02010609060101010101" pitchFamily="49" charset="-122"/>
                <a:cs typeface="Times New Roman" panose="02020603050405020304" pitchFamily="18" charset="0"/>
              </a:rPr>
              <a:t>公有的倍数</a:t>
            </a:r>
            <a:endParaRPr lang="zh-CN" altLang="en-US" sz="32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572000" y="3723640"/>
            <a:ext cx="0" cy="4191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8" grpId="0"/>
      <p:bldP spid="10" grpId="1"/>
      <p:bldP spid="9" grpId="1"/>
      <p:bldP spid="8" grpId="1"/>
      <p:bldP spid="12" grpId="0"/>
      <p:bldP spid="2" grpId="0"/>
      <p:bldP spid="11" grpId="0"/>
      <p:bldP spid="5" grpId="0"/>
      <p:bldP spid="3" grpId="0"/>
      <p:bldP spid="4" grpId="0"/>
      <p:bldP spid="12" grpId="1"/>
      <p:bldP spid="2" grpId="1"/>
      <p:bldP spid="11" grpId="1"/>
      <p:bldP spid="5" grpId="1"/>
      <p:bldP spid="3" grpId="1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155" y="1941195"/>
            <a:ext cx="3953510" cy="1142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550" y="1437005"/>
            <a:ext cx="3488055" cy="16910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9750" y="643255"/>
            <a:ext cx="805053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(7)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你们认为加了“…”好在哪里?表示因数和公因数为什么就不用加“…” ?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9750" y="3308350"/>
            <a:ext cx="753872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(8)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通过观察,你们现在知道什么是公倍数,什么是最小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0"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公倍数吗?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0113" y="700088"/>
            <a:ext cx="57705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E72D8B"/>
                </a:solidFill>
                <a:latin typeface="+mj-lt"/>
                <a:ea typeface="黑体" panose="02010609060101010101" pitchFamily="49" charset="-122"/>
              </a:rPr>
              <a:t>公倍数和最小公倍数：</a:t>
            </a:r>
            <a:endParaRPr lang="zh-CN" altLang="en-US" sz="3200" b="1" dirty="0">
              <a:solidFill>
                <a:srgbClr val="E72D8B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1550" y="1612900"/>
            <a:ext cx="6727825" cy="2062163"/>
          </a:xfrm>
          <a:prstGeom prst="rect">
            <a:avLst/>
          </a:prstGeom>
          <a:solidFill>
            <a:srgbClr val="FAD6E8"/>
          </a:solidFill>
          <a:ln w="28575">
            <a:solidFill>
              <a:srgbClr val="E72D8B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两个数公有的倍数，叫作它们的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公倍数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just">
              <a:defRPr/>
            </a:pPr>
            <a:r>
              <a:rPr lang="zh-CN" altLang="en-US" sz="3200" b="1" dirty="0">
                <a:ea typeface="黑体" panose="02010609060101010101" pitchFamily="49" charset="-122"/>
              </a:rPr>
              <a:t>       其中最小的公倍数，叫作它们的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最小公倍数</a:t>
            </a:r>
            <a:r>
              <a:rPr lang="zh-CN" altLang="en-US" sz="3200" b="1" dirty="0">
                <a:ea typeface="黑体" panose="02010609060101010101" pitchFamily="49" charset="-122"/>
              </a:rPr>
              <a:t>。没有最大的公倍数。</a:t>
            </a:r>
            <a:endParaRPr lang="zh-CN" altLang="en-US" sz="32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39750" y="699770"/>
            <a:ext cx="8204200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(9)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请大家认真观察，能说出下一个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的公倍数吗？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再下一个会是哪个数？公倍数与最小公倍数之间有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0"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什么关系？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3930" y="2427605"/>
            <a:ext cx="435229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的公倍数：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55950" y="2462530"/>
            <a:ext cx="75552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4435" y="2427605"/>
            <a:ext cx="8674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latinLnBrk="0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54090" y="2427605"/>
            <a:ext cx="8674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latinLnBrk="0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43940" y="3196590"/>
            <a:ext cx="624395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发现：公倍数都是最小公倍数的倍数。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468313" y="965200"/>
            <a:ext cx="7921625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atin typeface="+mj-lt"/>
                <a:ea typeface="+mj-ea"/>
              </a:rPr>
              <a:t>怎样求 </a:t>
            </a:r>
            <a:r>
              <a:rPr lang="en-US" altLang="zh-CN" sz="3200" dirty="0">
                <a:latin typeface="+mj-lt"/>
                <a:ea typeface="+mj-ea"/>
              </a:rPr>
              <a:t>6 </a:t>
            </a:r>
            <a:r>
              <a:rPr lang="zh-CN" altLang="en-US" sz="3200" dirty="0">
                <a:latin typeface="+mj-lt"/>
                <a:ea typeface="+mj-ea"/>
              </a:rPr>
              <a:t>和 </a:t>
            </a:r>
            <a:r>
              <a:rPr lang="en-US" altLang="zh-CN" sz="3200" dirty="0">
                <a:latin typeface="+mj-lt"/>
                <a:ea typeface="+mj-ea"/>
              </a:rPr>
              <a:t>8 </a:t>
            </a:r>
            <a:r>
              <a:rPr lang="zh-CN" altLang="en-US" sz="3200" dirty="0">
                <a:latin typeface="+mj-lt"/>
                <a:ea typeface="+mj-ea"/>
              </a:rPr>
              <a:t>的公倍数及最小公倍数</a:t>
            </a:r>
            <a:r>
              <a:rPr lang="en-US" altLang="zh-CN" sz="3200" dirty="0">
                <a:latin typeface="+mj-lt"/>
                <a:ea typeface="+mj-ea"/>
              </a:rPr>
              <a:t>?</a:t>
            </a:r>
            <a:endParaRPr lang="en-US" altLang="zh-CN" sz="3200" dirty="0">
              <a:latin typeface="+mj-lt"/>
              <a:ea typeface="+mj-ea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907704" y="2427733"/>
            <a:ext cx="4725135" cy="1559359"/>
            <a:chOff x="323355" y="2628653"/>
            <a:chExt cx="4724310" cy="1559519"/>
          </a:xfrm>
        </p:grpSpPr>
        <p:sp>
          <p:nvSpPr>
            <p:cNvPr id="5" name="AutoShape 27"/>
            <p:cNvSpPr>
              <a:spLocks noChangeArrowheads="1"/>
            </p:cNvSpPr>
            <p:nvPr/>
          </p:nvSpPr>
          <p:spPr bwMode="auto">
            <a:xfrm>
              <a:off x="1701799" y="2628653"/>
              <a:ext cx="3345866" cy="1230438"/>
            </a:xfrm>
            <a:prstGeom prst="wedgeRoundRectCallout">
              <a:avLst>
                <a:gd name="adj1" fmla="val -58606"/>
                <a:gd name="adj2" fmla="val 23810"/>
                <a:gd name="adj3" fmla="val 16667"/>
              </a:avLst>
            </a:prstGeom>
            <a:solidFill>
              <a:srgbClr val="FAD6E8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求最小公倍数有哪些方法呢？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pic>
          <p:nvPicPr>
            <p:cNvPr id="15369" name="Picture 27" descr="E:\潘菲\模板\笔记素材图\状元笔记的娃娃（8.22日更新\夏才半2.png夏才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323355" y="2845009"/>
              <a:ext cx="826563" cy="134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5" name="组合 2"/>
          <p:cNvGrpSpPr/>
          <p:nvPr/>
        </p:nvGrpSpPr>
        <p:grpSpPr bwMode="auto">
          <a:xfrm>
            <a:off x="357188" y="65088"/>
            <a:ext cx="5262562" cy="731837"/>
            <a:chOff x="357363" y="65087"/>
            <a:chExt cx="5262883" cy="73183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7363" y="65087"/>
              <a:ext cx="5262883" cy="71120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367" name="文本框 1"/>
            <p:cNvSpPr txBox="1">
              <a:spLocks noChangeArrowheads="1"/>
            </p:cNvSpPr>
            <p:nvPr/>
          </p:nvSpPr>
          <p:spPr bwMode="auto">
            <a:xfrm>
              <a:off x="468313" y="211138"/>
              <a:ext cx="4716462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三、自主探索，解决问题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1025674"/>
            <a:ext cx="650489" cy="656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429000" y="185738"/>
            <a:ext cx="2286000" cy="912812"/>
            <a:chOff x="2893200" y="87131"/>
            <a:chExt cx="2655065" cy="912460"/>
          </a:xfrm>
        </p:grpSpPr>
        <p:sp>
          <p:nvSpPr>
            <p:cNvPr id="3" name="横卷形 2"/>
            <p:cNvSpPr/>
            <p:nvPr/>
          </p:nvSpPr>
          <p:spPr>
            <a:xfrm>
              <a:off x="2893200" y="87131"/>
              <a:ext cx="2655065" cy="912460"/>
            </a:xfrm>
            <a:prstGeom prst="horizontalScroll">
              <a:avLst/>
            </a:prstGeom>
            <a:solidFill>
              <a:srgbClr val="FCC42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3062829" y="214082"/>
              <a:ext cx="2315807" cy="6268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latin typeface="+mj-lt"/>
                  <a:ea typeface="+mj-ea"/>
                </a:rPr>
                <a:t>列 举 法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</p:grp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295275" y="1106488"/>
            <a:ext cx="8936038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latin typeface="+mj-lt"/>
                <a:ea typeface="+mj-ea"/>
              </a:rPr>
              <a:t>6</a:t>
            </a:r>
            <a:r>
              <a:rPr lang="zh-CN" altLang="en-US" sz="3200" dirty="0">
                <a:latin typeface="+mj-lt"/>
                <a:ea typeface="+mj-ea"/>
              </a:rPr>
              <a:t>的倍数：</a:t>
            </a:r>
            <a:r>
              <a:rPr lang="en-US" altLang="zh-CN" sz="3200" dirty="0">
                <a:latin typeface="+mj-lt"/>
                <a:ea typeface="+mj-ea"/>
              </a:rPr>
              <a:t>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18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24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30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48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295275" y="1900238"/>
            <a:ext cx="8936038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latin typeface="+mj-lt"/>
                <a:ea typeface="+mj-ea"/>
              </a:rPr>
              <a:t>8</a:t>
            </a:r>
            <a:r>
              <a:rPr lang="zh-CN" altLang="en-US" sz="3200" dirty="0">
                <a:latin typeface="+mj-lt"/>
                <a:ea typeface="+mj-ea"/>
              </a:rPr>
              <a:t>的倍数：</a:t>
            </a:r>
            <a:r>
              <a:rPr lang="en-US" altLang="zh-CN" sz="3200" dirty="0">
                <a:latin typeface="+mj-lt"/>
                <a:ea typeface="+mj-ea"/>
              </a:rPr>
              <a:t>8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24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40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48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 rot="2748377">
            <a:off x="3961606" y="870744"/>
            <a:ext cx="541338" cy="2222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3835443">
            <a:off x="6891337" y="631826"/>
            <a:ext cx="492125" cy="2476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395536" y="2715925"/>
            <a:ext cx="5167858" cy="1750695"/>
            <a:chOff x="314720" y="1110962"/>
            <a:chExt cx="5167905" cy="1750696"/>
          </a:xfrm>
        </p:grpSpPr>
        <p:sp>
          <p:nvSpPr>
            <p:cNvPr id="11" name="AutoShape 27"/>
            <p:cNvSpPr>
              <a:spLocks noChangeArrowheads="1"/>
            </p:cNvSpPr>
            <p:nvPr/>
          </p:nvSpPr>
          <p:spPr bwMode="auto">
            <a:xfrm>
              <a:off x="1702752" y="1239839"/>
              <a:ext cx="3779873" cy="731838"/>
            </a:xfrm>
            <a:prstGeom prst="wedgeRoundRectCallout">
              <a:avLst>
                <a:gd name="adj1" fmla="val -56517"/>
                <a:gd name="adj2" fmla="val 2645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algn="ju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找出相同的倍数。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pic>
          <p:nvPicPr>
            <p:cNvPr id="16395" name="Picture 18" descr="E:\潘菲\模板\笔记素材图\状元笔记的娃娃（8.22日更新\夏成半2.png夏成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14720" y="1110962"/>
              <a:ext cx="1182862" cy="1750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 bwMode="auto">
          <a:xfrm flipH="1">
            <a:off x="2987824" y="2787840"/>
            <a:ext cx="5339956" cy="1716592"/>
            <a:chOff x="40329" y="2226211"/>
            <a:chExt cx="5339762" cy="1717323"/>
          </a:xfrm>
        </p:grpSpPr>
        <p:sp>
          <p:nvSpPr>
            <p:cNvPr id="13" name="AutoShape 27"/>
            <p:cNvSpPr>
              <a:spLocks noChangeArrowheads="1"/>
            </p:cNvSpPr>
            <p:nvPr/>
          </p:nvSpPr>
          <p:spPr bwMode="auto">
            <a:xfrm>
              <a:off x="1590866" y="2298184"/>
              <a:ext cx="3789225" cy="1645350"/>
            </a:xfrm>
            <a:prstGeom prst="wedgeRoundRectCallout">
              <a:avLst>
                <a:gd name="adj1" fmla="val -58606"/>
                <a:gd name="adj2" fmla="val 2381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它们的公倍数为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24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，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48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，</a:t>
              </a:r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…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最小公倍数为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24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。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pic>
          <p:nvPicPr>
            <p:cNvPr id="16394" name="Picture 27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329" y="2226211"/>
              <a:ext cx="1163450" cy="1515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808038" y="1139825"/>
            <a:ext cx="7826375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latin typeface="+mj-lt"/>
                <a:ea typeface="+mj-ea"/>
              </a:rPr>
              <a:t>8</a:t>
            </a:r>
            <a:r>
              <a:rPr lang="zh-CN" altLang="en-US" sz="3200" dirty="0">
                <a:latin typeface="+mj-lt"/>
                <a:ea typeface="+mj-ea"/>
              </a:rPr>
              <a:t>的倍数：</a:t>
            </a:r>
            <a:r>
              <a:rPr lang="en-US" altLang="zh-CN" sz="3200" dirty="0">
                <a:latin typeface="+mj-lt"/>
                <a:ea typeface="+mj-ea"/>
              </a:rPr>
              <a:t>8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24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40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48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…</a:t>
            </a:r>
            <a:endParaRPr lang="en-US" altLang="zh-CN" sz="3200" dirty="0">
              <a:latin typeface="+mj-lt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331640" y="2015582"/>
            <a:ext cx="6838421" cy="1765845"/>
            <a:chOff x="1983035" y="3868689"/>
            <a:chExt cx="6838059" cy="1765992"/>
          </a:xfrm>
        </p:grpSpPr>
        <p:pic>
          <p:nvPicPr>
            <p:cNvPr id="17418" name="Picture 34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7457186" y="3868689"/>
              <a:ext cx="1363908" cy="1629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AutoShape 27"/>
            <p:cNvSpPr>
              <a:spLocks noChangeArrowheads="1"/>
            </p:cNvSpPr>
            <p:nvPr/>
          </p:nvSpPr>
          <p:spPr bwMode="auto">
            <a:xfrm>
              <a:off x="1983035" y="3935914"/>
              <a:ext cx="5228948" cy="1698767"/>
            </a:xfrm>
            <a:prstGeom prst="wedgeRoundRectCallout">
              <a:avLst>
                <a:gd name="adj1" fmla="val 54888"/>
                <a:gd name="adj2" fmla="val -2430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indent="-342900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8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的倍数中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24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，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48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，</a:t>
              </a:r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…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是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6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的倍数，其中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24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最小，即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和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8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的最小公倍数是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24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。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08038" y="4003675"/>
            <a:ext cx="7985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你还有其他方法吗？和同学讨论一下。</a:t>
            </a:r>
            <a:endParaRPr lang="zh-CN" altLang="en-US" sz="3200" b="1" noProof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67175" y="1162050"/>
            <a:ext cx="612775" cy="6461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518275" y="1162050"/>
            <a:ext cx="612775" cy="64611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3429000" y="185738"/>
            <a:ext cx="2286000" cy="912812"/>
            <a:chOff x="2893200" y="87131"/>
            <a:chExt cx="2655065" cy="912460"/>
          </a:xfrm>
        </p:grpSpPr>
        <p:sp>
          <p:nvSpPr>
            <p:cNvPr id="15" name="横卷形 2"/>
            <p:cNvSpPr/>
            <p:nvPr/>
          </p:nvSpPr>
          <p:spPr>
            <a:xfrm>
              <a:off x="2893200" y="87131"/>
              <a:ext cx="2655065" cy="912460"/>
            </a:xfrm>
            <a:prstGeom prst="horizontalScroll">
              <a:avLst/>
            </a:prstGeom>
            <a:solidFill>
              <a:srgbClr val="FCC42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16" name="TextBox 3"/>
            <p:cNvSpPr txBox="1">
              <a:spLocks noChangeArrowheads="1"/>
            </p:cNvSpPr>
            <p:nvPr/>
          </p:nvSpPr>
          <p:spPr bwMode="auto">
            <a:xfrm>
              <a:off x="3062829" y="214082"/>
              <a:ext cx="2315807" cy="6268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latin typeface="+mj-lt"/>
                  <a:ea typeface="+mj-ea"/>
                </a:rPr>
                <a:t>筛 选 法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3850" y="314325"/>
            <a:ext cx="7777163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我们也可以利用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分解质因数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的方法，比较简便地求出两个数的最小公倍数。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12863" y="3181350"/>
            <a:ext cx="26098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60  42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193800" y="3132138"/>
            <a:ext cx="1417638" cy="585787"/>
            <a:chOff x="3120128" y="2554736"/>
            <a:chExt cx="1416972" cy="584775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126475" y="2554736"/>
              <a:ext cx="0" cy="5847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3120128" y="3133172"/>
              <a:ext cx="141697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909638" y="1898650"/>
            <a:ext cx="456565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60=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2×2×3×5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42=2×3×7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4375" y="3173413"/>
            <a:ext cx="4048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6038" y="3808413"/>
            <a:ext cx="62865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30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33575" y="3784600"/>
            <a:ext cx="7366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21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312863" y="3729038"/>
            <a:ext cx="1416050" cy="584200"/>
            <a:chOff x="3120128" y="2554736"/>
            <a:chExt cx="1416972" cy="584775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126482" y="2554736"/>
              <a:ext cx="0" cy="5847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120128" y="3133155"/>
              <a:ext cx="141697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890588" y="3803650"/>
            <a:ext cx="40481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98575" y="4300538"/>
            <a:ext cx="6254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97075" y="4305300"/>
            <a:ext cx="6238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黑体" panose="02010609060101010101" pitchFamily="49" charset="-122"/>
              </a:rPr>
              <a:t>7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75125" y="1857375"/>
            <a:ext cx="276066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最小公倍数：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16388" y="2360613"/>
            <a:ext cx="320357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2×3×2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×5×7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56413" y="2360613"/>
            <a:ext cx="18049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=420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27500" y="3252788"/>
            <a:ext cx="2760663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最小公倍数：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41788" y="3829050"/>
            <a:ext cx="264795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2×3×10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×7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432550" y="3841750"/>
            <a:ext cx="151606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=420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55875" y="3051175"/>
            <a:ext cx="473551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用公有的质因数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78100" y="3659188"/>
            <a:ext cx="47355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用公有的质因数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590800" y="4248150"/>
            <a:ext cx="648176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除到两个商只有公因数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为止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3348038" y="1371600"/>
            <a:ext cx="1622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3" grpId="1"/>
      <p:bldP spid="24" grpId="0"/>
      <p:bldP spid="24" grpId="1"/>
      <p:bldP spid="25" grpId="0"/>
      <p:bldP spid="25" grpId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092200" y="1901825"/>
            <a:ext cx="7096125" cy="2309813"/>
            <a:chOff x="917878" y="1951794"/>
            <a:chExt cx="5955997" cy="1859794"/>
          </a:xfrm>
        </p:grpSpPr>
        <p:sp>
          <p:nvSpPr>
            <p:cNvPr id="4" name="椭圆 3"/>
            <p:cNvSpPr/>
            <p:nvPr/>
          </p:nvSpPr>
          <p:spPr>
            <a:xfrm>
              <a:off x="917878" y="1951794"/>
              <a:ext cx="3708175" cy="182911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165701" y="1982471"/>
              <a:ext cx="3708174" cy="182911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标题 5"/>
          <p:cNvSpPr txBox="1">
            <a:spLocks noChangeArrowheads="1"/>
          </p:cNvSpPr>
          <p:nvPr/>
        </p:nvSpPr>
        <p:spPr bwMode="auto">
          <a:xfrm>
            <a:off x="4806950" y="4211638"/>
            <a:ext cx="18970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标题 5"/>
          <p:cNvSpPr txBox="1">
            <a:spLocks noChangeArrowheads="1"/>
          </p:cNvSpPr>
          <p:nvPr/>
        </p:nvSpPr>
        <p:spPr bwMode="auto">
          <a:xfrm>
            <a:off x="2352675" y="4211638"/>
            <a:ext cx="18970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标题 5"/>
          <p:cNvSpPr txBox="1">
            <a:spLocks noChangeArrowheads="1"/>
          </p:cNvSpPr>
          <p:nvPr/>
        </p:nvSpPr>
        <p:spPr bwMode="auto">
          <a:xfrm>
            <a:off x="1481138" y="2278063"/>
            <a:ext cx="283051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标题 5"/>
          <p:cNvSpPr txBox="1">
            <a:spLocks noChangeArrowheads="1"/>
          </p:cNvSpPr>
          <p:nvPr/>
        </p:nvSpPr>
        <p:spPr bwMode="auto">
          <a:xfrm>
            <a:off x="3930650" y="2543175"/>
            <a:ext cx="1751013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标题 5"/>
          <p:cNvSpPr txBox="1">
            <a:spLocks noChangeArrowheads="1"/>
          </p:cNvSpPr>
          <p:nvPr/>
        </p:nvSpPr>
        <p:spPr bwMode="auto">
          <a:xfrm>
            <a:off x="5784850" y="2409825"/>
            <a:ext cx="281940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10025" y="2460625"/>
            <a:ext cx="550863" cy="70643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2" name="直接箭头连接符 11"/>
          <p:cNvCxnSpPr>
            <a:endCxn id="13" idx="1"/>
          </p:cNvCxnSpPr>
          <p:nvPr/>
        </p:nvCxnSpPr>
        <p:spPr>
          <a:xfrm flipV="1">
            <a:off x="4429125" y="2232025"/>
            <a:ext cx="819150" cy="27463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248275" y="1939925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最小公倍数</a:t>
            </a:r>
            <a:endParaRPr lang="zh-CN" altLang="en-US">
              <a:solidFill>
                <a:srgbClr val="00B05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893763" y="808038"/>
            <a:ext cx="73564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的倍数、公倍数分别填入相应的位置，再圈出它们的最小公倍数。</a:t>
            </a:r>
            <a:endParaRPr lang="zh-CN" altLang="en-US" sz="32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5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" y="843915"/>
            <a:ext cx="1365885" cy="43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65088"/>
            <a:ext cx="5262562" cy="71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463" name="文本框 1"/>
          <p:cNvSpPr txBox="1">
            <a:spLocks noChangeArrowheads="1"/>
          </p:cNvSpPr>
          <p:nvPr/>
        </p:nvSpPr>
        <p:spPr bwMode="auto">
          <a:xfrm>
            <a:off x="468131" y="211139"/>
            <a:ext cx="4716174" cy="58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四、实践应用，归纳方法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-324485" y="699135"/>
            <a:ext cx="88407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找出下列每组数的最小公倍数。你发现了什么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063115" y="1604010"/>
            <a:ext cx="5184775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36;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9460" name="组合 2"/>
          <p:cNvGrpSpPr/>
          <p:nvPr/>
        </p:nvGrpSpPr>
        <p:grpSpPr bwMode="auto">
          <a:xfrm>
            <a:off x="532765" y="1189673"/>
            <a:ext cx="8328025" cy="569912"/>
            <a:chOff x="414712" y="1659125"/>
            <a:chExt cx="8328119" cy="570223"/>
          </a:xfrm>
        </p:grpSpPr>
        <p:grpSp>
          <p:nvGrpSpPr>
            <p:cNvPr id="19464" name="组合 1"/>
            <p:cNvGrpSpPr/>
            <p:nvPr/>
          </p:nvGrpSpPr>
          <p:grpSpPr bwMode="auto">
            <a:xfrm>
              <a:off x="414712" y="1659125"/>
              <a:ext cx="5522165" cy="543330"/>
              <a:chOff x="827088" y="1712208"/>
              <a:chExt cx="5522165" cy="543330"/>
            </a:xfrm>
          </p:grpSpPr>
          <p:sp>
            <p:nvSpPr>
              <p:cNvPr id="19467" name="Rectangle 3"/>
              <p:cNvSpPr>
                <a:spLocks noChangeArrowheads="1"/>
              </p:cNvSpPr>
              <p:nvPr/>
            </p:nvSpPr>
            <p:spPr bwMode="auto">
              <a:xfrm>
                <a:off x="827088" y="1712208"/>
                <a:ext cx="1271587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和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68" name="Rectangle 4"/>
              <p:cNvSpPr>
                <a:spLocks noChangeArrowheads="1"/>
              </p:cNvSpPr>
              <p:nvPr/>
            </p:nvSpPr>
            <p:spPr bwMode="auto">
              <a:xfrm>
                <a:off x="2228944" y="1712208"/>
                <a:ext cx="1271587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和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69" name="Rectangle 5"/>
              <p:cNvSpPr>
                <a:spLocks noChangeArrowheads="1"/>
              </p:cNvSpPr>
              <p:nvPr/>
            </p:nvSpPr>
            <p:spPr bwMode="auto">
              <a:xfrm>
                <a:off x="3648822" y="1721173"/>
                <a:ext cx="1271588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和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470" name="Rectangle 6"/>
              <p:cNvSpPr>
                <a:spLocks noChangeArrowheads="1"/>
              </p:cNvSpPr>
              <p:nvPr/>
            </p:nvSpPr>
            <p:spPr bwMode="auto">
              <a:xfrm>
                <a:off x="5077666" y="1730137"/>
                <a:ext cx="1271587" cy="525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 </a:t>
                </a:r>
                <a:r>
                  <a:rPr lang="zh-CN" altLang="en-US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和 </a:t>
                </a:r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9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465" name="Rectangle 6"/>
            <p:cNvSpPr>
              <a:spLocks noChangeArrowheads="1"/>
            </p:cNvSpPr>
            <p:nvPr/>
          </p:nvSpPr>
          <p:spPr bwMode="auto">
            <a:xfrm>
              <a:off x="6027924" y="1677054"/>
              <a:ext cx="1271587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 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9466" name="Rectangle 6"/>
            <p:cNvSpPr>
              <a:spLocks noChangeArrowheads="1"/>
            </p:cNvSpPr>
            <p:nvPr/>
          </p:nvSpPr>
          <p:spPr bwMode="auto">
            <a:xfrm>
              <a:off x="7315201" y="1703947"/>
              <a:ext cx="1427630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 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 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0825" y="1635125"/>
            <a:ext cx="856932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一组：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6      2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8     3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9     5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一个数是另一个数的倍数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650" y="663575"/>
            <a:ext cx="48244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这些数可以分成两组：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0825" y="2932113"/>
            <a:ext cx="8569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二组：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6      4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两个数互质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42988" y="1203325"/>
            <a:ext cx="7058025" cy="1570038"/>
          </a:xfrm>
          <a:prstGeom prst="rect">
            <a:avLst/>
          </a:prstGeom>
          <a:solidFill>
            <a:srgbClr val="FEECBA"/>
          </a:solidFill>
          <a:ln w="38100">
            <a:solidFill>
              <a:srgbClr val="FCC425"/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如果 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的倍数，那么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是它们的最小公倍数。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042988" y="2932113"/>
            <a:ext cx="7058025" cy="1476375"/>
          </a:xfrm>
          <a:prstGeom prst="rect">
            <a:avLst/>
          </a:prstGeom>
          <a:solidFill>
            <a:srgbClr val="FEECBA"/>
          </a:solidFill>
          <a:ln w="38100">
            <a:solidFill>
              <a:srgbClr val="FCC425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如果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互质，那么它们的最小公倍数就是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ab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1508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26955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文本框 1"/>
          <p:cNvSpPr txBox="1">
            <a:spLocks noChangeArrowheads="1"/>
          </p:cNvSpPr>
          <p:nvPr/>
        </p:nvSpPr>
        <p:spPr bwMode="auto">
          <a:xfrm>
            <a:off x="684213" y="21113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归纳总结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57823" y="1042988"/>
            <a:ext cx="7480301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找出下列每组数的最小公倍数。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标题 5"/>
          <p:cNvSpPr txBox="1">
            <a:spLocks noChangeArrowheads="1"/>
          </p:cNvSpPr>
          <p:nvPr/>
        </p:nvSpPr>
        <p:spPr bwMode="auto">
          <a:xfrm>
            <a:off x="2195513" y="1563688"/>
            <a:ext cx="5961062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	6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	6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32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	1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		4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en-US" altLang="zh-CN" sz="32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482850" y="2370138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356100" y="2370138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096000" y="2370138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82850" y="3371850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356100" y="337185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153150" y="3371850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endParaRPr lang="zh-CN" altLang="en-US" b="1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2538" name="组合 14"/>
          <p:cNvGrpSpPr/>
          <p:nvPr/>
        </p:nvGrpSpPr>
        <p:grpSpPr bwMode="auto">
          <a:xfrm>
            <a:off x="357188" y="65088"/>
            <a:ext cx="5262562" cy="730250"/>
            <a:chOff x="357363" y="65087"/>
            <a:chExt cx="5262883" cy="73082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57363" y="65087"/>
              <a:ext cx="5262883" cy="71176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540" name="文本框 1"/>
            <p:cNvSpPr txBox="1">
              <a:spLocks noChangeArrowheads="1"/>
            </p:cNvSpPr>
            <p:nvPr/>
          </p:nvSpPr>
          <p:spPr bwMode="auto">
            <a:xfrm>
              <a:off x="611560" y="211138"/>
              <a:ext cx="45111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五、巩固练习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提升技能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443980" y="127571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827723" y="699453"/>
            <a:ext cx="770572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下面每组数的公倍数中有没有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？有没有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？有没有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18       21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14         12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8       9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987425" y="3014663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894013" y="3017838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984750" y="303212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228184" y="2859782"/>
            <a:ext cx="167292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公倍数中没有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36,48,84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43980" y="127571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23850" y="234950"/>
            <a:ext cx="7632700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按照从小到大的顺序，在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以内的数中找出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的倍数和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的倍数，再找出它们的公倍数和最小公倍数。</a:t>
            </a:r>
            <a:endParaRPr lang="en-US" altLang="zh-CN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539750" y="1898650"/>
            <a:ext cx="78247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的倍数：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539750" y="3006725"/>
            <a:ext cx="77930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的倍数：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55625" y="4130675"/>
            <a:ext cx="57292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的公倍数是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421063" y="4095750"/>
            <a:ext cx="550862" cy="70485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3925888" y="3895725"/>
            <a:ext cx="482600" cy="255588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300538" y="3576638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最小公倍数</a:t>
            </a:r>
            <a:endParaRPr lang="zh-CN" altLang="en-US">
              <a:solidFill>
                <a:srgbClr val="00B05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43980" y="127571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31194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704850"/>
            <a:ext cx="6538912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文本框 1"/>
          <p:cNvSpPr txBox="1">
            <a:spLocks noChangeArrowheads="1"/>
          </p:cNvSpPr>
          <p:nvPr/>
        </p:nvSpPr>
        <p:spPr bwMode="auto">
          <a:xfrm>
            <a:off x="379413" y="211138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六、课堂小结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606" name="矩形 2"/>
          <p:cNvSpPr>
            <a:spLocks noChangeArrowheads="1"/>
          </p:cNvSpPr>
          <p:nvPr/>
        </p:nvSpPr>
        <p:spPr bwMode="auto">
          <a:xfrm>
            <a:off x="2513013" y="1271588"/>
            <a:ext cx="40830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回顾今天的学习过程，你们有什么收获呢？</a:t>
            </a:r>
            <a:endParaRPr lang="en-US" altLang="zh-CN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7505" y="1176655"/>
            <a:ext cx="848868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一、把</a:t>
            </a:r>
            <a:r>
              <a:rPr lang="en-US" altLang="zh-CN" sz="2400" b="1" dirty="0">
                <a:latin typeface="+mn-lt"/>
                <a:ea typeface="+mn-ea"/>
              </a:rPr>
              <a:t>6</a:t>
            </a:r>
            <a:r>
              <a:rPr lang="zh-CN" altLang="en-US" sz="2400" b="1" dirty="0">
                <a:latin typeface="+mn-lt"/>
                <a:ea typeface="+mn-ea"/>
              </a:rPr>
              <a:t>和</a:t>
            </a:r>
            <a:r>
              <a:rPr lang="en-US" altLang="zh-CN" sz="2400" b="1" dirty="0">
                <a:latin typeface="+mn-lt"/>
                <a:ea typeface="+mn-ea"/>
              </a:rPr>
              <a:t>9</a:t>
            </a:r>
            <a:r>
              <a:rPr lang="zh-CN" altLang="en-US" sz="2400" b="1" dirty="0">
                <a:latin typeface="+mn-lt"/>
                <a:ea typeface="+mn-ea"/>
              </a:rPr>
              <a:t>的倍数、公倍数填在相应的位置，并写出它们的最</a:t>
            </a:r>
            <a:endParaRPr lang="zh-CN" altLang="en-US" sz="2400" b="1" dirty="0">
              <a:latin typeface="+mn-lt"/>
              <a:ea typeface="+mn-ea"/>
            </a:endParaRPr>
          </a:p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 </a:t>
            </a:r>
            <a:r>
              <a:rPr lang="en-US" altLang="zh-CN" sz="2400" b="1" dirty="0">
                <a:latin typeface="+mn-lt"/>
                <a:ea typeface="+mn-ea"/>
              </a:rPr>
              <a:t>       </a:t>
            </a:r>
            <a:r>
              <a:rPr lang="zh-CN" altLang="en-US" sz="2400" b="1" dirty="0">
                <a:latin typeface="+mn-lt"/>
                <a:ea typeface="+mn-ea"/>
              </a:rPr>
              <a:t>小公倍数。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pic>
        <p:nvPicPr>
          <p:cNvPr id="2662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" y="2058035"/>
            <a:ext cx="4600575" cy="206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627063" y="2558098"/>
            <a:ext cx="33210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2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2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…</a:t>
            </a:r>
            <a:endParaRPr lang="en-US" altLang="zh-CN" sz="2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3455353" y="2626360"/>
            <a:ext cx="165576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endParaRPr lang="en-US" altLang="zh-CN" sz="2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…</a:t>
            </a:r>
            <a:endParaRPr lang="en-US" altLang="zh-CN" sz="2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2258060" y="2616835"/>
            <a:ext cx="15287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en-US" altLang="zh-CN" sz="2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633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31194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文本框 1"/>
          <p:cNvSpPr txBox="1">
            <a:spLocks noChangeArrowheads="1"/>
          </p:cNvSpPr>
          <p:nvPr/>
        </p:nvSpPr>
        <p:spPr bwMode="auto">
          <a:xfrm>
            <a:off x="436563" y="239713"/>
            <a:ext cx="263271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七、作业设计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7945" y="2230755"/>
            <a:ext cx="3792220" cy="1725930"/>
          </a:xfrm>
          <a:prstGeom prst="rect">
            <a:avLst/>
          </a:prstGeom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867718" y="2421890"/>
            <a:ext cx="1655762" cy="42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没有</a:t>
            </a:r>
            <a:endParaRPr lang="zh-CN" sz="2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460048" y="3346450"/>
            <a:ext cx="1655762" cy="42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无限</a:t>
            </a:r>
            <a:endParaRPr lang="zh-CN" sz="2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6880" y="771525"/>
            <a:ext cx="69240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见</a:t>
            </a:r>
            <a:r>
              <a:rPr lang="en-US" altLang="zh-CN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状元成才路</a:t>
            </a:r>
            <a:r>
              <a:rPr lang="en-US" altLang="zh-CN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系列丛书《创优作业</a:t>
            </a:r>
            <a:r>
              <a:rPr lang="en-US" altLang="zh-CN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分》对应课时作业。</a:t>
            </a:r>
            <a:endParaRPr lang="zh-CN" altLang="en-US" sz="1600" b="1">
              <a:solidFill>
                <a:srgbClr val="7F4EE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188" y="700088"/>
            <a:ext cx="7921625" cy="6524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二、求下列每组数的最小公倍数。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27651" name="矩形 1"/>
          <p:cNvSpPr>
            <a:spLocks noChangeArrowheads="1"/>
          </p:cNvSpPr>
          <p:nvPr/>
        </p:nvSpPr>
        <p:spPr bwMode="auto">
          <a:xfrm>
            <a:off x="1258888" y="1420813"/>
            <a:ext cx="1838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2" name="矩形 10"/>
          <p:cNvSpPr>
            <a:spLocks noChangeArrowheads="1"/>
          </p:cNvSpPr>
          <p:nvPr/>
        </p:nvSpPr>
        <p:spPr bwMode="auto">
          <a:xfrm>
            <a:off x="3652838" y="14208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3" name="矩形 12"/>
          <p:cNvSpPr>
            <a:spLocks noChangeArrowheads="1"/>
          </p:cNvSpPr>
          <p:nvPr/>
        </p:nvSpPr>
        <p:spPr bwMode="auto">
          <a:xfrm>
            <a:off x="6297613" y="1435100"/>
            <a:ext cx="1625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4" name="矩形 13"/>
          <p:cNvSpPr>
            <a:spLocks noChangeArrowheads="1"/>
          </p:cNvSpPr>
          <p:nvPr/>
        </p:nvSpPr>
        <p:spPr bwMode="auto">
          <a:xfrm>
            <a:off x="1258888" y="2609850"/>
            <a:ext cx="1838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5" name="矩形 14"/>
          <p:cNvSpPr>
            <a:spLocks noChangeArrowheads="1"/>
          </p:cNvSpPr>
          <p:nvPr/>
        </p:nvSpPr>
        <p:spPr bwMode="auto">
          <a:xfrm>
            <a:off x="3652838" y="2609850"/>
            <a:ext cx="1625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6" name="矩形 15"/>
          <p:cNvSpPr>
            <a:spLocks noChangeArrowheads="1"/>
          </p:cNvSpPr>
          <p:nvPr/>
        </p:nvSpPr>
        <p:spPr bwMode="auto">
          <a:xfrm>
            <a:off x="6297613" y="2625725"/>
            <a:ext cx="1625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881188" y="2041525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271963" y="2005013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811963" y="1998663"/>
            <a:ext cx="5937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881188" y="3216275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271963" y="3179763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811963" y="3173413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188" y="660400"/>
            <a:ext cx="7920037" cy="6524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三、选一选。 </a:t>
            </a: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zh-CN" altLang="en-US" sz="2800" b="1" dirty="0">
                <a:latin typeface="+mn-lt"/>
                <a:ea typeface="+mn-ea"/>
              </a:rPr>
              <a:t>将正确答案的序号填在括号里</a:t>
            </a:r>
            <a:r>
              <a:rPr lang="en-US" altLang="zh-CN" sz="2800" b="1" dirty="0">
                <a:latin typeface="+mn-lt"/>
                <a:ea typeface="+mn-ea"/>
              </a:rPr>
              <a:t>)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28675" name="矩形 1"/>
          <p:cNvSpPr>
            <a:spLocks noChangeArrowheads="1"/>
          </p:cNvSpPr>
          <p:nvPr/>
        </p:nvSpPr>
        <p:spPr bwMode="auto">
          <a:xfrm>
            <a:off x="987425" y="1563688"/>
            <a:ext cx="7256463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连续两个自然数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除外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的乘积一定是这两 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个数的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　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).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76" name="矩形 10"/>
          <p:cNvSpPr>
            <a:spLocks noChangeArrowheads="1"/>
          </p:cNvSpPr>
          <p:nvPr/>
        </p:nvSpPr>
        <p:spPr bwMode="auto">
          <a:xfrm>
            <a:off x="1258888" y="3179763"/>
            <a:ext cx="7626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最大公因数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最小公倍数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公因数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771775" y="2343150"/>
            <a:ext cx="458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987425" y="842963"/>
            <a:ext cx="72564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两个数的公倍数一定是这两个数（       ）。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699" name="矩形 10"/>
          <p:cNvSpPr>
            <a:spLocks noChangeArrowheads="1"/>
          </p:cNvSpPr>
          <p:nvPr/>
        </p:nvSpPr>
        <p:spPr bwMode="auto">
          <a:xfrm>
            <a:off x="1187450" y="1851025"/>
            <a:ext cx="7624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倍数     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因数     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公倍数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804025" y="893763"/>
            <a:ext cx="481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1" name="矩形 1"/>
          <p:cNvSpPr>
            <a:spLocks noChangeArrowheads="1"/>
          </p:cNvSpPr>
          <p:nvPr/>
        </p:nvSpPr>
        <p:spPr bwMode="auto">
          <a:xfrm>
            <a:off x="1003300" y="2420938"/>
            <a:ext cx="72564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是不为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的自然数，已知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 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那么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的最小公倍数是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　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2" name="矩形 10"/>
          <p:cNvSpPr>
            <a:spLocks noChangeArrowheads="1"/>
          </p:cNvSpPr>
          <p:nvPr/>
        </p:nvSpPr>
        <p:spPr bwMode="auto">
          <a:xfrm>
            <a:off x="1276350" y="3778250"/>
            <a:ext cx="45196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.b</a:t>
            </a:r>
            <a:endParaRPr lang="zh-CN" altLang="en-US" sz="2800" b="1" i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956300" y="3170238"/>
            <a:ext cx="458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988060" y="1625283"/>
            <a:ext cx="72564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是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的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　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).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3" name="矩形 10"/>
          <p:cNvSpPr>
            <a:spLocks noChangeArrowheads="1"/>
          </p:cNvSpPr>
          <p:nvPr/>
        </p:nvSpPr>
        <p:spPr bwMode="auto">
          <a:xfrm>
            <a:off x="1259523" y="2571433"/>
            <a:ext cx="7626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最小公倍数 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最大公因数    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公倍数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644073" y="1777683"/>
            <a:ext cx="482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9920" y="699453"/>
            <a:ext cx="7920038" cy="650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四、写出每组分数的两个分母的最小公倍数。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aphicFrame>
        <p:nvGraphicFramePr>
          <p:cNvPr id="31748" name="对象 4"/>
          <p:cNvGraphicFramePr>
            <a:graphicFrameLocks noChangeAspect="1"/>
          </p:cNvGraphicFramePr>
          <p:nvPr/>
        </p:nvGraphicFramePr>
        <p:xfrm>
          <a:off x="1317308" y="1620203"/>
          <a:ext cx="23050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1" imgW="1053465" imgH="406400" progId="Equation.DSMT4">
                  <p:embed/>
                </p:oleObj>
              </mc:Choice>
              <mc:Fallback>
                <p:oleObj name="Equation" r:id="rId1" imgW="1053465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7308" y="1620203"/>
                        <a:ext cx="23050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0" name="对象 9"/>
          <p:cNvGraphicFramePr>
            <a:graphicFrameLocks noChangeAspect="1"/>
          </p:cNvGraphicFramePr>
          <p:nvPr/>
        </p:nvGraphicFramePr>
        <p:xfrm>
          <a:off x="1258253" y="2847658"/>
          <a:ext cx="23304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3" imgW="1066165" imgH="406400" progId="Equation.DSMT4">
                  <p:embed/>
                </p:oleObj>
              </mc:Choice>
              <mc:Fallback>
                <p:oleObj name="Equation" r:id="rId3" imgW="1066165" imgH="4064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253" y="2847658"/>
                        <a:ext cx="23304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对象 11"/>
          <p:cNvGraphicFramePr>
            <a:graphicFrameLocks noChangeAspect="1"/>
          </p:cNvGraphicFramePr>
          <p:nvPr/>
        </p:nvGraphicFramePr>
        <p:xfrm>
          <a:off x="5508308" y="2897505"/>
          <a:ext cx="23050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5" imgW="1053465" imgH="406400" progId="Equation.DSMT4">
                  <p:embed/>
                </p:oleObj>
              </mc:Choice>
              <mc:Fallback>
                <p:oleObj name="Equation" r:id="rId5" imgW="1053465" imgH="4064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308" y="2897505"/>
                        <a:ext cx="23050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对象 12"/>
          <p:cNvGraphicFramePr>
            <a:graphicFrameLocks noChangeAspect="1"/>
          </p:cNvGraphicFramePr>
          <p:nvPr/>
        </p:nvGraphicFramePr>
        <p:xfrm>
          <a:off x="5435918" y="1563370"/>
          <a:ext cx="227806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7" imgW="1040765" imgH="406400" progId="Equation.DSMT4">
                  <p:embed/>
                </p:oleObj>
              </mc:Choice>
              <mc:Fallback>
                <p:oleObj name="Equation" r:id="rId7" imgW="1040765" imgH="4064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918" y="1563370"/>
                        <a:ext cx="2278062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757170" y="1726565"/>
            <a:ext cx="5937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613978" y="2960370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983095" y="3041968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742430" y="1707833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latinLnBrk="0">
          <a:lnSpc>
            <a:spcPct val="130000"/>
          </a:lnSpc>
          <a:defRPr lang="en-US" altLang="zh-CN" sz="2400" b="1"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2447</Words>
  <Application>WPS 演示</Application>
  <PresentationFormat>全屏显示(16:9)</PresentationFormat>
  <Paragraphs>350</Paragraphs>
  <Slides>28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28</vt:i4>
      </vt:variant>
    </vt:vector>
  </HeadingPairs>
  <TitlesOfParts>
    <vt:vector size="46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思源黑体 CN Bold</vt:lpstr>
      <vt:lpstr>思源黑体 CN Bold</vt:lpstr>
      <vt:lpstr>微软雅黑</vt:lpstr>
      <vt:lpstr>Arial Unicode MS</vt:lpstr>
      <vt:lpstr>Times New Roman</vt:lpstr>
      <vt:lpstr>自定义设计方案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278</cp:revision>
  <dcterms:created xsi:type="dcterms:W3CDTF">2015-08-27T07:30:00Z</dcterms:created>
  <dcterms:modified xsi:type="dcterms:W3CDTF">2023-11-02T06:37:50Z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42D132B8061545EEBA287D5500E0DC8D</vt:lpwstr>
  </property>
</Properties>
</file>