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58" r:id="rId5"/>
    <p:sldId id="357" r:id="rId6"/>
    <p:sldId id="264" r:id="rId7"/>
    <p:sldId id="270" r:id="rId8"/>
    <p:sldId id="360" r:id="rId9"/>
    <p:sldId id="361" r:id="rId10"/>
    <p:sldId id="363" r:id="rId11"/>
    <p:sldId id="362" r:id="rId12"/>
    <p:sldId id="364" r:id="rId13"/>
    <p:sldId id="365" r:id="rId14"/>
    <p:sldId id="366" r:id="rId15"/>
    <p:sldId id="367" r:id="rId16"/>
    <p:sldId id="380" r:id="rId17"/>
    <p:sldId id="368" r:id="rId18"/>
    <p:sldId id="369" r:id="rId19"/>
    <p:sldId id="371" r:id="rId20"/>
    <p:sldId id="386" r:id="rId21"/>
    <p:sldId id="383" r:id="rId22"/>
    <p:sldId id="370" r:id="rId23"/>
    <p:sldId id="372" r:id="rId24"/>
    <p:sldId id="381" r:id="rId25"/>
    <p:sldId id="373" r:id="rId26"/>
    <p:sldId id="374" r:id="rId27"/>
    <p:sldId id="375" r:id="rId28"/>
    <p:sldId id="354" r:id="rId29"/>
    <p:sldId id="355" r:id="rId30"/>
    <p:sldId id="403" r:id="rId31"/>
    <p:sldId id="379" r:id="rId32"/>
    <p:sldId id="378" r:id="rId3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D8B"/>
    <a:srgbClr val="F8C0DC"/>
    <a:srgbClr val="F292C2"/>
    <a:srgbClr val="EF75B2"/>
    <a:srgbClr val="EE6CAD"/>
    <a:srgbClr val="E75A4F"/>
    <a:srgbClr val="E44438"/>
    <a:srgbClr val="EB5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90" autoAdjust="0"/>
    <p:restoredTop sz="96391" autoAdjust="0"/>
  </p:normalViewPr>
  <p:slideViewPr>
    <p:cSldViewPr>
      <p:cViewPr varScale="1">
        <p:scale>
          <a:sx n="148" d="100"/>
          <a:sy n="148" d="100"/>
        </p:scale>
        <p:origin x="126" y="126"/>
      </p:cViewPr>
      <p:guideLst>
        <p:guide orient="horz" pos="1668"/>
        <p:guide orient="horz" pos="786"/>
        <p:guide orient="horz" pos="2928"/>
        <p:guide pos="225"/>
        <p:guide pos="27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7229343-A4CB-469C-821D-480EA5D027FD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A42729B-F993-4F92-80EA-3C590AA28F6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637BBF62-B1D4-449B-8030-5CD88DA1FF1F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10.png"/><Relationship Id="rId7" Type="http://schemas.openxmlformats.org/officeDocument/2006/relationships/image" Target="../media/image7.png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5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93" r="4236"/>
          <a:stretch>
            <a:fillRect/>
          </a:stretch>
        </p:blipFill>
        <p:spPr bwMode="auto">
          <a:xfrm>
            <a:off x="2978150" y="404813"/>
            <a:ext cx="6035675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 descr="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9" r="87759"/>
          <a:stretch>
            <a:fillRect/>
          </a:stretch>
        </p:blipFill>
        <p:spPr bwMode="auto">
          <a:xfrm>
            <a:off x="-3175" y="98425"/>
            <a:ext cx="5138738" cy="504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7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535238"/>
            <a:ext cx="9123363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1588"/>
            <a:ext cx="9147175" cy="261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/>
          <p:cNvCxnSpPr/>
          <p:nvPr userDrawn="1"/>
        </p:nvCxnSpPr>
        <p:spPr>
          <a:xfrm flipH="1">
            <a:off x="6350" y="-1588"/>
            <a:ext cx="5129213" cy="51577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9;p2"/>
          <p:cNvSpPr>
            <a:spLocks noChangeArrowheads="1"/>
          </p:cNvSpPr>
          <p:nvPr userDrawn="1"/>
        </p:nvSpPr>
        <p:spPr bwMode="auto">
          <a:xfrm rot="5400000">
            <a:off x="-7938" y="11113"/>
            <a:ext cx="5148263" cy="5119688"/>
          </a:xfrm>
          <a:prstGeom prst="rtTriangle">
            <a:avLst/>
          </a:prstGeom>
          <a:solidFill>
            <a:srgbClr val="9A62F8">
              <a:alpha val="61176"/>
            </a:srgbClr>
          </a:solidFill>
          <a:ln>
            <a:noFill/>
          </a:ln>
        </p:spPr>
        <p:txBody>
          <a:bodyPr lIns="121900" tIns="121900" rIns="121900" bIns="121900" anchor="ctr"/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400">
              <a:solidFill>
                <a:srgbClr val="666666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9" name="Google Shape;13;p2"/>
          <p:cNvSpPr>
            <a:spLocks noChangeArrowheads="1"/>
          </p:cNvSpPr>
          <p:nvPr userDrawn="1"/>
        </p:nvSpPr>
        <p:spPr bwMode="auto">
          <a:xfrm flipH="1">
            <a:off x="7978775" y="3960813"/>
            <a:ext cx="1158875" cy="1187450"/>
          </a:xfrm>
          <a:prstGeom prst="rtTriangle">
            <a:avLst/>
          </a:prstGeom>
          <a:solidFill>
            <a:srgbClr val="864AF3"/>
          </a:solidFill>
          <a:ln>
            <a:noFill/>
          </a:ln>
        </p:spPr>
        <p:txBody>
          <a:bodyPr lIns="121900" tIns="121900" rIns="121900" bIns="121900" anchor="ctr"/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endParaRPr lang="zh-CN" altLang="zh-CN" sz="2400">
              <a:solidFill>
                <a:srgbClr val="666666"/>
              </a:solidFill>
              <a:latin typeface="思源黑体 CN Bold"/>
              <a:ea typeface="思源黑体 CN Bold"/>
              <a:cs typeface="思源黑体 CN Bold"/>
            </a:endParaRPr>
          </a:p>
        </p:txBody>
      </p:sp>
      <p:sp>
        <p:nvSpPr>
          <p:cNvPr id="10" name="Google Shape;13;p2"/>
          <p:cNvSpPr/>
          <p:nvPr userDrawn="1"/>
        </p:nvSpPr>
        <p:spPr>
          <a:xfrm rot="12770">
            <a:off x="3846059" y="3906155"/>
            <a:ext cx="688428" cy="667485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1" name="Google Shape;14;p2"/>
          <p:cNvSpPr/>
          <p:nvPr userDrawn="1"/>
        </p:nvSpPr>
        <p:spPr bwMode="auto">
          <a:xfrm rot="12770">
            <a:off x="4421188" y="584200"/>
            <a:ext cx="136525" cy="131763"/>
          </a:xfrm>
          <a:custGeom>
            <a:avLst/>
            <a:gdLst>
              <a:gd name="T0" fmla="*/ 2147483646 w 3861"/>
              <a:gd name="T1" fmla="*/ 1573380243 h 3861"/>
              <a:gd name="T2" fmla="*/ 0 w 3861"/>
              <a:gd name="T3" fmla="*/ 2147483646 h 3861"/>
              <a:gd name="T4" fmla="*/ 2147483646 w 3861"/>
              <a:gd name="T5" fmla="*/ 2147483646 h 3861"/>
              <a:gd name="T6" fmla="*/ 2147483646 w 3861"/>
              <a:gd name="T7" fmla="*/ 2147483646 h 3861"/>
              <a:gd name="T8" fmla="*/ 2147483646 w 3861"/>
              <a:gd name="T9" fmla="*/ 1573380243 h 38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ECB1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25" tIns="91425" rIns="91425" bIns="91425" anchor="ctr"/>
          <a:lstStyle/>
          <a:p>
            <a:endParaRPr lang="zh-CN" altLang="en-US"/>
          </a:p>
        </p:txBody>
      </p:sp>
      <p:cxnSp>
        <p:nvCxnSpPr>
          <p:cNvPr id="12" name="直接连接符 11"/>
          <p:cNvCxnSpPr/>
          <p:nvPr userDrawn="1"/>
        </p:nvCxnSpPr>
        <p:spPr>
          <a:xfrm flipH="1">
            <a:off x="7940675" y="3951288"/>
            <a:ext cx="1203325" cy="12049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Google Shape;13;p2"/>
          <p:cNvSpPr/>
          <p:nvPr userDrawn="1"/>
        </p:nvSpPr>
        <p:spPr>
          <a:xfrm rot="12770">
            <a:off x="2861027" y="406033"/>
            <a:ext cx="688428" cy="667485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4" name="Google Shape;13;p2"/>
          <p:cNvSpPr/>
          <p:nvPr userDrawn="1"/>
        </p:nvSpPr>
        <p:spPr>
          <a:xfrm rot="12770">
            <a:off x="8086602" y="261466"/>
            <a:ext cx="688428" cy="667485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5" name="Google Shape;13;p2"/>
          <p:cNvSpPr/>
          <p:nvPr userDrawn="1"/>
        </p:nvSpPr>
        <p:spPr>
          <a:xfrm rot="12770">
            <a:off x="359645" y="1519621"/>
            <a:ext cx="376112" cy="364994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6" name="Google Shape;13;p2"/>
          <p:cNvSpPr/>
          <p:nvPr userDrawn="1"/>
        </p:nvSpPr>
        <p:spPr>
          <a:xfrm rot="12770">
            <a:off x="8636963" y="4503504"/>
            <a:ext cx="376112" cy="364994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7" name="Google Shape;13;p2"/>
          <p:cNvSpPr/>
          <p:nvPr userDrawn="1"/>
        </p:nvSpPr>
        <p:spPr>
          <a:xfrm rot="12770">
            <a:off x="8637439" y="2611263"/>
            <a:ext cx="231380" cy="224722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  <a:alpha val="40000"/>
                </a:schemeClr>
              </a:gs>
              <a:gs pos="0">
                <a:schemeClr val="accent1">
                  <a:lumMod val="45000"/>
                  <a:lumOff val="55000"/>
                  <a:alpha val="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lIns="91425" tIns="91425" rIns="91425" bIns="91425" anchor="ctr"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dirty="0">
              <a:solidFill>
                <a:srgbClr val="666666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19" name="图片 18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584200"/>
            <a:ext cx="6610350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3175" y="-3175"/>
            <a:ext cx="9147175" cy="5159375"/>
            <a:chOff x="-3612" y="-3810"/>
            <a:chExt cx="9147612" cy="5160009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9144000" cy="5156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 descr="6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93" r="4236"/>
            <a:stretch>
              <a:fillRect/>
            </a:stretch>
          </p:blipFill>
          <p:spPr bwMode="auto">
            <a:xfrm>
              <a:off x="2977669" y="404601"/>
              <a:ext cx="6036358" cy="475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 descr="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59" b="57999"/>
            <a:stretch>
              <a:fillRect/>
            </a:stretch>
          </p:blipFill>
          <p:spPr bwMode="auto">
            <a:xfrm flipH="1" flipV="1">
              <a:off x="-3136" y="98293"/>
              <a:ext cx="5137974" cy="5046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7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136" y="2535878"/>
              <a:ext cx="9123808" cy="261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 descr="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12" y="-947"/>
              <a:ext cx="9147612" cy="2612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直接连接符 7"/>
            <p:cNvCxnSpPr/>
            <p:nvPr userDrawn="1"/>
          </p:nvCxnSpPr>
          <p:spPr>
            <a:xfrm flipH="1">
              <a:off x="5913" y="-635"/>
              <a:ext cx="5129458" cy="51568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Google Shape;9;p2"/>
            <p:cNvSpPr>
              <a:spLocks noChangeArrowheads="1"/>
            </p:cNvSpPr>
            <p:nvPr userDrawn="1"/>
          </p:nvSpPr>
          <p:spPr bwMode="auto">
            <a:xfrm rot="5400000">
              <a:off x="-8569" y="10672"/>
              <a:ext cx="5148896" cy="5119933"/>
            </a:xfrm>
            <a:prstGeom prst="rtTriangle">
              <a:avLst/>
            </a:prstGeom>
            <a:solidFill>
              <a:srgbClr val="9A62F8">
                <a:alpha val="61176"/>
              </a:srgbClr>
            </a:solidFill>
            <a:ln>
              <a:noFill/>
            </a:ln>
          </p:spPr>
          <p:txBody>
            <a:bodyPr lIns="121900" tIns="121900" rIns="121900" bIns="121900" anchor="ctr"/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solidFill>
                  <a:srgbClr val="666666"/>
                </a:solidFill>
                <a:latin typeface="思源黑体 CN Bold"/>
                <a:ea typeface="思源黑体 CN Bold"/>
                <a:cs typeface="思源黑体 CN Bold"/>
              </a:endParaRPr>
            </a:p>
          </p:txBody>
        </p:sp>
        <p:sp>
          <p:nvSpPr>
            <p:cNvPr id="10" name="Google Shape;13;p2"/>
            <p:cNvSpPr>
              <a:spLocks noChangeArrowheads="1"/>
            </p:cNvSpPr>
            <p:nvPr userDrawn="1"/>
          </p:nvSpPr>
          <p:spPr bwMode="auto">
            <a:xfrm flipH="1">
              <a:off x="7978719" y="3962252"/>
              <a:ext cx="1158930" cy="1186009"/>
            </a:xfrm>
            <a:prstGeom prst="rtTriangle">
              <a:avLst/>
            </a:prstGeom>
            <a:solidFill>
              <a:srgbClr val="864AF3"/>
            </a:solidFill>
            <a:ln>
              <a:noFill/>
            </a:ln>
          </p:spPr>
          <p:txBody>
            <a:bodyPr lIns="121900" tIns="121900" rIns="121900" bIns="121900" anchor="ctr"/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endParaRPr lang="zh-CN" altLang="zh-CN" sz="2400">
                <a:solidFill>
                  <a:srgbClr val="666666"/>
                </a:solidFill>
                <a:latin typeface="思源黑体 CN Bold"/>
                <a:ea typeface="思源黑体 CN Bold"/>
                <a:cs typeface="思源黑体 CN Bold"/>
              </a:endParaRPr>
            </a:p>
          </p:txBody>
        </p:sp>
        <p:sp>
          <p:nvSpPr>
            <p:cNvPr id="11" name="Google Shape;13;p2"/>
            <p:cNvSpPr/>
            <p:nvPr userDrawn="1"/>
          </p:nvSpPr>
          <p:spPr>
            <a:xfrm rot="12770">
              <a:off x="3846059" y="3906155"/>
              <a:ext cx="688428" cy="667485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2" name="Google Shape;14;p2"/>
            <p:cNvSpPr/>
            <p:nvPr userDrawn="1"/>
          </p:nvSpPr>
          <p:spPr bwMode="auto">
            <a:xfrm rot="12770">
              <a:off x="4421261" y="584136"/>
              <a:ext cx="136374" cy="132243"/>
            </a:xfrm>
            <a:custGeom>
              <a:avLst/>
              <a:gdLst>
                <a:gd name="T0" fmla="*/ 2147483646 w 3861"/>
                <a:gd name="T1" fmla="*/ 1603294335 h 3861"/>
                <a:gd name="T2" fmla="*/ 0 w 3861"/>
                <a:gd name="T3" fmla="*/ 2147483646 h 3861"/>
                <a:gd name="T4" fmla="*/ 2147483646 w 3861"/>
                <a:gd name="T5" fmla="*/ 2147483646 h 3861"/>
                <a:gd name="T6" fmla="*/ 2147483646 w 3861"/>
                <a:gd name="T7" fmla="*/ 2147483646 h 3861"/>
                <a:gd name="T8" fmla="*/ 2147483646 w 3861"/>
                <a:gd name="T9" fmla="*/ 1603294335 h 38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861" h="3861" extrusionOk="0">
                  <a:moveTo>
                    <a:pt x="1946" y="1"/>
                  </a:moveTo>
                  <a:cubicBezTo>
                    <a:pt x="851" y="1"/>
                    <a:pt x="0" y="852"/>
                    <a:pt x="0" y="1946"/>
                  </a:cubicBezTo>
                  <a:cubicBezTo>
                    <a:pt x="0" y="3010"/>
                    <a:pt x="851" y="3861"/>
                    <a:pt x="1946" y="3861"/>
                  </a:cubicBezTo>
                  <a:cubicBezTo>
                    <a:pt x="3010" y="3861"/>
                    <a:pt x="3861" y="3010"/>
                    <a:pt x="3861" y="1946"/>
                  </a:cubicBezTo>
                  <a:cubicBezTo>
                    <a:pt x="3861" y="852"/>
                    <a:pt x="3010" y="1"/>
                    <a:pt x="1946" y="1"/>
                  </a:cubicBezTo>
                  <a:close/>
                </a:path>
              </a:pathLst>
            </a:custGeom>
            <a:solidFill>
              <a:srgbClr val="ECB1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1425" tIns="91425" rIns="91425" bIns="91425" anchor="ctr"/>
            <a:lstStyle/>
            <a:p>
              <a:endParaRPr lang="zh-CN" altLang="en-US"/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 flipH="1">
              <a:off x="7940618" y="3951139"/>
              <a:ext cx="1203382" cy="12050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Google Shape;13;p2"/>
            <p:cNvSpPr/>
            <p:nvPr userDrawn="1"/>
          </p:nvSpPr>
          <p:spPr>
            <a:xfrm rot="12770">
              <a:off x="2861027" y="406033"/>
              <a:ext cx="688428" cy="667485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5" name="Google Shape;13;p2"/>
            <p:cNvSpPr/>
            <p:nvPr userDrawn="1"/>
          </p:nvSpPr>
          <p:spPr>
            <a:xfrm rot="12770">
              <a:off x="8086602" y="261466"/>
              <a:ext cx="688428" cy="667485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6" name="Google Shape;13;p2"/>
            <p:cNvSpPr/>
            <p:nvPr userDrawn="1"/>
          </p:nvSpPr>
          <p:spPr>
            <a:xfrm rot="12770">
              <a:off x="359645" y="1519621"/>
              <a:ext cx="376112" cy="364994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7" name="Google Shape;13;p2"/>
            <p:cNvSpPr/>
            <p:nvPr userDrawn="1"/>
          </p:nvSpPr>
          <p:spPr>
            <a:xfrm rot="12770">
              <a:off x="8636963" y="4503504"/>
              <a:ext cx="376112" cy="364994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8" name="Google Shape;13;p2"/>
            <p:cNvSpPr/>
            <p:nvPr userDrawn="1"/>
          </p:nvSpPr>
          <p:spPr>
            <a:xfrm rot="12770">
              <a:off x="8637439" y="2611263"/>
              <a:ext cx="231380" cy="224722"/>
            </a:xfrm>
            <a:custGeom>
              <a:avLst/>
              <a:gdLst/>
              <a:ahLst/>
              <a:cxnLst/>
              <a:rect l="l" t="t" r="r" b="b"/>
              <a:pathLst>
                <a:path w="8725" h="8725" extrusionOk="0">
                  <a:moveTo>
                    <a:pt x="4377" y="1"/>
                  </a:moveTo>
                  <a:cubicBezTo>
                    <a:pt x="1946" y="1"/>
                    <a:pt x="0" y="1946"/>
                    <a:pt x="0" y="4347"/>
                  </a:cubicBezTo>
                  <a:cubicBezTo>
                    <a:pt x="0" y="6779"/>
                    <a:pt x="1946" y="8724"/>
                    <a:pt x="4377" y="8724"/>
                  </a:cubicBezTo>
                  <a:cubicBezTo>
                    <a:pt x="6779" y="8724"/>
                    <a:pt x="8724" y="6779"/>
                    <a:pt x="8724" y="4347"/>
                  </a:cubicBezTo>
                  <a:cubicBezTo>
                    <a:pt x="8724" y="1946"/>
                    <a:pt x="6779" y="1"/>
                    <a:pt x="4377" y="1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  <a:alpha val="40000"/>
                  </a:schemeClr>
                </a:gs>
                <a:gs pos="0">
                  <a:schemeClr val="accent1">
                    <a:lumMod val="45000"/>
                    <a:lumOff val="5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lIns="91425" tIns="91425" rIns="91425" bIns="91425" anchor="ctr"/>
            <a:lstStyle/>
            <a:p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dirty="0">
                <a:solidFill>
                  <a:srgbClr val="66666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-396552" y="-164554"/>
            <a:ext cx="9937104" cy="547260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6"/>
          <a:stretch>
            <a:fillRect/>
          </a:stretch>
        </p:blipFill>
        <p:spPr bwMode="auto">
          <a:xfrm>
            <a:off x="7921625" y="3487738"/>
            <a:ext cx="1222375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6295FC2-5652-4DD2-AE9C-E9788ECE9E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png"/><Relationship Id="rId2" Type="http://schemas.openxmlformats.org/officeDocument/2006/relationships/image" Target="../media/image12.emf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emf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3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1476375" y="2132784"/>
            <a:ext cx="5462588" cy="877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最小公倍数的应用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72" name="副标题 6"/>
          <p:cNvSpPr txBox="1">
            <a:spLocks noChangeArrowheads="1"/>
          </p:cNvSpPr>
          <p:nvPr/>
        </p:nvSpPr>
        <p:spPr bwMode="auto">
          <a:xfrm>
            <a:off x="3203575" y="3724275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8" descr="https://docimg5.docs.qq.com/image/AgAABsfO-eXvUyuc1HxEW6sgqieuTkKn.png?w=936&amp;h=88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603514" cy="15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>
            <a:spLocks noChangeArrowheads="1"/>
          </p:cNvSpPr>
          <p:nvPr/>
        </p:nvSpPr>
        <p:spPr bwMode="auto">
          <a:xfrm>
            <a:off x="468313" y="1419543"/>
            <a:ext cx="7853362" cy="203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判断下面的说法是否正确，并说一说你的理由。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）两个数的最小公倍数一定比这两个数都大。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）两个数的积一定是这两个数的公倍数。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307898" y="2787333"/>
            <a:ext cx="9779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√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8027988" y="2050098"/>
            <a:ext cx="9779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×</a:t>
            </a:r>
            <a:endParaRPr lang="zh-CN" altLang="en-US" sz="4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88" y="65088"/>
            <a:ext cx="5262562" cy="71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2" name="文本框 1"/>
          <p:cNvSpPr txBox="1">
            <a:spLocks noChangeArrowheads="1"/>
          </p:cNvSpPr>
          <p:nvPr/>
        </p:nvSpPr>
        <p:spPr bwMode="auto">
          <a:xfrm>
            <a:off x="468313" y="211138"/>
            <a:ext cx="4511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一、复习回顾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揭示课题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9115" y="113220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39115" y="771208"/>
            <a:ext cx="7951788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latinLnBrk="0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每只蝴蝶只落在自己数字的倍数的花朵上。哪朵花上两只蝴蝶都会停留？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23975" y="3868738"/>
            <a:ext cx="6977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这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朵花上蝴蝶都会停留。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170" y="2068195"/>
            <a:ext cx="7440295" cy="16649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9750" y="483870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"/>
          <p:cNvSpPr txBox="1">
            <a:spLocks noChangeArrowheads="1"/>
          </p:cNvSpPr>
          <p:nvPr/>
        </p:nvSpPr>
        <p:spPr bwMode="auto">
          <a:xfrm>
            <a:off x="478155" y="987425"/>
            <a:ext cx="895604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在括号里写出每组分数的两个分母的最小公倍数。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56901" y="1888456"/>
            <a:ext cx="593111" cy="921984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endParaRPr lang="zh-CN" altLang="en-US" dirty="0">
              <a:noFill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8" name="文本框 3"/>
          <p:cNvSpPr txBox="1">
            <a:spLocks noChangeArrowheads="1"/>
          </p:cNvSpPr>
          <p:nvPr/>
        </p:nvSpPr>
        <p:spPr bwMode="auto">
          <a:xfrm>
            <a:off x="1263968" y="2126933"/>
            <a:ext cx="7762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65579" y="1916224"/>
            <a:ext cx="347852" cy="921984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endParaRPr lang="zh-CN" altLang="en-US" dirty="0">
              <a:noFill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759016" y="1904023"/>
            <a:ext cx="347852" cy="92538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endParaRPr lang="zh-CN" altLang="en-US" dirty="0">
              <a:noFill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1" name="文本框 6"/>
          <p:cNvSpPr txBox="1">
            <a:spLocks noChangeArrowheads="1"/>
          </p:cNvSpPr>
          <p:nvPr/>
        </p:nvSpPr>
        <p:spPr bwMode="auto">
          <a:xfrm>
            <a:off x="4113213" y="2100263"/>
            <a:ext cx="774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42208" y="1930384"/>
            <a:ext cx="347852" cy="92519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endParaRPr lang="zh-CN" altLang="en-US" dirty="0">
              <a:noFill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241157" y="1888417"/>
            <a:ext cx="347852" cy="921984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endParaRPr lang="zh-CN" altLang="en-US" dirty="0">
              <a:noFill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74" name="文本框 9"/>
          <p:cNvSpPr txBox="1">
            <a:spLocks noChangeArrowheads="1"/>
          </p:cNvSpPr>
          <p:nvPr/>
        </p:nvSpPr>
        <p:spPr bwMode="auto">
          <a:xfrm>
            <a:off x="6595110" y="2084388"/>
            <a:ext cx="774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124349" y="1914778"/>
            <a:ext cx="347852" cy="935192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 dirty="0">
                <a:noFill/>
                <a:latin typeface="黑体" panose="02010609060101010101" pitchFamily="49" charset="-122"/>
                <a:ea typeface="黑体" panose="02010609060101010101" pitchFamily="49" charset="-122"/>
              </a:rPr>
              <a:t> </a:t>
            </a:r>
            <a:endParaRPr lang="zh-CN" altLang="en-US" dirty="0">
              <a:noFill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995" y="59880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2009140" y="2211705"/>
            <a:ext cx="24072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692015" y="2211705"/>
            <a:ext cx="24072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7236460" y="2211705"/>
            <a:ext cx="24072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455228" y="2141855"/>
            <a:ext cx="1223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137785" y="2141855"/>
            <a:ext cx="1223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669213" y="2138998"/>
            <a:ext cx="12239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611560" y="699542"/>
            <a:ext cx="8318500" cy="203136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 indent="828040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一种长方形地砖长</a:t>
            </a:r>
            <a:r>
              <a:rPr lang="en-US" altLang="zh-CN" sz="2800" b="1" dirty="0">
                <a:latin typeface="+mj-lt"/>
                <a:ea typeface="+mj-ea"/>
              </a:rPr>
              <a:t>3dm</a:t>
            </a:r>
            <a:r>
              <a:rPr lang="zh-CN" altLang="en-US" sz="2800" b="1" dirty="0">
                <a:latin typeface="+mj-lt"/>
                <a:ea typeface="+mj-ea"/>
              </a:rPr>
              <a:t>，宽</a:t>
            </a:r>
            <a:r>
              <a:rPr lang="en-US" altLang="zh-CN" sz="2800" b="1" dirty="0">
                <a:latin typeface="+mj-lt"/>
                <a:ea typeface="+mj-ea"/>
              </a:rPr>
              <a:t>2dm</a:t>
            </a:r>
            <a:r>
              <a:rPr lang="zh-CN" altLang="en-US" sz="2800" b="1" dirty="0">
                <a:latin typeface="+mj-lt"/>
                <a:ea typeface="+mj-ea"/>
              </a:rPr>
              <a:t>。如果用这种地砖铺一个正方形 （用的地砖必须都是整块的）， 正方形的边长可以是多少分米</a:t>
            </a:r>
            <a:r>
              <a:rPr lang="en-US" altLang="zh-CN" sz="2800" b="1" dirty="0">
                <a:latin typeface="+mj-lt"/>
                <a:ea typeface="+mj-ea"/>
              </a:rPr>
              <a:t>? </a:t>
            </a:r>
            <a:r>
              <a:rPr lang="zh-CN" altLang="en-US" sz="2800" b="1" dirty="0">
                <a:latin typeface="+mj-lt"/>
                <a:ea typeface="+mj-ea"/>
              </a:rPr>
              <a:t>最小是多少分米</a:t>
            </a:r>
            <a:r>
              <a:rPr lang="en-US" altLang="zh-CN" sz="2800" b="1" dirty="0">
                <a:latin typeface="+mj-lt"/>
                <a:ea typeface="+mj-ea"/>
              </a:rPr>
              <a:t>?</a:t>
            </a:r>
            <a:endParaRPr lang="en-US" altLang="zh-CN" sz="2800" b="1" dirty="0">
              <a:latin typeface="+mj-lt"/>
              <a:ea typeface="+mj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673" y="846702"/>
            <a:ext cx="699014" cy="64962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65088"/>
            <a:ext cx="5262562" cy="71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297" name="文本框 1"/>
          <p:cNvSpPr txBox="1">
            <a:spLocks noChangeArrowheads="1"/>
          </p:cNvSpPr>
          <p:nvPr/>
        </p:nvSpPr>
        <p:spPr bwMode="auto">
          <a:xfrm>
            <a:off x="468313" y="211138"/>
            <a:ext cx="4716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二、自主探索，形成策略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895" y="3291840"/>
            <a:ext cx="6159500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仔细读题，你们获得哪些信息？</a:t>
            </a:r>
            <a:endParaRPr lang="zh-CN" altLang="en-US" sz="2800" b="1" dirty="0">
              <a:solidFill>
                <a:srgbClr val="7F4EEF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3" name="图片 2" descr="2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30" y="2860040"/>
            <a:ext cx="2187575" cy="426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684213" y="809625"/>
            <a:ext cx="1727200" cy="6076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800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要求：</a:t>
            </a:r>
            <a:endParaRPr lang="zh-CN" altLang="en-US" sz="2800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869315" y="2779395"/>
          <a:ext cx="7166610" cy="1952719"/>
        </p:xfrm>
        <a:graphic>
          <a:graphicData uri="http://schemas.openxmlformats.org/drawingml/2006/table">
            <a:tbl>
              <a:tblPr firstRow="1" firstCol="1" bandRow="1"/>
              <a:tblGrid>
                <a:gridCol w="3755390"/>
                <a:gridCol w="3411220"/>
              </a:tblGrid>
              <a:tr h="47561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小长方形的个数</a:t>
                      </a:r>
                      <a:endParaRPr lang="zh-CN" sz="2400" b="1" kern="0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 dirty="0">
                          <a:solidFill>
                            <a:srgbClr val="000000"/>
                          </a:solidFill>
                          <a:latin typeface="黑体" panose="02010609060101010101" pitchFamily="49" charset="-122"/>
                          <a:ea typeface="黑体" panose="02010609060101010101" pitchFamily="49" charset="-122"/>
                          <a:cs typeface="+mn-cs"/>
                        </a:rPr>
                        <a:t>正方形的边长</a:t>
                      </a:r>
                      <a:endParaRPr lang="zh-CN" sz="2400" b="1" kern="0" dirty="0">
                        <a:solidFill>
                          <a:srgbClr val="00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36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36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368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zh-CN" sz="2400" kern="100" dirty="0">
                        <a:effectLst/>
                        <a:latin typeface="Calibri" panose="020F0502020204030204"/>
                        <a:ea typeface="宋体" panose="02010600030101010101" pitchFamily="2" charset="-122"/>
                        <a:cs typeface="Times New Roman" panose="02020603050405020304"/>
                      </a:endParaRPr>
                    </a:p>
                  </a:txBody>
                  <a:tcPr marL="68592" marR="68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683260" y="1395413"/>
            <a:ext cx="7488238" cy="13220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524000" indent="-15240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l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①用长方形纸片代替地砖拼一个正方形或画长方形和正方形。</a:t>
            </a:r>
            <a:endParaRPr lang="zh-CN" altLang="en-US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②和你的同桌进行交流，说说你摆（画）出的正方形边长是多少。</a:t>
            </a:r>
            <a:endParaRPr lang="en-US" altLang="zh-CN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zh-CN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</a:t>
            </a:r>
            <a:r>
              <a:rPr lang="zh-CN" altLang="en-US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把相关数据填在表格中。</a:t>
            </a:r>
            <a:endParaRPr lang="zh-CN" altLang="en-US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 descr="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50" y="339725"/>
            <a:ext cx="2667635" cy="515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9"/>
          <p:cNvGrpSpPr/>
          <p:nvPr/>
        </p:nvGrpSpPr>
        <p:grpSpPr bwMode="auto">
          <a:xfrm>
            <a:off x="3276600" y="2717800"/>
            <a:ext cx="1800225" cy="1111250"/>
            <a:chOff x="657" y="3092"/>
            <a:chExt cx="1134" cy="700"/>
          </a:xfrm>
        </p:grpSpPr>
        <p:sp>
          <p:nvSpPr>
            <p:cNvPr id="15367" name="Rectangle 15"/>
            <p:cNvSpPr>
              <a:spLocks noChangeArrowheads="1"/>
            </p:cNvSpPr>
            <p:nvPr/>
          </p:nvSpPr>
          <p:spPr bwMode="auto">
            <a:xfrm>
              <a:off x="1111" y="3339"/>
              <a:ext cx="680" cy="453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Text Box 17"/>
            <p:cNvSpPr txBox="1">
              <a:spLocks noChangeArrowheads="1"/>
            </p:cNvSpPr>
            <p:nvPr/>
          </p:nvSpPr>
          <p:spPr bwMode="auto">
            <a:xfrm>
              <a:off x="1202" y="3092"/>
              <a:ext cx="499" cy="2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+mj-ea"/>
                </a:rPr>
                <a:t>3dm</a:t>
              </a:r>
              <a:endParaRPr lang="en-US" altLang="zh-CN" dirty="0">
                <a:latin typeface="+mj-lt"/>
                <a:ea typeface="+mj-ea"/>
              </a:endParaRPr>
            </a:p>
          </p:txBody>
        </p:sp>
        <p:sp>
          <p:nvSpPr>
            <p:cNvPr id="5" name="Text Box 18"/>
            <p:cNvSpPr txBox="1">
              <a:spLocks noChangeArrowheads="1"/>
            </p:cNvSpPr>
            <p:nvPr/>
          </p:nvSpPr>
          <p:spPr bwMode="auto">
            <a:xfrm>
              <a:off x="657" y="3385"/>
              <a:ext cx="499" cy="2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+mj-ea"/>
                </a:rPr>
                <a:t>2dm</a:t>
              </a:r>
              <a:endParaRPr lang="en-US" altLang="zh-CN" dirty="0">
                <a:latin typeface="+mj-lt"/>
                <a:ea typeface="+mj-ea"/>
              </a:endParaRPr>
            </a:p>
          </p:txBody>
        </p:sp>
      </p:grp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133475" y="1492250"/>
            <a:ext cx="6877050" cy="1219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dirty="0">
                <a:latin typeface="+mj-lt"/>
                <a:ea typeface="+mj-ea"/>
              </a:rPr>
              <a:t>用长是</a:t>
            </a:r>
            <a:r>
              <a:rPr lang="en-US" altLang="zh-CN" sz="3200" dirty="0">
                <a:latin typeface="+mj-lt"/>
                <a:ea typeface="+mj-ea"/>
              </a:rPr>
              <a:t>3dm</a:t>
            </a:r>
            <a:r>
              <a:rPr lang="zh-CN" altLang="en-US" sz="3200" dirty="0">
                <a:latin typeface="+mj-lt"/>
                <a:ea typeface="+mj-ea"/>
              </a:rPr>
              <a:t>，宽是</a:t>
            </a:r>
            <a:r>
              <a:rPr lang="en-US" altLang="zh-CN" sz="3200" dirty="0">
                <a:latin typeface="+mj-lt"/>
                <a:ea typeface="+mj-ea"/>
              </a:rPr>
              <a:t>2dm</a:t>
            </a:r>
            <a:r>
              <a:rPr lang="zh-CN" altLang="en-US" sz="3200" dirty="0">
                <a:latin typeface="+mj-lt"/>
                <a:ea typeface="+mj-ea"/>
              </a:rPr>
              <a:t>的长方形纸片动手来实践。</a:t>
            </a:r>
            <a:endParaRPr lang="zh-CN" altLang="en-US" sz="3200" dirty="0">
              <a:latin typeface="+mj-lt"/>
              <a:ea typeface="+mj-ea"/>
            </a:endParaRPr>
          </a:p>
        </p:txBody>
      </p:sp>
      <p:grpSp>
        <p:nvGrpSpPr>
          <p:cNvPr id="15364" name="组合 11"/>
          <p:cNvGrpSpPr/>
          <p:nvPr/>
        </p:nvGrpSpPr>
        <p:grpSpPr bwMode="auto">
          <a:xfrm>
            <a:off x="3348038" y="185738"/>
            <a:ext cx="2447925" cy="912812"/>
            <a:chOff x="2798965" y="87131"/>
            <a:chExt cx="2843535" cy="912460"/>
          </a:xfrm>
        </p:grpSpPr>
        <p:sp>
          <p:nvSpPr>
            <p:cNvPr id="13" name="横卷形 2"/>
            <p:cNvSpPr/>
            <p:nvPr/>
          </p:nvSpPr>
          <p:spPr>
            <a:xfrm>
              <a:off x="2893011" y="87131"/>
              <a:ext cx="2655441" cy="912460"/>
            </a:xfrm>
            <a:prstGeom prst="horizontalScroll">
              <a:avLst/>
            </a:prstGeom>
            <a:solidFill>
              <a:srgbClr val="FCC42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14" name="TextBox 3"/>
            <p:cNvSpPr txBox="1">
              <a:spLocks noChangeArrowheads="1"/>
            </p:cNvSpPr>
            <p:nvPr/>
          </p:nvSpPr>
          <p:spPr bwMode="auto">
            <a:xfrm>
              <a:off x="2798965" y="214082"/>
              <a:ext cx="2843535" cy="6268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latin typeface="+mj-lt"/>
                  <a:ea typeface="+mj-ea"/>
                </a:rPr>
                <a:t>方法指导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484188" y="2184400"/>
            <a:ext cx="2611437" cy="2463800"/>
          </a:xfrm>
          <a:prstGeom prst="wedgeRoundRectCallout">
            <a:avLst>
              <a:gd name="adj1" fmla="val 15426"/>
              <a:gd name="adj2" fmla="val -67803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要用整块的这种长方形地砖铺出一个正方形。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6223000" y="842963"/>
            <a:ext cx="2020888" cy="1927225"/>
          </a:xfrm>
          <a:prstGeom prst="wedgeRoundRectCallout">
            <a:avLst>
              <a:gd name="adj1" fmla="val -15263"/>
              <a:gd name="adj2" fmla="val 71243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铺成的正方形可能很多种。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pSp>
        <p:nvGrpSpPr>
          <p:cNvPr id="16388" name="Group 19"/>
          <p:cNvGrpSpPr/>
          <p:nvPr/>
        </p:nvGrpSpPr>
        <p:grpSpPr bwMode="auto">
          <a:xfrm>
            <a:off x="3343275" y="1254125"/>
            <a:ext cx="1817688" cy="1203325"/>
            <a:chOff x="1111" y="3339"/>
            <a:chExt cx="1145" cy="758"/>
          </a:xfrm>
        </p:grpSpPr>
        <p:sp>
          <p:nvSpPr>
            <p:cNvPr id="16394" name="Rectangle 15"/>
            <p:cNvSpPr>
              <a:spLocks noChangeArrowheads="1"/>
            </p:cNvSpPr>
            <p:nvPr/>
          </p:nvSpPr>
          <p:spPr bwMode="auto">
            <a:xfrm>
              <a:off x="1111" y="3339"/>
              <a:ext cx="680" cy="453"/>
            </a:xfrm>
            <a:prstGeom prst="rect">
              <a:avLst/>
            </a:prstGeom>
            <a:solidFill>
              <a:srgbClr val="F8C0DC"/>
            </a:solidFill>
            <a:ln w="12700">
              <a:solidFill>
                <a:srgbClr val="E72D8B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1202" y="3806"/>
              <a:ext cx="499" cy="2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+mj-ea"/>
                </a:rPr>
                <a:t>3dm</a:t>
              </a:r>
              <a:endParaRPr lang="en-US" altLang="zh-CN" dirty="0">
                <a:latin typeface="+mj-lt"/>
                <a:ea typeface="+mj-ea"/>
              </a:endParaRPr>
            </a:p>
          </p:txBody>
        </p:sp>
        <p:sp>
          <p:nvSpPr>
            <p:cNvPr id="7" name="Text Box 18"/>
            <p:cNvSpPr txBox="1">
              <a:spLocks noChangeArrowheads="1"/>
            </p:cNvSpPr>
            <p:nvPr/>
          </p:nvSpPr>
          <p:spPr bwMode="auto">
            <a:xfrm>
              <a:off x="1757" y="3440"/>
              <a:ext cx="499" cy="2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>
                  <a:latin typeface="+mj-lt"/>
                  <a:ea typeface="+mj-ea"/>
                </a:rPr>
                <a:t>2dm</a:t>
              </a:r>
              <a:endParaRPr lang="en-US" altLang="zh-CN">
                <a:latin typeface="+mj-lt"/>
                <a:ea typeface="+mj-ea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3343275" y="1254125"/>
            <a:ext cx="2789238" cy="2789238"/>
          </a:xfrm>
          <a:prstGeom prst="rect">
            <a:avLst/>
          </a:prstGeom>
          <a:ln w="19050">
            <a:solidFill>
              <a:srgbClr val="E72D8B"/>
            </a:solidFill>
            <a:prstDash val="lgDash"/>
          </a:ln>
        </p:spPr>
        <p:txBody>
          <a:bodyPr anchor="ctr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3394075" y="2940050"/>
            <a:ext cx="11811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j-lt"/>
                <a:ea typeface="+mj-ea"/>
              </a:rPr>
              <a:t>？</a:t>
            </a:r>
            <a:r>
              <a:rPr lang="en-US" altLang="zh-CN" dirty="0" err="1">
                <a:latin typeface="+mj-lt"/>
                <a:ea typeface="+mj-ea"/>
              </a:rPr>
              <a:t>dm</a:t>
            </a:r>
            <a:endParaRPr lang="en-US" altLang="zh-CN" dirty="0">
              <a:latin typeface="+mj-lt"/>
              <a:ea typeface="+mj-ea"/>
            </a:endParaRP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4422775" y="3643313"/>
            <a:ext cx="11811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dirty="0">
                <a:latin typeface="+mj-lt"/>
                <a:ea typeface="+mj-ea"/>
              </a:rPr>
              <a:t>？</a:t>
            </a:r>
            <a:r>
              <a:rPr lang="en-US" altLang="zh-CN" dirty="0">
                <a:latin typeface="+mj-lt"/>
                <a:ea typeface="+mj-ea"/>
              </a:rPr>
              <a:t>dm</a:t>
            </a:r>
            <a:endParaRPr lang="en-US" altLang="zh-CN" dirty="0">
              <a:latin typeface="+mj-lt"/>
              <a:ea typeface="+mj-ea"/>
            </a:endParaRPr>
          </a:p>
        </p:txBody>
      </p:sp>
      <p:pic>
        <p:nvPicPr>
          <p:cNvPr id="11" name="Picture 27" descr="E:\潘菲\模板\笔记素材图\状元笔记的娃娃（8.22日更新\夏路半2.png夏路半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43926" y="555526"/>
            <a:ext cx="1113790" cy="1331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4" descr="E:\潘菲\模板\笔记素材图\状元笔记的娃娃（8.22日更新\夏元半2.png夏元半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48264" y="3075965"/>
            <a:ext cx="1138932" cy="111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468313" y="541338"/>
            <a:ext cx="8351837" cy="121761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262380" indent="-1262380"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1529080"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708150"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887855"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669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241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813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385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957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0" indent="82804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+mj-lt"/>
                <a:ea typeface="+mj-ea"/>
              </a:rPr>
              <a:t>第一行摆了</a:t>
            </a:r>
            <a:r>
              <a:rPr lang="en-US" altLang="zh-CN" sz="3200" b="1" dirty="0">
                <a:solidFill>
                  <a:schemeClr val="tx1"/>
                </a:solidFill>
                <a:latin typeface="+mj-lt"/>
                <a:ea typeface="+mj-ea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+mj-lt"/>
                <a:ea typeface="+mj-ea"/>
              </a:rPr>
              <a:t>个长方形，摆了这样的</a:t>
            </a:r>
            <a:r>
              <a:rPr lang="en-US" altLang="zh-CN" sz="3200" b="1" dirty="0">
                <a:solidFill>
                  <a:schemeClr val="tx1"/>
                </a:solidFill>
                <a:latin typeface="+mj-lt"/>
                <a:ea typeface="+mj-ea"/>
              </a:rPr>
              <a:t>3</a:t>
            </a:r>
            <a:r>
              <a:rPr lang="zh-CN" altLang="en-US" sz="3200" b="1" dirty="0">
                <a:solidFill>
                  <a:schemeClr val="tx1"/>
                </a:solidFill>
                <a:latin typeface="+mj-lt"/>
                <a:ea typeface="+mj-ea"/>
              </a:rPr>
              <a:t>行，拼成了一个边长是 </a:t>
            </a:r>
            <a:r>
              <a:rPr lang="en-US" altLang="zh-CN" sz="3200" b="1" dirty="0">
                <a:solidFill>
                  <a:schemeClr val="tx1"/>
                </a:solidFill>
                <a:latin typeface="+mj-lt"/>
                <a:ea typeface="+mj-ea"/>
              </a:rPr>
              <a:t>6 </a:t>
            </a:r>
            <a:r>
              <a:rPr lang="en-US" altLang="zh-CN" sz="3200" b="1" dirty="0" err="1">
                <a:solidFill>
                  <a:schemeClr val="tx1"/>
                </a:solidFill>
                <a:latin typeface="+mj-lt"/>
                <a:ea typeface="+mj-ea"/>
              </a:rPr>
              <a:t>dm</a:t>
            </a:r>
            <a:r>
              <a:rPr lang="en-US" altLang="zh-CN" sz="3200" b="1" dirty="0">
                <a:solidFill>
                  <a:schemeClr val="tx1"/>
                </a:solidFill>
                <a:latin typeface="+mj-lt"/>
                <a:ea typeface="+mj-ea"/>
              </a:rPr>
              <a:t> </a:t>
            </a:r>
            <a:r>
              <a:rPr lang="zh-CN" altLang="en-US" sz="3200" b="1" dirty="0">
                <a:solidFill>
                  <a:schemeClr val="tx1"/>
                </a:solidFill>
                <a:latin typeface="+mj-lt"/>
                <a:ea typeface="+mj-ea"/>
              </a:rPr>
              <a:t>的正方形。</a:t>
            </a:r>
            <a:endParaRPr lang="zh-CN" altLang="en-US" sz="32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3" name="Group 19"/>
          <p:cNvGrpSpPr/>
          <p:nvPr/>
        </p:nvGrpSpPr>
        <p:grpSpPr bwMode="auto">
          <a:xfrm>
            <a:off x="2647950" y="1760538"/>
            <a:ext cx="1933575" cy="1233487"/>
            <a:chOff x="573" y="3015"/>
            <a:chExt cx="1218" cy="777"/>
          </a:xfrm>
        </p:grpSpPr>
        <p:sp>
          <p:nvSpPr>
            <p:cNvPr id="4" name="Rectangle 15"/>
            <p:cNvSpPr>
              <a:spLocks noChangeArrowheads="1"/>
            </p:cNvSpPr>
            <p:nvPr/>
          </p:nvSpPr>
          <p:spPr bwMode="auto">
            <a:xfrm>
              <a:off x="1111" y="3339"/>
              <a:ext cx="680" cy="453"/>
            </a:xfrm>
            <a:prstGeom prst="rect">
              <a:avLst/>
            </a:prstGeom>
            <a:solidFill>
              <a:srgbClr val="66CCFF"/>
            </a:solidFill>
            <a:ln w="12700" algn="ctr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000" b="1">
                <a:latin typeface="+mj-lt"/>
                <a:ea typeface="+mj-ea"/>
              </a:endParaRPr>
            </a:p>
          </p:txBody>
        </p:sp>
        <p:sp>
          <p:nvSpPr>
            <p:cNvPr id="5" name="Text Box 17"/>
            <p:cNvSpPr txBox="1">
              <a:spLocks noChangeArrowheads="1"/>
            </p:cNvSpPr>
            <p:nvPr/>
          </p:nvSpPr>
          <p:spPr bwMode="auto">
            <a:xfrm>
              <a:off x="1202" y="3015"/>
              <a:ext cx="499" cy="2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+mj-ea"/>
                </a:rPr>
                <a:t>3dm</a:t>
              </a:r>
              <a:endParaRPr lang="en-US" altLang="zh-CN" dirty="0">
                <a:latin typeface="+mj-lt"/>
                <a:ea typeface="+mj-ea"/>
              </a:endParaRPr>
            </a:p>
          </p:txBody>
        </p:sp>
        <p:sp>
          <p:nvSpPr>
            <p:cNvPr id="6" name="Text Box 18"/>
            <p:cNvSpPr txBox="1">
              <a:spLocks noChangeArrowheads="1"/>
            </p:cNvSpPr>
            <p:nvPr/>
          </p:nvSpPr>
          <p:spPr bwMode="auto">
            <a:xfrm>
              <a:off x="573" y="3385"/>
              <a:ext cx="499" cy="2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dirty="0">
                  <a:latin typeface="+mj-lt"/>
                  <a:ea typeface="+mj-ea"/>
                </a:rPr>
                <a:t>2dm</a:t>
              </a:r>
              <a:endParaRPr lang="en-US" altLang="zh-CN" dirty="0">
                <a:latin typeface="+mj-lt"/>
                <a:ea typeface="+mj-ea"/>
              </a:endParaRPr>
            </a:p>
          </p:txBody>
        </p:sp>
      </p:grp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4581525" y="2274888"/>
            <a:ext cx="1079500" cy="719137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3502025" y="2994025"/>
            <a:ext cx="1079500" cy="719138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4581525" y="2994025"/>
            <a:ext cx="1079500" cy="719138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3503613" y="3713163"/>
            <a:ext cx="1079500" cy="719137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4583113" y="3713163"/>
            <a:ext cx="1079500" cy="719137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539750" y="244475"/>
            <a:ext cx="7415213" cy="107632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1262380" indent="-1262380"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1529080"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708150"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887855"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669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241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813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385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95725"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marL="0" indent="82804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b="1" dirty="0">
                <a:solidFill>
                  <a:schemeClr val="tx1"/>
                </a:solidFill>
                <a:latin typeface="+mj-lt"/>
                <a:ea typeface="+mj-ea"/>
              </a:rPr>
              <a:t>第一行摆了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+mj-ea"/>
              </a:rPr>
              <a:t>4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+mj-ea"/>
              </a:rPr>
              <a:t>个长方形，摆了这样的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+mj-ea"/>
              </a:rPr>
              <a:t>6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+mj-ea"/>
              </a:rPr>
              <a:t>行，拼成了一个边长是</a:t>
            </a:r>
            <a:r>
              <a:rPr lang="en-US" altLang="zh-CN" b="1" dirty="0">
                <a:solidFill>
                  <a:schemeClr val="tx1"/>
                </a:solidFill>
                <a:latin typeface="+mj-lt"/>
                <a:ea typeface="+mj-ea"/>
              </a:rPr>
              <a:t>12dm</a:t>
            </a:r>
            <a:r>
              <a:rPr lang="zh-CN" altLang="en-US" b="1" dirty="0">
                <a:solidFill>
                  <a:schemeClr val="tx1"/>
                </a:solidFill>
                <a:latin typeface="+mj-lt"/>
                <a:ea typeface="+mj-ea"/>
              </a:rPr>
              <a:t>的正方形。</a:t>
            </a:r>
            <a:endParaRPr lang="zh-CN" altLang="en-US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4" name="Text Box 17"/>
          <p:cNvSpPr txBox="1">
            <a:spLocks noChangeArrowheads="1"/>
          </p:cNvSpPr>
          <p:nvPr/>
        </p:nvSpPr>
        <p:spPr bwMode="auto">
          <a:xfrm>
            <a:off x="2860675" y="1282700"/>
            <a:ext cx="919163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+mj-lt"/>
                <a:ea typeface="+mj-ea"/>
              </a:rPr>
              <a:t>3dm</a:t>
            </a:r>
            <a:endParaRPr lang="en-US" altLang="zh-CN" dirty="0">
              <a:latin typeface="+mj-lt"/>
              <a:ea typeface="+mj-ea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auto">
          <a:xfrm>
            <a:off x="2128838" y="1739900"/>
            <a:ext cx="96837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dirty="0">
                <a:latin typeface="+mj-lt"/>
                <a:ea typeface="+mj-ea"/>
              </a:rPr>
              <a:t>2dm</a:t>
            </a:r>
            <a:endParaRPr lang="en-US" altLang="zh-CN" dirty="0">
              <a:latin typeface="+mj-lt"/>
              <a:ea typeface="+mj-ea"/>
            </a:endParaRPr>
          </a:p>
        </p:txBody>
      </p:sp>
      <p:sp>
        <p:nvSpPr>
          <p:cNvPr id="18437" name="Rectangle 15"/>
          <p:cNvSpPr>
            <a:spLocks noChangeArrowheads="1"/>
          </p:cNvSpPr>
          <p:nvPr/>
        </p:nvSpPr>
        <p:spPr bwMode="auto">
          <a:xfrm>
            <a:off x="2892425" y="1749425"/>
            <a:ext cx="752475" cy="5000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2895600" y="1752600"/>
            <a:ext cx="3019425" cy="3014663"/>
            <a:chOff x="2896072" y="1700213"/>
            <a:chExt cx="3243262" cy="3238497"/>
          </a:xfrm>
        </p:grpSpPr>
        <p:sp>
          <p:nvSpPr>
            <p:cNvPr id="18439" name="Rectangle 15"/>
            <p:cNvSpPr>
              <a:spLocks noChangeArrowheads="1"/>
            </p:cNvSpPr>
            <p:nvPr/>
          </p:nvSpPr>
          <p:spPr bwMode="auto">
            <a:xfrm>
              <a:off x="3705994" y="1700213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0" name="Rectangle 15"/>
            <p:cNvSpPr>
              <a:spLocks noChangeArrowheads="1"/>
            </p:cNvSpPr>
            <p:nvPr/>
          </p:nvSpPr>
          <p:spPr bwMode="auto">
            <a:xfrm>
              <a:off x="4515917" y="1700213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1" name="Rectangle 15"/>
            <p:cNvSpPr>
              <a:spLocks noChangeArrowheads="1"/>
            </p:cNvSpPr>
            <p:nvPr/>
          </p:nvSpPr>
          <p:spPr bwMode="auto">
            <a:xfrm>
              <a:off x="5325839" y="1700213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2" name="Rectangle 15"/>
            <p:cNvSpPr>
              <a:spLocks noChangeArrowheads="1"/>
            </p:cNvSpPr>
            <p:nvPr/>
          </p:nvSpPr>
          <p:spPr bwMode="auto">
            <a:xfrm>
              <a:off x="2896072" y="2239764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3" name="Rectangle 15"/>
            <p:cNvSpPr>
              <a:spLocks noChangeArrowheads="1"/>
            </p:cNvSpPr>
            <p:nvPr/>
          </p:nvSpPr>
          <p:spPr bwMode="auto">
            <a:xfrm>
              <a:off x="3705994" y="2239764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4" name="Rectangle 15"/>
            <p:cNvSpPr>
              <a:spLocks noChangeArrowheads="1"/>
            </p:cNvSpPr>
            <p:nvPr/>
          </p:nvSpPr>
          <p:spPr bwMode="auto">
            <a:xfrm>
              <a:off x="4515917" y="2239764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5" name="Rectangle 15"/>
            <p:cNvSpPr>
              <a:spLocks noChangeArrowheads="1"/>
            </p:cNvSpPr>
            <p:nvPr/>
          </p:nvSpPr>
          <p:spPr bwMode="auto">
            <a:xfrm>
              <a:off x="5324647" y="2239764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6" name="Rectangle 15"/>
            <p:cNvSpPr>
              <a:spLocks noChangeArrowheads="1"/>
            </p:cNvSpPr>
            <p:nvPr/>
          </p:nvSpPr>
          <p:spPr bwMode="auto">
            <a:xfrm>
              <a:off x="2896072" y="2779315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7" name="Rectangle 15"/>
            <p:cNvSpPr>
              <a:spLocks noChangeArrowheads="1"/>
            </p:cNvSpPr>
            <p:nvPr/>
          </p:nvSpPr>
          <p:spPr bwMode="auto">
            <a:xfrm>
              <a:off x="3705994" y="2780506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8" name="Rectangle 15"/>
            <p:cNvSpPr>
              <a:spLocks noChangeArrowheads="1"/>
            </p:cNvSpPr>
            <p:nvPr/>
          </p:nvSpPr>
          <p:spPr bwMode="auto">
            <a:xfrm>
              <a:off x="4515917" y="2780506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49" name="Rectangle 15"/>
            <p:cNvSpPr>
              <a:spLocks noChangeArrowheads="1"/>
            </p:cNvSpPr>
            <p:nvPr/>
          </p:nvSpPr>
          <p:spPr bwMode="auto">
            <a:xfrm>
              <a:off x="5325839" y="2779315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0" name="Rectangle 15"/>
            <p:cNvSpPr>
              <a:spLocks noChangeArrowheads="1"/>
            </p:cNvSpPr>
            <p:nvPr/>
          </p:nvSpPr>
          <p:spPr bwMode="auto">
            <a:xfrm>
              <a:off x="2896072" y="3318866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1" name="Rectangle 15"/>
            <p:cNvSpPr>
              <a:spLocks noChangeArrowheads="1"/>
            </p:cNvSpPr>
            <p:nvPr/>
          </p:nvSpPr>
          <p:spPr bwMode="auto">
            <a:xfrm>
              <a:off x="3705994" y="3320058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2" name="Rectangle 15"/>
            <p:cNvSpPr>
              <a:spLocks noChangeArrowheads="1"/>
            </p:cNvSpPr>
            <p:nvPr/>
          </p:nvSpPr>
          <p:spPr bwMode="auto">
            <a:xfrm>
              <a:off x="4515917" y="3320058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3" name="Rectangle 15"/>
            <p:cNvSpPr>
              <a:spLocks noChangeArrowheads="1"/>
            </p:cNvSpPr>
            <p:nvPr/>
          </p:nvSpPr>
          <p:spPr bwMode="auto">
            <a:xfrm>
              <a:off x="5325839" y="3318866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4" name="Rectangle 15"/>
            <p:cNvSpPr>
              <a:spLocks noChangeArrowheads="1"/>
            </p:cNvSpPr>
            <p:nvPr/>
          </p:nvSpPr>
          <p:spPr bwMode="auto">
            <a:xfrm>
              <a:off x="2899645" y="3858418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5" name="Rectangle 15"/>
            <p:cNvSpPr>
              <a:spLocks noChangeArrowheads="1"/>
            </p:cNvSpPr>
            <p:nvPr/>
          </p:nvSpPr>
          <p:spPr bwMode="auto">
            <a:xfrm>
              <a:off x="3709567" y="3859609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6" name="Rectangle 15"/>
            <p:cNvSpPr>
              <a:spLocks noChangeArrowheads="1"/>
            </p:cNvSpPr>
            <p:nvPr/>
          </p:nvSpPr>
          <p:spPr bwMode="auto">
            <a:xfrm>
              <a:off x="4519489" y="3859609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7" name="Rectangle 15"/>
            <p:cNvSpPr>
              <a:spLocks noChangeArrowheads="1"/>
            </p:cNvSpPr>
            <p:nvPr/>
          </p:nvSpPr>
          <p:spPr bwMode="auto">
            <a:xfrm>
              <a:off x="5329412" y="3858417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8" name="Rectangle 15"/>
            <p:cNvSpPr>
              <a:spLocks noChangeArrowheads="1"/>
            </p:cNvSpPr>
            <p:nvPr/>
          </p:nvSpPr>
          <p:spPr bwMode="auto">
            <a:xfrm>
              <a:off x="2896072" y="4397968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9" name="Rectangle 15"/>
            <p:cNvSpPr>
              <a:spLocks noChangeArrowheads="1"/>
            </p:cNvSpPr>
            <p:nvPr/>
          </p:nvSpPr>
          <p:spPr bwMode="auto">
            <a:xfrm>
              <a:off x="3705994" y="4399159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0" name="Rectangle 15"/>
            <p:cNvSpPr>
              <a:spLocks noChangeArrowheads="1"/>
            </p:cNvSpPr>
            <p:nvPr/>
          </p:nvSpPr>
          <p:spPr bwMode="auto">
            <a:xfrm>
              <a:off x="4515916" y="4399159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61" name="Rectangle 15"/>
            <p:cNvSpPr>
              <a:spLocks noChangeArrowheads="1"/>
            </p:cNvSpPr>
            <p:nvPr/>
          </p:nvSpPr>
          <p:spPr bwMode="auto">
            <a:xfrm>
              <a:off x="5324644" y="4397965"/>
              <a:ext cx="809922" cy="539552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1"/>
          <p:cNvSpPr>
            <a:spLocks noChangeArrowheads="1"/>
          </p:cNvSpPr>
          <p:nvPr/>
        </p:nvSpPr>
        <p:spPr bwMode="auto">
          <a:xfrm>
            <a:off x="539750" y="2062163"/>
            <a:ext cx="339407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第一行摆了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个长方形，摆了这样的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行，拼成了一个边长是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18dm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正方形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59" name="Rectangle 15"/>
          <p:cNvSpPr>
            <a:spLocks noChangeArrowheads="1"/>
          </p:cNvSpPr>
          <p:nvPr/>
        </p:nvSpPr>
        <p:spPr bwMode="auto">
          <a:xfrm>
            <a:off x="7019925" y="7620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Rectangle 15"/>
          <p:cNvSpPr>
            <a:spLocks noChangeArrowheads="1"/>
          </p:cNvSpPr>
          <p:nvPr/>
        </p:nvSpPr>
        <p:spPr bwMode="auto">
          <a:xfrm>
            <a:off x="7656513" y="7620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3827463" y="411163"/>
            <a:ext cx="1304925" cy="773112"/>
            <a:chOff x="2073299" y="1257396"/>
            <a:chExt cx="1657351" cy="982368"/>
          </a:xfrm>
        </p:grpSpPr>
        <p:sp>
          <p:nvSpPr>
            <p:cNvPr id="33" name="Text Box 17"/>
            <p:cNvSpPr txBox="1">
              <a:spLocks noChangeArrowheads="1"/>
            </p:cNvSpPr>
            <p:nvPr/>
          </p:nvSpPr>
          <p:spPr bwMode="auto">
            <a:xfrm>
              <a:off x="2940283" y="1257396"/>
              <a:ext cx="790367" cy="4700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>
                  <a:latin typeface="+mj-lt"/>
                  <a:ea typeface="+mj-ea"/>
                </a:rPr>
                <a:t>3dm</a:t>
              </a:r>
              <a:endParaRPr lang="en-US" altLang="zh-CN" sz="1800">
                <a:latin typeface="+mj-lt"/>
                <a:ea typeface="+mj-ea"/>
              </a:endParaRPr>
            </a:p>
          </p:txBody>
        </p:sp>
        <p:sp>
          <p:nvSpPr>
            <p:cNvPr id="34" name="Text Box 18"/>
            <p:cNvSpPr txBox="1">
              <a:spLocks noChangeArrowheads="1"/>
            </p:cNvSpPr>
            <p:nvPr/>
          </p:nvSpPr>
          <p:spPr bwMode="auto">
            <a:xfrm>
              <a:off x="2073299" y="1689073"/>
              <a:ext cx="790367" cy="4700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1800" dirty="0">
                  <a:latin typeface="+mj-lt"/>
                  <a:ea typeface="+mj-ea"/>
                </a:rPr>
                <a:t>2dm</a:t>
              </a:r>
              <a:endParaRPr lang="en-US" altLang="zh-CN" sz="1800" dirty="0">
                <a:latin typeface="+mj-lt"/>
                <a:ea typeface="+mj-ea"/>
              </a:endParaRPr>
            </a:p>
          </p:txBody>
        </p:sp>
        <p:sp>
          <p:nvSpPr>
            <p:cNvPr id="19522" name="Rectangle 15"/>
            <p:cNvSpPr>
              <a:spLocks noChangeArrowheads="1"/>
            </p:cNvSpPr>
            <p:nvPr/>
          </p:nvSpPr>
          <p:spPr bwMode="auto">
            <a:xfrm>
              <a:off x="2896072" y="1700213"/>
              <a:ext cx="809922" cy="539551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b="1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9462" name="Rectangle 15"/>
          <p:cNvSpPr>
            <a:spLocks noChangeArrowheads="1"/>
          </p:cNvSpPr>
          <p:nvPr/>
        </p:nvSpPr>
        <p:spPr bwMode="auto">
          <a:xfrm>
            <a:off x="5114925" y="7620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3" name="Rectangle 15"/>
          <p:cNvSpPr>
            <a:spLocks noChangeArrowheads="1"/>
          </p:cNvSpPr>
          <p:nvPr/>
        </p:nvSpPr>
        <p:spPr bwMode="auto">
          <a:xfrm>
            <a:off x="5751513" y="7620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4" name="Rectangle 15"/>
          <p:cNvSpPr>
            <a:spLocks noChangeArrowheads="1"/>
          </p:cNvSpPr>
          <p:nvPr/>
        </p:nvSpPr>
        <p:spPr bwMode="auto">
          <a:xfrm>
            <a:off x="6386513" y="7620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5" name="Rectangle 15"/>
          <p:cNvSpPr>
            <a:spLocks noChangeArrowheads="1"/>
          </p:cNvSpPr>
          <p:nvPr/>
        </p:nvSpPr>
        <p:spPr bwMode="auto">
          <a:xfrm>
            <a:off x="4476750" y="7620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2" name="Rectangle 15"/>
          <p:cNvSpPr>
            <a:spLocks noChangeArrowheads="1"/>
          </p:cNvSpPr>
          <p:nvPr/>
        </p:nvSpPr>
        <p:spPr bwMode="auto">
          <a:xfrm>
            <a:off x="7019925" y="1185863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Rectangle 15"/>
          <p:cNvSpPr>
            <a:spLocks noChangeArrowheads="1"/>
          </p:cNvSpPr>
          <p:nvPr/>
        </p:nvSpPr>
        <p:spPr bwMode="auto">
          <a:xfrm>
            <a:off x="7656513" y="1185863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Rectangle 15"/>
          <p:cNvSpPr>
            <a:spLocks noChangeArrowheads="1"/>
          </p:cNvSpPr>
          <p:nvPr/>
        </p:nvSpPr>
        <p:spPr bwMode="auto">
          <a:xfrm>
            <a:off x="5114925" y="1185863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Rectangle 15"/>
          <p:cNvSpPr>
            <a:spLocks noChangeArrowheads="1"/>
          </p:cNvSpPr>
          <p:nvPr/>
        </p:nvSpPr>
        <p:spPr bwMode="auto">
          <a:xfrm>
            <a:off x="5751513" y="1185863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6" name="Rectangle 15"/>
          <p:cNvSpPr>
            <a:spLocks noChangeArrowheads="1"/>
          </p:cNvSpPr>
          <p:nvPr/>
        </p:nvSpPr>
        <p:spPr bwMode="auto">
          <a:xfrm>
            <a:off x="6386513" y="1185863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4476750" y="1185863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8" name="Rectangle 15"/>
          <p:cNvSpPr>
            <a:spLocks noChangeArrowheads="1"/>
          </p:cNvSpPr>
          <p:nvPr/>
        </p:nvSpPr>
        <p:spPr bwMode="auto">
          <a:xfrm>
            <a:off x="7019925" y="16129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Rectangle 15"/>
          <p:cNvSpPr>
            <a:spLocks noChangeArrowheads="1"/>
          </p:cNvSpPr>
          <p:nvPr/>
        </p:nvSpPr>
        <p:spPr bwMode="auto">
          <a:xfrm>
            <a:off x="7656513" y="16129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0" name="Rectangle 15"/>
          <p:cNvSpPr>
            <a:spLocks noChangeArrowheads="1"/>
          </p:cNvSpPr>
          <p:nvPr/>
        </p:nvSpPr>
        <p:spPr bwMode="auto">
          <a:xfrm>
            <a:off x="5114925" y="16129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5751513" y="16129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2" name="Rectangle 15"/>
          <p:cNvSpPr>
            <a:spLocks noChangeArrowheads="1"/>
          </p:cNvSpPr>
          <p:nvPr/>
        </p:nvSpPr>
        <p:spPr bwMode="auto">
          <a:xfrm>
            <a:off x="6386513" y="16129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3" name="Rectangle 15"/>
          <p:cNvSpPr>
            <a:spLocks noChangeArrowheads="1"/>
          </p:cNvSpPr>
          <p:nvPr/>
        </p:nvSpPr>
        <p:spPr bwMode="auto">
          <a:xfrm>
            <a:off x="4476750" y="16129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4" name="Rectangle 15"/>
          <p:cNvSpPr>
            <a:spLocks noChangeArrowheads="1"/>
          </p:cNvSpPr>
          <p:nvPr/>
        </p:nvSpPr>
        <p:spPr bwMode="auto">
          <a:xfrm>
            <a:off x="7019925" y="203835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" name="Rectangle 15"/>
          <p:cNvSpPr>
            <a:spLocks noChangeArrowheads="1"/>
          </p:cNvSpPr>
          <p:nvPr/>
        </p:nvSpPr>
        <p:spPr bwMode="auto">
          <a:xfrm>
            <a:off x="7656513" y="203835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6" name="Rectangle 15"/>
          <p:cNvSpPr>
            <a:spLocks noChangeArrowheads="1"/>
          </p:cNvSpPr>
          <p:nvPr/>
        </p:nvSpPr>
        <p:spPr bwMode="auto">
          <a:xfrm>
            <a:off x="5114925" y="203835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7" name="Rectangle 15"/>
          <p:cNvSpPr>
            <a:spLocks noChangeArrowheads="1"/>
          </p:cNvSpPr>
          <p:nvPr/>
        </p:nvSpPr>
        <p:spPr bwMode="auto">
          <a:xfrm>
            <a:off x="5751513" y="203835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6386513" y="203835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9" name="Rectangle 15"/>
          <p:cNvSpPr>
            <a:spLocks noChangeArrowheads="1"/>
          </p:cNvSpPr>
          <p:nvPr/>
        </p:nvSpPr>
        <p:spPr bwMode="auto">
          <a:xfrm>
            <a:off x="4476750" y="203835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0" name="Rectangle 15"/>
          <p:cNvSpPr>
            <a:spLocks noChangeArrowheads="1"/>
          </p:cNvSpPr>
          <p:nvPr/>
        </p:nvSpPr>
        <p:spPr bwMode="auto">
          <a:xfrm>
            <a:off x="7019925" y="2460625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" name="Rectangle 15"/>
          <p:cNvSpPr>
            <a:spLocks noChangeArrowheads="1"/>
          </p:cNvSpPr>
          <p:nvPr/>
        </p:nvSpPr>
        <p:spPr bwMode="auto">
          <a:xfrm>
            <a:off x="7656513" y="2460625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2" name="Rectangle 15"/>
          <p:cNvSpPr>
            <a:spLocks noChangeArrowheads="1"/>
          </p:cNvSpPr>
          <p:nvPr/>
        </p:nvSpPr>
        <p:spPr bwMode="auto">
          <a:xfrm>
            <a:off x="5114925" y="2460625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3" name="Rectangle 15"/>
          <p:cNvSpPr>
            <a:spLocks noChangeArrowheads="1"/>
          </p:cNvSpPr>
          <p:nvPr/>
        </p:nvSpPr>
        <p:spPr bwMode="auto">
          <a:xfrm>
            <a:off x="5751513" y="2460625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4" name="Rectangle 15"/>
          <p:cNvSpPr>
            <a:spLocks noChangeArrowheads="1"/>
          </p:cNvSpPr>
          <p:nvPr/>
        </p:nvSpPr>
        <p:spPr bwMode="auto">
          <a:xfrm>
            <a:off x="6386513" y="2460625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5" name="Rectangle 15"/>
          <p:cNvSpPr>
            <a:spLocks noChangeArrowheads="1"/>
          </p:cNvSpPr>
          <p:nvPr/>
        </p:nvSpPr>
        <p:spPr bwMode="auto">
          <a:xfrm>
            <a:off x="4476750" y="2460625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2" name="Rectangle 15"/>
          <p:cNvSpPr>
            <a:spLocks noChangeArrowheads="1"/>
          </p:cNvSpPr>
          <p:nvPr/>
        </p:nvSpPr>
        <p:spPr bwMode="auto">
          <a:xfrm>
            <a:off x="7019925" y="2884488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3" name="Rectangle 15"/>
          <p:cNvSpPr>
            <a:spLocks noChangeArrowheads="1"/>
          </p:cNvSpPr>
          <p:nvPr/>
        </p:nvSpPr>
        <p:spPr bwMode="auto">
          <a:xfrm>
            <a:off x="7656513" y="2884488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4" name="Rectangle 15"/>
          <p:cNvSpPr>
            <a:spLocks noChangeArrowheads="1"/>
          </p:cNvSpPr>
          <p:nvPr/>
        </p:nvSpPr>
        <p:spPr bwMode="auto">
          <a:xfrm>
            <a:off x="5114925" y="2884488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5" name="Rectangle 15"/>
          <p:cNvSpPr>
            <a:spLocks noChangeArrowheads="1"/>
          </p:cNvSpPr>
          <p:nvPr/>
        </p:nvSpPr>
        <p:spPr bwMode="auto">
          <a:xfrm>
            <a:off x="5751513" y="2884488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6" name="Rectangle 15"/>
          <p:cNvSpPr>
            <a:spLocks noChangeArrowheads="1"/>
          </p:cNvSpPr>
          <p:nvPr/>
        </p:nvSpPr>
        <p:spPr bwMode="auto">
          <a:xfrm>
            <a:off x="6386513" y="2884488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7" name="Rectangle 15"/>
          <p:cNvSpPr>
            <a:spLocks noChangeArrowheads="1"/>
          </p:cNvSpPr>
          <p:nvPr/>
        </p:nvSpPr>
        <p:spPr bwMode="auto">
          <a:xfrm>
            <a:off x="4476750" y="2884488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8" name="Rectangle 15"/>
          <p:cNvSpPr>
            <a:spLocks noChangeArrowheads="1"/>
          </p:cNvSpPr>
          <p:nvPr/>
        </p:nvSpPr>
        <p:spPr bwMode="auto">
          <a:xfrm>
            <a:off x="7019925" y="33147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" name="Rectangle 15"/>
          <p:cNvSpPr>
            <a:spLocks noChangeArrowheads="1"/>
          </p:cNvSpPr>
          <p:nvPr/>
        </p:nvSpPr>
        <p:spPr bwMode="auto">
          <a:xfrm>
            <a:off x="7656513" y="33147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" name="Rectangle 15"/>
          <p:cNvSpPr>
            <a:spLocks noChangeArrowheads="1"/>
          </p:cNvSpPr>
          <p:nvPr/>
        </p:nvSpPr>
        <p:spPr bwMode="auto">
          <a:xfrm>
            <a:off x="5114925" y="33147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1" name="Rectangle 15"/>
          <p:cNvSpPr>
            <a:spLocks noChangeArrowheads="1"/>
          </p:cNvSpPr>
          <p:nvPr/>
        </p:nvSpPr>
        <p:spPr bwMode="auto">
          <a:xfrm>
            <a:off x="5751513" y="33147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" name="Rectangle 15"/>
          <p:cNvSpPr>
            <a:spLocks noChangeArrowheads="1"/>
          </p:cNvSpPr>
          <p:nvPr/>
        </p:nvSpPr>
        <p:spPr bwMode="auto">
          <a:xfrm>
            <a:off x="6386513" y="331470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3" name="Rectangle 15"/>
          <p:cNvSpPr>
            <a:spLocks noChangeArrowheads="1"/>
          </p:cNvSpPr>
          <p:nvPr/>
        </p:nvSpPr>
        <p:spPr bwMode="auto">
          <a:xfrm>
            <a:off x="4476750" y="331470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0" name="Rectangle 15"/>
          <p:cNvSpPr>
            <a:spLocks noChangeArrowheads="1"/>
          </p:cNvSpPr>
          <p:nvPr/>
        </p:nvSpPr>
        <p:spPr bwMode="auto">
          <a:xfrm>
            <a:off x="7019925" y="3741738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1" name="Rectangle 15"/>
          <p:cNvSpPr>
            <a:spLocks noChangeArrowheads="1"/>
          </p:cNvSpPr>
          <p:nvPr/>
        </p:nvSpPr>
        <p:spPr bwMode="auto">
          <a:xfrm>
            <a:off x="7656513" y="3741738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" name="Rectangle 15"/>
          <p:cNvSpPr>
            <a:spLocks noChangeArrowheads="1"/>
          </p:cNvSpPr>
          <p:nvPr/>
        </p:nvSpPr>
        <p:spPr bwMode="auto">
          <a:xfrm>
            <a:off x="5114925" y="3741738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3" name="Rectangle 15"/>
          <p:cNvSpPr>
            <a:spLocks noChangeArrowheads="1"/>
          </p:cNvSpPr>
          <p:nvPr/>
        </p:nvSpPr>
        <p:spPr bwMode="auto">
          <a:xfrm>
            <a:off x="5751513" y="3741738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4" name="Rectangle 15"/>
          <p:cNvSpPr>
            <a:spLocks noChangeArrowheads="1"/>
          </p:cNvSpPr>
          <p:nvPr/>
        </p:nvSpPr>
        <p:spPr bwMode="auto">
          <a:xfrm>
            <a:off x="6386513" y="3741738"/>
            <a:ext cx="636587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5" name="Rectangle 15"/>
          <p:cNvSpPr>
            <a:spLocks noChangeArrowheads="1"/>
          </p:cNvSpPr>
          <p:nvPr/>
        </p:nvSpPr>
        <p:spPr bwMode="auto">
          <a:xfrm>
            <a:off x="4476750" y="3741738"/>
            <a:ext cx="638175" cy="423862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6" name="Rectangle 15"/>
          <p:cNvSpPr>
            <a:spLocks noChangeArrowheads="1"/>
          </p:cNvSpPr>
          <p:nvPr/>
        </p:nvSpPr>
        <p:spPr bwMode="auto">
          <a:xfrm>
            <a:off x="7019925" y="4175125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7" name="Rectangle 15"/>
          <p:cNvSpPr>
            <a:spLocks noChangeArrowheads="1"/>
          </p:cNvSpPr>
          <p:nvPr/>
        </p:nvSpPr>
        <p:spPr bwMode="auto">
          <a:xfrm>
            <a:off x="7656513" y="4175125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" name="Rectangle 15"/>
          <p:cNvSpPr>
            <a:spLocks noChangeArrowheads="1"/>
          </p:cNvSpPr>
          <p:nvPr/>
        </p:nvSpPr>
        <p:spPr bwMode="auto">
          <a:xfrm>
            <a:off x="5114925" y="4175125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9" name="Rectangle 15"/>
          <p:cNvSpPr>
            <a:spLocks noChangeArrowheads="1"/>
          </p:cNvSpPr>
          <p:nvPr/>
        </p:nvSpPr>
        <p:spPr bwMode="auto">
          <a:xfrm>
            <a:off x="5751513" y="4175125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0" name="Rectangle 15"/>
          <p:cNvSpPr>
            <a:spLocks noChangeArrowheads="1"/>
          </p:cNvSpPr>
          <p:nvPr/>
        </p:nvSpPr>
        <p:spPr bwMode="auto">
          <a:xfrm>
            <a:off x="6386513" y="4175125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01" name="Rectangle 15"/>
          <p:cNvSpPr>
            <a:spLocks noChangeArrowheads="1"/>
          </p:cNvSpPr>
          <p:nvPr/>
        </p:nvSpPr>
        <p:spPr bwMode="auto">
          <a:xfrm>
            <a:off x="4476750" y="4175125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19925" y="203835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7" name="Rectangle 15"/>
          <p:cNvSpPr>
            <a:spLocks noChangeArrowheads="1"/>
          </p:cNvSpPr>
          <p:nvPr/>
        </p:nvSpPr>
        <p:spPr bwMode="auto">
          <a:xfrm>
            <a:off x="7656513" y="203835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8" name="Rectangle 15"/>
          <p:cNvSpPr>
            <a:spLocks noChangeArrowheads="1"/>
          </p:cNvSpPr>
          <p:nvPr/>
        </p:nvSpPr>
        <p:spPr bwMode="auto">
          <a:xfrm>
            <a:off x="5114925" y="203835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9" name="Rectangle 15"/>
          <p:cNvSpPr>
            <a:spLocks noChangeArrowheads="1"/>
          </p:cNvSpPr>
          <p:nvPr/>
        </p:nvSpPr>
        <p:spPr bwMode="auto">
          <a:xfrm>
            <a:off x="5751513" y="203835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0" name="Rectangle 15"/>
          <p:cNvSpPr>
            <a:spLocks noChangeArrowheads="1"/>
          </p:cNvSpPr>
          <p:nvPr/>
        </p:nvSpPr>
        <p:spPr bwMode="auto">
          <a:xfrm>
            <a:off x="6386513" y="2038350"/>
            <a:ext cx="636587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1" name="Rectangle 15"/>
          <p:cNvSpPr>
            <a:spLocks noChangeArrowheads="1"/>
          </p:cNvSpPr>
          <p:nvPr/>
        </p:nvSpPr>
        <p:spPr bwMode="auto">
          <a:xfrm>
            <a:off x="4476750" y="2038350"/>
            <a:ext cx="638175" cy="423863"/>
          </a:xfrm>
          <a:prstGeom prst="rect">
            <a:avLst/>
          </a:prstGeom>
          <a:solidFill>
            <a:srgbClr val="66CCFF"/>
          </a:solidFill>
          <a:ln w="1270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76375" y="1492250"/>
          <a:ext cx="5976938" cy="2773365"/>
        </p:xfrm>
        <a:graphic>
          <a:graphicData uri="http://schemas.openxmlformats.org/drawingml/2006/table">
            <a:tbl>
              <a:tblPr firstRow="1" firstCol="1" bandRow="1"/>
              <a:tblGrid>
                <a:gridCol w="3131870"/>
                <a:gridCol w="2845068"/>
              </a:tblGrid>
              <a:tr h="55467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小长方形的个数</a:t>
                      </a:r>
                      <a:endParaRPr lang="zh-CN" sz="2800" b="1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正方形的边长</a:t>
                      </a:r>
                      <a:endParaRPr lang="zh-CN" sz="2800" b="1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7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/>
                        </a:rPr>
                        <a:t> 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2×3＝6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个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6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分米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7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 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4×6＝24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个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12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分米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7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 </a:t>
                      </a:r>
                      <a:r>
                        <a:rPr lang="en-US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6×9＝54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个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18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分米</a:t>
                      </a: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 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67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800" b="1" kern="100" baseline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 </a:t>
                      </a:r>
                      <a:r>
                        <a:rPr lang="en-US" altLang="zh-CN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8×12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＝</a:t>
                      </a:r>
                      <a:r>
                        <a:rPr lang="en-US" altLang="zh-CN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96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个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800" b="1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+mn-cs"/>
                        </a:rPr>
                        <a:t>24</a:t>
                      </a:r>
                      <a:r>
                        <a:rPr lang="zh-CN" altLang="en-US" sz="2800" b="1" kern="10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cs typeface="Times New Roman" panose="02020603050405020304"/>
                        </a:rPr>
                        <a:t>分米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02" name="矩形 2"/>
          <p:cNvSpPr>
            <a:spLocks noChangeArrowheads="1"/>
          </p:cNvSpPr>
          <p:nvPr/>
        </p:nvSpPr>
        <p:spPr bwMode="auto">
          <a:xfrm>
            <a:off x="827088" y="627063"/>
            <a:ext cx="71294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长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分米，宽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分米的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地</a:t>
            </a:r>
            <a:r>
              <a:rPr lang="zh-CN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砖铺正方形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512888" y="1304925"/>
            <a:ext cx="5976937" cy="1476375"/>
          </a:xfrm>
          <a:prstGeom prst="rect">
            <a:avLst/>
          </a:prstGeom>
          <a:solidFill>
            <a:srgbClr val="F8C0DC"/>
          </a:solidFill>
          <a:ln w="38100">
            <a:solidFill>
              <a:srgbClr val="E72D8B"/>
            </a:solidFill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铺成的正方形的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边长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必须是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和 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 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的公倍数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03350" y="3148013"/>
            <a:ext cx="5273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的最小公倍数是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403350" y="3825875"/>
            <a:ext cx="69135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的公倍数</a:t>
            </a:r>
            <a:r>
              <a:rPr lang="en-US" altLang="zh-CN" sz="3200" b="1">
                <a:latin typeface="Arial" panose="020B060402020202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6,12,18,24,30,36, 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09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26955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文本框 1"/>
          <p:cNvSpPr txBox="1">
            <a:spLocks noChangeArrowheads="1"/>
          </p:cNvSpPr>
          <p:nvPr/>
        </p:nvSpPr>
        <p:spPr bwMode="auto">
          <a:xfrm>
            <a:off x="684213" y="21113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归纳总结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68539" y="2212578"/>
            <a:ext cx="7976974" cy="1427955"/>
            <a:chOff x="438177" y="2445365"/>
            <a:chExt cx="7978711" cy="1429041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068681" y="2490245"/>
              <a:ext cx="6348207" cy="1342458"/>
            </a:xfrm>
            <a:prstGeom prst="wedgeRoundRectCallout">
              <a:avLst>
                <a:gd name="adj1" fmla="val -59276"/>
                <a:gd name="adj2" fmla="val 1630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解决这个问题的关键是把铺砖问题转化成求公倍数的问题。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22540" name="Picture 27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438177" y="2445365"/>
              <a:ext cx="1195330" cy="142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 bwMode="auto">
          <a:xfrm>
            <a:off x="1258888" y="843716"/>
            <a:ext cx="7778442" cy="1341120"/>
            <a:chOff x="1083823" y="585893"/>
            <a:chExt cx="7777454" cy="1340277"/>
          </a:xfrm>
        </p:grpSpPr>
        <p:sp>
          <p:nvSpPr>
            <p:cNvPr id="6" name="AutoShape 27"/>
            <p:cNvSpPr>
              <a:spLocks noChangeArrowheads="1"/>
            </p:cNvSpPr>
            <p:nvPr/>
          </p:nvSpPr>
          <p:spPr bwMode="auto">
            <a:xfrm>
              <a:off x="1083823" y="613697"/>
              <a:ext cx="6098400" cy="1273961"/>
            </a:xfrm>
            <a:prstGeom prst="wedgeRoundRectCallout">
              <a:avLst>
                <a:gd name="adj1" fmla="val 56412"/>
                <a:gd name="adj2" fmla="val 9737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在边长是</a:t>
              </a:r>
              <a:r>
                <a:rPr lang="en-US" altLang="zh-CN" sz="3200" b="1" dirty="0">
                  <a:latin typeface="+mj-lt"/>
                  <a:ea typeface="+mj-ea"/>
                </a:rPr>
                <a:t>6dm</a:t>
              </a:r>
              <a:r>
                <a:rPr lang="zh-CN" altLang="en-US" sz="3200" b="1" dirty="0">
                  <a:latin typeface="+mj-lt"/>
                  <a:ea typeface="+mj-ea"/>
                </a:rPr>
                <a:t>的正方形上画一画，看找的对不对。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22538" name="Picture 34" descr="E:\潘菲\模板\笔记素材图\状元笔记的娃娃（8.22日更新\夏元半2.png夏元半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492465" y="585893"/>
              <a:ext cx="1368812" cy="1340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/>
          <p:nvPr/>
        </p:nvGrpSpPr>
        <p:grpSpPr bwMode="auto">
          <a:xfrm>
            <a:off x="709613" y="3557588"/>
            <a:ext cx="7856537" cy="1296987"/>
            <a:chOff x="231354" y="3803486"/>
            <a:chExt cx="7855121" cy="129622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31354" y="3825698"/>
              <a:ext cx="7855121" cy="12740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latin typeface="+mj-lt"/>
                  <a:ea typeface="+mj-ea"/>
                </a:rPr>
                <a:t>答：</a:t>
              </a:r>
              <a:r>
                <a:rPr lang="en-US" altLang="zh-CN" sz="3200" dirty="0">
                  <a:latin typeface="+mj-lt"/>
                  <a:ea typeface="+mj-ea"/>
                </a:rPr>
                <a:t>______________________________</a:t>
              </a:r>
              <a:endParaRPr lang="en-US" altLang="zh-CN" sz="3200" dirty="0">
                <a:latin typeface="+mj-lt"/>
                <a:ea typeface="+mj-ea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dirty="0">
                  <a:latin typeface="+mj-lt"/>
                  <a:ea typeface="+mj-ea"/>
                </a:rPr>
                <a:t>        _____________________________</a:t>
              </a:r>
              <a:r>
                <a:rPr lang="zh-CN" altLang="en-US" sz="3200" dirty="0">
                  <a:latin typeface="+mj-lt"/>
                  <a:ea typeface="+mj-ea"/>
                </a:rPr>
                <a:t>。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1064641" y="3803486"/>
              <a:ext cx="6482181" cy="12169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正方形的边长可以是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6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分米、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12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分米、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18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分米、</a:t>
              </a:r>
              <a:r>
                <a:rPr lang="en-US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；最小是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6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分米</a:t>
              </a:r>
              <a:endParaRPr lang="zh-CN" altLang="en-US" sz="3200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pic>
        <p:nvPicPr>
          <p:cNvPr id="4" name="图片 3" descr="2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365125"/>
            <a:ext cx="2469515" cy="479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ChangeArrowheads="1"/>
          </p:cNvSpPr>
          <p:nvPr/>
        </p:nvSpPr>
        <p:spPr bwMode="auto">
          <a:xfrm>
            <a:off x="467544" y="1104290"/>
            <a:ext cx="8280400" cy="2031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algn="just" eaLnBrk="1" latinLnBrk="0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李阿姨家的月季每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天浇一次水，君子兰每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天浇一次水。李阿姨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日给月季和君子兰同时浇了水，下一次再给这两种花同时浇水应是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月几日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3557" name="组合 14"/>
          <p:cNvGrpSpPr/>
          <p:nvPr/>
        </p:nvGrpSpPr>
        <p:grpSpPr bwMode="auto">
          <a:xfrm>
            <a:off x="357188" y="65088"/>
            <a:ext cx="5262562" cy="730250"/>
            <a:chOff x="357363" y="65087"/>
            <a:chExt cx="5262883" cy="73082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57363" y="65087"/>
              <a:ext cx="5262883" cy="711762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559" name="文本框 1"/>
            <p:cNvSpPr txBox="1">
              <a:spLocks noChangeArrowheads="1"/>
            </p:cNvSpPr>
            <p:nvPr/>
          </p:nvSpPr>
          <p:spPr bwMode="auto">
            <a:xfrm>
              <a:off x="468313" y="211138"/>
              <a:ext cx="4511446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三、运用策略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解决问题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219822"/>
            <a:ext cx="5418181" cy="142453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5605" y="915670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P71 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11560" y="555526"/>
            <a:ext cx="8099425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  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的最小公倍数是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1+12=13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（日）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答：下一次再给这两种花同时浇水应该是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787774"/>
            <a:ext cx="5418181" cy="1424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矩形 19"/>
          <p:cNvSpPr>
            <a:spLocks noChangeArrowheads="1"/>
          </p:cNvSpPr>
          <p:nvPr/>
        </p:nvSpPr>
        <p:spPr bwMode="auto">
          <a:xfrm>
            <a:off x="706438" y="350838"/>
            <a:ext cx="6461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5604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2140" y="824865"/>
            <a:ext cx="5379720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11560" y="2859782"/>
            <a:ext cx="7920880" cy="1809750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 indent="828040"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爸爸、妈妈带着小红和弟弟一起跑步。爸爸每跑一圈用时</a:t>
            </a:r>
            <a:r>
              <a:rPr lang="en-US" altLang="zh-CN" sz="3200" b="1" dirty="0">
                <a:latin typeface="+mj-lt"/>
                <a:ea typeface="+mj-ea"/>
              </a:rPr>
              <a:t>3</a:t>
            </a:r>
            <a:r>
              <a:rPr lang="zh-CN" altLang="en-US" sz="3200" b="1" dirty="0">
                <a:latin typeface="+mj-lt"/>
                <a:ea typeface="+mj-ea"/>
              </a:rPr>
              <a:t>分钟，妈妈每跑一圈用时</a:t>
            </a:r>
            <a:r>
              <a:rPr lang="en-US" altLang="zh-CN" sz="3200" b="1" dirty="0">
                <a:latin typeface="+mj-lt"/>
                <a:ea typeface="+mj-ea"/>
              </a:rPr>
              <a:t>4</a:t>
            </a:r>
            <a:r>
              <a:rPr lang="zh-CN" altLang="en-US" sz="3200" b="1" dirty="0">
                <a:latin typeface="+mj-lt"/>
                <a:ea typeface="+mj-ea"/>
              </a:rPr>
              <a:t>分钟，小红每跑一圈用时</a:t>
            </a:r>
            <a:r>
              <a:rPr lang="en-US" altLang="zh-CN" sz="3200" b="1" dirty="0">
                <a:latin typeface="+mj-lt"/>
                <a:ea typeface="+mj-ea"/>
              </a:rPr>
              <a:t>6</a:t>
            </a:r>
            <a:r>
              <a:rPr lang="zh-CN" altLang="en-US" sz="3200" b="1" dirty="0">
                <a:latin typeface="+mj-lt"/>
                <a:ea typeface="+mj-ea"/>
              </a:rPr>
              <a:t>分钟。</a:t>
            </a:r>
            <a:endParaRPr lang="en-US" altLang="zh-CN" sz="3200" b="1" dirty="0"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15695" y="537210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P72 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4212" y="838200"/>
            <a:ext cx="7848227" cy="2217018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）如果爸爸、妈妈在起点同时起跑，至少多少分钟后两人在起点再次相遇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r>
              <a:rPr lang="zh-CN" altLang="en-US" sz="3200" b="1" dirty="0">
                <a:latin typeface="+mj-lt"/>
                <a:ea typeface="+mj-ea"/>
              </a:rPr>
              <a:t>此时爸爸、妈妈分别跑了多少圈</a:t>
            </a:r>
            <a:r>
              <a:rPr lang="en-US" altLang="zh-CN" sz="3200" b="1" dirty="0">
                <a:latin typeface="+mj-lt"/>
                <a:ea typeface="+mj-ea"/>
              </a:rPr>
              <a:t>?</a:t>
            </a:r>
            <a:endParaRPr lang="zh-CN" altLang="en-US" sz="3200" b="1" noProof="1">
              <a:latin typeface="+mj-ea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259632" y="339667"/>
            <a:ext cx="6413149" cy="1410970"/>
            <a:chOff x="2423615" y="540090"/>
            <a:chExt cx="6415493" cy="1411498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423615" y="845633"/>
              <a:ext cx="4911932" cy="695585"/>
            </a:xfrm>
            <a:prstGeom prst="wedgeRoundRectCallout">
              <a:avLst>
                <a:gd name="adj1" fmla="val 59067"/>
                <a:gd name="adj2" fmla="val -819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这道题我们要怎么解答？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26631" name="Picture 34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7754577" y="540090"/>
              <a:ext cx="1084531" cy="141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 bwMode="auto">
          <a:xfrm>
            <a:off x="467544" y="1851670"/>
            <a:ext cx="7416824" cy="2736056"/>
            <a:chOff x="322864" y="1884846"/>
            <a:chExt cx="7415944" cy="2737273"/>
          </a:xfrm>
        </p:grpSpPr>
        <p:sp>
          <p:nvSpPr>
            <p:cNvPr id="6" name="AutoShape 27"/>
            <p:cNvSpPr>
              <a:spLocks noChangeArrowheads="1"/>
            </p:cNvSpPr>
            <p:nvPr/>
          </p:nvSpPr>
          <p:spPr bwMode="auto">
            <a:xfrm>
              <a:off x="2067642" y="1884846"/>
              <a:ext cx="5671166" cy="2737273"/>
            </a:xfrm>
            <a:prstGeom prst="wedgeRoundRectCallout">
              <a:avLst>
                <a:gd name="adj1" fmla="val -59276"/>
                <a:gd name="adj2" fmla="val 1630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求多少分钟后两人在起点再次相遇，就是求</a:t>
              </a:r>
              <a:r>
                <a:rPr lang="en-US" altLang="zh-CN" sz="3200" b="1" dirty="0">
                  <a:latin typeface="+mj-lt"/>
                  <a:ea typeface="+mj-ea"/>
                </a:rPr>
                <a:t>3</a:t>
              </a:r>
              <a:r>
                <a:rPr lang="zh-CN" altLang="en-US" sz="3200" b="1" dirty="0">
                  <a:latin typeface="+mj-lt"/>
                  <a:ea typeface="+mj-ea"/>
                </a:rPr>
                <a:t>和</a:t>
              </a:r>
              <a:r>
                <a:rPr lang="en-US" altLang="zh-CN" sz="3200" b="1" dirty="0">
                  <a:latin typeface="+mj-lt"/>
                  <a:ea typeface="+mj-ea"/>
                </a:rPr>
                <a:t>4</a:t>
              </a:r>
              <a:r>
                <a:rPr lang="zh-CN" altLang="en-US" sz="3200" b="1" dirty="0">
                  <a:latin typeface="+mj-lt"/>
                  <a:ea typeface="+mj-ea"/>
                </a:rPr>
                <a:t>的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最小公倍数</a:t>
              </a:r>
              <a:r>
                <a:rPr lang="zh-CN" altLang="en-US" sz="3200" b="1" dirty="0">
                  <a:latin typeface="+mj-lt"/>
                  <a:ea typeface="+mj-ea"/>
                </a:rPr>
                <a:t>，</a:t>
              </a:r>
              <a:r>
                <a:rPr lang="en-US" altLang="zh-CN" sz="3200" b="1" dirty="0">
                  <a:latin typeface="+mj-lt"/>
                  <a:ea typeface="+mj-ea"/>
                </a:rPr>
                <a:t>3</a:t>
              </a:r>
              <a:r>
                <a:rPr lang="zh-CN" altLang="en-US" sz="3200" b="1" dirty="0">
                  <a:latin typeface="+mj-lt"/>
                  <a:ea typeface="+mj-ea"/>
                </a:rPr>
                <a:t>和</a:t>
              </a:r>
              <a:r>
                <a:rPr lang="en-US" altLang="zh-CN" sz="3200" b="1" dirty="0">
                  <a:latin typeface="+mj-lt"/>
                  <a:ea typeface="+mj-ea"/>
                </a:rPr>
                <a:t>4</a:t>
              </a:r>
              <a:r>
                <a:rPr lang="zh-CN" altLang="en-US" sz="3200" b="1" dirty="0">
                  <a:latin typeface="+mj-lt"/>
                  <a:ea typeface="+mj-ea"/>
                </a:rPr>
                <a:t>的最小公倍数是</a:t>
              </a:r>
              <a:r>
                <a:rPr lang="en-US" altLang="zh-CN" sz="3200" b="1" dirty="0">
                  <a:latin typeface="+mj-lt"/>
                  <a:ea typeface="+mj-ea"/>
                </a:rPr>
                <a:t>12</a:t>
              </a:r>
              <a:r>
                <a:rPr lang="zh-CN" altLang="en-US" sz="3200" b="1" dirty="0">
                  <a:latin typeface="+mj-lt"/>
                  <a:ea typeface="+mj-ea"/>
                </a:rPr>
                <a:t>，即至少</a:t>
              </a:r>
              <a:r>
                <a:rPr lang="en-US" altLang="zh-CN" sz="3200" b="1" dirty="0">
                  <a:solidFill>
                    <a:srgbClr val="FF0000"/>
                  </a:solidFill>
                  <a:latin typeface="+mj-lt"/>
                  <a:ea typeface="+mj-ea"/>
                </a:rPr>
                <a:t>12</a:t>
              </a:r>
              <a:r>
                <a:rPr lang="zh-CN" altLang="en-US" sz="3200" b="1" dirty="0">
                  <a:solidFill>
                    <a:srgbClr val="FF0000"/>
                  </a:solidFill>
                  <a:latin typeface="+mj-lt"/>
                  <a:ea typeface="+mj-ea"/>
                </a:rPr>
                <a:t>分钟</a:t>
              </a:r>
              <a:r>
                <a:rPr lang="zh-CN" altLang="en-US" sz="3200" b="1" dirty="0">
                  <a:latin typeface="+mj-lt"/>
                  <a:ea typeface="+mj-ea"/>
                </a:rPr>
                <a:t>后两人在起点相遇。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26629" name="Picture 27" descr="E:\潘菲\模板\笔记素材图\状元笔记的娃娃（8.22日更新\夏元半2.png夏元半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22864" y="2796633"/>
              <a:ext cx="1112837" cy="1090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971550" y="642939"/>
            <a:ext cx="7632700" cy="1193800"/>
            <a:chOff x="395621" y="1884848"/>
            <a:chExt cx="7633129" cy="1193104"/>
          </a:xfrm>
        </p:grpSpPr>
        <p:sp>
          <p:nvSpPr>
            <p:cNvPr id="3" name="AutoShape 27"/>
            <p:cNvSpPr>
              <a:spLocks noChangeArrowheads="1"/>
            </p:cNvSpPr>
            <p:nvPr/>
          </p:nvSpPr>
          <p:spPr bwMode="auto">
            <a:xfrm>
              <a:off x="2067353" y="1884848"/>
              <a:ext cx="5961397" cy="1193104"/>
            </a:xfrm>
            <a:prstGeom prst="wedgeRoundRectCallout">
              <a:avLst>
                <a:gd name="adj1" fmla="val -59276"/>
                <a:gd name="adj2" fmla="val 1630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dirty="0">
                  <a:latin typeface="+mj-lt"/>
                  <a:ea typeface="+mj-ea"/>
                </a:rPr>
                <a:t>求</a:t>
              </a:r>
              <a:r>
                <a:rPr lang="zh-CN" altLang="en-US" sz="3200" b="1">
                  <a:latin typeface="+mj-lt"/>
                  <a:ea typeface="+mj-ea"/>
                </a:rPr>
                <a:t>多少分钟后两人</a:t>
              </a:r>
              <a:r>
                <a:rPr lang="zh-CN" altLang="en-US" sz="3200" b="1" dirty="0">
                  <a:latin typeface="+mj-lt"/>
                  <a:ea typeface="+mj-ea"/>
                </a:rPr>
                <a:t>在起点相遇，就是</a:t>
              </a:r>
              <a:r>
                <a:rPr lang="zh-CN" altLang="en-US" sz="3200" b="1">
                  <a:latin typeface="+mj-lt"/>
                  <a:ea typeface="+mj-ea"/>
                </a:rPr>
                <a:t>求</a:t>
              </a:r>
              <a:r>
                <a:rPr lang="en-US" altLang="zh-CN" sz="3200" b="1">
                  <a:latin typeface="+mj-lt"/>
                  <a:ea typeface="+mj-ea"/>
                </a:rPr>
                <a:t>3</a:t>
              </a:r>
              <a:r>
                <a:rPr lang="zh-CN" altLang="en-US" sz="3200" b="1">
                  <a:latin typeface="+mj-lt"/>
                  <a:ea typeface="+mj-ea"/>
                </a:rPr>
                <a:t>和</a:t>
              </a:r>
              <a:r>
                <a:rPr lang="en-US" altLang="zh-CN" sz="3200" b="1">
                  <a:latin typeface="+mj-lt"/>
                  <a:ea typeface="+mj-ea"/>
                </a:rPr>
                <a:t>4</a:t>
              </a:r>
              <a:r>
                <a:rPr lang="zh-CN" altLang="en-US" sz="3200" b="1">
                  <a:latin typeface="+mj-lt"/>
                  <a:ea typeface="+mj-ea"/>
                </a:rPr>
                <a:t>的</a:t>
              </a:r>
              <a:r>
                <a:rPr lang="zh-CN" altLang="en-US" sz="3200" b="1" dirty="0">
                  <a:latin typeface="+mj-lt"/>
                  <a:ea typeface="+mj-ea"/>
                </a:rPr>
                <a:t>最小公倍数。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28683" name="Picture 27" descr="E:\潘菲\模板\笔记素材图\状元笔记的娃娃（8.22日更新\夏元半2.png夏元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95621" y="1972267"/>
              <a:ext cx="1112837" cy="1089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49275" y="1838325"/>
            <a:ext cx="8140700" cy="558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latin typeface="+mj-lt"/>
                <a:ea typeface="+mj-ea"/>
              </a:rPr>
              <a:t>3</a:t>
            </a:r>
            <a:r>
              <a:rPr lang="zh-CN" altLang="en-US" sz="2800" dirty="0">
                <a:latin typeface="+mj-lt"/>
                <a:ea typeface="+mj-ea"/>
              </a:rPr>
              <a:t>的倍数有：</a:t>
            </a:r>
            <a:r>
              <a:rPr lang="en-US" altLang="zh-CN" sz="2800" dirty="0">
                <a:latin typeface="+mj-lt"/>
                <a:ea typeface="+mj-ea"/>
              </a:rPr>
              <a:t>3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6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9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12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15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18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21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24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549275" y="2347913"/>
            <a:ext cx="8140700" cy="558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latin typeface="+mj-lt"/>
                <a:ea typeface="+mj-ea"/>
              </a:rPr>
              <a:t>4</a:t>
            </a:r>
            <a:r>
              <a:rPr lang="zh-CN" altLang="en-US" sz="2800" dirty="0">
                <a:latin typeface="+mj-lt"/>
                <a:ea typeface="+mj-ea"/>
              </a:rPr>
              <a:t>的倍数有：</a:t>
            </a:r>
            <a:r>
              <a:rPr lang="en-US" altLang="zh-CN" sz="2800" dirty="0">
                <a:latin typeface="+mj-lt"/>
                <a:ea typeface="+mj-ea"/>
              </a:rPr>
              <a:t>4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8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12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16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20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+mj-lt"/>
                <a:ea typeface="+mj-ea"/>
              </a:rPr>
              <a:t>24</a:t>
            </a:r>
            <a:r>
              <a:rPr lang="zh-CN" altLang="en-US" sz="2800" dirty="0">
                <a:latin typeface="+mj-lt"/>
                <a:ea typeface="+mj-ea"/>
              </a:rPr>
              <a:t>，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549275" y="2802732"/>
            <a:ext cx="8140700" cy="1076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的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公倍数有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24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，</a:t>
            </a:r>
            <a:r>
              <a:rPr lang="en-US" altLang="zh-CN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endParaRPr lang="en-US" altLang="zh-CN" sz="2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、</a:t>
            </a:r>
            <a:r>
              <a:rPr lang="en-US" altLang="zh-CN" sz="2800">
                <a:solidFill>
                  <a:srgbClr val="FF0000"/>
                </a:solidFill>
                <a:latin typeface="+mj-lt"/>
                <a:ea typeface="+mj-ea"/>
              </a:rPr>
              <a:t>4</a:t>
            </a:r>
            <a:r>
              <a:rPr lang="zh-CN" altLang="en-US" sz="2800">
                <a:solidFill>
                  <a:srgbClr val="FF0000"/>
                </a:solidFill>
                <a:latin typeface="+mj-lt"/>
                <a:ea typeface="+mj-ea"/>
              </a:rPr>
              <a:t>的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最小公倍数为</a:t>
            </a:r>
            <a:r>
              <a:rPr lang="en-US" altLang="zh-CN" sz="2800" dirty="0">
                <a:solidFill>
                  <a:srgbClr val="FF0000"/>
                </a:solidFill>
                <a:latin typeface="+mj-lt"/>
                <a:ea typeface="+mj-ea"/>
              </a:rPr>
              <a:t>12</a:t>
            </a:r>
            <a:r>
              <a:rPr lang="zh-CN" altLang="en-US" sz="2800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899592" y="3155372"/>
            <a:ext cx="7081714" cy="1497883"/>
            <a:chOff x="1091130" y="955284"/>
            <a:chExt cx="7082412" cy="1496940"/>
          </a:xfrm>
        </p:grpSpPr>
        <p:sp>
          <p:nvSpPr>
            <p:cNvPr id="10" name="AutoShape 27"/>
            <p:cNvSpPr>
              <a:spLocks noChangeArrowheads="1"/>
            </p:cNvSpPr>
            <p:nvPr/>
          </p:nvSpPr>
          <p:spPr bwMode="auto">
            <a:xfrm>
              <a:off x="1091130" y="1064036"/>
              <a:ext cx="5529808" cy="1388188"/>
            </a:xfrm>
            <a:prstGeom prst="wedgeRoundRectCallout">
              <a:avLst>
                <a:gd name="adj1" fmla="val 59067"/>
                <a:gd name="adj2" fmla="val -819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b="1">
                  <a:latin typeface="+mj-lt"/>
                  <a:ea typeface="+mj-ea"/>
                </a:rPr>
                <a:t>也就是两人</a:t>
              </a:r>
              <a:r>
                <a:rPr lang="zh-CN" altLang="en-US" sz="3200" b="1" dirty="0">
                  <a:latin typeface="+mj-lt"/>
                  <a:ea typeface="+mj-ea"/>
                </a:rPr>
                <a:t>同时起跑，至少</a:t>
              </a:r>
              <a:r>
                <a:rPr lang="en-US" altLang="zh-CN" sz="3200" b="1" dirty="0">
                  <a:solidFill>
                    <a:srgbClr val="FF3300"/>
                  </a:solidFill>
                  <a:latin typeface="+mj-lt"/>
                  <a:ea typeface="+mj-ea"/>
                </a:rPr>
                <a:t>12</a:t>
              </a:r>
              <a:r>
                <a:rPr lang="zh-CN" altLang="en-US" sz="3200" b="1">
                  <a:solidFill>
                    <a:srgbClr val="FF3300"/>
                  </a:solidFill>
                  <a:latin typeface="+mj-lt"/>
                  <a:ea typeface="+mj-ea"/>
                </a:rPr>
                <a:t>分钟</a:t>
              </a:r>
              <a:r>
                <a:rPr lang="zh-CN" altLang="en-US" sz="3200" b="1">
                  <a:latin typeface="+mj-lt"/>
                  <a:ea typeface="+mj-ea"/>
                </a:rPr>
                <a:t>后两人</a:t>
              </a:r>
              <a:r>
                <a:rPr lang="zh-CN" altLang="en-US" sz="3200" b="1" dirty="0">
                  <a:latin typeface="+mj-lt"/>
                  <a:ea typeface="+mj-ea"/>
                </a:rPr>
                <a:t>在起点相遇。</a:t>
              </a:r>
              <a:endParaRPr lang="zh-CN" altLang="en-US" sz="3200" b="1" dirty="0">
                <a:latin typeface="+mj-lt"/>
                <a:ea typeface="+mj-ea"/>
              </a:endParaRPr>
            </a:p>
          </p:txBody>
        </p:sp>
        <p:pic>
          <p:nvPicPr>
            <p:cNvPr id="28681" name="Picture 34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flipH="1">
              <a:off x="7088220" y="955284"/>
              <a:ext cx="1085322" cy="1412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4213" y="838200"/>
            <a:ext cx="6481762" cy="587375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）</a:t>
            </a:r>
            <a:r>
              <a:rPr lang="zh-CN" altLang="en-US" sz="3200" b="1" noProof="1">
                <a:latin typeface="+mj-ea"/>
                <a:ea typeface="黑体" panose="02010609060101010101" pitchFamily="49" charset="-122"/>
              </a:rPr>
              <a:t>你还能提出什么问题吗？</a:t>
            </a:r>
            <a:endParaRPr lang="zh-CN" altLang="en-US" sz="3200" b="1" noProof="1">
              <a:latin typeface="+mj-ea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0113" y="1630363"/>
            <a:ext cx="7632700" cy="145424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ea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+mj-ea"/>
                <a:ea typeface="黑体" panose="02010609060101010101" pitchFamily="49" charset="-122"/>
              </a:rPr>
              <a:t>三人同时起跑，至少多少分钟后三人在起点相遇？</a:t>
            </a:r>
            <a:endParaRPr lang="zh-CN" altLang="en-US" sz="3200" b="1" dirty="0">
              <a:solidFill>
                <a:srgbClr val="FF0000"/>
              </a:solidFill>
              <a:latin typeface="+mj-ea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03350" y="1905000"/>
            <a:ext cx="5435600" cy="6270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200" b="1" noProof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分别写出这三个数的倍数；</a:t>
            </a:r>
            <a:endParaRPr lang="zh-CN" altLang="en-US" sz="3200" b="1" noProof="1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3350" y="2530475"/>
            <a:ext cx="5435600" cy="6270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3200" b="1" noProof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找出这三个数公有的倍数；</a:t>
            </a:r>
            <a:endParaRPr lang="zh-CN" altLang="en-US" sz="3200" b="1" noProof="1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03350" y="3155950"/>
            <a:ext cx="6850063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noProof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3200" b="1" noProof="1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在公有的倍数中取最小值，这个值就是这三个数的最小公倍数。</a:t>
            </a:r>
            <a:endParaRPr lang="zh-CN" altLang="en-US" sz="3200" b="1" noProof="1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839900" y="3150911"/>
            <a:ext cx="6900750" cy="1264204"/>
            <a:chOff x="949089" y="3366724"/>
            <a:chExt cx="6900807" cy="1264204"/>
          </a:xfrm>
        </p:grpSpPr>
        <p:pic>
          <p:nvPicPr>
            <p:cNvPr id="29707" name="图片 11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49089" y="3366724"/>
              <a:ext cx="970923" cy="1264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圆角矩形标注 14"/>
            <p:cNvSpPr/>
            <p:nvPr/>
          </p:nvSpPr>
          <p:spPr bwMode="auto">
            <a:xfrm flipH="1">
              <a:off x="2157074" y="3460663"/>
              <a:ext cx="5692822" cy="1162050"/>
            </a:xfrm>
            <a:prstGeom prst="wedgeRoundRectCallout">
              <a:avLst>
                <a:gd name="adj1" fmla="val 55674"/>
                <a:gd name="adj2" fmla="val -1555"/>
                <a:gd name="adj3" fmla="val 16667"/>
              </a:avLst>
            </a:prstGeom>
            <a:solidFill>
              <a:srgbClr val="F8C0DC"/>
            </a:solidFill>
            <a:ln w="25400"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3200" b="1" noProof="1">
                  <a:solidFill>
                    <a:schemeClr val="tx1"/>
                  </a:solidFill>
                  <a:latin typeface="+mj-ea"/>
                  <a:ea typeface="+mj-ea"/>
                </a:rPr>
                <a:t>你还有什么方法可以求三位数的最小公倍数吗？试一试。</a:t>
              </a:r>
              <a:endParaRPr lang="zh-CN" altLang="en-US" sz="3200" b="1" noProof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9702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2695575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文本框 1"/>
          <p:cNvSpPr txBox="1">
            <a:spLocks noChangeArrowheads="1"/>
          </p:cNvSpPr>
          <p:nvPr/>
        </p:nvSpPr>
        <p:spPr bwMode="auto">
          <a:xfrm>
            <a:off x="684213" y="211138"/>
            <a:ext cx="1831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归纳总结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9704" name="组合 15"/>
          <p:cNvGrpSpPr/>
          <p:nvPr/>
        </p:nvGrpSpPr>
        <p:grpSpPr bwMode="auto">
          <a:xfrm>
            <a:off x="2051050" y="714375"/>
            <a:ext cx="5041900" cy="1069975"/>
            <a:chOff x="2932523" y="24062"/>
            <a:chExt cx="2478982" cy="1069066"/>
          </a:xfrm>
        </p:grpSpPr>
        <p:sp>
          <p:nvSpPr>
            <p:cNvPr id="17" name="横卷形 2"/>
            <p:cNvSpPr/>
            <p:nvPr/>
          </p:nvSpPr>
          <p:spPr>
            <a:xfrm>
              <a:off x="2932523" y="24062"/>
              <a:ext cx="2478982" cy="1069066"/>
            </a:xfrm>
            <a:prstGeom prst="horizontalScroll">
              <a:avLst>
                <a:gd name="adj" fmla="val 25000"/>
              </a:avLst>
            </a:prstGeom>
            <a:solidFill>
              <a:schemeClr val="bg1">
                <a:lumMod val="6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dirty="0"/>
            </a:p>
          </p:txBody>
        </p:sp>
        <p:sp>
          <p:nvSpPr>
            <p:cNvPr id="18" name="TextBox 3"/>
            <p:cNvSpPr txBox="1">
              <a:spLocks noChangeArrowheads="1"/>
            </p:cNvSpPr>
            <p:nvPr/>
          </p:nvSpPr>
          <p:spPr bwMode="auto">
            <a:xfrm>
              <a:off x="3062873" y="214400"/>
              <a:ext cx="2315850" cy="6265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3200" dirty="0">
                  <a:latin typeface="+mj-lt"/>
                  <a:ea typeface="+mj-ea"/>
                </a:rPr>
                <a:t>三个数最小公倍数的求法</a:t>
              </a:r>
              <a:endParaRPr lang="zh-CN" altLang="en-US" sz="3200" dirty="0">
                <a:latin typeface="+mj-lt"/>
                <a:ea typeface="+mj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文本框 1"/>
          <p:cNvSpPr txBox="1">
            <a:spLocks noChangeArrowheads="1"/>
          </p:cNvSpPr>
          <p:nvPr/>
        </p:nvSpPr>
        <p:spPr bwMode="auto">
          <a:xfrm>
            <a:off x="755650" y="1345248"/>
            <a:ext cx="7200900" cy="20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下面各组数有没有公因数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？有没有公因数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？有没有公因数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？</a:t>
            </a: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9     10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18      15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30       20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447800" y="3396298"/>
            <a:ext cx="401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987675" y="3396298"/>
            <a:ext cx="400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430713" y="3396298"/>
            <a:ext cx="1266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757988" y="3396298"/>
            <a:ext cx="4000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7188" y="65088"/>
            <a:ext cx="5262562" cy="7112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0729" name="文本框 1"/>
          <p:cNvSpPr txBox="1">
            <a:spLocks noChangeArrowheads="1"/>
          </p:cNvSpPr>
          <p:nvPr/>
        </p:nvSpPr>
        <p:spPr bwMode="auto">
          <a:xfrm>
            <a:off x="468131" y="211139"/>
            <a:ext cx="4716174" cy="58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四、巩固练习，掌握方法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8040" y="97472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P72 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444500" y="309563"/>
            <a:ext cx="719138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3798" name="组合 6"/>
          <p:cNvGrpSpPr/>
          <p:nvPr/>
        </p:nvGrpSpPr>
        <p:grpSpPr bwMode="auto">
          <a:xfrm>
            <a:off x="683811" y="987579"/>
            <a:ext cx="3144911" cy="844550"/>
            <a:chOff x="3252788" y="334963"/>
            <a:chExt cx="3298782" cy="844176"/>
          </a:xfrm>
        </p:grpSpPr>
        <p:sp>
          <p:nvSpPr>
            <p:cNvPr id="14" name="圆角矩形 13"/>
            <p:cNvSpPr/>
            <p:nvPr/>
          </p:nvSpPr>
          <p:spPr>
            <a:xfrm>
              <a:off x="3252788" y="334963"/>
              <a:ext cx="3298782" cy="844176"/>
            </a:xfrm>
            <a:prstGeom prst="roundRect">
              <a:avLst/>
            </a:prstGeom>
            <a:solidFill>
              <a:srgbClr val="F8C0D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3805" name="Rectangle 10"/>
            <p:cNvSpPr>
              <a:spLocks noChangeArrowheads="1"/>
            </p:cNvSpPr>
            <p:nvPr/>
          </p:nvSpPr>
          <p:spPr bwMode="auto">
            <a:xfrm>
              <a:off x="3324226" y="339725"/>
              <a:ext cx="3227344" cy="797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路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: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每 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6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分钟发一次车</a:t>
              </a:r>
              <a:endPara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路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: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每 </a:t>
              </a:r>
              <a:r>
                <a:rPr lang="en-US" altLang="zh-CN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 </a:t>
              </a:r>
              <a:r>
                <a:rPr lang="zh-CN" altLang="en-US" sz="2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分钟发一次车</a:t>
              </a:r>
              <a:endParaRPr lang="zh-CN" altLang="en-US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33800" name="Text Box 5"/>
          <p:cNvSpPr txBox="1">
            <a:spLocks noChangeArrowheads="1"/>
          </p:cNvSpPr>
          <p:nvPr/>
        </p:nvSpPr>
        <p:spPr bwMode="auto">
          <a:xfrm>
            <a:off x="3779912" y="1491630"/>
            <a:ext cx="5112568" cy="2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路和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路公共汽车的起点站相同。这两路公共汽车同时发车后，过多少分钟两路车第二次同时发车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436096" y="4083918"/>
            <a:ext cx="18716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分钟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923678"/>
            <a:ext cx="3212452" cy="23471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82650" y="460375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P72 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1"/>
          <p:cNvSpPr txBox="1">
            <a:spLocks noChangeArrowheads="1"/>
          </p:cNvSpPr>
          <p:nvPr/>
        </p:nvSpPr>
        <p:spPr bwMode="auto">
          <a:xfrm>
            <a:off x="647700" y="842963"/>
            <a:ext cx="7848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*  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可能是哪两个数的最小公倍数？你能找出几组？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647700" y="2139950"/>
            <a:ext cx="78486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；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。共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组。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3895" y="472440"/>
            <a:ext cx="274637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P72 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练习十七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1400" b="1">
                <a:solidFill>
                  <a:srgbClr val="884DF4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400" b="1">
              <a:solidFill>
                <a:srgbClr val="884DF4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31194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704850"/>
            <a:ext cx="6538912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文本框 1"/>
          <p:cNvSpPr txBox="1">
            <a:spLocks noChangeArrowheads="1"/>
          </p:cNvSpPr>
          <p:nvPr/>
        </p:nvSpPr>
        <p:spPr bwMode="auto">
          <a:xfrm>
            <a:off x="379413" y="211138"/>
            <a:ext cx="2657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846" name="矩形 2"/>
          <p:cNvSpPr>
            <a:spLocks noChangeArrowheads="1"/>
          </p:cNvSpPr>
          <p:nvPr/>
        </p:nvSpPr>
        <p:spPr bwMode="auto">
          <a:xfrm>
            <a:off x="2513013" y="1271588"/>
            <a:ext cx="408305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同学们，回顾今天的学习过程，你们有什么收获呢？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68630" y="1181100"/>
            <a:ext cx="8193405" cy="3338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一.妈妈买了一些草莓。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1.无论是6个装一盘，还是8个装一盘，都正好装完。这些草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 </a:t>
            </a:r>
            <a:r>
              <a:rPr lang="en-US" altLang="zh-CN" sz="2200" b="1" dirty="0">
                <a:latin typeface="+mn-lt"/>
                <a:ea typeface="+mn-ea"/>
              </a:rPr>
              <a:t>  </a:t>
            </a:r>
            <a:r>
              <a:rPr lang="zh-CN" altLang="en-US" sz="2200" b="1" dirty="0">
                <a:latin typeface="+mn-lt"/>
                <a:ea typeface="+mn-ea"/>
              </a:rPr>
              <a:t>莓至少是多少个?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【思考】6个装一盘正好装完，那么草莓的个数应是（</a:t>
            </a:r>
            <a:r>
              <a:rPr lang="en-US" altLang="zh-CN" sz="2200" b="1" dirty="0">
                <a:latin typeface="+mn-lt"/>
                <a:ea typeface="+mn-ea"/>
              </a:rPr>
              <a:t>      </a:t>
            </a:r>
            <a:r>
              <a:rPr lang="zh-CN" altLang="en-US" sz="2200" b="1" dirty="0">
                <a:latin typeface="+mn-lt"/>
                <a:ea typeface="+mn-ea"/>
              </a:rPr>
              <a:t>）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 </a:t>
            </a:r>
            <a:r>
              <a:rPr lang="en-US" altLang="zh-CN" sz="2200" b="1" dirty="0">
                <a:latin typeface="+mn-lt"/>
                <a:ea typeface="+mn-ea"/>
              </a:rPr>
              <a:t>               </a:t>
            </a:r>
            <a:r>
              <a:rPr lang="zh-CN" altLang="en-US" sz="2200" b="1" dirty="0">
                <a:latin typeface="+mn-lt"/>
                <a:ea typeface="+mn-ea"/>
              </a:rPr>
              <a:t>的倍数；同理，8个装一盘，也能正好装完，那么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 </a:t>
            </a:r>
            <a:r>
              <a:rPr lang="en-US" altLang="zh-CN" sz="2200" b="1" dirty="0">
                <a:latin typeface="+mn-lt"/>
                <a:ea typeface="+mn-ea"/>
              </a:rPr>
              <a:t>               </a:t>
            </a:r>
            <a:r>
              <a:rPr lang="zh-CN" altLang="en-US" sz="2200" b="1" dirty="0">
                <a:latin typeface="+mn-lt"/>
                <a:ea typeface="+mn-ea"/>
              </a:rPr>
              <a:t>草莓的个数也是（</a:t>
            </a:r>
            <a:r>
              <a:rPr lang="en-US" altLang="zh-CN" sz="2200" b="1" dirty="0">
                <a:latin typeface="+mn-lt"/>
                <a:ea typeface="+mn-ea"/>
              </a:rPr>
              <a:t>        </a:t>
            </a:r>
            <a:r>
              <a:rPr lang="zh-CN" altLang="en-US" sz="2200" b="1" dirty="0">
                <a:latin typeface="+mn-lt"/>
                <a:ea typeface="+mn-ea"/>
              </a:rPr>
              <a:t>）的倍数。求这些草莓至少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200" b="1" dirty="0">
                <a:latin typeface="+mn-lt"/>
                <a:ea typeface="+mn-ea"/>
              </a:rPr>
              <a:t> </a:t>
            </a:r>
            <a:r>
              <a:rPr lang="en-US" altLang="zh-CN" sz="2200" b="1" dirty="0">
                <a:latin typeface="+mn-lt"/>
                <a:ea typeface="+mn-ea"/>
              </a:rPr>
              <a:t>               </a:t>
            </a:r>
            <a:r>
              <a:rPr lang="zh-CN" altLang="en-US" sz="2200" b="1" dirty="0">
                <a:latin typeface="+mn-lt"/>
                <a:ea typeface="+mn-ea"/>
              </a:rPr>
              <a:t>是多少个，就是求6和8的（</a:t>
            </a:r>
            <a:r>
              <a:rPr lang="en-US" altLang="zh-CN" sz="2200" b="1" dirty="0">
                <a:latin typeface="+mn-lt"/>
                <a:ea typeface="+mn-ea"/>
              </a:rPr>
              <a:t>                      </a:t>
            </a:r>
            <a:r>
              <a:rPr lang="zh-CN" altLang="en-US" sz="2200" b="1" dirty="0">
                <a:latin typeface="+mn-lt"/>
                <a:ea typeface="+mn-ea"/>
              </a:rPr>
              <a:t>）。</a:t>
            </a:r>
            <a:endParaRPr lang="zh-CN" altLang="en-US" sz="2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2200" b="1" dirty="0">
              <a:latin typeface="+mn-lt"/>
              <a:ea typeface="+mn-ea"/>
              <a:sym typeface="+mn-ea"/>
            </a:endParaRPr>
          </a:p>
        </p:txBody>
      </p:sp>
      <p:pic>
        <p:nvPicPr>
          <p:cNvPr id="36868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5088"/>
            <a:ext cx="3119437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文本框 1"/>
          <p:cNvSpPr txBox="1">
            <a:spLocks noChangeArrowheads="1"/>
          </p:cNvSpPr>
          <p:nvPr/>
        </p:nvSpPr>
        <p:spPr bwMode="auto">
          <a:xfrm>
            <a:off x="436563" y="239713"/>
            <a:ext cx="263271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六、作业设计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6880" y="771525"/>
            <a:ext cx="69240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0">
              <a:lnSpc>
                <a:spcPct val="130000"/>
              </a:lnSpc>
            </a:pP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见</a:t>
            </a:r>
            <a:r>
              <a:rPr lang="en-US" altLang="zh-CN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状元成才路</a:t>
            </a:r>
            <a:r>
              <a:rPr lang="en-US" altLang="zh-CN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系列丛书《创优作业</a:t>
            </a:r>
            <a:r>
              <a:rPr lang="en-US" altLang="zh-CN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1600" b="1">
                <a:solidFill>
                  <a:srgbClr val="7F4EE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分》对应课时作业。</a:t>
            </a:r>
            <a:endParaRPr lang="zh-CN" altLang="en-US" sz="1600" b="1">
              <a:solidFill>
                <a:srgbClr val="7F4EE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92315" y="2355850"/>
            <a:ext cx="525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24300" y="3212465"/>
            <a:ext cx="525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16145" y="3618230"/>
            <a:ext cx="2155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最小公倍数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1505" y="4058920"/>
            <a:ext cx="77031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6和8的最小公倍数是24,所以这些草莓至少是24个。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3" grpId="1"/>
      <p:bldP spid="4" grpId="1"/>
      <p:bldP spid="6" grpId="1"/>
      <p:bldP spid="7" grpId="0"/>
      <p:bldP spid="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75628" y="1490980"/>
            <a:ext cx="8064500" cy="1210945"/>
          </a:xfrm>
          <a:prstGeom prst="rect">
            <a:avLst/>
          </a:prstGeom>
        </p:spPr>
        <p:txBody>
          <a:bodyPr>
            <a:spAutoFit/>
          </a:bodyPr>
          <a:lstStyle/>
          <a:p>
            <a:pPr latinLnBrk="0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  <a:sym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.如果这些草莓的个数在</a:t>
            </a:r>
            <a:r>
              <a:rPr lang="en-US" altLang="zh-CN" sz="2800" b="1" dirty="0">
                <a:latin typeface="+mn-lt"/>
                <a:ea typeface="+mn-ea"/>
                <a:sym typeface="+mn-ea"/>
              </a:rPr>
              <a:t>40~60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个，那么这些草莓</a:t>
            </a:r>
            <a:endParaRPr lang="zh-CN" altLang="en-US" sz="2800" b="1" dirty="0">
              <a:latin typeface="+mn-lt"/>
              <a:ea typeface="+mn-ea"/>
              <a:sym typeface="+mn-ea"/>
            </a:endParaRPr>
          </a:p>
          <a:p>
            <a:pPr latinLnBrk="0"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+mn-ea"/>
                <a:sym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  <a:sym typeface="+mn-ea"/>
              </a:rPr>
              <a:t>  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是（</a:t>
            </a:r>
            <a:r>
              <a:rPr lang="en-US" altLang="zh-CN" sz="2800" b="1" dirty="0">
                <a:latin typeface="+mn-lt"/>
                <a:ea typeface="+mn-ea"/>
                <a:sym typeface="+mn-ea"/>
              </a:rPr>
              <a:t>       </a:t>
            </a:r>
            <a:r>
              <a:rPr lang="zh-CN" altLang="en-US" sz="2800" b="1" dirty="0">
                <a:latin typeface="+mn-lt"/>
                <a:ea typeface="+mn-ea"/>
                <a:sym typeface="+mn-ea"/>
              </a:rPr>
              <a:t>）个。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78890" y="2139950"/>
            <a:ext cx="14249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48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5605" y="811530"/>
            <a:ext cx="8313420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二、五(1)班分组进行拔河比赛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latin typeface="+mn-lt"/>
                <a:ea typeface="+mn-ea"/>
              </a:rPr>
              <a:t>不管是8人一组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latin typeface="+mn-lt"/>
                <a:ea typeface="+mn-ea"/>
              </a:rPr>
              <a:t>还是10人一组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latin typeface="+mn-lt"/>
                <a:ea typeface="+mn-ea"/>
              </a:rPr>
              <a:t>都刚好分完。五</a:t>
            </a: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班</a:t>
            </a:r>
            <a:r>
              <a:rPr lang="zh-CN" altLang="en-US" sz="2800" b="1" dirty="0">
                <a:latin typeface="+mn-lt"/>
                <a:ea typeface="+mn-ea"/>
              </a:rPr>
              <a:t>有多少人?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750" y="2211705"/>
            <a:ext cx="5410835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8和10的公倍数有40，80，… 40&lt;50，五(1)班有40人。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480" y="2247900"/>
            <a:ext cx="3319780" cy="1137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95288" y="699770"/>
            <a:ext cx="8064500" cy="21583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三、体育馆站是6路和18路公共汽车的起点站，6路公共汽车每5分钟发一次车，18路公共汽车每6分钟发一次车。这两路公共汽车在6:00同时发车后，下一次同时发车是什么时候?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995" y="2931795"/>
            <a:ext cx="8642350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5和6的最小公倍数是30，故下一次同时发车是6:30。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TABLE_ENDDRAG_ORIGIN_RECT" val="564*153"/>
  <p:tag name="TABLE_ENDDRAG_RECT" val="68*218*564*15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2437</Words>
  <Application>WPS 演示</Application>
  <PresentationFormat>全屏显示(16:9)</PresentationFormat>
  <Paragraphs>270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8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思源黑体 CN Bold</vt:lpstr>
      <vt:lpstr>思源黑体 CN Bold</vt:lpstr>
      <vt:lpstr>楷体</vt:lpstr>
      <vt:lpstr>楷体_GB2312</vt:lpstr>
      <vt:lpstr>Calibri</vt:lpstr>
      <vt:lpstr>Times New Roman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277</cp:revision>
  <dcterms:created xsi:type="dcterms:W3CDTF">2015-08-27T07:30:00Z</dcterms:created>
  <dcterms:modified xsi:type="dcterms:W3CDTF">2023-11-02T06:46:22Z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51D1CB55B1E744FF8DD1D83D296D020C</vt:lpwstr>
  </property>
</Properties>
</file>