
<file path=[Content_Types].xml><?xml version="1.0" encoding="utf-8"?>
<Types xmlns="http://schemas.openxmlformats.org/package/2006/content-types">
  <Default Extension="jpeg" ContentType="image/jpeg"/>
  <Default Extension="JPG" ContentType="image/.jpg"/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emf" ContentType="image/x-emf"/>
  <Default Extension="tiff" ContentType="image/tif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4"/>
  </p:notesMasterIdLst>
  <p:sldIdLst>
    <p:sldId id="263" r:id="rId3"/>
    <p:sldId id="395" r:id="rId5"/>
    <p:sldId id="264" r:id="rId6"/>
    <p:sldId id="357" r:id="rId7"/>
    <p:sldId id="358" r:id="rId8"/>
    <p:sldId id="396" r:id="rId9"/>
    <p:sldId id="397" r:id="rId10"/>
    <p:sldId id="399" r:id="rId11"/>
    <p:sldId id="363" r:id="rId12"/>
    <p:sldId id="365" r:id="rId13"/>
    <p:sldId id="366" r:id="rId14"/>
    <p:sldId id="371" r:id="rId15"/>
    <p:sldId id="373" r:id="rId16"/>
    <p:sldId id="375" r:id="rId17"/>
    <p:sldId id="368" r:id="rId18"/>
    <p:sldId id="379" r:id="rId19"/>
    <p:sldId id="369" r:id="rId20"/>
    <p:sldId id="370" r:id="rId21"/>
    <p:sldId id="354" r:id="rId22"/>
    <p:sldId id="355" r:id="rId23"/>
  </p:sldIdLst>
  <p:sldSz cx="9144000" cy="5143500" type="screen16x9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等线" panose="02010600030101010101" pitchFamily="2" charset="-122"/>
        <a:ea typeface="等线" panose="02010600030101010101" pitchFamily="2" charset="-122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54D55"/>
    <a:srgbClr val="1D41D5"/>
    <a:srgbClr val="F4BDAA"/>
    <a:srgbClr val="2747BE"/>
    <a:srgbClr val="E72D8B"/>
    <a:srgbClr val="FAD6E8"/>
    <a:srgbClr val="3CA1D3"/>
    <a:srgbClr val="F292C2"/>
    <a:srgbClr val="EF75B2"/>
    <a:srgbClr val="EE6CA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815" autoAdjust="0"/>
    <p:restoredTop sz="96391" autoAdjust="0"/>
  </p:normalViewPr>
  <p:slideViewPr>
    <p:cSldViewPr showGuides="1">
      <p:cViewPr varScale="1">
        <p:scale>
          <a:sx n="149" d="100"/>
          <a:sy n="149" d="100"/>
        </p:scale>
        <p:origin x="780" y="114"/>
      </p:cViewPr>
      <p:guideLst>
        <p:guide orient="horz" pos="1665"/>
        <p:guide orient="horz" pos="713"/>
        <p:guide orient="horz" pos="1439"/>
        <p:guide pos="158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tableStyles" Target="tableStyles.xml"/><Relationship Id="rId27" Type="http://schemas.openxmlformats.org/officeDocument/2006/relationships/viewProps" Target="viewProps.xml"/><Relationship Id="rId26" Type="http://schemas.openxmlformats.org/officeDocument/2006/relationships/presProps" Target="presProps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8" Type="http://schemas.openxmlformats.org/officeDocument/2006/relationships/image" Target="../media/image19.wmf"/><Relationship Id="rId7" Type="http://schemas.openxmlformats.org/officeDocument/2006/relationships/image" Target="../media/image18.wmf"/><Relationship Id="rId6" Type="http://schemas.openxmlformats.org/officeDocument/2006/relationships/image" Target="../media/image17.wmf"/><Relationship Id="rId5" Type="http://schemas.openxmlformats.org/officeDocument/2006/relationships/image" Target="../media/image16.wmf"/><Relationship Id="rId4" Type="http://schemas.openxmlformats.org/officeDocument/2006/relationships/image" Target="../media/image15.wmf"/><Relationship Id="rId3" Type="http://schemas.openxmlformats.org/officeDocument/2006/relationships/image" Target="../media/image14.wmf"/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2.vml.rels><?xml version="1.0" encoding="UTF-8" standalone="yes"?>
<Relationships xmlns="http://schemas.openxmlformats.org/package/2006/relationships"><Relationship Id="rId4" Type="http://schemas.openxmlformats.org/officeDocument/2006/relationships/image" Target="../media/image20.wmf"/><Relationship Id="rId3" Type="http://schemas.openxmlformats.org/officeDocument/2006/relationships/image" Target="../media/image19.wmf"/><Relationship Id="rId2" Type="http://schemas.openxmlformats.org/officeDocument/2006/relationships/image" Target="../media/image18.wmf"/><Relationship Id="rId1" Type="http://schemas.openxmlformats.org/officeDocument/2006/relationships/image" Target="../media/image17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image" Target="../media/image2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DA22DD3-E27C-4431-8A6D-9F8403858409}" type="datetimeFigureOut">
              <a:rPr lang="zh-CN" altLang="en-US"/>
            </a:fld>
            <a:endParaRPr lang="zh-CN" altLang="en-US" dirty="0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dirty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dirty="0"/>
              <a:t>编辑母版文本样式</a:t>
            </a:r>
            <a:endParaRPr lang="zh-CN" altLang="en-US" noProof="0" dirty="0"/>
          </a:p>
          <a:p>
            <a:pPr lvl="1"/>
            <a:r>
              <a:rPr lang="zh-CN" altLang="en-US" noProof="0" dirty="0"/>
              <a:t>第二级</a:t>
            </a:r>
            <a:endParaRPr lang="zh-CN" altLang="en-US" noProof="0" dirty="0"/>
          </a:p>
          <a:p>
            <a:pPr lvl="2"/>
            <a:r>
              <a:rPr lang="zh-CN" altLang="en-US" noProof="0" dirty="0"/>
              <a:t>第三级</a:t>
            </a:r>
            <a:endParaRPr lang="zh-CN" altLang="en-US" noProof="0" dirty="0"/>
          </a:p>
          <a:p>
            <a:pPr lvl="3"/>
            <a:r>
              <a:rPr lang="zh-CN" altLang="en-US" noProof="0" dirty="0"/>
              <a:t>第四级</a:t>
            </a:r>
            <a:endParaRPr lang="zh-CN" altLang="en-US" noProof="0" dirty="0"/>
          </a:p>
          <a:p>
            <a:pPr lvl="4"/>
            <a:r>
              <a:rPr lang="zh-CN" altLang="en-US" noProof="0" dirty="0"/>
              <a:t>第五级</a:t>
            </a:r>
            <a:endParaRPr lang="zh-CN" altLang="en-US" noProof="0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 smtClean="0"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5E2B987C-B728-4B3C-B9CE-D0A1BF3CEE14}" type="slidenum">
              <a:rPr lang="zh-CN" altLang="en-US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黑体" panose="02010609060101010101" pitchFamily="49" charset="-122"/>
        <a:ea typeface="黑体" panose="02010609060101010101" pitchFamily="49" charset="-122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819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819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fld id="{7ACA64A6-61B8-406D-BDB6-3C28E25E80FF}" type="slidenum">
              <a:rPr lang="zh-CN" altLang="en-US">
                <a:latin typeface="黑体" panose="02010609060101010101" pitchFamily="49" charset="-122"/>
                <a:ea typeface="黑体" panose="02010609060101010101" pitchFamily="49" charset="-122"/>
              </a:rPr>
            </a:fld>
            <a:endParaRPr lang="zh-CN" altLang="en-US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5" Type="http://schemas.openxmlformats.org/officeDocument/2006/relationships/image" Target="../media/image4.pn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5165725"/>
            <a:chOff x="0" y="-1"/>
            <a:chExt cx="12192000" cy="6887497"/>
          </a:xfrm>
        </p:grpSpPr>
        <p:grpSp>
          <p:nvGrpSpPr>
            <p:cNvPr id="3" name="组合 2"/>
            <p:cNvGrpSpPr/>
            <p:nvPr userDrawn="1"/>
          </p:nvGrpSpPr>
          <p:grpSpPr bwMode="auto">
            <a:xfrm>
              <a:off x="0" y="-1"/>
              <a:ext cx="12192000" cy="522507"/>
              <a:chOff x="0" y="-1"/>
              <a:chExt cx="14224234" cy="609602"/>
            </a:xfrm>
          </p:grpSpPr>
          <p:pic>
            <p:nvPicPr>
              <p:cNvPr id="5" name="图片 4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0" y="1"/>
                <a:ext cx="7969718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pic>
            <p:nvPicPr>
              <p:cNvPr id="6" name="图片 5"/>
              <p:cNvPicPr>
                <a:picLocks noChangeAspect="1" noChangeArrowheads="1"/>
              </p:cNvPicPr>
              <p:nvPr userDrawn="1"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254516" y="-1"/>
                <a:ext cx="7969718" cy="60960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pic>
          <p:nvPicPr>
            <p:cNvPr id="4" name="图片 3"/>
            <p:cNvPicPr>
              <a:picLocks noChangeAspect="1" noChangeArrowheads="1"/>
            </p:cNvPicPr>
            <p:nvPr userDrawn="1"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62708"/>
            <a:stretch>
              <a:fillRect/>
            </a:stretch>
          </p:blipFill>
          <p:spPr bwMode="auto">
            <a:xfrm>
              <a:off x="0" y="4884999"/>
              <a:ext cx="12192000" cy="200249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8" name="图片 7"/>
          <p:cNvPicPr>
            <a:picLocks noChangeAspect="1" noChangeArrowheads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5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 bwMode="auto">
          <a:xfrm>
            <a:off x="0" y="0"/>
            <a:ext cx="9144000" cy="392113"/>
            <a:chOff x="0" y="-1"/>
            <a:chExt cx="14224234" cy="609602"/>
          </a:xfrm>
        </p:grpSpPr>
        <p:pic>
          <p:nvPicPr>
            <p:cNvPr id="3" name="图片 2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7969718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4" name="图片 3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4516" y="-1"/>
              <a:ext cx="7969718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5" name="组合 4"/>
          <p:cNvGrpSpPr/>
          <p:nvPr userDrawn="1"/>
        </p:nvGrpSpPr>
        <p:grpSpPr bwMode="auto">
          <a:xfrm flipH="1" flipV="1">
            <a:off x="0" y="4751388"/>
            <a:ext cx="9144000" cy="392112"/>
            <a:chOff x="0" y="-1"/>
            <a:chExt cx="14224234" cy="609602"/>
          </a:xfrm>
        </p:grpSpPr>
        <p:pic>
          <p:nvPicPr>
            <p:cNvPr id="6" name="图片 5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0" y="1"/>
              <a:ext cx="7969718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7" name="图片 6"/>
            <p:cNvPicPr>
              <a:picLocks noChangeAspect="1" noChangeArrowheads="1"/>
            </p:cNvPicPr>
            <p:nvPr userDrawn="1"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54516" y="-1"/>
              <a:ext cx="7969718" cy="6096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9" name="图片 8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25825" y="1693863"/>
            <a:ext cx="2292350" cy="1755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" name="图片 7" descr="C:\Users\nk\Desktop\状元成才路.png状元成才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 bwMode="auto">
          <a:xfrm>
            <a:off x="8357394" y="52070"/>
            <a:ext cx="734695" cy="72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/>
          <a:lstStyle>
            <a:lvl1pPr>
              <a:defRPr>
                <a:ea typeface="黑体" panose="02010609060101010101" pitchFamily="49" charset="-122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>
              <a:defRPr smtClean="0">
                <a:ea typeface="黑体" panose="02010609060101010101" pitchFamily="49" charset="-122"/>
              </a:defRPr>
            </a:lvl1pPr>
          </a:lstStyle>
          <a:p>
            <a:pPr>
              <a:defRPr/>
            </a:pPr>
            <a:fld id="{D9D06C7A-F3C3-4D7B-AA06-5634E95ED794}" type="slidenum">
              <a:rPr lang="zh-CN" altLang="en-US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Times New Roman" panose="02020603050405020304" pitchFamily="18" charset="0"/>
          <a:ea typeface="黑体" panose="02010609060101010101" pitchFamily="49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emf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2.xml"/><Relationship Id="rId4" Type="http://schemas.openxmlformats.org/officeDocument/2006/relationships/image" Target="../media/image9.png"/><Relationship Id="rId3" Type="http://schemas.openxmlformats.org/officeDocument/2006/relationships/image" Target="../media/image6.emf"/><Relationship Id="rId2" Type="http://schemas.openxmlformats.org/officeDocument/2006/relationships/image" Target="../media/image8.png"/><Relationship Id="rId1" Type="http://schemas.openxmlformats.org/officeDocument/2006/relationships/image" Target="../media/image7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oleObject" Target="../embeddings/oleObject5.bin"/><Relationship Id="rId8" Type="http://schemas.openxmlformats.org/officeDocument/2006/relationships/image" Target="../media/image15.wmf"/><Relationship Id="rId7" Type="http://schemas.openxmlformats.org/officeDocument/2006/relationships/oleObject" Target="../embeddings/oleObject4.bin"/><Relationship Id="rId6" Type="http://schemas.openxmlformats.org/officeDocument/2006/relationships/image" Target="../media/image14.wmf"/><Relationship Id="rId5" Type="http://schemas.openxmlformats.org/officeDocument/2006/relationships/oleObject" Target="../embeddings/oleObject3.bin"/><Relationship Id="rId4" Type="http://schemas.openxmlformats.org/officeDocument/2006/relationships/image" Target="../media/image13.wmf"/><Relationship Id="rId3" Type="http://schemas.openxmlformats.org/officeDocument/2006/relationships/oleObject" Target="../embeddings/oleObject2.bin"/><Relationship Id="rId2" Type="http://schemas.openxmlformats.org/officeDocument/2006/relationships/image" Target="../media/image12.wmf"/><Relationship Id="rId18" Type="http://schemas.openxmlformats.org/officeDocument/2006/relationships/vmlDrawing" Target="../drawings/vmlDrawing1.vml"/><Relationship Id="rId17" Type="http://schemas.openxmlformats.org/officeDocument/2006/relationships/slideLayout" Target="../slideLayouts/slideLayout2.xml"/><Relationship Id="rId16" Type="http://schemas.openxmlformats.org/officeDocument/2006/relationships/image" Target="../media/image19.wmf"/><Relationship Id="rId15" Type="http://schemas.openxmlformats.org/officeDocument/2006/relationships/oleObject" Target="../embeddings/oleObject8.bin"/><Relationship Id="rId14" Type="http://schemas.openxmlformats.org/officeDocument/2006/relationships/image" Target="../media/image18.wmf"/><Relationship Id="rId13" Type="http://schemas.openxmlformats.org/officeDocument/2006/relationships/oleObject" Target="../embeddings/oleObject7.bin"/><Relationship Id="rId12" Type="http://schemas.openxmlformats.org/officeDocument/2006/relationships/image" Target="../media/image17.wmf"/><Relationship Id="rId11" Type="http://schemas.openxmlformats.org/officeDocument/2006/relationships/oleObject" Target="../embeddings/oleObject6.bin"/><Relationship Id="rId10" Type="http://schemas.openxmlformats.org/officeDocument/2006/relationships/image" Target="../media/image16.wmf"/><Relationship Id="rId1" Type="http://schemas.openxmlformats.org/officeDocument/2006/relationships/oleObject" Target="../embeddings/oleObject1.bin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.xml"/><Relationship Id="rId8" Type="http://schemas.openxmlformats.org/officeDocument/2006/relationships/image" Target="../media/image20.wmf"/><Relationship Id="rId7" Type="http://schemas.openxmlformats.org/officeDocument/2006/relationships/oleObject" Target="../embeddings/oleObject12.bin"/><Relationship Id="rId6" Type="http://schemas.openxmlformats.org/officeDocument/2006/relationships/image" Target="../media/image19.wmf"/><Relationship Id="rId5" Type="http://schemas.openxmlformats.org/officeDocument/2006/relationships/oleObject" Target="../embeddings/oleObject11.bin"/><Relationship Id="rId4" Type="http://schemas.openxmlformats.org/officeDocument/2006/relationships/image" Target="../media/image18.wmf"/><Relationship Id="rId3" Type="http://schemas.openxmlformats.org/officeDocument/2006/relationships/oleObject" Target="../embeddings/oleObject10.bin"/><Relationship Id="rId2" Type="http://schemas.openxmlformats.org/officeDocument/2006/relationships/image" Target="../media/image17.wmf"/><Relationship Id="rId10" Type="http://schemas.openxmlformats.org/officeDocument/2006/relationships/vmlDrawing" Target="../drawings/vmlDrawing2.vml"/><Relationship Id="rId1" Type="http://schemas.openxmlformats.org/officeDocument/2006/relationships/oleObject" Target="../embeddings/oleObject9.bin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3.vml"/><Relationship Id="rId7" Type="http://schemas.openxmlformats.org/officeDocument/2006/relationships/slideLayout" Target="../slideLayouts/slideLayout2.xml"/><Relationship Id="rId6" Type="http://schemas.openxmlformats.org/officeDocument/2006/relationships/image" Target="../media/image24.wmf"/><Relationship Id="rId5" Type="http://schemas.openxmlformats.org/officeDocument/2006/relationships/oleObject" Target="../embeddings/oleObject14.bin"/><Relationship Id="rId4" Type="http://schemas.openxmlformats.org/officeDocument/2006/relationships/image" Target="../media/image23.wmf"/><Relationship Id="rId3" Type="http://schemas.openxmlformats.org/officeDocument/2006/relationships/oleObject" Target="../embeddings/oleObject13.bin"/><Relationship Id="rId2" Type="http://schemas.openxmlformats.org/officeDocument/2006/relationships/image" Target="../media/image22.png"/><Relationship Id="rId1" Type="http://schemas.openxmlformats.org/officeDocument/2006/relationships/image" Target="../media/image6.e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1" Type="http://schemas.openxmlformats.org/officeDocument/2006/relationships/image" Target="../media/image25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emf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7.tiff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6.emf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6.emf"/><Relationship Id="rId1" Type="http://schemas.openxmlformats.org/officeDocument/2006/relationships/image" Target="../media/image2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26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: 圆角 1"/>
          <p:cNvSpPr/>
          <p:nvPr/>
        </p:nvSpPr>
        <p:spPr>
          <a:xfrm>
            <a:off x="1692275" y="1058863"/>
            <a:ext cx="6048375" cy="2881312"/>
          </a:xfrm>
          <a:prstGeom prst="roundRect">
            <a:avLst/>
          </a:prstGeom>
          <a:solidFill>
            <a:schemeClr val="bg1">
              <a:lumMod val="95000"/>
              <a:alpha val="80000"/>
            </a:schemeClr>
          </a:solidFill>
          <a:ln w="28575">
            <a:solidFill>
              <a:schemeClr val="accent2"/>
            </a:solidFill>
            <a:prstDash val="lgDashDot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15362" name="矩形 3"/>
          <p:cNvSpPr>
            <a:spLocks noChangeArrowheads="1"/>
          </p:cNvSpPr>
          <p:nvPr/>
        </p:nvSpPr>
        <p:spPr bwMode="auto">
          <a:xfrm>
            <a:off x="3279775" y="2110085"/>
            <a:ext cx="3016250" cy="922020"/>
          </a:xfrm>
          <a:prstGeom prst="rect">
            <a:avLst/>
          </a:prstGeom>
          <a:noFill/>
          <a:ln>
            <a:noFill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defRPr/>
            </a:pPr>
            <a:r>
              <a:rPr lang="zh-CN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通</a:t>
            </a:r>
            <a:r>
              <a:rPr lang="en-US" altLang="zh-CN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  </a:t>
            </a:r>
            <a:r>
              <a:rPr lang="zh-CN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分</a:t>
            </a:r>
            <a:endParaRPr lang="en-US" altLang="zh-CN" sz="5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副标题 6"/>
          <p:cNvSpPr txBox="1">
            <a:spLocks noChangeArrowheads="1"/>
          </p:cNvSpPr>
          <p:nvPr/>
        </p:nvSpPr>
        <p:spPr bwMode="auto">
          <a:xfrm>
            <a:off x="3706813" y="3430588"/>
            <a:ext cx="2160587" cy="396875"/>
          </a:xfrm>
          <a:prstGeom prst="rect">
            <a:avLst/>
          </a:prstGeom>
          <a:noFill/>
          <a:ln>
            <a:noFill/>
          </a:ln>
        </p:spPr>
        <p:txBody>
          <a:bodyPr/>
          <a:lstStyle>
            <a:lvl1pPr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5143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8572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2001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1543050" indent="-171450" defTabSz="6858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0002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4574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29146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371850" indent="-171450" defTabSz="6858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>
              <a:defRPr/>
            </a:pPr>
            <a:r>
              <a:rPr lang="en-US" altLang="zh-CN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R</a:t>
            </a:r>
            <a:r>
              <a:rPr lang="zh-CN" alt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·五年级下册</a:t>
            </a:r>
            <a:endParaRPr lang="zh-CN" alt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7" name="Picture 8" descr="https://docimg5.docs.qq.com/image/AgAABsfO-eXvUyuc1HxEW6sgqieuTkKn.png?w=936&amp;h=880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123478"/>
            <a:ext cx="1603514" cy="15075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9222" name="组合 10"/>
          <p:cNvGrpSpPr/>
          <p:nvPr/>
        </p:nvGrpSpPr>
        <p:grpSpPr bwMode="auto">
          <a:xfrm>
            <a:off x="430213" y="80963"/>
            <a:ext cx="5770562" cy="749300"/>
            <a:chOff x="430397" y="80977"/>
            <a:chExt cx="5769612" cy="749920"/>
          </a:xfrm>
        </p:grpSpPr>
        <p:pic>
          <p:nvPicPr>
            <p:cNvPr id="9223" name="图片 9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397" y="80977"/>
              <a:ext cx="5769612" cy="749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4" name="文本框 1"/>
            <p:cNvSpPr txBox="1">
              <a:spLocks noChangeArrowheads="1"/>
            </p:cNvSpPr>
            <p:nvPr/>
          </p:nvSpPr>
          <p:spPr bwMode="auto">
            <a:xfrm>
              <a:off x="1026845" y="112078"/>
              <a:ext cx="4511675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一、创设情境</a:t>
              </a:r>
              <a:r>
                <a:rPr lang="en-US" altLang="zh-CN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,</a:t>
              </a: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发现问题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12" name="Rectangle 6"/>
          <p:cNvSpPr>
            <a:spLocks noChangeArrowheads="1"/>
          </p:cNvSpPr>
          <p:nvPr/>
        </p:nvSpPr>
        <p:spPr bwMode="auto">
          <a:xfrm>
            <a:off x="361950" y="1865630"/>
            <a:ext cx="8725535" cy="6832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 lIns="90000" tIns="46800" rIns="90000" bIns="46800">
            <a:spAutoFit/>
          </a:bodyPr>
          <a:lstStyle>
            <a:lvl1pPr indent="827405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indent="0" latinLnBrk="0">
              <a:lnSpc>
                <a:spcPct val="120000"/>
              </a:lnSpc>
            </a:pPr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</a:rPr>
              <a:t>我们住在地球上，你们对地球有哪些了解呢？</a:t>
            </a:r>
            <a:endParaRPr lang="zh-CN" sz="32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12" name="Rectangle 6"/>
              <p:cNvSpPr>
                <a:spLocks noChangeArrowheads="1"/>
              </p:cNvSpPr>
              <p:nvPr/>
            </p:nvSpPr>
            <p:spPr bwMode="auto">
              <a:xfrm>
                <a:off x="395536" y="987574"/>
                <a:ext cx="8318500" cy="228242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 indent="827405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>
                  <a:lnSpc>
                    <a:spcPct val="120000"/>
                  </a:lnSpc>
                </a:pPr>
                <a:r>
                  <a:rPr lang="zh-CN" altLang="en-US" sz="32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地球上的陆地面积约占总面积的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1" dirty="0">
                            <a:latin typeface="Cambria Math" panose="02040503050406030204" pitchFamily="18" charset="0"/>
                          </a:rPr>
                          <m:t>3</m:t>
                        </m:r>
                      </m:num>
                      <m:den>
                        <m:r>
                          <a:rPr lang="en-US" altLang="zh-CN" sz="3200" b="1" i="0" dirty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zh-CN" altLang="en-US" sz="32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，海洋面积约占总面积的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altLang="zh-CN" sz="3200" b="1" i="1" dirty="0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altLang="zh-CN" sz="3200" b="1" dirty="0">
                            <a:latin typeface="Cambria Math" panose="02040503050406030204" pitchFamily="18" charset="0"/>
                          </a:rPr>
                          <m:t>7</m:t>
                        </m:r>
                      </m:num>
                      <m:den>
                        <m:r>
                          <a:rPr lang="en-US" altLang="zh-CN" sz="3200" b="1" i="0" dirty="0">
                            <a:latin typeface="Cambria Math" panose="02040503050406030204" pitchFamily="18" charset="0"/>
                          </a:rPr>
                          <m:t>10</m:t>
                        </m:r>
                      </m:den>
                    </m:f>
                  </m:oMath>
                </a14:m>
                <a:r>
                  <a:rPr lang="zh-CN" altLang="en-US" sz="3200" b="1" dirty="0">
                    <a:latin typeface="+mj-lt"/>
                    <a:ea typeface="黑体" panose="02010609060101010101" pitchFamily="49" charset="-122"/>
                  </a:rPr>
                  <a:t>。</a:t>
                </a:r>
                <a:r>
                  <a:rPr lang="zh-CN" altLang="en-US" sz="32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地球上的陆地面积大还是海洋面积大</a:t>
                </a:r>
                <a:r>
                  <a:rPr lang="en-US" altLang="zh-CN" sz="3200" b="1" dirty="0">
                    <a:latin typeface="黑体" panose="02010609060101010101" pitchFamily="49" charset="-122"/>
                    <a:ea typeface="黑体" panose="02010609060101010101" pitchFamily="49" charset="-122"/>
                  </a:rPr>
                  <a:t>?</a:t>
                </a:r>
                <a:endParaRPr lang="en-US" altLang="zh-CN" sz="3200" b="1" dirty="0">
                  <a:latin typeface="黑体" panose="02010609060101010101" pitchFamily="49" charset="-122"/>
                  <a:ea typeface="黑体" panose="02010609060101010101" pitchFamily="49" charset="-122"/>
                </a:endParaRPr>
              </a:p>
            </p:txBody>
          </p:sp>
        </mc:Choice>
        <mc:Fallback>
          <p:sp>
            <p:nvSpPr>
              <p:cNvPr id="12" name="Rectangle 6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 bwMode="auto">
              <a:xfrm>
                <a:off x="395536" y="987574"/>
                <a:ext cx="8318500" cy="2282421"/>
              </a:xfrm>
              <a:prstGeom prst="rect">
                <a:avLst/>
              </a:prstGeom>
              <a:blipFill rotWithShape="1">
                <a:blip r:embed="rId1"/>
                <a:stretch>
                  <a:fillRect l="-7" t="-7" r="7" b="-512"/>
                </a:stretch>
              </a:blipFill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20" name="组合 19"/>
          <p:cNvGrpSpPr/>
          <p:nvPr/>
        </p:nvGrpSpPr>
        <p:grpSpPr bwMode="auto">
          <a:xfrm>
            <a:off x="827584" y="3507854"/>
            <a:ext cx="7941270" cy="1100137"/>
            <a:chOff x="2775656" y="3739749"/>
            <a:chExt cx="5922737" cy="1100487"/>
          </a:xfrm>
        </p:grpSpPr>
        <p:sp>
          <p:nvSpPr>
            <p:cNvPr id="9225" name="AutoShape 27"/>
            <p:cNvSpPr>
              <a:spLocks noChangeArrowheads="1"/>
            </p:cNvSpPr>
            <p:nvPr/>
          </p:nvSpPr>
          <p:spPr bwMode="auto">
            <a:xfrm>
              <a:off x="2775656" y="4009214"/>
              <a:ext cx="4876800" cy="630019"/>
            </a:xfrm>
            <a:prstGeom prst="wedgeRoundRectCallout">
              <a:avLst>
                <a:gd name="adj1" fmla="val 57287"/>
                <a:gd name="adj2" fmla="val 8681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有哪些方法可以比较它们的大小？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9226" name="图片 6" descr="E:\潘菲\模板\笔记素材图\状元笔记的娃娃（8.22日更新\夏元半.png夏元半"/>
            <p:cNvPicPr>
              <a:picLocks noChangeAspect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7959113" y="3739749"/>
              <a:ext cx="739280" cy="11004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9222" name="组合 10"/>
          <p:cNvGrpSpPr/>
          <p:nvPr/>
        </p:nvGrpSpPr>
        <p:grpSpPr bwMode="auto">
          <a:xfrm>
            <a:off x="430213" y="80963"/>
            <a:ext cx="5770562" cy="749300"/>
            <a:chOff x="430397" y="80977"/>
            <a:chExt cx="5769612" cy="749920"/>
          </a:xfrm>
        </p:grpSpPr>
        <p:pic>
          <p:nvPicPr>
            <p:cNvPr id="9223" name="图片 9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397" y="80977"/>
              <a:ext cx="5769612" cy="749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224" name="文本框 1"/>
            <p:cNvSpPr txBox="1">
              <a:spLocks noChangeArrowheads="1"/>
            </p:cNvSpPr>
            <p:nvPr/>
          </p:nvSpPr>
          <p:spPr bwMode="auto">
            <a:xfrm>
              <a:off x="1026845" y="112078"/>
              <a:ext cx="4511675" cy="5857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一、创设情境</a:t>
              </a:r>
              <a:r>
                <a:rPr lang="en-US" altLang="zh-CN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,</a:t>
              </a:r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发现问题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pic>
        <p:nvPicPr>
          <p:cNvPr id="17" name="图片 16"/>
          <p:cNvPicPr>
            <a:picLocks noChangeAspect="1"/>
          </p:cNvPicPr>
          <p:nvPr/>
        </p:nvPicPr>
        <p:blipFill>
          <a:blip r:embed="rId4">
            <a:clrChange>
              <a:clrFrom>
                <a:srgbClr val="FEFFFF"/>
              </a:clrFrom>
              <a:clrTo>
                <a:srgbClr val="FE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539552" y="1059582"/>
            <a:ext cx="718946" cy="6543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2" name="组合 30"/>
          <p:cNvGrpSpPr/>
          <p:nvPr/>
        </p:nvGrpSpPr>
        <p:grpSpPr bwMode="auto">
          <a:xfrm>
            <a:off x="323541" y="555526"/>
            <a:ext cx="7344802" cy="1512193"/>
            <a:chOff x="372566" y="423863"/>
            <a:chExt cx="7344451" cy="1511769"/>
          </a:xfrm>
        </p:grpSpPr>
        <p:sp>
          <p:nvSpPr>
            <p:cNvPr id="10280" name="AutoShape 27"/>
            <p:cNvSpPr>
              <a:spLocks noChangeArrowheads="1"/>
            </p:cNvSpPr>
            <p:nvPr/>
          </p:nvSpPr>
          <p:spPr bwMode="auto">
            <a:xfrm>
              <a:off x="1936750" y="423863"/>
              <a:ext cx="5780267" cy="1511769"/>
            </a:xfrm>
            <a:prstGeom prst="wedgeRoundRectCallout">
              <a:avLst>
                <a:gd name="adj1" fmla="val -54708"/>
                <a:gd name="adj2" fmla="val -7083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/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如果把地球表面积平均分成</a:t>
              </a:r>
              <a:r>
                <a:rPr lang="en-US" altLang="zh-CN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10</a:t>
              </a:r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份，陆地只占</a:t>
              </a:r>
              <a:r>
                <a:rPr lang="en-US" altLang="zh-CN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3</a:t>
              </a:r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份，海洋占了</a:t>
              </a:r>
              <a:r>
                <a:rPr lang="en-US" altLang="zh-CN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7</a:t>
              </a:r>
              <a:r>
                <a:rPr lang="zh-CN" altLang="en-US" sz="28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份，所以海洋面积大。</a:t>
              </a:r>
              <a:endParaRPr lang="zh-CN" altLang="en-US" sz="2800" b="1" dirty="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10281" name="图片 29" descr="E:\潘菲\模板\笔记素材图\状元笔记的娃娃（8.22日更新\夏路半2.png夏路半2"/>
            <p:cNvPicPr>
              <a:picLocks noChangeAspect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>
              <a:off x="372566" y="495876"/>
              <a:ext cx="1146120" cy="136869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41" name="Group 6"/>
          <p:cNvGrpSpPr/>
          <p:nvPr/>
        </p:nvGrpSpPr>
        <p:grpSpPr bwMode="auto">
          <a:xfrm>
            <a:off x="3907408" y="3423345"/>
            <a:ext cx="1765300" cy="1079500"/>
            <a:chOff x="2150" y="2643"/>
            <a:chExt cx="1112" cy="680"/>
          </a:xfrm>
        </p:grpSpPr>
        <p:sp>
          <p:nvSpPr>
            <p:cNvPr id="42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 sz="3200" b="1" baseline="30000" dirty="0">
                <a:latin typeface="+mj-lt"/>
                <a:ea typeface="楷体_GB2312" panose="02010609030101010101" pitchFamily="49" charset="-122"/>
              </a:endParaRPr>
            </a:p>
          </p:txBody>
        </p:sp>
        <p:grpSp>
          <p:nvGrpSpPr>
            <p:cNvPr id="10274" name="Group 7"/>
            <p:cNvGrpSpPr/>
            <p:nvPr/>
          </p:nvGrpSpPr>
          <p:grpSpPr bwMode="auto">
            <a:xfrm>
              <a:off x="2150" y="2643"/>
              <a:ext cx="373" cy="680"/>
              <a:chOff x="1653" y="1408"/>
              <a:chExt cx="429" cy="680"/>
            </a:xfrm>
          </p:grpSpPr>
          <p:sp>
            <p:nvSpPr>
              <p:cNvPr id="47" name="Rectangle 8"/>
              <p:cNvSpPr>
                <a:spLocks noChangeArrowheads="1"/>
              </p:cNvSpPr>
              <p:nvPr/>
            </p:nvSpPr>
            <p:spPr bwMode="auto">
              <a:xfrm>
                <a:off x="1653" y="1408"/>
                <a:ext cx="429" cy="6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楷体_GB2312" panose="02010609030101010101" pitchFamily="49" charset="-122"/>
                  </a:rPr>
                  <a:t>3</a:t>
                </a:r>
                <a:endParaRPr lang="en-US" altLang="zh-CN" sz="3200" b="1" dirty="0">
                  <a:latin typeface="+mj-lt"/>
                  <a:ea typeface="楷体_GB2312" panose="02010609030101010101" pitchFamily="49" charset="-122"/>
                </a:endParaRPr>
              </a:p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楷体_GB2312" panose="02010609030101010101" pitchFamily="49" charset="-122"/>
                  </a:rPr>
                  <a:t>10</a:t>
                </a:r>
                <a:endParaRPr lang="en-US" altLang="zh-CN" sz="3200" b="1" dirty="0">
                  <a:latin typeface="+mj-lt"/>
                  <a:ea typeface="楷体_GB2312" panose="02010609030101010101" pitchFamily="49" charset="-122"/>
                </a:endParaRPr>
              </a:p>
            </p:txBody>
          </p:sp>
          <p:sp>
            <p:nvSpPr>
              <p:cNvPr id="48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</p:spPr>
            <p:txBody>
              <a:bodyPr lIns="90000" tIns="46800" rIns="90000" bIns="46800" anchor="ctr"/>
              <a:lstStyle/>
              <a:p>
                <a:pPr>
                  <a:defRPr/>
                </a:pPr>
                <a:endParaRPr lang="zh-CN" altLang="en-US" sz="3200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0275" name="Group 10"/>
            <p:cNvGrpSpPr/>
            <p:nvPr/>
          </p:nvGrpSpPr>
          <p:grpSpPr bwMode="auto">
            <a:xfrm>
              <a:off x="2889" y="2643"/>
              <a:ext cx="373" cy="680"/>
              <a:chOff x="1737" y="1408"/>
              <a:chExt cx="429" cy="680"/>
            </a:xfrm>
          </p:grpSpPr>
          <p:sp>
            <p:nvSpPr>
              <p:cNvPr id="45" name="Rectangle 11"/>
              <p:cNvSpPr>
                <a:spLocks noChangeArrowheads="1"/>
              </p:cNvSpPr>
              <p:nvPr/>
            </p:nvSpPr>
            <p:spPr bwMode="auto">
              <a:xfrm>
                <a:off x="1737" y="1408"/>
                <a:ext cx="429" cy="6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algn="ctr">
                  <a:defRPr/>
                </a:pPr>
                <a:r>
                  <a:rPr lang="en-US" altLang="zh-CN" sz="3200" b="1">
                    <a:latin typeface="+mj-lt"/>
                    <a:ea typeface="楷体_GB2312" panose="02010609030101010101" pitchFamily="49" charset="-122"/>
                  </a:rPr>
                  <a:t>7</a:t>
                </a:r>
                <a:endParaRPr lang="en-US" altLang="zh-CN" sz="3200" b="1">
                  <a:latin typeface="+mj-lt"/>
                  <a:ea typeface="楷体_GB2312" panose="02010609030101010101" pitchFamily="49" charset="-122"/>
                </a:endParaRPr>
              </a:p>
              <a:p>
                <a:pPr algn="ctr">
                  <a:defRPr/>
                </a:pPr>
                <a:r>
                  <a:rPr lang="en-US" altLang="zh-CN" sz="3200" b="1">
                    <a:latin typeface="+mj-lt"/>
                    <a:ea typeface="楷体_GB2312" panose="02010609030101010101" pitchFamily="49" charset="-122"/>
                  </a:rPr>
                  <a:t>10</a:t>
                </a:r>
                <a:endParaRPr lang="en-US" altLang="zh-CN" sz="3200" b="1">
                  <a:latin typeface="+mj-lt"/>
                  <a:ea typeface="楷体_GB2312" panose="02010609030101010101" pitchFamily="49" charset="-122"/>
                </a:endParaRPr>
              </a:p>
            </p:txBody>
          </p:sp>
          <p:sp>
            <p:nvSpPr>
              <p:cNvPr id="46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</p:spPr>
            <p:txBody>
              <a:bodyPr lIns="90000" tIns="46800" rIns="90000" bIns="46800" anchor="ctr"/>
              <a:lstStyle/>
              <a:p>
                <a:pPr>
                  <a:defRPr/>
                </a:pPr>
                <a:endParaRPr lang="zh-CN" altLang="en-US" sz="3200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49" name="Rectangle 14"/>
          <p:cNvSpPr>
            <a:spLocks noChangeArrowheads="1"/>
          </p:cNvSpPr>
          <p:nvPr/>
        </p:nvSpPr>
        <p:spPr bwMode="auto">
          <a:xfrm>
            <a:off x="4501133" y="3629720"/>
            <a:ext cx="593725" cy="587375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＜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50" name="组合 49"/>
          <p:cNvGrpSpPr/>
          <p:nvPr/>
        </p:nvGrpSpPr>
        <p:grpSpPr bwMode="auto">
          <a:xfrm>
            <a:off x="3421633" y="2294632"/>
            <a:ext cx="1011238" cy="212725"/>
            <a:chOff x="2623929" y="1920554"/>
            <a:chExt cx="1010480" cy="213047"/>
          </a:xfrm>
        </p:grpSpPr>
        <p:sp>
          <p:nvSpPr>
            <p:cNvPr id="51" name="矩形 50"/>
            <p:cNvSpPr/>
            <p:nvPr/>
          </p:nvSpPr>
          <p:spPr>
            <a:xfrm>
              <a:off x="2623929" y="1920554"/>
              <a:ext cx="337885" cy="213047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2" name="矩形 51"/>
            <p:cNvSpPr/>
            <p:nvPr/>
          </p:nvSpPr>
          <p:spPr>
            <a:xfrm>
              <a:off x="2961814" y="1920554"/>
              <a:ext cx="337884" cy="213047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3" name="矩形 52"/>
            <p:cNvSpPr/>
            <p:nvPr/>
          </p:nvSpPr>
          <p:spPr>
            <a:xfrm>
              <a:off x="3296524" y="1920554"/>
              <a:ext cx="337885" cy="213047"/>
            </a:xfrm>
            <a:prstGeom prst="rect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54" name="组合 53"/>
          <p:cNvGrpSpPr/>
          <p:nvPr/>
        </p:nvGrpSpPr>
        <p:grpSpPr bwMode="auto">
          <a:xfrm>
            <a:off x="4432871" y="2289870"/>
            <a:ext cx="2359025" cy="212725"/>
            <a:chOff x="3634409" y="1920554"/>
            <a:chExt cx="2359577" cy="213047"/>
          </a:xfrm>
        </p:grpSpPr>
        <p:sp>
          <p:nvSpPr>
            <p:cNvPr id="55" name="矩形 54"/>
            <p:cNvSpPr/>
            <p:nvPr/>
          </p:nvSpPr>
          <p:spPr>
            <a:xfrm>
              <a:off x="3634409" y="1920554"/>
              <a:ext cx="338216" cy="21304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6" name="矩形 55"/>
            <p:cNvSpPr/>
            <p:nvPr/>
          </p:nvSpPr>
          <p:spPr>
            <a:xfrm>
              <a:off x="3975801" y="1920554"/>
              <a:ext cx="338217" cy="21304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7" name="矩形 56"/>
            <p:cNvSpPr/>
            <p:nvPr/>
          </p:nvSpPr>
          <p:spPr>
            <a:xfrm>
              <a:off x="4314018" y="1920554"/>
              <a:ext cx="338216" cy="21304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8" name="矩形 57"/>
            <p:cNvSpPr/>
            <p:nvPr/>
          </p:nvSpPr>
          <p:spPr>
            <a:xfrm>
              <a:off x="4652234" y="1920554"/>
              <a:ext cx="336629" cy="21304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59" name="矩形 58"/>
            <p:cNvSpPr/>
            <p:nvPr/>
          </p:nvSpPr>
          <p:spPr>
            <a:xfrm>
              <a:off x="4988863" y="1920554"/>
              <a:ext cx="338217" cy="21304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0" name="矩形 59"/>
            <p:cNvSpPr/>
            <p:nvPr/>
          </p:nvSpPr>
          <p:spPr>
            <a:xfrm>
              <a:off x="5322316" y="1920554"/>
              <a:ext cx="338217" cy="21304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1" name="矩形 60"/>
            <p:cNvSpPr/>
            <p:nvPr/>
          </p:nvSpPr>
          <p:spPr>
            <a:xfrm>
              <a:off x="5655769" y="1920554"/>
              <a:ext cx="338217" cy="213047"/>
            </a:xfrm>
            <a:prstGeom prst="rect">
              <a:avLst/>
            </a:prstGeom>
            <a:solidFill>
              <a:srgbClr val="00B0F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sp>
        <p:nvSpPr>
          <p:cNvPr id="62" name="左中括号 61"/>
          <p:cNvSpPr/>
          <p:nvPr/>
        </p:nvSpPr>
        <p:spPr>
          <a:xfrm rot="16200000">
            <a:off x="3877245" y="2067620"/>
            <a:ext cx="92075" cy="1003300"/>
          </a:xfrm>
          <a:prstGeom prst="leftBracket">
            <a:avLst/>
          </a:prstGeom>
          <a:ln w="28575">
            <a:solidFill>
              <a:schemeClr val="accent6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3" name="文本框 62"/>
          <p:cNvSpPr txBox="1"/>
          <p:nvPr/>
        </p:nvSpPr>
        <p:spPr>
          <a:xfrm>
            <a:off x="3396233" y="2713732"/>
            <a:ext cx="106521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chemeClr val="accent6">
                    <a:lumMod val="75000"/>
                  </a:schemeClr>
                </a:solidFill>
                <a:latin typeface="+mj-lt"/>
                <a:ea typeface="黑体" panose="02010609060101010101" pitchFamily="49" charset="-122"/>
              </a:rPr>
              <a:t>陆地</a:t>
            </a:r>
            <a:endParaRPr lang="zh-CN" altLang="en-US" sz="3200" b="1" dirty="0">
              <a:solidFill>
                <a:schemeClr val="accent6">
                  <a:lumMod val="75000"/>
                </a:schemeClr>
              </a:solidFill>
              <a:latin typeface="+mj-lt"/>
              <a:ea typeface="黑体" panose="02010609060101010101" pitchFamily="49" charset="-122"/>
            </a:endParaRPr>
          </a:p>
        </p:txBody>
      </p:sp>
      <p:sp>
        <p:nvSpPr>
          <p:cNvPr id="64" name="左中括号 63"/>
          <p:cNvSpPr/>
          <p:nvPr/>
        </p:nvSpPr>
        <p:spPr>
          <a:xfrm rot="16200000">
            <a:off x="5569521" y="1392932"/>
            <a:ext cx="101600" cy="2343150"/>
          </a:xfrm>
          <a:prstGeom prst="leftBracket">
            <a:avLst>
              <a:gd name="adj" fmla="val 177482"/>
            </a:avLst>
          </a:prstGeom>
          <a:ln w="28575">
            <a:solidFill>
              <a:srgbClr val="00B0F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zh-CN" altLang="en-US"/>
          </a:p>
        </p:txBody>
      </p:sp>
      <p:sp>
        <p:nvSpPr>
          <p:cNvPr id="65" name="文本框 64"/>
          <p:cNvSpPr txBox="1"/>
          <p:nvPr/>
        </p:nvSpPr>
        <p:spPr>
          <a:xfrm>
            <a:off x="5088508" y="2743895"/>
            <a:ext cx="1065213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ctr">
              <a:defRPr/>
            </a:pPr>
            <a:r>
              <a:rPr lang="zh-CN" altLang="en-US" sz="3200" b="1" dirty="0">
                <a:solidFill>
                  <a:srgbClr val="00B0F0"/>
                </a:solidFill>
                <a:latin typeface="+mj-lt"/>
                <a:ea typeface="黑体" panose="02010609060101010101" pitchFamily="49" charset="-122"/>
              </a:rPr>
              <a:t>海洋</a:t>
            </a:r>
            <a:endParaRPr lang="zh-CN" altLang="en-US" sz="3200" b="1" dirty="0">
              <a:solidFill>
                <a:srgbClr val="00B0F0"/>
              </a:solidFill>
              <a:latin typeface="+mj-lt"/>
              <a:ea typeface="黑体" panose="02010609060101010101" pitchFamily="49" charset="-122"/>
            </a:endParaRPr>
          </a:p>
        </p:txBody>
      </p:sp>
      <p:grpSp>
        <p:nvGrpSpPr>
          <p:cNvPr id="66" name="组合 65"/>
          <p:cNvGrpSpPr/>
          <p:nvPr/>
        </p:nvGrpSpPr>
        <p:grpSpPr bwMode="auto">
          <a:xfrm>
            <a:off x="3423221" y="2291457"/>
            <a:ext cx="1009650" cy="212725"/>
            <a:chOff x="2625438" y="1923847"/>
            <a:chExt cx="1010480" cy="213047"/>
          </a:xfrm>
        </p:grpSpPr>
        <p:sp>
          <p:nvSpPr>
            <p:cNvPr id="67" name="矩形 66"/>
            <p:cNvSpPr/>
            <p:nvPr/>
          </p:nvSpPr>
          <p:spPr>
            <a:xfrm>
              <a:off x="2625438" y="1923847"/>
              <a:ext cx="338415" cy="21304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8" name="矩形 67"/>
            <p:cNvSpPr/>
            <p:nvPr/>
          </p:nvSpPr>
          <p:spPr>
            <a:xfrm>
              <a:off x="2963853" y="1923847"/>
              <a:ext cx="336827" cy="21304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69" name="矩形 68"/>
            <p:cNvSpPr/>
            <p:nvPr/>
          </p:nvSpPr>
          <p:spPr>
            <a:xfrm>
              <a:off x="3297502" y="1923847"/>
              <a:ext cx="338416" cy="21304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grpSp>
        <p:nvGrpSpPr>
          <p:cNvPr id="70" name="组合 69"/>
          <p:cNvGrpSpPr/>
          <p:nvPr/>
        </p:nvGrpSpPr>
        <p:grpSpPr bwMode="auto">
          <a:xfrm>
            <a:off x="4437633" y="2294632"/>
            <a:ext cx="2360613" cy="212725"/>
            <a:chOff x="3635918" y="1923847"/>
            <a:chExt cx="2359577" cy="213047"/>
          </a:xfrm>
        </p:grpSpPr>
        <p:sp>
          <p:nvSpPr>
            <p:cNvPr id="71" name="矩形 70"/>
            <p:cNvSpPr/>
            <p:nvPr/>
          </p:nvSpPr>
          <p:spPr>
            <a:xfrm>
              <a:off x="3635918" y="1923847"/>
              <a:ext cx="337990" cy="21304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2" name="矩形 71"/>
            <p:cNvSpPr/>
            <p:nvPr/>
          </p:nvSpPr>
          <p:spPr>
            <a:xfrm>
              <a:off x="3977081" y="1923847"/>
              <a:ext cx="337989" cy="21304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3" name="矩形 72"/>
            <p:cNvSpPr/>
            <p:nvPr/>
          </p:nvSpPr>
          <p:spPr>
            <a:xfrm>
              <a:off x="4315070" y="1923847"/>
              <a:ext cx="337990" cy="21304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4" name="矩形 73"/>
            <p:cNvSpPr/>
            <p:nvPr/>
          </p:nvSpPr>
          <p:spPr>
            <a:xfrm>
              <a:off x="4653059" y="1923847"/>
              <a:ext cx="337989" cy="21304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5" name="矩形 74"/>
            <p:cNvSpPr/>
            <p:nvPr/>
          </p:nvSpPr>
          <p:spPr>
            <a:xfrm>
              <a:off x="4991048" y="1923847"/>
              <a:ext cx="337990" cy="21304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6" name="矩形 75"/>
            <p:cNvSpPr/>
            <p:nvPr/>
          </p:nvSpPr>
          <p:spPr>
            <a:xfrm>
              <a:off x="5324277" y="1923847"/>
              <a:ext cx="337990" cy="21304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77" name="矩形 76"/>
            <p:cNvSpPr/>
            <p:nvPr/>
          </p:nvSpPr>
          <p:spPr>
            <a:xfrm>
              <a:off x="5657505" y="1923847"/>
              <a:ext cx="337990" cy="213047"/>
            </a:xfrm>
            <a:prstGeom prst="rect">
              <a:avLst/>
            </a:prstGeom>
            <a:solidFill>
              <a:schemeClr val="bg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9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500"/>
                            </p:stCondLst>
                            <p:childTnLst>
                              <p:par>
                                <p:cTn id="21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62" grpId="0" animBg="1"/>
      <p:bldP spid="63" grpId="0"/>
      <p:bldP spid="64" grpId="0" animBg="1"/>
      <p:bldP spid="6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1266" name="组合 14"/>
          <p:cNvGrpSpPr/>
          <p:nvPr/>
        </p:nvGrpSpPr>
        <p:grpSpPr bwMode="auto">
          <a:xfrm>
            <a:off x="579438" y="843281"/>
            <a:ext cx="8302293" cy="1450657"/>
            <a:chOff x="1993695" y="3466749"/>
            <a:chExt cx="7416969" cy="1452852"/>
          </a:xfrm>
        </p:grpSpPr>
        <p:pic>
          <p:nvPicPr>
            <p:cNvPr id="11291" name="Picture 34" descr="E:\潘菲\模板\笔记素材图\状元笔记的娃娃（8.22日更新\夏菲半.png夏菲半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flipH="1">
              <a:off x="8555013" y="3466749"/>
              <a:ext cx="855651" cy="14525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2" name="AutoShape 27"/>
            <p:cNvSpPr>
              <a:spLocks noChangeArrowheads="1"/>
            </p:cNvSpPr>
            <p:nvPr/>
          </p:nvSpPr>
          <p:spPr bwMode="auto">
            <a:xfrm>
              <a:off x="1993695" y="3716045"/>
              <a:ext cx="6112508" cy="1203556"/>
            </a:xfrm>
            <a:prstGeom prst="wedgeRoundRectCallout">
              <a:avLst>
                <a:gd name="adj1" fmla="val 54607"/>
                <a:gd name="adj2" fmla="val 1468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/>
            <a:p>
              <a:pPr indent="-342900" eaLnBrk="1" hangingPunct="1">
                <a:lnSpc>
                  <a:spcPct val="150000"/>
                </a:lnSpc>
                <a:spcBef>
                  <a:spcPct val="20000"/>
                </a:spcBef>
                <a:defRPr/>
              </a:pPr>
              <a:r>
                <a:rPr lang="en-US" altLang="zh-CN" sz="3200" b="1" dirty="0">
                  <a:latin typeface="+mj-lt"/>
                  <a:ea typeface="黑体" panose="02010609060101010101" pitchFamily="49" charset="-122"/>
                </a:rPr>
                <a:t>      </a:t>
              </a:r>
              <a:r>
                <a:rPr lang="zh-CN" altLang="en-US" sz="3200" b="1" dirty="0">
                  <a:latin typeface="+mj-lt"/>
                  <a:ea typeface="黑体" panose="02010609060101010101" pitchFamily="49" charset="-122"/>
                </a:rPr>
                <a:t>是 </a:t>
              </a:r>
              <a:r>
                <a:rPr lang="zh-CN" altLang="en-US" sz="3200" b="1" u="sng" dirty="0">
                  <a:latin typeface="+mj-lt"/>
                  <a:ea typeface="黑体" panose="02010609060101010101" pitchFamily="49" charset="-122"/>
                </a:rPr>
                <a:t>       </a:t>
              </a:r>
              <a:r>
                <a:rPr lang="zh-CN" altLang="en-US" sz="3200" b="1" dirty="0">
                  <a:latin typeface="+mj-lt"/>
                  <a:ea typeface="黑体" panose="02010609060101010101" pitchFamily="49" charset="-122"/>
                </a:rPr>
                <a:t>个</a:t>
              </a:r>
              <a:r>
                <a:rPr lang="en-US" altLang="zh-CN" sz="3200" b="1" dirty="0">
                  <a:latin typeface="+mj-lt"/>
                  <a:ea typeface="黑体" panose="02010609060101010101" pitchFamily="49" charset="-122"/>
                </a:rPr>
                <a:t>      </a:t>
              </a:r>
              <a:r>
                <a:rPr lang="zh-CN" altLang="en-US" sz="3200" b="1" dirty="0">
                  <a:latin typeface="+mj-lt"/>
                  <a:ea typeface="黑体" panose="02010609060101010101" pitchFamily="49" charset="-122"/>
                </a:rPr>
                <a:t>，</a:t>
              </a:r>
              <a:r>
                <a:rPr lang="en-US" altLang="zh-CN" sz="3200" b="1" dirty="0">
                  <a:latin typeface="+mj-lt"/>
                  <a:ea typeface="黑体" panose="02010609060101010101" pitchFamily="49" charset="-122"/>
                </a:rPr>
                <a:t>    </a:t>
              </a:r>
              <a:r>
                <a:rPr lang="zh-CN" altLang="en-US" sz="3200" b="1" dirty="0">
                  <a:latin typeface="+mj-lt"/>
                  <a:ea typeface="黑体" panose="02010609060101010101" pitchFamily="49" charset="-122"/>
                </a:rPr>
                <a:t>是</a:t>
              </a:r>
              <a:r>
                <a:rPr lang="zh-CN" altLang="en-US" sz="3200" b="1" u="sng" dirty="0">
                  <a:latin typeface="+mj-lt"/>
                  <a:ea typeface="黑体" panose="02010609060101010101" pitchFamily="49" charset="-122"/>
                </a:rPr>
                <a:t>        </a:t>
              </a:r>
              <a:r>
                <a:rPr lang="zh-CN" altLang="en-US" sz="3200" b="1" dirty="0">
                  <a:latin typeface="+mj-lt"/>
                  <a:ea typeface="黑体" panose="02010609060101010101" pitchFamily="49" charset="-122"/>
                </a:rPr>
                <a:t>个</a:t>
              </a:r>
              <a:r>
                <a:rPr lang="en-US" altLang="zh-CN" sz="3200" b="1" dirty="0">
                  <a:latin typeface="+mj-lt"/>
                  <a:ea typeface="黑体" panose="02010609060101010101" pitchFamily="49" charset="-122"/>
                </a:rPr>
                <a:t>      </a:t>
              </a:r>
              <a:r>
                <a:rPr lang="zh-CN" altLang="en-US" sz="3200" b="1" dirty="0">
                  <a:latin typeface="+mj-lt"/>
                  <a:ea typeface="黑体" panose="02010609060101010101" pitchFamily="49" charset="-122"/>
                </a:rPr>
                <a:t>。</a:t>
              </a:r>
              <a:endParaRPr lang="en-US" altLang="zh-CN" sz="3200" b="1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11267" name="组合 2"/>
          <p:cNvGrpSpPr/>
          <p:nvPr/>
        </p:nvGrpSpPr>
        <p:grpSpPr bwMode="auto">
          <a:xfrm>
            <a:off x="873125" y="1146175"/>
            <a:ext cx="541338" cy="957263"/>
            <a:chOff x="3492539" y="2990982"/>
            <a:chExt cx="541321" cy="957052"/>
          </a:xfrm>
        </p:grpSpPr>
        <p:sp>
          <p:nvSpPr>
            <p:cNvPr id="29" name="Rectangle 8"/>
            <p:cNvSpPr>
              <a:spLocks noChangeArrowheads="1"/>
            </p:cNvSpPr>
            <p:nvPr/>
          </p:nvSpPr>
          <p:spPr bwMode="auto">
            <a:xfrm>
              <a:off x="3492539" y="2990982"/>
              <a:ext cx="541321" cy="9570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2800" b="1" dirty="0">
                  <a:latin typeface="+mj-lt"/>
                  <a:ea typeface="楷体_GB2312" panose="02010609030101010101" pitchFamily="49" charset="-122"/>
                </a:rPr>
                <a:t>3</a:t>
              </a:r>
              <a:endParaRPr lang="en-US" altLang="zh-CN" sz="28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2800" b="1" dirty="0">
                  <a:latin typeface="+mj-lt"/>
                  <a:ea typeface="楷体_GB2312" panose="02010609030101010101" pitchFamily="49" charset="-122"/>
                </a:rPr>
                <a:t>10</a:t>
              </a:r>
              <a:endParaRPr lang="en-US" altLang="zh-CN" sz="28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30" name="Line 9"/>
            <p:cNvSpPr>
              <a:spLocks noChangeShapeType="1"/>
            </p:cNvSpPr>
            <p:nvPr/>
          </p:nvSpPr>
          <p:spPr bwMode="auto">
            <a:xfrm>
              <a:off x="3586199" y="3460778"/>
              <a:ext cx="357176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28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11268" name="组合 28"/>
          <p:cNvGrpSpPr/>
          <p:nvPr/>
        </p:nvGrpSpPr>
        <p:grpSpPr bwMode="auto">
          <a:xfrm>
            <a:off x="3055938" y="1166813"/>
            <a:ext cx="541337" cy="957262"/>
            <a:chOff x="3333575" y="3016377"/>
            <a:chExt cx="541322" cy="957052"/>
          </a:xfrm>
        </p:grpSpPr>
        <p:sp>
          <p:nvSpPr>
            <p:cNvPr id="27" name="Rectangle 8"/>
            <p:cNvSpPr>
              <a:spLocks noChangeArrowheads="1"/>
            </p:cNvSpPr>
            <p:nvPr/>
          </p:nvSpPr>
          <p:spPr bwMode="auto">
            <a:xfrm>
              <a:off x="3333575" y="3016377"/>
              <a:ext cx="541322" cy="9570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2800" b="1" dirty="0">
                  <a:latin typeface="+mj-lt"/>
                  <a:ea typeface="楷体_GB2312" panose="02010609030101010101" pitchFamily="49" charset="-122"/>
                </a:rPr>
                <a:t>1</a:t>
              </a:r>
              <a:endParaRPr lang="en-US" altLang="zh-CN" sz="28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2800" b="1" dirty="0">
                  <a:latin typeface="+mj-lt"/>
                  <a:ea typeface="楷体_GB2312" panose="02010609030101010101" pitchFamily="49" charset="-122"/>
                </a:rPr>
                <a:t>10</a:t>
              </a:r>
              <a:endParaRPr lang="en-US" altLang="zh-CN" sz="28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28" name="Line 9"/>
            <p:cNvSpPr>
              <a:spLocks noChangeShapeType="1"/>
            </p:cNvSpPr>
            <p:nvPr/>
          </p:nvSpPr>
          <p:spPr bwMode="auto">
            <a:xfrm>
              <a:off x="3427234" y="3486174"/>
              <a:ext cx="357178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28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11269" name="组合 34"/>
          <p:cNvGrpSpPr/>
          <p:nvPr/>
        </p:nvGrpSpPr>
        <p:grpSpPr bwMode="auto">
          <a:xfrm>
            <a:off x="3933825" y="1174750"/>
            <a:ext cx="541338" cy="957263"/>
            <a:chOff x="3442539" y="2940194"/>
            <a:chExt cx="541321" cy="957052"/>
          </a:xfrm>
        </p:grpSpPr>
        <p:sp>
          <p:nvSpPr>
            <p:cNvPr id="25" name="Rectangle 8"/>
            <p:cNvSpPr>
              <a:spLocks noChangeArrowheads="1"/>
            </p:cNvSpPr>
            <p:nvPr/>
          </p:nvSpPr>
          <p:spPr bwMode="auto">
            <a:xfrm>
              <a:off x="3442539" y="2940194"/>
              <a:ext cx="541321" cy="9570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2800" b="1" dirty="0">
                  <a:latin typeface="+mj-lt"/>
                  <a:ea typeface="楷体_GB2312" panose="02010609030101010101" pitchFamily="49" charset="-122"/>
                </a:rPr>
                <a:t>7</a:t>
              </a:r>
              <a:endParaRPr lang="en-US" altLang="zh-CN" sz="28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2800" b="1" dirty="0">
                  <a:latin typeface="+mj-lt"/>
                  <a:ea typeface="楷体_GB2312" panose="02010609030101010101" pitchFamily="49" charset="-122"/>
                </a:rPr>
                <a:t>10</a:t>
              </a:r>
              <a:endParaRPr lang="en-US" altLang="zh-CN" sz="28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26" name="Line 9"/>
            <p:cNvSpPr>
              <a:spLocks noChangeShapeType="1"/>
            </p:cNvSpPr>
            <p:nvPr/>
          </p:nvSpPr>
          <p:spPr bwMode="auto">
            <a:xfrm>
              <a:off x="3536199" y="3409990"/>
              <a:ext cx="357176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2800" dirty="0">
                <a:latin typeface="+mj-lt"/>
                <a:ea typeface="黑体" panose="02010609060101010101" pitchFamily="49" charset="-122"/>
              </a:endParaRPr>
            </a:p>
          </p:txBody>
        </p:sp>
      </p:grpSp>
      <p:grpSp>
        <p:nvGrpSpPr>
          <p:cNvPr id="11270" name="组合 37"/>
          <p:cNvGrpSpPr/>
          <p:nvPr/>
        </p:nvGrpSpPr>
        <p:grpSpPr bwMode="auto">
          <a:xfrm>
            <a:off x="6032500" y="1138238"/>
            <a:ext cx="541338" cy="957262"/>
            <a:chOff x="3377091" y="2940195"/>
            <a:chExt cx="541380" cy="957052"/>
          </a:xfrm>
        </p:grpSpPr>
        <p:sp>
          <p:nvSpPr>
            <p:cNvPr id="23" name="Rectangle 8"/>
            <p:cNvSpPr>
              <a:spLocks noChangeArrowheads="1"/>
            </p:cNvSpPr>
            <p:nvPr/>
          </p:nvSpPr>
          <p:spPr bwMode="auto">
            <a:xfrm>
              <a:off x="3377091" y="2940195"/>
              <a:ext cx="541380" cy="95705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0000" tIns="46800" rIns="90000" bIns="46800">
              <a:spAutoFit/>
            </a:bodyPr>
            <a:lstStyle/>
            <a:p>
              <a:pPr algn="ctr">
                <a:defRPr/>
              </a:pPr>
              <a:r>
                <a:rPr lang="en-US" altLang="zh-CN" sz="2800" b="1" dirty="0">
                  <a:latin typeface="+mj-lt"/>
                  <a:ea typeface="楷体_GB2312" panose="02010609030101010101" pitchFamily="49" charset="-122"/>
                </a:rPr>
                <a:t>1</a:t>
              </a:r>
              <a:endParaRPr lang="en-US" altLang="zh-CN" sz="2800" b="1" dirty="0">
                <a:latin typeface="+mj-lt"/>
                <a:ea typeface="楷体_GB2312" panose="02010609030101010101" pitchFamily="49" charset="-122"/>
              </a:endParaRPr>
            </a:p>
            <a:p>
              <a:pPr algn="ctr">
                <a:defRPr/>
              </a:pPr>
              <a:r>
                <a:rPr lang="en-US" altLang="zh-CN" sz="2800" b="1" dirty="0">
                  <a:latin typeface="+mj-lt"/>
                  <a:ea typeface="楷体_GB2312" panose="02010609030101010101" pitchFamily="49" charset="-122"/>
                </a:rPr>
                <a:t>10</a:t>
              </a:r>
              <a:endParaRPr lang="en-US" altLang="zh-CN" sz="2800" b="1" dirty="0">
                <a:latin typeface="+mj-lt"/>
                <a:ea typeface="楷体_GB2312" panose="02010609030101010101" pitchFamily="49" charset="-122"/>
              </a:endParaRPr>
            </a:p>
          </p:txBody>
        </p:sp>
        <p:sp>
          <p:nvSpPr>
            <p:cNvPr id="24" name="Line 9"/>
            <p:cNvSpPr>
              <a:spLocks noChangeShapeType="1"/>
            </p:cNvSpPr>
            <p:nvPr/>
          </p:nvSpPr>
          <p:spPr bwMode="auto">
            <a:xfrm>
              <a:off x="3470761" y="3409992"/>
              <a:ext cx="357215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</p:spPr>
          <p:txBody>
            <a:bodyPr lIns="90000" tIns="46800" rIns="90000" bIns="46800" anchor="ctr"/>
            <a:lstStyle/>
            <a:p>
              <a:pPr>
                <a:defRPr/>
              </a:pPr>
              <a:endParaRPr lang="zh-CN" altLang="en-US" sz="2800" dirty="0">
                <a:latin typeface="+mj-lt"/>
                <a:ea typeface="黑体" panose="02010609060101010101" pitchFamily="49" charset="-122"/>
              </a:endParaRPr>
            </a:p>
          </p:txBody>
        </p:sp>
      </p:grp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2019300" y="1276350"/>
            <a:ext cx="388938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</a:t>
            </a:r>
            <a:endParaRPr lang="zh-CN" altLang="en-US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3" name="矩形 12"/>
          <p:cNvSpPr>
            <a:spLocks noChangeArrowheads="1"/>
          </p:cNvSpPr>
          <p:nvPr/>
        </p:nvSpPr>
        <p:spPr bwMode="auto">
          <a:xfrm>
            <a:off x="5037138" y="1276350"/>
            <a:ext cx="388937" cy="584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7</a:t>
            </a:r>
            <a:endParaRPr lang="zh-CN" altLang="en-US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sp>
        <p:nvSpPr>
          <p:cNvPr id="15" name="矩形 14"/>
          <p:cNvSpPr>
            <a:spLocks noChangeArrowheads="1"/>
          </p:cNvSpPr>
          <p:nvPr/>
        </p:nvSpPr>
        <p:spPr bwMode="auto">
          <a:xfrm>
            <a:off x="836613" y="3686175"/>
            <a:ext cx="7759700" cy="736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indent="-3429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20000"/>
              </a:spcBef>
            </a:pPr>
            <a:r>
              <a: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分母相同的分数，分子越大的分数越大。</a:t>
            </a:r>
            <a:endParaRPr lang="zh-CN" altLang="en-US" sz="3200" b="1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11274" name="Group 6"/>
          <p:cNvGrpSpPr/>
          <p:nvPr/>
        </p:nvGrpSpPr>
        <p:grpSpPr bwMode="auto">
          <a:xfrm>
            <a:off x="3835400" y="2538413"/>
            <a:ext cx="1765300" cy="1079500"/>
            <a:chOff x="2150" y="2643"/>
            <a:chExt cx="1112" cy="680"/>
          </a:xfrm>
        </p:grpSpPr>
        <p:sp>
          <p:nvSpPr>
            <p:cNvPr id="49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</p:spPr>
          <p:txBody>
            <a:bodyPr wrap="none" lIns="90000" tIns="46800" rIns="90000" bIns="46800" anchor="ctr"/>
            <a:lstStyle/>
            <a:p>
              <a:pPr>
                <a:defRPr/>
              </a:pPr>
              <a:endParaRPr lang="zh-CN" altLang="en-US" sz="3200" b="1" baseline="30000" dirty="0">
                <a:latin typeface="+mj-lt"/>
                <a:ea typeface="楷体_GB2312" panose="02010609030101010101" pitchFamily="49" charset="-122"/>
              </a:endParaRPr>
            </a:p>
          </p:txBody>
        </p:sp>
        <p:grpSp>
          <p:nvGrpSpPr>
            <p:cNvPr id="11277" name="Group 7"/>
            <p:cNvGrpSpPr/>
            <p:nvPr/>
          </p:nvGrpSpPr>
          <p:grpSpPr bwMode="auto">
            <a:xfrm>
              <a:off x="2150" y="2643"/>
              <a:ext cx="373" cy="680"/>
              <a:chOff x="1653" y="1408"/>
              <a:chExt cx="429" cy="680"/>
            </a:xfrm>
          </p:grpSpPr>
          <p:sp>
            <p:nvSpPr>
              <p:cNvPr id="54" name="Rectangle 8"/>
              <p:cNvSpPr>
                <a:spLocks noChangeArrowheads="1"/>
              </p:cNvSpPr>
              <p:nvPr/>
            </p:nvSpPr>
            <p:spPr bwMode="auto">
              <a:xfrm>
                <a:off x="1653" y="1408"/>
                <a:ext cx="429" cy="6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楷体_GB2312" panose="02010609030101010101" pitchFamily="49" charset="-122"/>
                  </a:rPr>
                  <a:t>3</a:t>
                </a:r>
                <a:endParaRPr lang="en-US" altLang="zh-CN" sz="3200" b="1" dirty="0">
                  <a:latin typeface="+mj-lt"/>
                  <a:ea typeface="楷体_GB2312" panose="02010609030101010101" pitchFamily="49" charset="-122"/>
                </a:endParaRPr>
              </a:p>
              <a:p>
                <a:pPr algn="ctr">
                  <a:defRPr/>
                </a:pPr>
                <a:r>
                  <a:rPr lang="en-US" altLang="zh-CN" sz="3200" b="1" dirty="0">
                    <a:latin typeface="+mj-lt"/>
                    <a:ea typeface="楷体_GB2312" panose="02010609030101010101" pitchFamily="49" charset="-122"/>
                  </a:rPr>
                  <a:t>10</a:t>
                </a:r>
                <a:endParaRPr lang="en-US" altLang="zh-CN" sz="3200" b="1" dirty="0">
                  <a:latin typeface="+mj-lt"/>
                  <a:ea typeface="楷体_GB2312" panose="02010609030101010101" pitchFamily="49" charset="-122"/>
                </a:endParaRPr>
              </a:p>
            </p:txBody>
          </p:sp>
          <p:sp>
            <p:nvSpPr>
              <p:cNvPr id="55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</p:spPr>
            <p:txBody>
              <a:bodyPr lIns="90000" tIns="46800" rIns="90000" bIns="46800" anchor="ctr"/>
              <a:lstStyle/>
              <a:p>
                <a:pPr>
                  <a:defRPr/>
                </a:pPr>
                <a:endParaRPr lang="zh-CN" altLang="en-US" sz="3200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  <p:grpSp>
          <p:nvGrpSpPr>
            <p:cNvPr id="11278" name="Group 10"/>
            <p:cNvGrpSpPr/>
            <p:nvPr/>
          </p:nvGrpSpPr>
          <p:grpSpPr bwMode="auto">
            <a:xfrm>
              <a:off x="2889" y="2643"/>
              <a:ext cx="373" cy="680"/>
              <a:chOff x="1737" y="1408"/>
              <a:chExt cx="429" cy="680"/>
            </a:xfrm>
          </p:grpSpPr>
          <p:sp>
            <p:nvSpPr>
              <p:cNvPr id="52" name="Rectangle 11"/>
              <p:cNvSpPr>
                <a:spLocks noChangeArrowheads="1"/>
              </p:cNvSpPr>
              <p:nvPr/>
            </p:nvSpPr>
            <p:spPr bwMode="auto">
              <a:xfrm>
                <a:off x="1737" y="1408"/>
                <a:ext cx="429" cy="68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0000" tIns="46800" rIns="90000" bIns="46800">
                <a:spAutoFit/>
              </a:bodyPr>
              <a:lstStyle/>
              <a:p>
                <a:pPr algn="ctr">
                  <a:defRPr/>
                </a:pPr>
                <a:r>
                  <a:rPr lang="en-US" altLang="zh-CN" sz="3200" b="1">
                    <a:latin typeface="+mj-lt"/>
                    <a:ea typeface="楷体_GB2312" panose="02010609030101010101" pitchFamily="49" charset="-122"/>
                  </a:rPr>
                  <a:t>7</a:t>
                </a:r>
                <a:endParaRPr lang="en-US" altLang="zh-CN" sz="3200" b="1">
                  <a:latin typeface="+mj-lt"/>
                  <a:ea typeface="楷体_GB2312" panose="02010609030101010101" pitchFamily="49" charset="-122"/>
                </a:endParaRPr>
              </a:p>
              <a:p>
                <a:pPr algn="ctr">
                  <a:defRPr/>
                </a:pPr>
                <a:r>
                  <a:rPr lang="en-US" altLang="zh-CN" sz="3200" b="1">
                    <a:latin typeface="+mj-lt"/>
                    <a:ea typeface="楷体_GB2312" panose="02010609030101010101" pitchFamily="49" charset="-122"/>
                  </a:rPr>
                  <a:t>10</a:t>
                </a:r>
                <a:endParaRPr lang="en-US" altLang="zh-CN" sz="3200" b="1">
                  <a:latin typeface="+mj-lt"/>
                  <a:ea typeface="楷体_GB2312" panose="02010609030101010101" pitchFamily="49" charset="-122"/>
                </a:endParaRPr>
              </a:p>
            </p:txBody>
          </p:sp>
          <p:sp>
            <p:nvSpPr>
              <p:cNvPr id="53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</p:spPr>
            <p:txBody>
              <a:bodyPr lIns="90000" tIns="46800" rIns="90000" bIns="46800" anchor="ctr"/>
              <a:lstStyle/>
              <a:p>
                <a:pPr>
                  <a:defRPr/>
                </a:pPr>
                <a:endParaRPr lang="zh-CN" altLang="en-US" sz="3200" dirty="0">
                  <a:latin typeface="+mj-lt"/>
                  <a:ea typeface="黑体" panose="02010609060101010101" pitchFamily="49" charset="-122"/>
                </a:endParaRPr>
              </a:p>
            </p:txBody>
          </p:sp>
        </p:grpSp>
      </p:grpSp>
      <p:sp>
        <p:nvSpPr>
          <p:cNvPr id="56" name="Rectangle 14"/>
          <p:cNvSpPr>
            <a:spLocks noChangeArrowheads="1"/>
          </p:cNvSpPr>
          <p:nvPr/>
        </p:nvSpPr>
        <p:spPr bwMode="auto">
          <a:xfrm>
            <a:off x="4429125" y="2744788"/>
            <a:ext cx="593725" cy="587375"/>
          </a:xfrm>
          <a:prstGeom prst="rect">
            <a:avLst/>
          </a:prstGeom>
          <a:noFill/>
          <a:ln>
            <a:noFill/>
          </a:ln>
        </p:spPr>
        <p:txBody>
          <a:bodyPr wrap="none" lIns="90000" tIns="46800" rIns="90000" bIns="46800">
            <a:spAutoFit/>
          </a:bodyPr>
          <a:lstStyle/>
          <a:p>
            <a:pPr>
              <a:defRPr/>
            </a:pP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黑体" panose="02010609060101010101" pitchFamily="49" charset="-122"/>
              </a:rPr>
              <a:t>＜</a:t>
            </a:r>
            <a:endParaRPr lang="zh-CN" altLang="en-US" sz="3200" b="1" dirty="0">
              <a:solidFill>
                <a:srgbClr val="FF0000"/>
              </a:solidFill>
              <a:latin typeface="+mj-lt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  <p:bldP spid="15" grpId="0"/>
      <p:bldP spid="5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圆角矩形 11"/>
          <p:cNvSpPr/>
          <p:nvPr/>
        </p:nvSpPr>
        <p:spPr>
          <a:xfrm>
            <a:off x="359410" y="1305560"/>
            <a:ext cx="5372100" cy="2916555"/>
          </a:xfrm>
          <a:prstGeom prst="roundRect">
            <a:avLst>
              <a:gd name="adj" fmla="val 9882"/>
            </a:avLst>
          </a:prstGeom>
          <a:noFill/>
          <a:ln w="19050"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grpSp>
        <p:nvGrpSpPr>
          <p:cNvPr id="13" name="组合 12"/>
          <p:cNvGrpSpPr/>
          <p:nvPr/>
        </p:nvGrpSpPr>
        <p:grpSpPr>
          <a:xfrm>
            <a:off x="433705" y="1306195"/>
            <a:ext cx="5234305" cy="2874010"/>
            <a:chOff x="599" y="1997"/>
            <a:chExt cx="8243" cy="4526"/>
          </a:xfrm>
        </p:grpSpPr>
        <p:sp>
          <p:nvSpPr>
            <p:cNvPr id="2" name="文本框 1"/>
            <p:cNvSpPr txBox="1"/>
            <p:nvPr/>
          </p:nvSpPr>
          <p:spPr>
            <a:xfrm>
              <a:off x="599" y="2009"/>
              <a:ext cx="8243" cy="45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eaLnBrk="1" latinLnBrk="0" hangingPunct="1">
                <a:lnSpc>
                  <a:spcPct val="150000"/>
                </a:lnSpc>
              </a:pPr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南极洲约占地球陆地总面积的</a:t>
              </a:r>
              <a:r>
                <a:rPr lang="en-US" altLang="zh-CN" sz="24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   </a:t>
              </a:r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，北美洲约占地球陆地总面积的</a:t>
              </a:r>
              <a:r>
                <a:rPr lang="en-US" altLang="zh-CN" sz="24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   </a:t>
              </a:r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,</a:t>
              </a:r>
              <a:endPara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  <a:p>
              <a:pPr eaLnBrk="1" latinLnBrk="0" hangingPunct="1">
                <a:lnSpc>
                  <a:spcPct val="150000"/>
                </a:lnSpc>
              </a:pPr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南美洲约占地球陆地总面积的</a:t>
              </a:r>
              <a:r>
                <a:rPr lang="en-US" altLang="zh-CN" sz="24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   </a:t>
              </a:r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,</a:t>
              </a:r>
              <a:endPara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  <a:p>
              <a:pPr eaLnBrk="1" latinLnBrk="0" hangingPunct="1">
                <a:lnSpc>
                  <a:spcPct val="150000"/>
                </a:lnSpc>
              </a:pPr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欧洲约占地球陆地总面积的</a:t>
              </a:r>
              <a:r>
                <a:rPr lang="en-US" altLang="zh-CN" sz="24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   </a:t>
              </a:r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,</a:t>
              </a:r>
              <a:endPara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  <a:p>
              <a:pPr eaLnBrk="1" latinLnBrk="0" hangingPunct="1">
                <a:lnSpc>
                  <a:spcPct val="150000"/>
                </a:lnSpc>
              </a:pPr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大洋洲约占地球陆地主总面积的</a:t>
              </a:r>
              <a:r>
                <a:rPr lang="en-US" altLang="zh-CN" sz="24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   </a:t>
              </a:r>
              <a:r>
                <a:rPr lang="zh-CN" altLang="en-US" sz="2400" b="1">
                  <a:solidFill>
                    <a:srgbClr val="000000"/>
                  </a:solidFill>
                  <a:latin typeface="楷体" panose="02010609060101010101" pitchFamily="49" charset="-122"/>
                  <a:ea typeface="楷体" panose="02010609060101010101" pitchFamily="49" charset="-122"/>
                  <a:cs typeface="楷体" panose="02010609060101010101" pitchFamily="49" charset="-122"/>
                </a:rPr>
                <a:t>。</a:t>
              </a:r>
              <a:endParaRPr lang="zh-CN" altLang="en-US" sz="2400" b="1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endParaRPr>
            </a:p>
          </p:txBody>
        </p:sp>
        <p:graphicFrame>
          <p:nvGraphicFramePr>
            <p:cNvPr id="3" name="对象 2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7062" y="1997"/>
            <a:ext cx="701" cy="9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025" name="" r:id="rId1" imgW="292100" imgH="393700" progId="Equation.DSMT4">
                    <p:embed/>
                  </p:oleObj>
                </mc:Choice>
                <mc:Fallback>
                  <p:oleObj name="" r:id="rId1" imgW="292100" imgH="393700" progId="Equation.DSMT4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2"/>
                        <a:stretch>
                          <a:fillRect/>
                        </a:stretch>
                      </p:blipFill>
                      <p:spPr>
                        <a:xfrm>
                          <a:off x="7062" y="1997"/>
                          <a:ext cx="701" cy="94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" name="对象 3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7086" y="2905"/>
            <a:ext cx="549" cy="9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5" name="" r:id="rId3" imgW="228600" imgH="393700" progId="Equation.DSMT4">
                    <p:embed/>
                  </p:oleObj>
                </mc:Choice>
                <mc:Fallback>
                  <p:oleObj name="" r:id="rId3" imgW="228600" imgH="393700" progId="Equation.DSMT4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7086" y="2905"/>
                          <a:ext cx="549" cy="94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对象 5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6508" y="4718"/>
            <a:ext cx="702" cy="9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" name="" r:id="rId5" imgW="292100" imgH="393700" progId="Equation.DSMT4">
                    <p:embed/>
                  </p:oleObj>
                </mc:Choice>
                <mc:Fallback>
                  <p:oleObj name="" r:id="rId5" imgW="292100" imgH="393700" progId="Equation.DSMT4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508" y="4718"/>
                          <a:ext cx="702" cy="94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对象 7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7116" y="3876"/>
            <a:ext cx="549" cy="9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9" name="" r:id="rId7" imgW="228600" imgH="393700" progId="Equation.DSMT4">
                    <p:embed/>
                  </p:oleObj>
                </mc:Choice>
                <mc:Fallback>
                  <p:oleObj name="" r:id="rId7" imgW="228600" imgH="393700" progId="Equation.DSMT4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7116" y="3876"/>
                          <a:ext cx="549" cy="94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对象 9">
              <a:hlinkClick r:id="" action="ppaction://ole?verb="/>
            </p:cNvPr>
            <p:cNvGraphicFramePr>
              <a:graphicFrameLocks noChangeAspect="1"/>
            </p:cNvGraphicFramePr>
            <p:nvPr/>
          </p:nvGraphicFramePr>
          <p:xfrm>
            <a:off x="7570" y="5577"/>
            <a:ext cx="519" cy="94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" name="" r:id="rId9" imgW="215900" imgH="393700" progId="Equation.DSMT4">
                    <p:embed/>
                  </p:oleObj>
                </mc:Choice>
                <mc:Fallback>
                  <p:oleObj name="" r:id="rId9" imgW="215900" imgH="393700" progId="Equation.DSMT4">
                    <p:embed/>
                    <p:pic>
                      <p:nvPicPr>
                        <p:cNvPr id="0" name="图片 1024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7570" y="5577"/>
                          <a:ext cx="519" cy="946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14" name="文本框 13"/>
          <p:cNvSpPr txBox="1"/>
          <p:nvPr/>
        </p:nvSpPr>
        <p:spPr>
          <a:xfrm>
            <a:off x="403860" y="552450"/>
            <a:ext cx="7984490" cy="6508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 eaLnBrk="1" latinLnBrk="0" hangingPunct="1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altLang="en-US" sz="2800" b="1">
                <a:solidFill>
                  <a:srgbClr val="2747BE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你们能通过分数大小的比较获得一些结论吗？</a:t>
            </a:r>
            <a:endParaRPr lang="zh-CN" altLang="en-US" sz="2800" b="1">
              <a:solidFill>
                <a:srgbClr val="2747BE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5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60198" y="1305560"/>
          <a:ext cx="1036955" cy="73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11" imgW="558800" imgH="393700" progId="Equation.DSMT4">
                  <p:embed/>
                </p:oleObj>
              </mc:Choice>
              <mc:Fallback>
                <p:oleObj name="" r:id="rId11" imgW="558800" imgH="3937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2"/>
                      <a:stretch>
                        <a:fillRect/>
                      </a:stretch>
                    </p:blipFill>
                    <p:spPr>
                      <a:xfrm>
                        <a:off x="6660198" y="1305560"/>
                        <a:ext cx="1036955" cy="73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516371" y="2277745"/>
          <a:ext cx="1296670" cy="73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" name="" r:id="rId13" imgW="698500" imgH="393700" progId="Equation.DSMT4">
                  <p:embed/>
                </p:oleObj>
              </mc:Choice>
              <mc:Fallback>
                <p:oleObj name="" r:id="rId13" imgW="698500" imgH="3937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4"/>
                      <a:stretch>
                        <a:fillRect/>
                      </a:stretch>
                    </p:blipFill>
                    <p:spPr>
                      <a:xfrm>
                        <a:off x="6516371" y="2277745"/>
                        <a:ext cx="1296670" cy="73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" name="对象 9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660516" y="3220085"/>
          <a:ext cx="1037590" cy="73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" name="" r:id="rId15" imgW="558800" imgH="393700" progId="Equation.DSMT4">
                  <p:embed/>
                </p:oleObj>
              </mc:Choice>
              <mc:Fallback>
                <p:oleObj name="" r:id="rId15" imgW="558800" imgH="3937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16"/>
                      <a:stretch>
                        <a:fillRect/>
                      </a:stretch>
                    </p:blipFill>
                    <p:spPr>
                      <a:xfrm>
                        <a:off x="6660516" y="3220085"/>
                        <a:ext cx="1037590" cy="73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圆角矩形 19"/>
          <p:cNvSpPr/>
          <p:nvPr/>
        </p:nvSpPr>
        <p:spPr>
          <a:xfrm>
            <a:off x="611505" y="1578610"/>
            <a:ext cx="4320540" cy="2646045"/>
          </a:xfrm>
          <a:prstGeom prst="roundRect">
            <a:avLst>
              <a:gd name="adj" fmla="val 11111"/>
            </a:avLst>
          </a:prstGeom>
          <a:solidFill>
            <a:srgbClr val="F4BDAA"/>
          </a:solidFill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2" name="圆角矩形 21"/>
          <p:cNvSpPr/>
          <p:nvPr/>
        </p:nvSpPr>
        <p:spPr>
          <a:xfrm>
            <a:off x="5003800" y="1578610"/>
            <a:ext cx="3667760" cy="2646045"/>
          </a:xfrm>
          <a:prstGeom prst="roundRect">
            <a:avLst>
              <a:gd name="adj" fmla="val 11111"/>
            </a:avLst>
          </a:prstGeom>
          <a:solidFill>
            <a:srgbClr val="F4BDAA"/>
          </a:solidFill>
          <a:ln w="19050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395605" y="483235"/>
            <a:ext cx="7984490" cy="6508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 eaLnBrk="1" latinLnBrk="0" hangingPunct="1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altLang="en-US" sz="2800" b="1">
                <a:solidFill>
                  <a:srgbClr val="2747BE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这两类分数各有什么特点？</a:t>
            </a:r>
            <a:endParaRPr lang="zh-CN" altLang="en-US" sz="2800" b="1">
              <a:solidFill>
                <a:srgbClr val="2747BE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graphicFrame>
        <p:nvGraphicFramePr>
          <p:cNvPr id="15" name="对象 1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123123" y="2075180"/>
          <a:ext cx="1036955" cy="73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" name="" r:id="rId1" imgW="558800" imgH="393700" progId="Equation.DSMT4">
                  <p:embed/>
                </p:oleObj>
              </mc:Choice>
              <mc:Fallback>
                <p:oleObj name="" r:id="rId1" imgW="558800" imgH="3937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2123123" y="2075180"/>
                        <a:ext cx="1036955" cy="73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7" name="对象 16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3347721" y="2075180"/>
          <a:ext cx="1296670" cy="73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0" name="" r:id="rId3" imgW="698500" imgH="393700" progId="Equation.DSMT4">
                  <p:embed/>
                </p:oleObj>
              </mc:Choice>
              <mc:Fallback>
                <p:oleObj name="" r:id="rId3" imgW="698500" imgH="3937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347721" y="2075180"/>
                        <a:ext cx="1296670" cy="73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1" name="对象 90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443981" y="2082165"/>
          <a:ext cx="1037590" cy="73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2" name="" r:id="rId5" imgW="558800" imgH="393700" progId="Equation.DSMT4">
                  <p:embed/>
                </p:oleObj>
              </mc:Choice>
              <mc:Fallback>
                <p:oleObj name="" r:id="rId5" imgW="558800" imgH="3937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6443981" y="2082165"/>
                        <a:ext cx="1037590" cy="73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8" name="对象 17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839153" y="2082165"/>
          <a:ext cx="1012825" cy="73088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9" name="" r:id="rId7" imgW="545465" imgH="393700" progId="Equation.DSMT4">
                  <p:embed/>
                </p:oleObj>
              </mc:Choice>
              <mc:Fallback>
                <p:oleObj name="" r:id="rId7" imgW="545465" imgH="393700" progId="Equation.DSMT4">
                  <p:embed/>
                  <p:pic>
                    <p:nvPicPr>
                      <p:cNvPr id="0" name="图片 1024"/>
                      <p:cNvPicPr/>
                      <p:nvPr/>
                    </p:nvPicPr>
                    <p:blipFill>
                      <a:blip r:embed="rId8"/>
                      <a:stretch>
                        <a:fillRect/>
                      </a:stretch>
                    </p:blipFill>
                    <p:spPr>
                      <a:xfrm>
                        <a:off x="839153" y="2082165"/>
                        <a:ext cx="1012825" cy="73088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3" name="文本框 22"/>
          <p:cNvSpPr txBox="1"/>
          <p:nvPr/>
        </p:nvSpPr>
        <p:spPr>
          <a:xfrm>
            <a:off x="1835785" y="2122170"/>
            <a:ext cx="503555" cy="6508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4" name="文本框 23"/>
          <p:cNvSpPr txBox="1"/>
          <p:nvPr/>
        </p:nvSpPr>
        <p:spPr>
          <a:xfrm>
            <a:off x="3060065" y="2118360"/>
            <a:ext cx="503555" cy="6508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</a:t>
            </a:r>
            <a:endParaRPr lang="zh-CN" altLang="en-US" sz="2800" b="1">
              <a:solidFill>
                <a:srgbClr val="00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187450" y="1305560"/>
            <a:ext cx="3240405" cy="503555"/>
          </a:xfrm>
          <a:prstGeom prst="rect">
            <a:avLst/>
          </a:prstGeom>
          <a:solidFill>
            <a:srgbClr val="E54D55"/>
          </a:solidFill>
          <a:ln>
            <a:solidFill>
              <a:srgbClr val="E54D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6" name="矩形 25"/>
          <p:cNvSpPr/>
          <p:nvPr/>
        </p:nvSpPr>
        <p:spPr>
          <a:xfrm>
            <a:off x="5220335" y="1290955"/>
            <a:ext cx="3240405" cy="503555"/>
          </a:xfrm>
          <a:prstGeom prst="rect">
            <a:avLst/>
          </a:prstGeom>
          <a:solidFill>
            <a:srgbClr val="E54D55"/>
          </a:solidFill>
          <a:ln>
            <a:solidFill>
              <a:srgbClr val="E54D5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216025" y="1212215"/>
            <a:ext cx="852170" cy="6508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①</a:t>
            </a:r>
            <a:endParaRPr lang="en-US" altLang="zh-CN" sz="2800" b="1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5220335" y="1203325"/>
            <a:ext cx="852170" cy="6508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eaLnBrk="1" latinLnBrk="0" hangingPunct="1">
              <a:lnSpc>
                <a:spcPct val="130000"/>
              </a:lnSpc>
            </a:pPr>
            <a:r>
              <a:rPr lang="en-US" altLang="zh-CN" sz="2800" b="1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②</a:t>
            </a:r>
            <a:endParaRPr lang="en-US" altLang="zh-CN" sz="2800" b="1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1763395" y="1203325"/>
            <a:ext cx="2579370" cy="6508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分母相同</a:t>
            </a:r>
            <a:endParaRPr lang="zh-CN" altLang="en-US" sz="2800" b="1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652135" y="1203325"/>
            <a:ext cx="2579370" cy="6508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 eaLnBrk="1" latinLnBrk="0" hangingPunct="1">
              <a:lnSpc>
                <a:spcPct val="130000"/>
              </a:lnSpc>
            </a:pPr>
            <a:r>
              <a:rPr lang="zh-CN" altLang="en-US" sz="2800" b="1">
                <a:solidFill>
                  <a:schemeClr val="bg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分子相同</a:t>
            </a:r>
            <a:endParaRPr lang="zh-CN" altLang="en-US" sz="2800" b="1">
              <a:solidFill>
                <a:schemeClr val="bg1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1" name="文本框 30"/>
          <p:cNvSpPr txBox="1"/>
          <p:nvPr/>
        </p:nvSpPr>
        <p:spPr>
          <a:xfrm>
            <a:off x="5147945" y="483235"/>
            <a:ext cx="7984490" cy="65087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indent="0" eaLnBrk="1" latinLnBrk="0" hangingPunct="1">
              <a:lnSpc>
                <a:spcPct val="130000"/>
              </a:lnSpc>
              <a:buFont typeface="Wingdings" panose="05000000000000000000" charset="0"/>
              <a:buNone/>
            </a:pPr>
            <a:r>
              <a:rPr lang="zh-CN" altLang="en-US" sz="2800" b="1">
                <a:solidFill>
                  <a:srgbClr val="2747BE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如何比较它们的大小？</a:t>
            </a:r>
            <a:endParaRPr lang="zh-CN" altLang="en-US" sz="2800" b="1">
              <a:solidFill>
                <a:srgbClr val="2747BE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55650" y="2931795"/>
            <a:ext cx="3888740" cy="121094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en-US" sz="2800" b="1" kern="100" dirty="0">
                <a:solidFill>
                  <a:srgbClr val="1D41D5"/>
                </a:solidFill>
                <a:latin typeface="+mj-ea"/>
                <a:ea typeface="+mj-ea"/>
                <a:cs typeface="Times New Roman" panose="02020603050405020304"/>
              </a:rPr>
              <a:t>比较分子，分子大的</a:t>
            </a:r>
            <a:endParaRPr lang="zh-CN" altLang="en-US" sz="2800" b="1" kern="100" dirty="0">
              <a:solidFill>
                <a:srgbClr val="1D41D5"/>
              </a:solidFill>
              <a:latin typeface="+mj-ea"/>
              <a:ea typeface="+mj-ea"/>
              <a:cs typeface="Times New Roman" panose="02020603050405020304"/>
            </a:endParaRPr>
          </a:p>
          <a:p>
            <a:pPr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en-US" sz="2800" b="1" kern="100" dirty="0">
                <a:solidFill>
                  <a:srgbClr val="1D41D5"/>
                </a:solidFill>
                <a:latin typeface="+mj-ea"/>
                <a:ea typeface="+mj-ea"/>
                <a:cs typeface="Times New Roman" panose="02020603050405020304"/>
              </a:rPr>
              <a:t>分数就大。</a:t>
            </a:r>
            <a:endParaRPr lang="zh-CN" altLang="en-US" sz="2800" b="1" kern="100" dirty="0">
              <a:solidFill>
                <a:srgbClr val="1D41D5"/>
              </a:solidFill>
              <a:latin typeface="+mj-ea"/>
              <a:ea typeface="+mj-ea"/>
              <a:cs typeface="Times New Roman" panose="02020603050405020304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5076190" y="2931795"/>
            <a:ext cx="3888740" cy="1210945"/>
          </a:xfrm>
          <a:prstGeom prst="rect">
            <a:avLst/>
          </a:prstGeom>
        </p:spPr>
        <p:txBody>
          <a:bodyPr wrap="square">
            <a:spAutoFit/>
          </a:bodyPr>
          <a:p>
            <a:pPr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en-US" sz="2800" b="1" kern="100" dirty="0">
                <a:solidFill>
                  <a:srgbClr val="1D41D5"/>
                </a:solidFill>
                <a:latin typeface="+mj-ea"/>
                <a:ea typeface="+mj-ea"/>
                <a:cs typeface="Times New Roman" panose="02020603050405020304"/>
              </a:rPr>
              <a:t>比较分母，分母大的</a:t>
            </a:r>
            <a:endParaRPr lang="zh-CN" altLang="en-US" sz="2800" b="1" kern="100" dirty="0">
              <a:solidFill>
                <a:srgbClr val="1D41D5"/>
              </a:solidFill>
              <a:latin typeface="+mj-ea"/>
              <a:ea typeface="+mj-ea"/>
              <a:cs typeface="Times New Roman" panose="02020603050405020304"/>
            </a:endParaRPr>
          </a:p>
          <a:p>
            <a:pPr>
              <a:lnSpc>
                <a:spcPct val="130000"/>
              </a:lnSpc>
              <a:spcAft>
                <a:spcPts val="0"/>
              </a:spcAft>
              <a:defRPr/>
            </a:pPr>
            <a:r>
              <a:rPr lang="zh-CN" altLang="en-US" sz="2800" b="1" kern="100" dirty="0">
                <a:solidFill>
                  <a:srgbClr val="1D41D5"/>
                </a:solidFill>
                <a:latin typeface="+mj-ea"/>
                <a:ea typeface="+mj-ea"/>
                <a:cs typeface="Times New Roman" panose="02020603050405020304"/>
              </a:rPr>
              <a:t>分数就小。</a:t>
            </a:r>
            <a:endParaRPr lang="zh-CN" altLang="en-US" sz="2800" b="1" kern="100" dirty="0">
              <a:solidFill>
                <a:srgbClr val="1D41D5"/>
              </a:solidFill>
              <a:latin typeface="+mj-ea"/>
              <a:ea typeface="+mj-ea"/>
              <a:cs typeface="Times New Roman" panose="02020603050405020304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1"/>
      <p:bldP spid="29" grpId="0"/>
      <p:bldP spid="30" grpId="0"/>
      <p:bldP spid="29" grpId="1"/>
      <p:bldP spid="30" grpId="1"/>
      <p:bldP spid="31" grpId="0"/>
      <p:bldP spid="31" grpId="1"/>
      <p:bldP spid="43" grpId="0"/>
      <p:bldP spid="32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1387475" y="796925"/>
            <a:ext cx="7129463" cy="622300"/>
            <a:chOff x="825500" y="1257247"/>
            <a:chExt cx="8109263" cy="622913"/>
          </a:xfrm>
        </p:grpSpPr>
        <p:sp>
          <p:nvSpPr>
            <p:cNvPr id="15400" name="Text Box 61"/>
            <p:cNvSpPr txBox="1">
              <a:spLocks noChangeArrowheads="1"/>
            </p:cNvSpPr>
            <p:nvPr/>
          </p:nvSpPr>
          <p:spPr bwMode="auto">
            <a:xfrm>
              <a:off x="825500" y="1257247"/>
              <a:ext cx="8109263" cy="622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zh-CN" altLang="en-US" sz="32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在     里填上“＞”“＜”或“</a:t>
              </a:r>
              <a:r>
                <a:rPr lang="en-US" altLang="zh-CN" sz="32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</a:t>
              </a:r>
              <a:r>
                <a:rPr lang="zh-CN" altLang="en-US" sz="3200" b="1" dirty="0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”。</a:t>
              </a:r>
              <a:endPara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15401" name="Oval 87"/>
            <p:cNvSpPr>
              <a:spLocks noChangeArrowheads="1"/>
            </p:cNvSpPr>
            <p:nvPr/>
          </p:nvSpPr>
          <p:spPr bwMode="auto">
            <a:xfrm>
              <a:off x="1807799" y="1383578"/>
              <a:ext cx="409482" cy="359128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5" name="Group 6"/>
          <p:cNvGrpSpPr/>
          <p:nvPr/>
        </p:nvGrpSpPr>
        <p:grpSpPr bwMode="auto">
          <a:xfrm>
            <a:off x="419051" y="1779588"/>
            <a:ext cx="1558925" cy="1079500"/>
            <a:chOff x="2213" y="2643"/>
            <a:chExt cx="982" cy="680"/>
          </a:xfrm>
        </p:grpSpPr>
        <p:sp>
          <p:nvSpPr>
            <p:cNvPr id="15393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15394" name="Group 7"/>
            <p:cNvGrpSpPr/>
            <p:nvPr/>
          </p:nvGrpSpPr>
          <p:grpSpPr bwMode="auto">
            <a:xfrm>
              <a:off x="2213" y="2643"/>
              <a:ext cx="244" cy="680"/>
              <a:chOff x="1727" y="1408"/>
              <a:chExt cx="281" cy="680"/>
            </a:xfrm>
          </p:grpSpPr>
          <p:sp>
            <p:nvSpPr>
              <p:cNvPr id="15398" name="Rectangle 8"/>
              <p:cNvSpPr>
                <a:spLocks noChangeArrowheads="1"/>
              </p:cNvSpPr>
              <p:nvPr/>
            </p:nvSpPr>
            <p:spPr bwMode="auto">
              <a:xfrm>
                <a:off x="1727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7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5399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15395" name="Group 10"/>
            <p:cNvGrpSpPr/>
            <p:nvPr/>
          </p:nvGrpSpPr>
          <p:grpSpPr bwMode="auto">
            <a:xfrm>
              <a:off x="2951" y="2643"/>
              <a:ext cx="244" cy="680"/>
              <a:chOff x="1811" y="1408"/>
              <a:chExt cx="281" cy="680"/>
            </a:xfrm>
          </p:grpSpPr>
          <p:sp>
            <p:nvSpPr>
              <p:cNvPr id="15396" name="Rectangle 11"/>
              <p:cNvSpPr>
                <a:spLocks noChangeArrowheads="1"/>
              </p:cNvSpPr>
              <p:nvPr/>
            </p:nvSpPr>
            <p:spPr bwMode="auto">
              <a:xfrm>
                <a:off x="1811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7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5397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3" name="Group 6"/>
          <p:cNvGrpSpPr/>
          <p:nvPr/>
        </p:nvGrpSpPr>
        <p:grpSpPr bwMode="auto">
          <a:xfrm>
            <a:off x="2483768" y="1779588"/>
            <a:ext cx="1763713" cy="1079500"/>
            <a:chOff x="2147" y="2643"/>
            <a:chExt cx="1111" cy="680"/>
          </a:xfrm>
        </p:grpSpPr>
        <p:sp>
          <p:nvSpPr>
            <p:cNvPr id="15386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15387" name="Group 7"/>
            <p:cNvGrpSpPr/>
            <p:nvPr/>
          </p:nvGrpSpPr>
          <p:grpSpPr bwMode="auto">
            <a:xfrm>
              <a:off x="2147" y="2643"/>
              <a:ext cx="373" cy="680"/>
              <a:chOff x="1653" y="1408"/>
              <a:chExt cx="430" cy="680"/>
            </a:xfrm>
          </p:grpSpPr>
          <p:sp>
            <p:nvSpPr>
              <p:cNvPr id="15391" name="Rectangle 8"/>
              <p:cNvSpPr>
                <a:spLocks noChangeArrowheads="1"/>
              </p:cNvSpPr>
              <p:nvPr/>
            </p:nvSpPr>
            <p:spPr bwMode="auto">
              <a:xfrm>
                <a:off x="1653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7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16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5392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15388" name="Group 10"/>
            <p:cNvGrpSpPr/>
            <p:nvPr/>
          </p:nvGrpSpPr>
          <p:grpSpPr bwMode="auto">
            <a:xfrm>
              <a:off x="2885" y="2643"/>
              <a:ext cx="373" cy="680"/>
              <a:chOff x="1737" y="1408"/>
              <a:chExt cx="430" cy="680"/>
            </a:xfrm>
          </p:grpSpPr>
          <p:sp>
            <p:nvSpPr>
              <p:cNvPr id="15389" name="Rectangle 11"/>
              <p:cNvSpPr>
                <a:spLocks noChangeArrowheads="1"/>
              </p:cNvSpPr>
              <p:nvPr/>
            </p:nvSpPr>
            <p:spPr bwMode="auto">
              <a:xfrm>
                <a:off x="1737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11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16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5390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1" name="Group 6"/>
          <p:cNvGrpSpPr/>
          <p:nvPr/>
        </p:nvGrpSpPr>
        <p:grpSpPr bwMode="auto">
          <a:xfrm>
            <a:off x="420638" y="2986088"/>
            <a:ext cx="1658937" cy="1079500"/>
            <a:chOff x="2214" y="2643"/>
            <a:chExt cx="1045" cy="680"/>
          </a:xfrm>
        </p:grpSpPr>
        <p:sp>
          <p:nvSpPr>
            <p:cNvPr id="15379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15380" name="Group 7"/>
            <p:cNvGrpSpPr/>
            <p:nvPr/>
          </p:nvGrpSpPr>
          <p:grpSpPr bwMode="auto">
            <a:xfrm>
              <a:off x="2214" y="2643"/>
              <a:ext cx="244" cy="680"/>
              <a:chOff x="1728" y="1408"/>
              <a:chExt cx="281" cy="680"/>
            </a:xfrm>
          </p:grpSpPr>
          <p:sp>
            <p:nvSpPr>
              <p:cNvPr id="15384" name="Rectangle 8"/>
              <p:cNvSpPr>
                <a:spLocks noChangeArrowheads="1"/>
              </p:cNvSpPr>
              <p:nvPr/>
            </p:nvSpPr>
            <p:spPr bwMode="auto">
              <a:xfrm>
                <a:off x="1728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3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5385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15381" name="Group 10"/>
            <p:cNvGrpSpPr/>
            <p:nvPr/>
          </p:nvGrpSpPr>
          <p:grpSpPr bwMode="auto">
            <a:xfrm>
              <a:off x="3015" y="2643"/>
              <a:ext cx="244" cy="680"/>
              <a:chOff x="1884" y="1408"/>
              <a:chExt cx="281" cy="680"/>
            </a:xfrm>
          </p:grpSpPr>
          <p:sp>
            <p:nvSpPr>
              <p:cNvPr id="15382" name="Rectangle 11"/>
              <p:cNvSpPr>
                <a:spLocks noChangeArrowheads="1"/>
              </p:cNvSpPr>
              <p:nvPr/>
            </p:nvSpPr>
            <p:spPr bwMode="auto">
              <a:xfrm>
                <a:off x="1884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3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4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5383" name="Line 12"/>
              <p:cNvSpPr>
                <a:spLocks noChangeShapeType="1"/>
              </p:cNvSpPr>
              <p:nvPr/>
            </p:nvSpPr>
            <p:spPr bwMode="auto">
              <a:xfrm>
                <a:off x="1886" y="1744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9" name="Group 6"/>
          <p:cNvGrpSpPr/>
          <p:nvPr/>
        </p:nvGrpSpPr>
        <p:grpSpPr bwMode="auto">
          <a:xfrm>
            <a:off x="2590132" y="2986088"/>
            <a:ext cx="1557338" cy="1079500"/>
            <a:chOff x="2215" y="2643"/>
            <a:chExt cx="981" cy="680"/>
          </a:xfrm>
        </p:grpSpPr>
        <p:sp>
          <p:nvSpPr>
            <p:cNvPr id="15372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15373" name="Group 7"/>
            <p:cNvGrpSpPr/>
            <p:nvPr/>
          </p:nvGrpSpPr>
          <p:grpSpPr bwMode="auto">
            <a:xfrm>
              <a:off x="2215" y="2643"/>
              <a:ext cx="244" cy="680"/>
              <a:chOff x="1729" y="1408"/>
              <a:chExt cx="281" cy="680"/>
            </a:xfrm>
          </p:grpSpPr>
          <p:sp>
            <p:nvSpPr>
              <p:cNvPr id="15377" name="Rectangle 8"/>
              <p:cNvSpPr>
                <a:spLocks noChangeArrowheads="1"/>
              </p:cNvSpPr>
              <p:nvPr/>
            </p:nvSpPr>
            <p:spPr bwMode="auto">
              <a:xfrm>
                <a:off x="1729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4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9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5378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8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15374" name="Group 10"/>
            <p:cNvGrpSpPr/>
            <p:nvPr/>
          </p:nvGrpSpPr>
          <p:grpSpPr bwMode="auto">
            <a:xfrm>
              <a:off x="2952" y="2643"/>
              <a:ext cx="244" cy="680"/>
              <a:chOff x="1812" y="1408"/>
              <a:chExt cx="281" cy="680"/>
            </a:xfrm>
          </p:grpSpPr>
          <p:sp>
            <p:nvSpPr>
              <p:cNvPr id="15375" name="Rectangle 11"/>
              <p:cNvSpPr>
                <a:spLocks noChangeArrowheads="1"/>
              </p:cNvSpPr>
              <p:nvPr/>
            </p:nvSpPr>
            <p:spPr bwMode="auto">
              <a:xfrm>
                <a:off x="1812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4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15376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37" name="Rectangle 14"/>
          <p:cNvSpPr>
            <a:spLocks noChangeArrowheads="1"/>
          </p:cNvSpPr>
          <p:nvPr/>
        </p:nvSpPr>
        <p:spPr bwMode="auto">
          <a:xfrm flipH="1" flipV="1">
            <a:off x="973088" y="1979613"/>
            <a:ext cx="5937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8" name="Rectangle 14"/>
          <p:cNvSpPr>
            <a:spLocks noChangeArrowheads="1"/>
          </p:cNvSpPr>
          <p:nvPr/>
        </p:nvSpPr>
        <p:spPr bwMode="auto">
          <a:xfrm>
            <a:off x="3077493" y="1985963"/>
            <a:ext cx="5937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9" name="Rectangle 14"/>
          <p:cNvSpPr>
            <a:spLocks noChangeArrowheads="1"/>
          </p:cNvSpPr>
          <p:nvPr/>
        </p:nvSpPr>
        <p:spPr bwMode="auto">
          <a:xfrm>
            <a:off x="900063" y="3182938"/>
            <a:ext cx="5937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0" name="Rectangle 14"/>
          <p:cNvSpPr>
            <a:spLocks noChangeArrowheads="1"/>
          </p:cNvSpPr>
          <p:nvPr/>
        </p:nvSpPr>
        <p:spPr bwMode="auto">
          <a:xfrm flipH="1">
            <a:off x="3128293" y="3194050"/>
            <a:ext cx="5937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42" name="Picture 6" descr="https://docimg3.docs.qq.com/image/AgAABsfO-eWs6cjOxWJIUYopHa2HhVT2.png?w=266&amp;h=84"/>
          <p:cNvPicPr>
            <a:picLocks noChangeAspect="1" noChangeArrowheads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843558"/>
            <a:ext cx="1430178" cy="45163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3" name="Group 6"/>
          <p:cNvGrpSpPr/>
          <p:nvPr/>
        </p:nvGrpSpPr>
        <p:grpSpPr bwMode="auto">
          <a:xfrm>
            <a:off x="4788026" y="1797298"/>
            <a:ext cx="1763713" cy="1079500"/>
            <a:chOff x="2147" y="2643"/>
            <a:chExt cx="1111" cy="680"/>
          </a:xfrm>
        </p:grpSpPr>
        <p:sp>
          <p:nvSpPr>
            <p:cNvPr id="44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45" name="Group 7"/>
            <p:cNvGrpSpPr/>
            <p:nvPr/>
          </p:nvGrpSpPr>
          <p:grpSpPr bwMode="auto">
            <a:xfrm>
              <a:off x="2147" y="2643"/>
              <a:ext cx="373" cy="680"/>
              <a:chOff x="1653" y="1408"/>
              <a:chExt cx="430" cy="680"/>
            </a:xfrm>
          </p:grpSpPr>
          <p:sp>
            <p:nvSpPr>
              <p:cNvPr id="49" name="Rectangle 8"/>
              <p:cNvSpPr>
                <a:spLocks noChangeArrowheads="1"/>
              </p:cNvSpPr>
              <p:nvPr/>
            </p:nvSpPr>
            <p:spPr bwMode="auto">
              <a:xfrm>
                <a:off x="1653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11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21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50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46" name="Group 10"/>
            <p:cNvGrpSpPr/>
            <p:nvPr/>
          </p:nvGrpSpPr>
          <p:grpSpPr bwMode="auto">
            <a:xfrm>
              <a:off x="2885" y="2643"/>
              <a:ext cx="373" cy="680"/>
              <a:chOff x="1737" y="1408"/>
              <a:chExt cx="430" cy="680"/>
            </a:xfrm>
          </p:grpSpPr>
          <p:sp>
            <p:nvSpPr>
              <p:cNvPr id="47" name="Rectangle 11"/>
              <p:cNvSpPr>
                <a:spLocks noChangeArrowheads="1"/>
              </p:cNvSpPr>
              <p:nvPr/>
            </p:nvSpPr>
            <p:spPr bwMode="auto">
              <a:xfrm>
                <a:off x="1737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13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21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48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51" name="Group 6"/>
          <p:cNvGrpSpPr/>
          <p:nvPr/>
        </p:nvGrpSpPr>
        <p:grpSpPr bwMode="auto">
          <a:xfrm>
            <a:off x="7021859" y="1797298"/>
            <a:ext cx="1762125" cy="1079500"/>
            <a:chOff x="2148" y="2643"/>
            <a:chExt cx="1110" cy="680"/>
          </a:xfrm>
        </p:grpSpPr>
        <p:sp>
          <p:nvSpPr>
            <p:cNvPr id="52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53" name="Group 7"/>
            <p:cNvGrpSpPr/>
            <p:nvPr/>
          </p:nvGrpSpPr>
          <p:grpSpPr bwMode="auto">
            <a:xfrm>
              <a:off x="2148" y="2643"/>
              <a:ext cx="373" cy="680"/>
              <a:chOff x="1654" y="1408"/>
              <a:chExt cx="430" cy="680"/>
            </a:xfrm>
          </p:grpSpPr>
          <p:sp>
            <p:nvSpPr>
              <p:cNvPr id="57" name="Rectangle 8"/>
              <p:cNvSpPr>
                <a:spLocks noChangeArrowheads="1"/>
              </p:cNvSpPr>
              <p:nvPr/>
            </p:nvSpPr>
            <p:spPr bwMode="auto">
              <a:xfrm>
                <a:off x="1654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19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25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58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54" name="Group 10"/>
            <p:cNvGrpSpPr/>
            <p:nvPr/>
          </p:nvGrpSpPr>
          <p:grpSpPr bwMode="auto">
            <a:xfrm>
              <a:off x="2885" y="2643"/>
              <a:ext cx="373" cy="680"/>
              <a:chOff x="1737" y="1408"/>
              <a:chExt cx="430" cy="680"/>
            </a:xfrm>
          </p:grpSpPr>
          <p:sp>
            <p:nvSpPr>
              <p:cNvPr id="55" name="Rectangle 11"/>
              <p:cNvSpPr>
                <a:spLocks noChangeArrowheads="1"/>
              </p:cNvSpPr>
              <p:nvPr/>
            </p:nvSpPr>
            <p:spPr bwMode="auto">
              <a:xfrm>
                <a:off x="1737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9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25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56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59" name="Group 6"/>
          <p:cNvGrpSpPr/>
          <p:nvPr/>
        </p:nvGrpSpPr>
        <p:grpSpPr bwMode="auto">
          <a:xfrm>
            <a:off x="4788024" y="3003798"/>
            <a:ext cx="1863724" cy="1079500"/>
            <a:chOff x="2147" y="2643"/>
            <a:chExt cx="1174" cy="680"/>
          </a:xfrm>
        </p:grpSpPr>
        <p:sp>
          <p:nvSpPr>
            <p:cNvPr id="60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61" name="Group 7"/>
            <p:cNvGrpSpPr/>
            <p:nvPr/>
          </p:nvGrpSpPr>
          <p:grpSpPr bwMode="auto">
            <a:xfrm>
              <a:off x="2147" y="2643"/>
              <a:ext cx="373" cy="680"/>
              <a:chOff x="1653" y="1408"/>
              <a:chExt cx="430" cy="680"/>
            </a:xfrm>
          </p:grpSpPr>
          <p:sp>
            <p:nvSpPr>
              <p:cNvPr id="65" name="Rectangle 8"/>
              <p:cNvSpPr>
                <a:spLocks noChangeArrowheads="1"/>
              </p:cNvSpPr>
              <p:nvPr/>
            </p:nvSpPr>
            <p:spPr bwMode="auto">
              <a:xfrm>
                <a:off x="1653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10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19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6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62" name="Group 10"/>
            <p:cNvGrpSpPr/>
            <p:nvPr/>
          </p:nvGrpSpPr>
          <p:grpSpPr bwMode="auto">
            <a:xfrm>
              <a:off x="2948" y="2643"/>
              <a:ext cx="373" cy="680"/>
              <a:chOff x="1809" y="1408"/>
              <a:chExt cx="430" cy="680"/>
            </a:xfrm>
          </p:grpSpPr>
          <p:sp>
            <p:nvSpPr>
              <p:cNvPr id="63" name="Rectangle 11"/>
              <p:cNvSpPr>
                <a:spLocks noChangeArrowheads="1"/>
              </p:cNvSpPr>
              <p:nvPr/>
            </p:nvSpPr>
            <p:spPr bwMode="auto">
              <a:xfrm>
                <a:off x="1809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10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13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64" name="Line 12"/>
              <p:cNvSpPr>
                <a:spLocks noChangeShapeType="1"/>
              </p:cNvSpPr>
              <p:nvPr/>
            </p:nvSpPr>
            <p:spPr bwMode="auto">
              <a:xfrm>
                <a:off x="1886" y="1744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67" name="Group 6"/>
          <p:cNvGrpSpPr/>
          <p:nvPr/>
        </p:nvGrpSpPr>
        <p:grpSpPr bwMode="auto">
          <a:xfrm>
            <a:off x="7020272" y="3003798"/>
            <a:ext cx="1762125" cy="1079500"/>
            <a:chOff x="2148" y="2643"/>
            <a:chExt cx="1110" cy="680"/>
          </a:xfrm>
        </p:grpSpPr>
        <p:sp>
          <p:nvSpPr>
            <p:cNvPr id="68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69" name="Group 7"/>
            <p:cNvGrpSpPr/>
            <p:nvPr/>
          </p:nvGrpSpPr>
          <p:grpSpPr bwMode="auto">
            <a:xfrm>
              <a:off x="2148" y="2643"/>
              <a:ext cx="373" cy="680"/>
              <a:chOff x="1654" y="1408"/>
              <a:chExt cx="430" cy="680"/>
            </a:xfrm>
          </p:grpSpPr>
          <p:sp>
            <p:nvSpPr>
              <p:cNvPr id="73" name="Rectangle 8"/>
              <p:cNvSpPr>
                <a:spLocks noChangeArrowheads="1"/>
              </p:cNvSpPr>
              <p:nvPr/>
            </p:nvSpPr>
            <p:spPr bwMode="auto">
              <a:xfrm>
                <a:off x="1654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15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17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74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8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70" name="Group 10"/>
            <p:cNvGrpSpPr/>
            <p:nvPr/>
          </p:nvGrpSpPr>
          <p:grpSpPr bwMode="auto">
            <a:xfrm>
              <a:off x="2885" y="2643"/>
              <a:ext cx="373" cy="680"/>
              <a:chOff x="1737" y="1408"/>
              <a:chExt cx="430" cy="680"/>
            </a:xfrm>
          </p:grpSpPr>
          <p:sp>
            <p:nvSpPr>
              <p:cNvPr id="71" name="Rectangle 11"/>
              <p:cNvSpPr>
                <a:spLocks noChangeArrowheads="1"/>
              </p:cNvSpPr>
              <p:nvPr/>
            </p:nvSpPr>
            <p:spPr bwMode="auto">
              <a:xfrm>
                <a:off x="1737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15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22</a:t>
                </a:r>
                <a:endParaRPr lang="en-US" altLang="zh-CN" sz="32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72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75" name="Rectangle 14"/>
          <p:cNvSpPr>
            <a:spLocks noChangeArrowheads="1"/>
          </p:cNvSpPr>
          <p:nvPr/>
        </p:nvSpPr>
        <p:spPr bwMode="auto">
          <a:xfrm flipH="1">
            <a:off x="5385052" y="1997323"/>
            <a:ext cx="593730" cy="5869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6" name="Rectangle 14"/>
          <p:cNvSpPr>
            <a:spLocks noChangeArrowheads="1"/>
          </p:cNvSpPr>
          <p:nvPr/>
        </p:nvSpPr>
        <p:spPr bwMode="auto">
          <a:xfrm>
            <a:off x="7613997" y="2003673"/>
            <a:ext cx="5937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7" name="Rectangle 14"/>
          <p:cNvSpPr>
            <a:spLocks noChangeArrowheads="1"/>
          </p:cNvSpPr>
          <p:nvPr/>
        </p:nvSpPr>
        <p:spPr bwMode="auto">
          <a:xfrm>
            <a:off x="5373812" y="3200648"/>
            <a:ext cx="5937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78" name="Rectangle 14"/>
          <p:cNvSpPr>
            <a:spLocks noChangeArrowheads="1"/>
          </p:cNvSpPr>
          <p:nvPr/>
        </p:nvSpPr>
        <p:spPr bwMode="auto">
          <a:xfrm flipH="1" flipV="1">
            <a:off x="7664797" y="3211760"/>
            <a:ext cx="593725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0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3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8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8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  <p:bldP spid="75" grpId="0"/>
      <p:bldP spid="76" grpId="0"/>
      <p:bldP spid="77" grpId="0"/>
      <p:bldP spid="78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6389" name="组合 24"/>
          <p:cNvGrpSpPr/>
          <p:nvPr/>
        </p:nvGrpSpPr>
        <p:grpSpPr bwMode="auto">
          <a:xfrm>
            <a:off x="330200" y="80963"/>
            <a:ext cx="5970588" cy="749300"/>
            <a:chOff x="330214" y="80977"/>
            <a:chExt cx="5969978" cy="749920"/>
          </a:xfrm>
        </p:grpSpPr>
        <p:pic>
          <p:nvPicPr>
            <p:cNvPr id="16390" name="图片 25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214" y="80977"/>
              <a:ext cx="5969978" cy="749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6391" name="文本框 1"/>
            <p:cNvSpPr txBox="1">
              <a:spLocks noChangeArrowheads="1"/>
            </p:cNvSpPr>
            <p:nvPr/>
          </p:nvSpPr>
          <p:spPr bwMode="auto">
            <a:xfrm>
              <a:off x="924505" y="112078"/>
              <a:ext cx="47163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二、合作探究，解决问题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994410" y="1134110"/>
            <a:ext cx="7753350" cy="203009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eaLnBrk="1" latinLnBrk="0" hangingPunct="1">
              <a:lnSpc>
                <a:spcPct val="150000"/>
              </a:lnSpc>
            </a:pP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豆类食品的蛋白质含量较高，经常食用有益于人体健康。黄豆的蛋白质含量大约占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 ,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蚕豆的含量大约占</a:t>
            </a:r>
            <a:r>
              <a:rPr lang="en-US" altLang="zh-CN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  </a:t>
            </a:r>
            <a:r>
              <a:rPr lang="zh-CN" altLang="en-US" sz="2800" b="1" dirty="0">
                <a:solidFill>
                  <a:srgbClr val="00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  <a:sym typeface="+mn-ea"/>
              </a:rPr>
              <a:t>。黄豆和蚕豆哪个蛋白质含量比较高？</a:t>
            </a:r>
            <a:endParaRPr lang="zh-CN" altLang="en-US" sz="2800" b="1" dirty="0">
              <a:solidFill>
                <a:srgbClr val="000000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200" y="1275715"/>
            <a:ext cx="541020" cy="563245"/>
          </a:xfrm>
          <a:prstGeom prst="rect">
            <a:avLst/>
          </a:prstGeom>
        </p:spPr>
      </p:pic>
      <p:graphicFrame>
        <p:nvGraphicFramePr>
          <p:cNvPr id="4" name="对象 3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6588125" y="1779905"/>
          <a:ext cx="306705" cy="792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49" name="" r:id="rId3" imgW="152400" imgH="393700" progId="Equation.DSMT4">
                  <p:embed/>
                </p:oleObj>
              </mc:Choice>
              <mc:Fallback>
                <p:oleObj name="" r:id="rId3" imgW="1524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6588125" y="1779905"/>
                        <a:ext cx="306705" cy="792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" name="对象 4">
            <a:hlinkClick r:id="" action="ppaction://ole?verb="/>
          </p:cNvPr>
          <p:cNvGraphicFramePr>
            <a:graphicFrameLocks noChangeAspect="1"/>
          </p:cNvGraphicFramePr>
          <p:nvPr/>
        </p:nvGraphicFramePr>
        <p:xfrm>
          <a:off x="2568258" y="2427605"/>
          <a:ext cx="281940" cy="7924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5" imgW="139700" imgH="393700" progId="Equation.DSMT4">
                  <p:embed/>
                </p:oleObj>
              </mc:Choice>
              <mc:Fallback>
                <p:oleObj name="" r:id="rId5" imgW="139700" imgH="393700" progId="Equation.DSMT4">
                  <p:embed/>
                  <p:pic>
                    <p:nvPicPr>
                      <p:cNvPr id="0" name="图片 2048"/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2568258" y="2427605"/>
                        <a:ext cx="281940" cy="7924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文本框 10"/>
          <p:cNvSpPr txBox="1"/>
          <p:nvPr/>
        </p:nvSpPr>
        <p:spPr>
          <a:xfrm>
            <a:off x="395605" y="3220085"/>
            <a:ext cx="8415655" cy="121094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indent="-457200" eaLnBrk="1" latinLnBrk="0" hangingPunct="1">
              <a:lnSpc>
                <a:spcPct val="130000"/>
              </a:lnSpc>
              <a:buFont typeface="Wingdings" panose="05000000000000000000" charset="0"/>
              <a:buChar char="Ø"/>
            </a:pPr>
            <a:r>
              <a:rPr lang="zh-CN" altLang="en-US" sz="2800" b="1">
                <a:solidFill>
                  <a:srgbClr val="2747BE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要求黄豆和蚕豆哪个蛋白质含量比较高？就是求什么？</a:t>
            </a:r>
            <a:endParaRPr lang="zh-CN" altLang="en-US" sz="2800" b="1">
              <a:solidFill>
                <a:srgbClr val="2747BE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1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 bwMode="auto">
          <a:xfrm>
            <a:off x="949325" y="411509"/>
            <a:ext cx="7371140" cy="1411639"/>
            <a:chOff x="1628806" y="3738596"/>
            <a:chExt cx="7372101" cy="1413057"/>
          </a:xfrm>
        </p:grpSpPr>
        <p:pic>
          <p:nvPicPr>
            <p:cNvPr id="17414" name="Picture 34" descr="E:\潘菲\模板\笔记素材图\状元笔记的娃娃（8.22日更新\夏状半.png夏状半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flipH="1">
              <a:off x="7916821" y="3738596"/>
              <a:ext cx="1084086" cy="141305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7415" name="AutoShape 27"/>
            <p:cNvSpPr>
              <a:spLocks noChangeArrowheads="1"/>
            </p:cNvSpPr>
            <p:nvPr/>
          </p:nvSpPr>
          <p:spPr bwMode="auto">
            <a:xfrm>
              <a:off x="1628806" y="3882856"/>
              <a:ext cx="6022053" cy="1249028"/>
            </a:xfrm>
            <a:prstGeom prst="wedgeRoundRectCallout">
              <a:avLst>
                <a:gd name="adj1" fmla="val 55444"/>
                <a:gd name="adj2" fmla="val -1385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这两个分数的分子、分母都不相同，要怎么比较呢？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5" name="组合 4"/>
          <p:cNvGrpSpPr/>
          <p:nvPr/>
        </p:nvGrpSpPr>
        <p:grpSpPr bwMode="auto">
          <a:xfrm>
            <a:off x="107504" y="2283718"/>
            <a:ext cx="8479978" cy="2220912"/>
            <a:chOff x="549738" y="1060530"/>
            <a:chExt cx="8479020" cy="2223145"/>
          </a:xfrm>
        </p:grpSpPr>
        <p:sp>
          <p:nvSpPr>
            <p:cNvPr id="17412" name="AutoShape 27"/>
            <p:cNvSpPr>
              <a:spLocks noChangeArrowheads="1"/>
            </p:cNvSpPr>
            <p:nvPr/>
          </p:nvSpPr>
          <p:spPr bwMode="auto">
            <a:xfrm>
              <a:off x="2079468" y="1060530"/>
              <a:ext cx="6949290" cy="2223145"/>
            </a:xfrm>
            <a:prstGeom prst="wedgeRoundRectCallout">
              <a:avLst>
                <a:gd name="adj1" fmla="val -54981"/>
                <a:gd name="adj2" fmla="val -25384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根据分数的基本性质，分子分母同时乘一个不为 </a:t>
              </a:r>
              <a:r>
                <a: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  <a:cs typeface="Times New Roman" panose="02020603050405020304" pitchFamily="18" charset="0"/>
                </a:rPr>
                <a:t>0 </a:t>
              </a: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的数后，分数的大小不变，我们可以将这两个分数化为同分母分数。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pic>
          <p:nvPicPr>
            <p:cNvPr id="17413" name="Picture 27" descr="E:\潘菲\模板\笔记素材图\状元笔记的娃娃（8.22日更新\夏路半2.png夏路半2"/>
            <p:cNvPicPr>
              <a:picLocks noChangeAspect="1" noChangeArrowheads="1"/>
            </p:cNvPicPr>
            <p:nvPr/>
          </p:nvPicPr>
          <p:blipFill>
            <a:blip r:embed="rId2"/>
            <a:srcRect/>
            <a:stretch>
              <a:fillRect/>
            </a:stretch>
          </p:blipFill>
          <p:spPr bwMode="auto">
            <a:xfrm>
              <a:off x="549738" y="1349011"/>
              <a:ext cx="1112837" cy="133039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组合 6"/>
          <p:cNvGrpSpPr/>
          <p:nvPr/>
        </p:nvGrpSpPr>
        <p:grpSpPr bwMode="auto">
          <a:xfrm>
            <a:off x="2795588" y="838200"/>
            <a:ext cx="1831975" cy="955675"/>
            <a:chOff x="3746976" y="1467456"/>
            <a:chExt cx="1832493" cy="956288"/>
          </a:xfrm>
        </p:grpSpPr>
        <p:sp>
          <p:nvSpPr>
            <p:cNvPr id="18473" name="文本框 11"/>
            <p:cNvSpPr txBox="1">
              <a:spLocks noChangeArrowheads="1"/>
            </p:cNvSpPr>
            <p:nvPr/>
          </p:nvSpPr>
          <p:spPr bwMode="auto">
            <a:xfrm>
              <a:off x="3746976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8474" name="组合 15"/>
            <p:cNvGrpSpPr/>
            <p:nvPr/>
          </p:nvGrpSpPr>
          <p:grpSpPr bwMode="auto">
            <a:xfrm>
              <a:off x="4226024" y="1467456"/>
              <a:ext cx="1353445" cy="956288"/>
              <a:chOff x="2965960" y="1036173"/>
              <a:chExt cx="308391" cy="956288"/>
            </a:xfrm>
          </p:grpSpPr>
          <p:sp>
            <p:nvSpPr>
              <p:cNvPr id="18475" name="Rectangle 10"/>
              <p:cNvSpPr>
                <a:spLocks noChangeArrowheads="1"/>
              </p:cNvSpPr>
              <p:nvPr/>
            </p:nvSpPr>
            <p:spPr bwMode="auto">
              <a:xfrm>
                <a:off x="3022160" y="1036173"/>
                <a:ext cx="205516" cy="95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×4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×4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476" name="Line 11"/>
              <p:cNvSpPr>
                <a:spLocks noChangeShapeType="1"/>
              </p:cNvSpPr>
              <p:nvPr/>
            </p:nvSpPr>
            <p:spPr bwMode="auto">
              <a:xfrm>
                <a:off x="2966077" y="1509551"/>
                <a:ext cx="30827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2" name="组合 11"/>
          <p:cNvGrpSpPr/>
          <p:nvPr/>
        </p:nvGrpSpPr>
        <p:grpSpPr bwMode="auto">
          <a:xfrm>
            <a:off x="4732338" y="831850"/>
            <a:ext cx="989012" cy="955675"/>
            <a:chOff x="5684545" y="1460971"/>
            <a:chExt cx="988630" cy="956288"/>
          </a:xfrm>
        </p:grpSpPr>
        <p:sp>
          <p:nvSpPr>
            <p:cNvPr id="18469" name="文本框 18"/>
            <p:cNvSpPr txBox="1">
              <a:spLocks noChangeArrowheads="1"/>
            </p:cNvSpPr>
            <p:nvPr/>
          </p:nvSpPr>
          <p:spPr bwMode="auto">
            <a:xfrm>
              <a:off x="5684545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8470" name="组合 19"/>
            <p:cNvGrpSpPr/>
            <p:nvPr/>
          </p:nvGrpSpPr>
          <p:grpSpPr bwMode="auto">
            <a:xfrm>
              <a:off x="6035342" y="1460971"/>
              <a:ext cx="637833" cy="956288"/>
              <a:chOff x="2828563" y="1036173"/>
              <a:chExt cx="637833" cy="956288"/>
            </a:xfrm>
          </p:grpSpPr>
          <p:sp>
            <p:nvSpPr>
              <p:cNvPr id="18471" name="Rectangle 10"/>
              <p:cNvSpPr>
                <a:spLocks noChangeArrowheads="1"/>
              </p:cNvSpPr>
              <p:nvPr/>
            </p:nvSpPr>
            <p:spPr bwMode="auto">
              <a:xfrm>
                <a:off x="2828468" y="1036173"/>
                <a:ext cx="637928" cy="95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20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472" name="Line 11"/>
              <p:cNvSpPr>
                <a:spLocks noChangeShapeType="1"/>
              </p:cNvSpPr>
              <p:nvPr/>
            </p:nvSpPr>
            <p:spPr bwMode="auto">
              <a:xfrm>
                <a:off x="2949071" y="1509551"/>
                <a:ext cx="409416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7" name="组合 16"/>
          <p:cNvGrpSpPr/>
          <p:nvPr/>
        </p:nvGrpSpPr>
        <p:grpSpPr bwMode="auto">
          <a:xfrm>
            <a:off x="2798763" y="2019300"/>
            <a:ext cx="1831975" cy="955675"/>
            <a:chOff x="3746976" y="1467456"/>
            <a:chExt cx="1832493" cy="956288"/>
          </a:xfrm>
        </p:grpSpPr>
        <p:sp>
          <p:nvSpPr>
            <p:cNvPr id="18465" name="文本框 28"/>
            <p:cNvSpPr txBox="1">
              <a:spLocks noChangeArrowheads="1"/>
            </p:cNvSpPr>
            <p:nvPr/>
          </p:nvSpPr>
          <p:spPr bwMode="auto">
            <a:xfrm>
              <a:off x="3746976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8466" name="组合 29"/>
            <p:cNvGrpSpPr/>
            <p:nvPr/>
          </p:nvGrpSpPr>
          <p:grpSpPr bwMode="auto">
            <a:xfrm>
              <a:off x="4226024" y="1467456"/>
              <a:ext cx="1353445" cy="956288"/>
              <a:chOff x="2965960" y="1036173"/>
              <a:chExt cx="308391" cy="956288"/>
            </a:xfrm>
          </p:grpSpPr>
          <p:sp>
            <p:nvSpPr>
              <p:cNvPr id="18467" name="Rectangle 10"/>
              <p:cNvSpPr>
                <a:spLocks noChangeArrowheads="1"/>
              </p:cNvSpPr>
              <p:nvPr/>
            </p:nvSpPr>
            <p:spPr bwMode="auto">
              <a:xfrm>
                <a:off x="3022160" y="1036173"/>
                <a:ext cx="205516" cy="95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×5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×5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468" name="Line 11"/>
              <p:cNvSpPr>
                <a:spLocks noChangeShapeType="1"/>
              </p:cNvSpPr>
              <p:nvPr/>
            </p:nvSpPr>
            <p:spPr bwMode="auto">
              <a:xfrm>
                <a:off x="2966077" y="1509551"/>
                <a:ext cx="30827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2" name="组合 21"/>
          <p:cNvGrpSpPr/>
          <p:nvPr/>
        </p:nvGrpSpPr>
        <p:grpSpPr bwMode="auto">
          <a:xfrm>
            <a:off x="4735513" y="2012950"/>
            <a:ext cx="989012" cy="955675"/>
            <a:chOff x="5684545" y="1460971"/>
            <a:chExt cx="988630" cy="956288"/>
          </a:xfrm>
        </p:grpSpPr>
        <p:sp>
          <p:nvSpPr>
            <p:cNvPr id="18461" name="文本框 33"/>
            <p:cNvSpPr txBox="1">
              <a:spLocks noChangeArrowheads="1"/>
            </p:cNvSpPr>
            <p:nvPr/>
          </p:nvSpPr>
          <p:spPr bwMode="auto">
            <a:xfrm>
              <a:off x="5684545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18462" name="组合 34"/>
            <p:cNvGrpSpPr/>
            <p:nvPr/>
          </p:nvGrpSpPr>
          <p:grpSpPr bwMode="auto">
            <a:xfrm>
              <a:off x="6035342" y="1460971"/>
              <a:ext cx="637833" cy="956288"/>
              <a:chOff x="2828563" y="1036173"/>
              <a:chExt cx="637833" cy="956288"/>
            </a:xfrm>
          </p:grpSpPr>
          <p:sp>
            <p:nvSpPr>
              <p:cNvPr id="18463" name="Rectangle 10"/>
              <p:cNvSpPr>
                <a:spLocks noChangeArrowheads="1"/>
              </p:cNvSpPr>
              <p:nvPr/>
            </p:nvSpPr>
            <p:spPr bwMode="auto">
              <a:xfrm>
                <a:off x="2828468" y="1036173"/>
                <a:ext cx="637928" cy="95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20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464" name="Line 11"/>
              <p:cNvSpPr>
                <a:spLocks noChangeShapeType="1"/>
              </p:cNvSpPr>
              <p:nvPr/>
            </p:nvSpPr>
            <p:spPr bwMode="auto">
              <a:xfrm>
                <a:off x="2949071" y="1509551"/>
                <a:ext cx="409416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8438" name="组合 46"/>
          <p:cNvGrpSpPr/>
          <p:nvPr/>
        </p:nvGrpSpPr>
        <p:grpSpPr bwMode="auto">
          <a:xfrm>
            <a:off x="2427288" y="2057400"/>
            <a:ext cx="361950" cy="955675"/>
            <a:chOff x="2944271" y="1036173"/>
            <a:chExt cx="361294" cy="956288"/>
          </a:xfrm>
        </p:grpSpPr>
        <p:sp>
          <p:nvSpPr>
            <p:cNvPr id="18459" name="Rectangle 10"/>
            <p:cNvSpPr>
              <a:spLocks noChangeArrowheads="1"/>
            </p:cNvSpPr>
            <p:nvPr/>
          </p:nvSpPr>
          <p:spPr bwMode="auto">
            <a:xfrm>
              <a:off x="2944271" y="1036173"/>
              <a:ext cx="361294" cy="95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8460" name="Line 11"/>
            <p:cNvSpPr>
              <a:spLocks noChangeShapeType="1"/>
            </p:cNvSpPr>
            <p:nvPr/>
          </p:nvSpPr>
          <p:spPr bwMode="auto">
            <a:xfrm>
              <a:off x="2966456" y="1509551"/>
              <a:ext cx="307417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18439" name="组合 49"/>
          <p:cNvGrpSpPr/>
          <p:nvPr/>
        </p:nvGrpSpPr>
        <p:grpSpPr bwMode="auto">
          <a:xfrm>
            <a:off x="2374900" y="828675"/>
            <a:ext cx="400050" cy="955675"/>
            <a:chOff x="2924286" y="1036173"/>
            <a:chExt cx="401265" cy="955675"/>
          </a:xfrm>
        </p:grpSpPr>
        <p:sp>
          <p:nvSpPr>
            <p:cNvPr id="18457" name="Rectangle 10"/>
            <p:cNvSpPr>
              <a:spLocks noChangeArrowheads="1"/>
            </p:cNvSpPr>
            <p:nvPr/>
          </p:nvSpPr>
          <p:spPr bwMode="auto">
            <a:xfrm>
              <a:off x="2924286" y="1036173"/>
              <a:ext cx="401265" cy="955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8458" name="Line 11"/>
            <p:cNvSpPr>
              <a:spLocks noChangeShapeType="1"/>
            </p:cNvSpPr>
            <p:nvPr/>
          </p:nvSpPr>
          <p:spPr bwMode="auto">
            <a:xfrm>
              <a:off x="2965686" y="1509248"/>
              <a:ext cx="308910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91" name="组合 90"/>
          <p:cNvGrpSpPr/>
          <p:nvPr/>
        </p:nvGrpSpPr>
        <p:grpSpPr bwMode="auto">
          <a:xfrm>
            <a:off x="1835150" y="3003550"/>
            <a:ext cx="4870450" cy="1012825"/>
            <a:chOff x="3444760" y="2583408"/>
            <a:chExt cx="4871655" cy="1011437"/>
          </a:xfrm>
        </p:grpSpPr>
        <p:grpSp>
          <p:nvGrpSpPr>
            <p:cNvPr id="18441" name="组合 72"/>
            <p:cNvGrpSpPr/>
            <p:nvPr/>
          </p:nvGrpSpPr>
          <p:grpSpPr bwMode="auto">
            <a:xfrm>
              <a:off x="3444760" y="2583408"/>
              <a:ext cx="1840065" cy="1011437"/>
              <a:chOff x="3444760" y="2583408"/>
              <a:chExt cx="1840065" cy="1011437"/>
            </a:xfrm>
          </p:grpSpPr>
          <p:grpSp>
            <p:nvGrpSpPr>
              <p:cNvPr id="18449" name="组合 19"/>
              <p:cNvGrpSpPr/>
              <p:nvPr/>
            </p:nvGrpSpPr>
            <p:grpSpPr bwMode="auto">
              <a:xfrm>
                <a:off x="3444760" y="2596676"/>
                <a:ext cx="727926" cy="998169"/>
                <a:chOff x="2828563" y="1036173"/>
                <a:chExt cx="637833" cy="956288"/>
              </a:xfrm>
            </p:grpSpPr>
            <p:sp>
              <p:nvSpPr>
                <p:cNvPr id="18455" name="Rectangle 10"/>
                <p:cNvSpPr>
                  <a:spLocks noChangeArrowheads="1"/>
                </p:cNvSpPr>
                <p:nvPr/>
              </p:nvSpPr>
              <p:spPr bwMode="auto">
                <a:xfrm>
                  <a:off x="2828468" y="1036173"/>
                  <a:ext cx="637928" cy="95628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lg"/>
                    </a14:hiddenLine>
                  </a:ext>
                </a:extLst>
              </p:spPr>
              <p:txBody>
                <a:bodyPr lIns="90000" tIns="46800" rIns="90000" bIns="46800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/>
                  <a:r>
                    <a:rPr lang="en-US" altLang="zh-CN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8</a:t>
                  </a:r>
                  <a:endPara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  <a:p>
                  <a:pPr algn="ctr"/>
                  <a:r>
                    <a:rPr lang="en-US" altLang="zh-CN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20</a:t>
                  </a:r>
                  <a:endPara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sp>
              <p:nvSpPr>
                <p:cNvPr id="18456" name="Line 11"/>
                <p:cNvSpPr>
                  <a:spLocks noChangeShapeType="1"/>
                </p:cNvSpPr>
                <p:nvPr/>
              </p:nvSpPr>
              <p:spPr bwMode="auto">
                <a:xfrm>
                  <a:off x="2949071" y="1509551"/>
                  <a:ext cx="409416" cy="0"/>
                </a:xfrm>
                <a:prstGeom prst="line">
                  <a:avLst/>
                </a:prstGeom>
                <a:noFill/>
                <a:ln w="19050">
                  <a:solidFill>
                    <a:srgbClr val="FF0000"/>
                  </a:solidFill>
                  <a:round/>
                  <a:tailEnd type="none" w="lg" len="lg"/>
                </a:ln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</a:extLst>
              </p:spPr>
              <p:txBody>
                <a:bodyPr lIns="90000" tIns="46800" rIns="90000" bIns="46800" anchor="ctr"/>
                <a:lstStyle/>
                <a:p>
                  <a:endParaRPr lang="zh-CN" altLang="en-US"/>
                </a:p>
              </p:txBody>
            </p:sp>
          </p:grpSp>
          <p:grpSp>
            <p:nvGrpSpPr>
              <p:cNvPr id="18450" name="组合 67"/>
              <p:cNvGrpSpPr/>
              <p:nvPr/>
            </p:nvGrpSpPr>
            <p:grpSpPr bwMode="auto">
              <a:xfrm>
                <a:off x="4067944" y="2583408"/>
                <a:ext cx="1216881" cy="998169"/>
                <a:chOff x="5606904" y="1460971"/>
                <a:chExt cx="1066271" cy="956288"/>
              </a:xfrm>
            </p:grpSpPr>
            <p:sp>
              <p:nvSpPr>
                <p:cNvPr id="18451" name="文本框 33"/>
                <p:cNvSpPr txBox="1">
                  <a:spLocks noChangeArrowheads="1"/>
                </p:cNvSpPr>
                <p:nvPr/>
              </p:nvSpPr>
              <p:spPr bwMode="auto">
                <a:xfrm>
                  <a:off x="5606904" y="1663139"/>
                  <a:ext cx="542225" cy="52573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19050">
                      <a:solidFill>
                        <a:srgbClr val="000000"/>
                      </a:solidFill>
                      <a:miter lim="800000"/>
                      <a:headEnd/>
                      <a:tailEnd type="none" w="lg" len="lg"/>
                    </a14:hiddenLine>
                  </a:ext>
                </a:extLst>
              </p:spPr>
              <p:txBody>
                <a:bodyPr wrap="none" lIns="90000" tIns="46800" rIns="90000" bIns="46800">
                  <a:spAutoFit/>
                </a:bodyPr>
                <a:lstStyle>
                  <a:lvl1pPr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1pPr>
                  <a:lvl2pPr marL="742950" indent="-28575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2pPr>
                  <a:lvl3pPr marL="11430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3pPr>
                  <a:lvl4pPr marL="16002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4pPr>
                  <a:lvl5pPr marL="2057400" indent="-228600"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5pPr>
                  <a:lvl6pPr marL="25146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6pPr>
                  <a:lvl7pPr marL="29718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7pPr>
                  <a:lvl8pPr marL="34290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8pPr>
                  <a:lvl9pPr marL="3886200" indent="-228600" eaLnBrk="0" fontAlgn="base" hangingPunct="0">
                    <a:spcBef>
                      <a:spcPct val="0"/>
                    </a:spcBef>
                    <a:spcAft>
                      <a:spcPct val="0"/>
                    </a:spcAft>
                    <a:defRPr>
                      <a:solidFill>
                        <a:schemeClr val="tx1"/>
                      </a:solidFill>
                      <a:latin typeface="等线" panose="02010600030101010101" pitchFamily="2" charset="-122"/>
                      <a:ea typeface="等线" panose="02010600030101010101" pitchFamily="2" charset="-122"/>
                    </a:defRPr>
                  </a:lvl9pPr>
                </a:lstStyle>
                <a:p>
                  <a:pPr algn="ctr"/>
                  <a:r>
                    <a:rPr lang="zh-CN" altLang="en-US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rPr>
                    <a:t>＞</a:t>
                  </a:r>
                  <a:endParaRPr lang="zh-CN" altLang="en-US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endParaRPr>
                </a:p>
              </p:txBody>
            </p:sp>
            <p:grpSp>
              <p:nvGrpSpPr>
                <p:cNvPr id="18452" name="组合 34"/>
                <p:cNvGrpSpPr/>
                <p:nvPr/>
              </p:nvGrpSpPr>
              <p:grpSpPr bwMode="auto">
                <a:xfrm>
                  <a:off x="6035342" y="1460971"/>
                  <a:ext cx="637833" cy="956288"/>
                  <a:chOff x="2828563" y="1036173"/>
                  <a:chExt cx="637833" cy="956288"/>
                </a:xfrm>
              </p:grpSpPr>
              <p:sp>
                <p:nvSpPr>
                  <p:cNvPr id="1845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2828468" y="1036173"/>
                    <a:ext cx="637928" cy="956288"/>
                  </a:xfrm>
                  <a:prstGeom prst="rect">
                    <a:avLst/>
                  </a:prstGeom>
                  <a:noFill/>
                  <a:ln>
                    <a:noFill/>
                  </a:ln>
                  <a:extLst>
                    <a:ext uri="{909E8E84-426E-40DD-AFC4-6F175D3DCCD1}">
                      <a14:hiddenFill xmlns:a14="http://schemas.microsoft.com/office/drawing/2010/main">
                        <a:solidFill>
                          <a:srgbClr val="FFFFFF"/>
                        </a:solidFill>
                      </a14:hiddenFill>
                    </a:ext>
                    <a:ext uri="{91240B29-F687-4F45-9708-019B960494DF}">
                      <a14:hiddenLine xmlns:a14="http://schemas.microsoft.com/office/drawing/2010/main" w="19050">
                        <a:solidFill>
                          <a:srgbClr val="000000"/>
                        </a:solidFill>
                        <a:miter lim="800000"/>
                        <a:headEnd/>
                        <a:tailEnd type="none" w="lg" len="lg"/>
                      </a14:hiddenLine>
                    </a:ext>
                  </a:extLst>
                </p:spPr>
                <p:txBody>
                  <a:bodyPr lIns="90000" tIns="46800" rIns="90000" bIns="46800">
                    <a:spAutoFit/>
                  </a:bodyPr>
                  <a:lstStyle>
                    <a:lvl1pPr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1pPr>
                    <a:lvl2pPr marL="742950" indent="-28575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2pPr>
                    <a:lvl3pPr marL="11430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3pPr>
                    <a:lvl4pPr marL="16002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4pPr>
                    <a:lvl5pPr marL="2057400" indent="-228600"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5pPr>
                    <a:lvl6pPr marL="25146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6pPr>
                    <a:lvl7pPr marL="29718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7pPr>
                    <a:lvl8pPr marL="34290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8pPr>
                    <a:lvl9pPr marL="3886200" indent="-228600" eaLnBrk="0" fontAlgn="base" hangingPunct="0">
                      <a:spcBef>
                        <a:spcPct val="0"/>
                      </a:spcBef>
                      <a:spcAft>
                        <a:spcPct val="0"/>
                      </a:spcAft>
                      <a:defRPr>
                        <a:solidFill>
                          <a:schemeClr val="tx1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defRPr>
                    </a:lvl9pPr>
                  </a:lstStyle>
                  <a:p>
                    <a:pPr algn="ctr"/>
                    <a:r>
                      <a:rPr lang="en-US" altLang="zh-CN" sz="2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5</a:t>
                    </a:r>
                    <a:endParaRPr lang="en-US" altLang="zh-CN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  <a:p>
                    <a:pPr algn="ctr"/>
                    <a:r>
                      <a:rPr lang="en-US" altLang="zh-CN" sz="2800" b="1">
                        <a:solidFill>
                          <a:srgbClr val="FF0000"/>
                        </a:solidFill>
                        <a:latin typeface="Times New Roman" panose="02020603050405020304" pitchFamily="18" charset="0"/>
                        <a:ea typeface="宋体" panose="02010600030101010101" pitchFamily="2" charset="-122"/>
                      </a:rPr>
                      <a:t>20</a:t>
                    </a:r>
                    <a:endParaRPr lang="en-US" altLang="zh-CN" sz="2800" b="1">
                      <a:solidFill>
                        <a:srgbClr val="FF0000"/>
                      </a:solidFill>
                      <a:latin typeface="Times New Roman" panose="02020603050405020304" pitchFamily="18" charset="0"/>
                      <a:ea typeface="宋体" panose="02010600030101010101" pitchFamily="2" charset="-122"/>
                    </a:endParaRPr>
                  </a:p>
                </p:txBody>
              </p:sp>
              <p:sp>
                <p:nvSpPr>
                  <p:cNvPr id="18454" name="Line 11"/>
                  <p:cNvSpPr>
                    <a:spLocks noChangeShapeType="1"/>
                  </p:cNvSpPr>
                  <p:nvPr/>
                </p:nvSpPr>
                <p:spPr bwMode="auto">
                  <a:xfrm>
                    <a:off x="2949071" y="1509551"/>
                    <a:ext cx="409416" cy="0"/>
                  </a:xfrm>
                  <a:prstGeom prst="line">
                    <a:avLst/>
                  </a:prstGeom>
                  <a:noFill/>
                  <a:ln w="19050">
                    <a:solidFill>
                      <a:srgbClr val="FF0000"/>
                    </a:solidFill>
                    <a:round/>
                    <a:tailEnd type="none" w="lg" len="lg"/>
                  </a:ln>
                  <a:extLst>
                    <a:ext uri="{909E8E84-426E-40DD-AFC4-6F175D3DCCD1}">
                      <a14:hiddenFill xmlns:a14="http://schemas.microsoft.com/office/drawing/2010/main">
                        <a:noFill/>
                      </a14:hiddenFill>
                    </a:ext>
                  </a:extLst>
                </p:spPr>
                <p:txBody>
                  <a:bodyPr lIns="90000" tIns="46800" rIns="90000" bIns="46800" anchor="ctr"/>
                  <a:lstStyle/>
                  <a:p>
                    <a:endParaRPr lang="zh-CN" altLang="en-US"/>
                  </a:p>
                </p:txBody>
              </p:sp>
            </p:grpSp>
          </p:grpSp>
        </p:grpSp>
        <p:sp>
          <p:nvSpPr>
            <p:cNvPr id="18442" name="矩形 83"/>
            <p:cNvSpPr>
              <a:spLocks noChangeArrowheads="1"/>
            </p:cNvSpPr>
            <p:nvPr/>
          </p:nvSpPr>
          <p:spPr bwMode="auto">
            <a:xfrm>
              <a:off x="5143518" y="2819973"/>
              <a:ext cx="3172897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8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，所以   ＞   。</a:t>
              </a:r>
              <a:endParaRPr lang="zh-CN" altLang="en-US" sz="2800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18443" name="组合 49"/>
            <p:cNvGrpSpPr/>
            <p:nvPr/>
          </p:nvGrpSpPr>
          <p:grpSpPr bwMode="auto">
            <a:xfrm>
              <a:off x="6379939" y="2633276"/>
              <a:ext cx="400050" cy="955675"/>
              <a:chOff x="2924286" y="1036173"/>
              <a:chExt cx="401265" cy="955675"/>
            </a:xfrm>
          </p:grpSpPr>
          <p:sp>
            <p:nvSpPr>
              <p:cNvPr id="18447" name="Rectangle 10"/>
              <p:cNvSpPr>
                <a:spLocks noChangeArrowheads="1"/>
              </p:cNvSpPr>
              <p:nvPr/>
            </p:nvSpPr>
            <p:spPr bwMode="auto">
              <a:xfrm>
                <a:off x="2924286" y="1036173"/>
                <a:ext cx="401265" cy="95567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448" name="Line 11"/>
              <p:cNvSpPr>
                <a:spLocks noChangeShapeType="1"/>
              </p:cNvSpPr>
              <p:nvPr/>
            </p:nvSpPr>
            <p:spPr bwMode="auto">
              <a:xfrm>
                <a:off x="2965686" y="1509248"/>
                <a:ext cx="308910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18444" name="组合 49"/>
            <p:cNvGrpSpPr/>
            <p:nvPr/>
          </p:nvGrpSpPr>
          <p:grpSpPr bwMode="auto">
            <a:xfrm>
              <a:off x="7311431" y="2638101"/>
              <a:ext cx="361294" cy="956288"/>
              <a:chOff x="2943723" y="1036173"/>
              <a:chExt cx="362391" cy="956288"/>
            </a:xfrm>
          </p:grpSpPr>
          <p:sp>
            <p:nvSpPr>
              <p:cNvPr id="18445" name="Rectangle 10"/>
              <p:cNvSpPr>
                <a:spLocks noChangeArrowheads="1"/>
              </p:cNvSpPr>
              <p:nvPr/>
            </p:nvSpPr>
            <p:spPr bwMode="auto">
              <a:xfrm>
                <a:off x="2943723" y="1036173"/>
                <a:ext cx="362391" cy="95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446" name="Line 11"/>
              <p:cNvSpPr>
                <a:spLocks noChangeShapeType="1"/>
              </p:cNvSpPr>
              <p:nvPr/>
            </p:nvSpPr>
            <p:spPr bwMode="auto">
              <a:xfrm>
                <a:off x="2965686" y="1509248"/>
                <a:ext cx="308910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458" name="组合 14"/>
          <p:cNvGrpSpPr/>
          <p:nvPr/>
        </p:nvGrpSpPr>
        <p:grpSpPr bwMode="auto">
          <a:xfrm>
            <a:off x="611188" y="700088"/>
            <a:ext cx="8137525" cy="1466850"/>
            <a:chOff x="713526" y="3716947"/>
            <a:chExt cx="8137002" cy="1467529"/>
          </a:xfrm>
        </p:grpSpPr>
        <p:pic>
          <p:nvPicPr>
            <p:cNvPr id="19489" name="Picture 34" descr="E:\潘菲\模板\笔记素材图\状元笔记的娃娃（8.22日更新\夏路半2.png夏路半2"/>
            <p:cNvPicPr>
              <a:picLocks noChangeAspect="1" noChangeArrowheads="1"/>
            </p:cNvPicPr>
            <p:nvPr/>
          </p:nvPicPr>
          <p:blipFill>
            <a:blip r:embed="rId1"/>
            <a:srcRect/>
            <a:stretch>
              <a:fillRect/>
            </a:stretch>
          </p:blipFill>
          <p:spPr bwMode="auto">
            <a:xfrm flipH="1">
              <a:off x="7914413" y="3988964"/>
              <a:ext cx="936115" cy="111811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19490" name="AutoShape 27"/>
            <p:cNvSpPr>
              <a:spLocks noChangeArrowheads="1"/>
            </p:cNvSpPr>
            <p:nvPr/>
          </p:nvSpPr>
          <p:spPr bwMode="auto">
            <a:xfrm>
              <a:off x="713526" y="3716947"/>
              <a:ext cx="6937459" cy="1467529"/>
            </a:xfrm>
            <a:prstGeom prst="wedgeRoundRectCallout">
              <a:avLst>
                <a:gd name="adj1" fmla="val 55444"/>
                <a:gd name="adj2" fmla="val -13852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 indent="-3429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30000"/>
                </a:lnSpc>
                <a:spcBef>
                  <a:spcPct val="20000"/>
                </a:spcBef>
              </a:pPr>
              <a:r>
                <a:rPr lang="zh-CN" altLang="en-US" sz="32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还可以根据分数与除法运算的密切关系，把这两个分数化为小数进行比较。</a:t>
              </a:r>
              <a:endParaRPr lang="zh-CN" altLang="en-US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19459" name="组合 1"/>
          <p:cNvGrpSpPr/>
          <p:nvPr/>
        </p:nvGrpSpPr>
        <p:grpSpPr bwMode="auto">
          <a:xfrm>
            <a:off x="1495425" y="2259013"/>
            <a:ext cx="401638" cy="955675"/>
            <a:chOff x="2924286" y="1036173"/>
            <a:chExt cx="401265" cy="955675"/>
          </a:xfrm>
        </p:grpSpPr>
        <p:sp>
          <p:nvSpPr>
            <p:cNvPr id="19487" name="Rectangle 10"/>
            <p:cNvSpPr>
              <a:spLocks noChangeArrowheads="1"/>
            </p:cNvSpPr>
            <p:nvPr/>
          </p:nvSpPr>
          <p:spPr bwMode="auto">
            <a:xfrm>
              <a:off x="2924286" y="1036173"/>
              <a:ext cx="401265" cy="955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9488" name="Line 11"/>
            <p:cNvSpPr>
              <a:spLocks noChangeShapeType="1"/>
            </p:cNvSpPr>
            <p:nvPr/>
          </p:nvSpPr>
          <p:spPr bwMode="auto">
            <a:xfrm>
              <a:off x="2965523" y="1509248"/>
              <a:ext cx="309275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sp>
        <p:nvSpPr>
          <p:cNvPr id="19" name="流程图: 接点 18"/>
          <p:cNvSpPr/>
          <p:nvPr/>
        </p:nvSpPr>
        <p:spPr>
          <a:xfrm>
            <a:off x="2160588" y="2465388"/>
            <a:ext cx="533400" cy="533400"/>
          </a:xfrm>
          <a:prstGeom prst="flowChartConnector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 bwMode="auto">
          <a:xfrm>
            <a:off x="3008313" y="2259013"/>
            <a:ext cx="360362" cy="957262"/>
            <a:chOff x="2944271" y="1036173"/>
            <a:chExt cx="361294" cy="956288"/>
          </a:xfrm>
        </p:grpSpPr>
        <p:sp>
          <p:nvSpPr>
            <p:cNvPr id="19485" name="Rectangle 10"/>
            <p:cNvSpPr>
              <a:spLocks noChangeArrowheads="1"/>
            </p:cNvSpPr>
            <p:nvPr/>
          </p:nvSpPr>
          <p:spPr bwMode="auto">
            <a:xfrm>
              <a:off x="2944271" y="1036173"/>
              <a:ext cx="361294" cy="95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9486" name="Line 11"/>
            <p:cNvSpPr>
              <a:spLocks noChangeShapeType="1"/>
            </p:cNvSpPr>
            <p:nvPr/>
          </p:nvSpPr>
          <p:spPr bwMode="auto">
            <a:xfrm>
              <a:off x="2966553" y="1508766"/>
              <a:ext cx="307180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23" name="组合 22"/>
          <p:cNvGrpSpPr/>
          <p:nvPr/>
        </p:nvGrpSpPr>
        <p:grpSpPr bwMode="auto">
          <a:xfrm>
            <a:off x="1492250" y="2252663"/>
            <a:ext cx="401638" cy="955675"/>
            <a:chOff x="2924286" y="1036173"/>
            <a:chExt cx="401265" cy="955675"/>
          </a:xfrm>
        </p:grpSpPr>
        <p:sp>
          <p:nvSpPr>
            <p:cNvPr id="19483" name="Rectangle 10"/>
            <p:cNvSpPr>
              <a:spLocks noChangeArrowheads="1"/>
            </p:cNvSpPr>
            <p:nvPr/>
          </p:nvSpPr>
          <p:spPr bwMode="auto">
            <a:xfrm>
              <a:off x="2924286" y="1036173"/>
              <a:ext cx="401265" cy="955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9484" name="Line 11"/>
            <p:cNvSpPr>
              <a:spLocks noChangeShapeType="1"/>
            </p:cNvSpPr>
            <p:nvPr/>
          </p:nvSpPr>
          <p:spPr bwMode="auto">
            <a:xfrm>
              <a:off x="2965523" y="1509248"/>
              <a:ext cx="309275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19463" name="组合 11"/>
          <p:cNvGrpSpPr/>
          <p:nvPr/>
        </p:nvGrpSpPr>
        <p:grpSpPr bwMode="auto">
          <a:xfrm>
            <a:off x="3003550" y="2259013"/>
            <a:ext cx="361950" cy="957262"/>
            <a:chOff x="2944271" y="1036173"/>
            <a:chExt cx="361294" cy="956288"/>
          </a:xfrm>
        </p:grpSpPr>
        <p:sp>
          <p:nvSpPr>
            <p:cNvPr id="19481" name="Rectangle 10"/>
            <p:cNvSpPr>
              <a:spLocks noChangeArrowheads="1"/>
            </p:cNvSpPr>
            <p:nvPr/>
          </p:nvSpPr>
          <p:spPr bwMode="auto">
            <a:xfrm>
              <a:off x="2944271" y="1036173"/>
              <a:ext cx="361294" cy="95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9482" name="Line 11"/>
            <p:cNvSpPr>
              <a:spLocks noChangeShapeType="1"/>
            </p:cNvSpPr>
            <p:nvPr/>
          </p:nvSpPr>
          <p:spPr bwMode="auto">
            <a:xfrm>
              <a:off x="2966456" y="1508766"/>
              <a:ext cx="307417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29" name="组合 28"/>
          <p:cNvGrpSpPr/>
          <p:nvPr/>
        </p:nvGrpSpPr>
        <p:grpSpPr bwMode="auto">
          <a:xfrm>
            <a:off x="1912938" y="3381375"/>
            <a:ext cx="1816100" cy="534988"/>
            <a:chOff x="3746976" y="1653126"/>
            <a:chExt cx="1815438" cy="535414"/>
          </a:xfrm>
        </p:grpSpPr>
        <p:sp>
          <p:nvSpPr>
            <p:cNvPr id="19479" name="文本框 15"/>
            <p:cNvSpPr txBox="1">
              <a:spLocks noChangeArrowheads="1"/>
            </p:cNvSpPr>
            <p:nvPr/>
          </p:nvSpPr>
          <p:spPr bwMode="auto">
            <a:xfrm>
              <a:off x="3746976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9480" name="Rectangle 10"/>
            <p:cNvSpPr>
              <a:spLocks noChangeArrowheads="1"/>
            </p:cNvSpPr>
            <p:nvPr/>
          </p:nvSpPr>
          <p:spPr bwMode="auto">
            <a:xfrm>
              <a:off x="4299225" y="1653126"/>
              <a:ext cx="1263189" cy="5258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2÷5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2" name="组合 31"/>
          <p:cNvGrpSpPr/>
          <p:nvPr/>
        </p:nvGrpSpPr>
        <p:grpSpPr bwMode="auto">
          <a:xfrm>
            <a:off x="3846513" y="3376613"/>
            <a:ext cx="981075" cy="527050"/>
            <a:chOff x="5684545" y="1662509"/>
            <a:chExt cx="980459" cy="526031"/>
          </a:xfrm>
        </p:grpSpPr>
        <p:sp>
          <p:nvSpPr>
            <p:cNvPr id="19477" name="文本框 20"/>
            <p:cNvSpPr txBox="1">
              <a:spLocks noChangeArrowheads="1"/>
            </p:cNvSpPr>
            <p:nvPr/>
          </p:nvSpPr>
          <p:spPr bwMode="auto">
            <a:xfrm>
              <a:off x="5684545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9478" name="Rectangle 10"/>
            <p:cNvSpPr>
              <a:spLocks noChangeArrowheads="1"/>
            </p:cNvSpPr>
            <p:nvPr/>
          </p:nvSpPr>
          <p:spPr bwMode="auto">
            <a:xfrm>
              <a:off x="6027230" y="1662509"/>
              <a:ext cx="637774" cy="5260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0.4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5" name="组合 34"/>
          <p:cNvGrpSpPr/>
          <p:nvPr/>
        </p:nvGrpSpPr>
        <p:grpSpPr bwMode="auto">
          <a:xfrm>
            <a:off x="1912938" y="4162425"/>
            <a:ext cx="1674812" cy="527050"/>
            <a:chOff x="3746976" y="1663139"/>
            <a:chExt cx="1674582" cy="527122"/>
          </a:xfrm>
        </p:grpSpPr>
        <p:sp>
          <p:nvSpPr>
            <p:cNvPr id="19475" name="文本框 25"/>
            <p:cNvSpPr txBox="1">
              <a:spLocks noChangeArrowheads="1"/>
            </p:cNvSpPr>
            <p:nvPr/>
          </p:nvSpPr>
          <p:spPr bwMode="auto">
            <a:xfrm>
              <a:off x="3746976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9476" name="Rectangle 10"/>
            <p:cNvSpPr>
              <a:spLocks noChangeArrowheads="1"/>
            </p:cNvSpPr>
            <p:nvPr/>
          </p:nvSpPr>
          <p:spPr bwMode="auto">
            <a:xfrm>
              <a:off x="4442205" y="1664726"/>
              <a:ext cx="979353" cy="52553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1÷4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38" name="组合 37"/>
          <p:cNvGrpSpPr/>
          <p:nvPr/>
        </p:nvGrpSpPr>
        <p:grpSpPr bwMode="auto">
          <a:xfrm>
            <a:off x="3851275" y="4156075"/>
            <a:ext cx="1195388" cy="531813"/>
            <a:chOff x="5684545" y="1656024"/>
            <a:chExt cx="1196162" cy="532516"/>
          </a:xfrm>
        </p:grpSpPr>
        <p:sp>
          <p:nvSpPr>
            <p:cNvPr id="19473" name="文本框 30"/>
            <p:cNvSpPr txBox="1">
              <a:spLocks noChangeArrowheads="1"/>
            </p:cNvSpPr>
            <p:nvPr/>
          </p:nvSpPr>
          <p:spPr bwMode="auto">
            <a:xfrm>
              <a:off x="5684545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19474" name="Rectangle 10"/>
            <p:cNvSpPr>
              <a:spLocks noChangeArrowheads="1"/>
            </p:cNvSpPr>
            <p:nvPr/>
          </p:nvSpPr>
          <p:spPr bwMode="auto">
            <a:xfrm>
              <a:off x="5997485" y="1656024"/>
              <a:ext cx="883222" cy="5261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0.25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41" name="流程图: 接点 40"/>
          <p:cNvSpPr/>
          <p:nvPr/>
        </p:nvSpPr>
        <p:spPr>
          <a:xfrm>
            <a:off x="6754813" y="3443288"/>
            <a:ext cx="533400" cy="533400"/>
          </a:xfrm>
          <a:prstGeom prst="flowChartConnector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42" name="文本框 41"/>
          <p:cNvSpPr txBox="1">
            <a:spLocks noChangeArrowheads="1"/>
          </p:cNvSpPr>
          <p:nvPr/>
        </p:nvSpPr>
        <p:spPr bwMode="auto">
          <a:xfrm>
            <a:off x="6707188" y="3452813"/>
            <a:ext cx="6683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＞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3" name="文本框 42"/>
          <p:cNvSpPr txBox="1">
            <a:spLocks noChangeArrowheads="1"/>
          </p:cNvSpPr>
          <p:nvPr/>
        </p:nvSpPr>
        <p:spPr bwMode="auto">
          <a:xfrm>
            <a:off x="6700838" y="3449638"/>
            <a:ext cx="668337" cy="523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＞</a:t>
            </a:r>
            <a:endParaRPr lang="zh-CN" altLang="en-US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4" name="Rectangle 10"/>
          <p:cNvSpPr>
            <a:spLocks noChangeArrowheads="1"/>
          </p:cNvSpPr>
          <p:nvPr/>
        </p:nvSpPr>
        <p:spPr bwMode="auto">
          <a:xfrm>
            <a:off x="4183063" y="3378200"/>
            <a:ext cx="638175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0.4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5" name="Rectangle 10"/>
          <p:cNvSpPr>
            <a:spLocks noChangeArrowheads="1"/>
          </p:cNvSpPr>
          <p:nvPr/>
        </p:nvSpPr>
        <p:spPr bwMode="auto">
          <a:xfrm>
            <a:off x="4162425" y="4162425"/>
            <a:ext cx="884238" cy="52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0.25</a:t>
            </a:r>
            <a:endParaRPr lang="en-US" altLang="zh-CN" sz="2800" b="1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4.19753E-6 L 0.00174 0.18488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7" y="922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1.23457E-6 L -0.16076 0.33796 " pathEditMode="relative" rAng="0" ptsTypes="AA">
                                      <p:cBhvr>
                                        <p:cTn id="2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038" y="16883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3.95062E-6 L 0.20278 0.0179 " pathEditMode="relative" rAng="0" ptsTypes="AA">
                                      <p:cBhvr>
                                        <p:cTn id="3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139" y="89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22222E-6 4.81481E-6 L 0.34566 -0.1321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7274" y="-660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42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7 -4.93827E-6 L -0.50104 -0.18888 " pathEditMode="relative" rAng="0" ptsTypes="AA">
                                      <p:cBhvr>
                                        <p:cTn id="62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087" y="-9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/>
      <p:bldP spid="43" grpId="0"/>
      <p:bldP spid="43" grpId="1"/>
      <p:bldP spid="44" grpId="0"/>
      <p:bldP spid="44" grpId="1"/>
      <p:bldP spid="45" grpId="0"/>
      <p:bldP spid="45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矩形 7"/>
          <p:cNvSpPr>
            <a:spLocks noChangeArrowheads="1"/>
          </p:cNvSpPr>
          <p:nvPr/>
        </p:nvSpPr>
        <p:spPr bwMode="auto">
          <a:xfrm>
            <a:off x="755650" y="1152525"/>
            <a:ext cx="7704138" cy="2085975"/>
          </a:xfrm>
          <a:prstGeom prst="rect">
            <a:avLst/>
          </a:prstGeom>
          <a:solidFill>
            <a:srgbClr val="FAD6E8"/>
          </a:solidFill>
          <a:ln w="28575">
            <a:solidFill>
              <a:srgbClr val="E72D8B"/>
            </a:solidFill>
            <a:miter lim="800000"/>
          </a:ln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</a:pP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     像这样，把异分母分数分别化成和原来分数相等的同分母分数，叫作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通分</a:t>
            </a:r>
            <a:r>
              <a:rPr lang="zh-CN" altLang="en-US" sz="3600" b="1" dirty="0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。</a:t>
            </a:r>
            <a:endParaRPr lang="zh-CN" altLang="en-US" sz="3600" b="1" dirty="0">
              <a:solidFill>
                <a:srgbClr val="00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2" name="文本框 1"/>
          <p:cNvSpPr txBox="1">
            <a:spLocks noChangeArrowheads="1"/>
          </p:cNvSpPr>
          <p:nvPr/>
        </p:nvSpPr>
        <p:spPr bwMode="auto">
          <a:xfrm>
            <a:off x="1374775" y="3517900"/>
            <a:ext cx="2232025" cy="585788"/>
          </a:xfrm>
          <a:prstGeom prst="rect">
            <a:avLst/>
          </a:prstGeom>
          <a:solidFill>
            <a:srgbClr val="E72D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异分母分数</a:t>
            </a:r>
            <a:endParaRPr lang="zh-CN" altLang="en-US" sz="32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4" name="直接箭头连接符 3"/>
          <p:cNvCxnSpPr/>
          <p:nvPr/>
        </p:nvCxnSpPr>
        <p:spPr>
          <a:xfrm>
            <a:off x="3660775" y="3878263"/>
            <a:ext cx="1944688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5691188" y="3516313"/>
            <a:ext cx="2262187" cy="584200"/>
          </a:xfrm>
          <a:prstGeom prst="rect">
            <a:avLst/>
          </a:prstGeom>
          <a:solidFill>
            <a:srgbClr val="E72D8B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chemeClr val="bg1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同分母分数</a:t>
            </a:r>
            <a:endParaRPr lang="zh-CN" altLang="en-US" sz="3200" b="1">
              <a:solidFill>
                <a:schemeClr val="bg1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文本框 8"/>
          <p:cNvSpPr txBox="1">
            <a:spLocks noChangeArrowheads="1"/>
          </p:cNvSpPr>
          <p:nvPr/>
        </p:nvSpPr>
        <p:spPr bwMode="auto">
          <a:xfrm>
            <a:off x="3635375" y="3444875"/>
            <a:ext cx="2089150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分数的基本性质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10" name="文本框 9"/>
          <p:cNvSpPr txBox="1">
            <a:spLocks noChangeArrowheads="1"/>
          </p:cNvSpPr>
          <p:nvPr/>
        </p:nvSpPr>
        <p:spPr bwMode="auto">
          <a:xfrm>
            <a:off x="3605213" y="3878263"/>
            <a:ext cx="2087562" cy="40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/>
            <a:r>
              <a:rPr lang="zh-CN" altLang="en-US" sz="2000" b="1">
                <a:latin typeface="楷体" panose="02010609060101010101" pitchFamily="49" charset="-122"/>
                <a:ea typeface="楷体" panose="02010609060101010101" pitchFamily="49" charset="-122"/>
              </a:rPr>
              <a:t>与原分数相等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20488" name="组合 10"/>
          <p:cNvGrpSpPr/>
          <p:nvPr/>
        </p:nvGrpSpPr>
        <p:grpSpPr bwMode="auto">
          <a:xfrm>
            <a:off x="400050" y="180975"/>
            <a:ext cx="3911600" cy="765175"/>
            <a:chOff x="399381" y="180975"/>
            <a:chExt cx="3912802" cy="765698"/>
          </a:xfrm>
        </p:grpSpPr>
        <p:pic>
          <p:nvPicPr>
            <p:cNvPr id="20489" name="图片 11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381" y="197873"/>
              <a:ext cx="3912802" cy="7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490" name="文本框 1"/>
            <p:cNvSpPr txBox="1">
              <a:spLocks noChangeArrowheads="1"/>
            </p:cNvSpPr>
            <p:nvPr/>
          </p:nvSpPr>
          <p:spPr bwMode="auto">
            <a:xfrm>
              <a:off x="1254746" y="180975"/>
              <a:ext cx="2237134" cy="6461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dist"/>
              <a:r>
                <a:rPr lang="zh-CN" altLang="en-US" sz="3600" b="1">
                  <a:latin typeface="黑体" panose="02010609060101010101" pitchFamily="49" charset="-122"/>
                  <a:ea typeface="黑体" panose="02010609060101010101" pitchFamily="49" charset="-122"/>
                </a:rPr>
                <a:t>归纳总结</a:t>
              </a:r>
              <a:endParaRPr lang="zh-CN" altLang="en-US" sz="36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506" name="组合 22"/>
          <p:cNvGrpSpPr/>
          <p:nvPr/>
        </p:nvGrpSpPr>
        <p:grpSpPr bwMode="auto">
          <a:xfrm>
            <a:off x="1331913" y="1093788"/>
            <a:ext cx="1831975" cy="955675"/>
            <a:chOff x="3746976" y="1467456"/>
            <a:chExt cx="1832493" cy="956288"/>
          </a:xfrm>
        </p:grpSpPr>
        <p:sp>
          <p:nvSpPr>
            <p:cNvPr id="21559" name="文本框 11"/>
            <p:cNvSpPr txBox="1">
              <a:spLocks noChangeArrowheads="1"/>
            </p:cNvSpPr>
            <p:nvPr/>
          </p:nvSpPr>
          <p:spPr bwMode="auto">
            <a:xfrm>
              <a:off x="3746976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21560" name="组合 15"/>
            <p:cNvGrpSpPr/>
            <p:nvPr/>
          </p:nvGrpSpPr>
          <p:grpSpPr bwMode="auto">
            <a:xfrm>
              <a:off x="4226024" y="1467456"/>
              <a:ext cx="1353445" cy="956288"/>
              <a:chOff x="2965960" y="1036173"/>
              <a:chExt cx="308391" cy="956288"/>
            </a:xfrm>
          </p:grpSpPr>
          <p:sp>
            <p:nvSpPr>
              <p:cNvPr id="21561" name="Rectangle 10"/>
              <p:cNvSpPr>
                <a:spLocks noChangeArrowheads="1"/>
              </p:cNvSpPr>
              <p:nvPr/>
            </p:nvSpPr>
            <p:spPr bwMode="auto">
              <a:xfrm>
                <a:off x="3022160" y="1036173"/>
                <a:ext cx="205516" cy="95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×4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×4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562" name="Line 11"/>
              <p:cNvSpPr>
                <a:spLocks noChangeShapeType="1"/>
              </p:cNvSpPr>
              <p:nvPr/>
            </p:nvSpPr>
            <p:spPr bwMode="auto">
              <a:xfrm>
                <a:off x="2966077" y="1509551"/>
                <a:ext cx="30827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1507" name="组合 27"/>
          <p:cNvGrpSpPr/>
          <p:nvPr/>
        </p:nvGrpSpPr>
        <p:grpSpPr bwMode="auto">
          <a:xfrm>
            <a:off x="3268663" y="1087438"/>
            <a:ext cx="989012" cy="955675"/>
            <a:chOff x="5684545" y="1460971"/>
            <a:chExt cx="988630" cy="956288"/>
          </a:xfrm>
        </p:grpSpPr>
        <p:sp>
          <p:nvSpPr>
            <p:cNvPr id="21555" name="文本框 18"/>
            <p:cNvSpPr txBox="1">
              <a:spLocks noChangeArrowheads="1"/>
            </p:cNvSpPr>
            <p:nvPr/>
          </p:nvSpPr>
          <p:spPr bwMode="auto">
            <a:xfrm>
              <a:off x="5684545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21556" name="组合 19"/>
            <p:cNvGrpSpPr/>
            <p:nvPr/>
          </p:nvGrpSpPr>
          <p:grpSpPr bwMode="auto">
            <a:xfrm>
              <a:off x="6035342" y="1460971"/>
              <a:ext cx="637833" cy="956288"/>
              <a:chOff x="2828563" y="1036173"/>
              <a:chExt cx="637833" cy="956288"/>
            </a:xfrm>
          </p:grpSpPr>
          <p:sp>
            <p:nvSpPr>
              <p:cNvPr id="21557" name="Rectangle 10"/>
              <p:cNvSpPr>
                <a:spLocks noChangeArrowheads="1"/>
              </p:cNvSpPr>
              <p:nvPr/>
            </p:nvSpPr>
            <p:spPr bwMode="auto">
              <a:xfrm>
                <a:off x="2828468" y="1036173"/>
                <a:ext cx="637928" cy="95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20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558" name="Line 11"/>
              <p:cNvSpPr>
                <a:spLocks noChangeShapeType="1"/>
              </p:cNvSpPr>
              <p:nvPr/>
            </p:nvSpPr>
            <p:spPr bwMode="auto">
              <a:xfrm>
                <a:off x="2949071" y="1509551"/>
                <a:ext cx="409416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1508" name="组合 32"/>
          <p:cNvGrpSpPr/>
          <p:nvPr/>
        </p:nvGrpSpPr>
        <p:grpSpPr bwMode="auto">
          <a:xfrm>
            <a:off x="5219700" y="1057275"/>
            <a:ext cx="1831975" cy="955675"/>
            <a:chOff x="3746976" y="1467456"/>
            <a:chExt cx="1832493" cy="956288"/>
          </a:xfrm>
        </p:grpSpPr>
        <p:sp>
          <p:nvSpPr>
            <p:cNvPr id="21551" name="文本框 28"/>
            <p:cNvSpPr txBox="1">
              <a:spLocks noChangeArrowheads="1"/>
            </p:cNvSpPr>
            <p:nvPr/>
          </p:nvSpPr>
          <p:spPr bwMode="auto">
            <a:xfrm>
              <a:off x="3746976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21552" name="组合 29"/>
            <p:cNvGrpSpPr/>
            <p:nvPr/>
          </p:nvGrpSpPr>
          <p:grpSpPr bwMode="auto">
            <a:xfrm>
              <a:off x="4226024" y="1467456"/>
              <a:ext cx="1353445" cy="956288"/>
              <a:chOff x="2965960" y="1036173"/>
              <a:chExt cx="308391" cy="956288"/>
            </a:xfrm>
          </p:grpSpPr>
          <p:sp>
            <p:nvSpPr>
              <p:cNvPr id="21553" name="Rectangle 10"/>
              <p:cNvSpPr>
                <a:spLocks noChangeArrowheads="1"/>
              </p:cNvSpPr>
              <p:nvPr/>
            </p:nvSpPr>
            <p:spPr bwMode="auto">
              <a:xfrm>
                <a:off x="3022160" y="1036173"/>
                <a:ext cx="205516" cy="95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×5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×5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554" name="Line 11"/>
              <p:cNvSpPr>
                <a:spLocks noChangeShapeType="1"/>
              </p:cNvSpPr>
              <p:nvPr/>
            </p:nvSpPr>
            <p:spPr bwMode="auto">
              <a:xfrm>
                <a:off x="2966077" y="1509551"/>
                <a:ext cx="30827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1509" name="组合 37"/>
          <p:cNvGrpSpPr/>
          <p:nvPr/>
        </p:nvGrpSpPr>
        <p:grpSpPr bwMode="auto">
          <a:xfrm>
            <a:off x="7156450" y="1050925"/>
            <a:ext cx="989013" cy="955675"/>
            <a:chOff x="5684545" y="1460971"/>
            <a:chExt cx="988630" cy="956288"/>
          </a:xfrm>
        </p:grpSpPr>
        <p:sp>
          <p:nvSpPr>
            <p:cNvPr id="21547" name="文本框 33"/>
            <p:cNvSpPr txBox="1">
              <a:spLocks noChangeArrowheads="1"/>
            </p:cNvSpPr>
            <p:nvPr/>
          </p:nvSpPr>
          <p:spPr bwMode="auto">
            <a:xfrm>
              <a:off x="5684545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21548" name="组合 34"/>
            <p:cNvGrpSpPr/>
            <p:nvPr/>
          </p:nvGrpSpPr>
          <p:grpSpPr bwMode="auto">
            <a:xfrm>
              <a:off x="6035342" y="1460971"/>
              <a:ext cx="637833" cy="956288"/>
              <a:chOff x="2828563" y="1036173"/>
              <a:chExt cx="637833" cy="956288"/>
            </a:xfrm>
          </p:grpSpPr>
          <p:sp>
            <p:nvSpPr>
              <p:cNvPr id="21549" name="Rectangle 10"/>
              <p:cNvSpPr>
                <a:spLocks noChangeArrowheads="1"/>
              </p:cNvSpPr>
              <p:nvPr/>
            </p:nvSpPr>
            <p:spPr bwMode="auto">
              <a:xfrm>
                <a:off x="2828468" y="1036173"/>
                <a:ext cx="637928" cy="95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20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550" name="Line 11"/>
              <p:cNvSpPr>
                <a:spLocks noChangeShapeType="1"/>
              </p:cNvSpPr>
              <p:nvPr/>
            </p:nvSpPr>
            <p:spPr bwMode="auto">
              <a:xfrm>
                <a:off x="2949071" y="1509551"/>
                <a:ext cx="409416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1510" name="组合 46"/>
          <p:cNvGrpSpPr/>
          <p:nvPr/>
        </p:nvGrpSpPr>
        <p:grpSpPr bwMode="auto">
          <a:xfrm>
            <a:off x="4848225" y="1095375"/>
            <a:ext cx="361950" cy="955675"/>
            <a:chOff x="2944271" y="1036173"/>
            <a:chExt cx="361294" cy="956288"/>
          </a:xfrm>
        </p:grpSpPr>
        <p:sp>
          <p:nvSpPr>
            <p:cNvPr id="21545" name="Rectangle 10"/>
            <p:cNvSpPr>
              <a:spLocks noChangeArrowheads="1"/>
            </p:cNvSpPr>
            <p:nvPr/>
          </p:nvSpPr>
          <p:spPr bwMode="auto">
            <a:xfrm>
              <a:off x="2944271" y="1036173"/>
              <a:ext cx="361294" cy="95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46" name="Line 11"/>
            <p:cNvSpPr>
              <a:spLocks noChangeShapeType="1"/>
            </p:cNvSpPr>
            <p:nvPr/>
          </p:nvSpPr>
          <p:spPr bwMode="auto">
            <a:xfrm>
              <a:off x="2966456" y="1509551"/>
              <a:ext cx="307417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21511" name="组合 49"/>
          <p:cNvGrpSpPr/>
          <p:nvPr/>
        </p:nvGrpSpPr>
        <p:grpSpPr bwMode="auto">
          <a:xfrm>
            <a:off x="911225" y="1084263"/>
            <a:ext cx="400050" cy="955675"/>
            <a:chOff x="2924286" y="1036173"/>
            <a:chExt cx="401265" cy="955675"/>
          </a:xfrm>
        </p:grpSpPr>
        <p:sp>
          <p:nvSpPr>
            <p:cNvPr id="21543" name="Rectangle 10"/>
            <p:cNvSpPr>
              <a:spLocks noChangeArrowheads="1"/>
            </p:cNvSpPr>
            <p:nvPr/>
          </p:nvSpPr>
          <p:spPr bwMode="auto">
            <a:xfrm>
              <a:off x="2924286" y="1036173"/>
              <a:ext cx="401265" cy="955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44" name="Line 11"/>
            <p:cNvSpPr>
              <a:spLocks noChangeShapeType="1"/>
            </p:cNvSpPr>
            <p:nvPr/>
          </p:nvSpPr>
          <p:spPr bwMode="auto">
            <a:xfrm>
              <a:off x="2965686" y="1509248"/>
              <a:ext cx="308910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49" name="组合 48"/>
          <p:cNvGrpSpPr/>
          <p:nvPr/>
        </p:nvGrpSpPr>
        <p:grpSpPr bwMode="auto">
          <a:xfrm>
            <a:off x="376238" y="3536950"/>
            <a:ext cx="8485938" cy="1116013"/>
            <a:chOff x="96859" y="1398355"/>
            <a:chExt cx="8483615" cy="1116756"/>
          </a:xfrm>
        </p:grpSpPr>
        <p:pic>
          <p:nvPicPr>
            <p:cNvPr id="21541" name="Picture 1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 bwMode="auto">
            <a:xfrm>
              <a:off x="7678581" y="1513710"/>
              <a:ext cx="901893" cy="1001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1542" name="AutoShape 27"/>
            <p:cNvSpPr>
              <a:spLocks noChangeArrowheads="1"/>
            </p:cNvSpPr>
            <p:nvPr/>
          </p:nvSpPr>
          <p:spPr bwMode="auto">
            <a:xfrm>
              <a:off x="96859" y="1398355"/>
              <a:ext cx="7249673" cy="1083622"/>
            </a:xfrm>
            <a:prstGeom prst="wedgeRoundRectCallout">
              <a:avLst>
                <a:gd name="adj1" fmla="val 54449"/>
                <a:gd name="adj2" fmla="val 10421"/>
                <a:gd name="adj3" fmla="val 16667"/>
              </a:avLst>
            </a:prstGeom>
            <a:solidFill>
              <a:srgbClr val="FFFFFF"/>
            </a:solidFill>
            <a:ln w="19050">
              <a:solidFill>
                <a:srgbClr val="E72D8B"/>
              </a:solidFill>
              <a:miter lim="800000"/>
            </a:ln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just"/>
              <a:r>
                <a:rPr lang="zh-CN" altLang="en-US" sz="2800" b="1">
                  <a:solidFill>
                    <a:srgbClr val="000000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 通分时，一般选两个异分母分数分母的最小公倍数，把最小公倍数作为公分母。</a:t>
              </a:r>
              <a:endPara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</p:grpSp>
      <p:grpSp>
        <p:nvGrpSpPr>
          <p:cNvPr id="21513" name="组合 54"/>
          <p:cNvGrpSpPr/>
          <p:nvPr/>
        </p:nvGrpSpPr>
        <p:grpSpPr bwMode="auto">
          <a:xfrm>
            <a:off x="1338263" y="2354263"/>
            <a:ext cx="1831975" cy="955675"/>
            <a:chOff x="3746976" y="1467456"/>
            <a:chExt cx="1832493" cy="956288"/>
          </a:xfrm>
        </p:grpSpPr>
        <p:sp>
          <p:nvSpPr>
            <p:cNvPr id="21537" name="文本框 11"/>
            <p:cNvSpPr txBox="1">
              <a:spLocks noChangeArrowheads="1"/>
            </p:cNvSpPr>
            <p:nvPr/>
          </p:nvSpPr>
          <p:spPr bwMode="auto">
            <a:xfrm>
              <a:off x="3746976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21538" name="组合 15"/>
            <p:cNvGrpSpPr/>
            <p:nvPr/>
          </p:nvGrpSpPr>
          <p:grpSpPr bwMode="auto">
            <a:xfrm>
              <a:off x="4226024" y="1467456"/>
              <a:ext cx="1353445" cy="956288"/>
              <a:chOff x="2965960" y="1036173"/>
              <a:chExt cx="308391" cy="956288"/>
            </a:xfrm>
          </p:grpSpPr>
          <p:sp>
            <p:nvSpPr>
              <p:cNvPr id="21539" name="Rectangle 10"/>
              <p:cNvSpPr>
                <a:spLocks noChangeArrowheads="1"/>
              </p:cNvSpPr>
              <p:nvPr/>
            </p:nvSpPr>
            <p:spPr bwMode="auto">
              <a:xfrm>
                <a:off x="3022160" y="1036173"/>
                <a:ext cx="205516" cy="95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×8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×8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540" name="Line 11"/>
              <p:cNvSpPr>
                <a:spLocks noChangeShapeType="1"/>
              </p:cNvSpPr>
              <p:nvPr/>
            </p:nvSpPr>
            <p:spPr bwMode="auto">
              <a:xfrm>
                <a:off x="2966077" y="1509551"/>
                <a:ext cx="30827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1514" name="组合 59"/>
          <p:cNvGrpSpPr/>
          <p:nvPr/>
        </p:nvGrpSpPr>
        <p:grpSpPr bwMode="auto">
          <a:xfrm>
            <a:off x="3275013" y="2347913"/>
            <a:ext cx="989012" cy="957262"/>
            <a:chOff x="5684545" y="1460971"/>
            <a:chExt cx="988630" cy="956902"/>
          </a:xfrm>
        </p:grpSpPr>
        <p:sp>
          <p:nvSpPr>
            <p:cNvPr id="21533" name="文本框 18"/>
            <p:cNvSpPr txBox="1">
              <a:spLocks noChangeArrowheads="1"/>
            </p:cNvSpPr>
            <p:nvPr/>
          </p:nvSpPr>
          <p:spPr bwMode="auto">
            <a:xfrm>
              <a:off x="5684545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21534" name="组合 19"/>
            <p:cNvGrpSpPr/>
            <p:nvPr/>
          </p:nvGrpSpPr>
          <p:grpSpPr bwMode="auto">
            <a:xfrm>
              <a:off x="6035247" y="1460971"/>
              <a:ext cx="637928" cy="956902"/>
              <a:chOff x="2828468" y="1036173"/>
              <a:chExt cx="637928" cy="956902"/>
            </a:xfrm>
          </p:grpSpPr>
          <p:sp>
            <p:nvSpPr>
              <p:cNvPr id="21535" name="Rectangle 10"/>
              <p:cNvSpPr>
                <a:spLocks noChangeArrowheads="1"/>
              </p:cNvSpPr>
              <p:nvPr/>
            </p:nvSpPr>
            <p:spPr bwMode="auto">
              <a:xfrm>
                <a:off x="2828468" y="1036173"/>
                <a:ext cx="637928" cy="956902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16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40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536" name="Line 11"/>
              <p:cNvSpPr>
                <a:spLocks noChangeShapeType="1"/>
              </p:cNvSpPr>
              <p:nvPr/>
            </p:nvSpPr>
            <p:spPr bwMode="auto">
              <a:xfrm>
                <a:off x="2949071" y="1509551"/>
                <a:ext cx="409416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1515" name="组合 64"/>
          <p:cNvGrpSpPr/>
          <p:nvPr/>
        </p:nvGrpSpPr>
        <p:grpSpPr bwMode="auto">
          <a:xfrm>
            <a:off x="5219700" y="2355850"/>
            <a:ext cx="1831975" cy="955675"/>
            <a:chOff x="3746976" y="1467456"/>
            <a:chExt cx="1832498" cy="957515"/>
          </a:xfrm>
        </p:grpSpPr>
        <p:sp>
          <p:nvSpPr>
            <p:cNvPr id="21529" name="文本框 28"/>
            <p:cNvSpPr txBox="1">
              <a:spLocks noChangeArrowheads="1"/>
            </p:cNvSpPr>
            <p:nvPr/>
          </p:nvSpPr>
          <p:spPr bwMode="auto">
            <a:xfrm>
              <a:off x="3746976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21530" name="组合 29"/>
            <p:cNvGrpSpPr/>
            <p:nvPr/>
          </p:nvGrpSpPr>
          <p:grpSpPr bwMode="auto">
            <a:xfrm>
              <a:off x="4226542" y="1467456"/>
              <a:ext cx="1352932" cy="957515"/>
              <a:chOff x="2966077" y="1036173"/>
              <a:chExt cx="308274" cy="957515"/>
            </a:xfrm>
          </p:grpSpPr>
          <p:sp>
            <p:nvSpPr>
              <p:cNvPr id="21531" name="Rectangle 10"/>
              <p:cNvSpPr>
                <a:spLocks noChangeArrowheads="1"/>
              </p:cNvSpPr>
              <p:nvPr/>
            </p:nvSpPr>
            <p:spPr bwMode="auto">
              <a:xfrm>
                <a:off x="2999530" y="1036173"/>
                <a:ext cx="250777" cy="957515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×10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×10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532" name="Line 11"/>
              <p:cNvSpPr>
                <a:spLocks noChangeShapeType="1"/>
              </p:cNvSpPr>
              <p:nvPr/>
            </p:nvSpPr>
            <p:spPr bwMode="auto">
              <a:xfrm>
                <a:off x="2966077" y="1509551"/>
                <a:ext cx="308274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1516" name="组合 69"/>
          <p:cNvGrpSpPr/>
          <p:nvPr/>
        </p:nvGrpSpPr>
        <p:grpSpPr bwMode="auto">
          <a:xfrm>
            <a:off x="7156450" y="2349500"/>
            <a:ext cx="989013" cy="955675"/>
            <a:chOff x="5684545" y="1460971"/>
            <a:chExt cx="988630" cy="956288"/>
          </a:xfrm>
        </p:grpSpPr>
        <p:sp>
          <p:nvSpPr>
            <p:cNvPr id="21525" name="文本框 33"/>
            <p:cNvSpPr txBox="1">
              <a:spLocks noChangeArrowheads="1"/>
            </p:cNvSpPr>
            <p:nvPr/>
          </p:nvSpPr>
          <p:spPr bwMode="auto">
            <a:xfrm>
              <a:off x="5684545" y="1663139"/>
              <a:ext cx="386942" cy="52540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zh-CN" altLang="en-US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grpSp>
          <p:nvGrpSpPr>
            <p:cNvPr id="21526" name="组合 34"/>
            <p:cNvGrpSpPr/>
            <p:nvPr/>
          </p:nvGrpSpPr>
          <p:grpSpPr bwMode="auto">
            <a:xfrm>
              <a:off x="6035342" y="1460971"/>
              <a:ext cx="637833" cy="956288"/>
              <a:chOff x="2828563" y="1036173"/>
              <a:chExt cx="637833" cy="956288"/>
            </a:xfrm>
          </p:grpSpPr>
          <p:sp>
            <p:nvSpPr>
              <p:cNvPr id="21527" name="Rectangle 10"/>
              <p:cNvSpPr>
                <a:spLocks noChangeArrowheads="1"/>
              </p:cNvSpPr>
              <p:nvPr/>
            </p:nvSpPr>
            <p:spPr bwMode="auto">
              <a:xfrm>
                <a:off x="2828468" y="1036173"/>
                <a:ext cx="637928" cy="95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10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>
                    <a:solidFill>
                      <a:srgbClr val="FF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40</a:t>
                </a:r>
                <a:endPara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1528" name="Line 11"/>
              <p:cNvSpPr>
                <a:spLocks noChangeShapeType="1"/>
              </p:cNvSpPr>
              <p:nvPr/>
            </p:nvSpPr>
            <p:spPr bwMode="auto">
              <a:xfrm>
                <a:off x="2949071" y="1509551"/>
                <a:ext cx="409416" cy="0"/>
              </a:xfrm>
              <a:prstGeom prst="line">
                <a:avLst/>
              </a:prstGeom>
              <a:noFill/>
              <a:ln w="19050">
                <a:solidFill>
                  <a:srgbClr val="FF0000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21517" name="Line 11"/>
          <p:cNvSpPr>
            <a:spLocks noChangeShapeType="1"/>
          </p:cNvSpPr>
          <p:nvPr/>
        </p:nvSpPr>
        <p:spPr bwMode="auto">
          <a:xfrm>
            <a:off x="7627938" y="2830513"/>
            <a:ext cx="407987" cy="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0000" tIns="46800" rIns="90000" bIns="46800" anchor="ctr"/>
          <a:lstStyle/>
          <a:p>
            <a:endParaRPr lang="zh-CN" altLang="en-US"/>
          </a:p>
        </p:txBody>
      </p:sp>
      <p:grpSp>
        <p:nvGrpSpPr>
          <p:cNvPr id="21518" name="组合 88"/>
          <p:cNvGrpSpPr/>
          <p:nvPr/>
        </p:nvGrpSpPr>
        <p:grpSpPr bwMode="auto">
          <a:xfrm>
            <a:off x="4872038" y="2357438"/>
            <a:ext cx="361950" cy="955675"/>
            <a:chOff x="2944271" y="1036173"/>
            <a:chExt cx="361294" cy="956288"/>
          </a:xfrm>
        </p:grpSpPr>
        <p:sp>
          <p:nvSpPr>
            <p:cNvPr id="21523" name="Rectangle 10"/>
            <p:cNvSpPr>
              <a:spLocks noChangeArrowheads="1"/>
            </p:cNvSpPr>
            <p:nvPr/>
          </p:nvSpPr>
          <p:spPr bwMode="auto">
            <a:xfrm>
              <a:off x="2944271" y="1036173"/>
              <a:ext cx="361294" cy="95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24" name="Line 11"/>
            <p:cNvSpPr>
              <a:spLocks noChangeShapeType="1"/>
            </p:cNvSpPr>
            <p:nvPr/>
          </p:nvSpPr>
          <p:spPr bwMode="auto">
            <a:xfrm>
              <a:off x="2966456" y="1509551"/>
              <a:ext cx="307417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21519" name="组合 91"/>
          <p:cNvGrpSpPr/>
          <p:nvPr/>
        </p:nvGrpSpPr>
        <p:grpSpPr bwMode="auto">
          <a:xfrm>
            <a:off x="917575" y="2344738"/>
            <a:ext cx="400050" cy="955675"/>
            <a:chOff x="2924286" y="1036173"/>
            <a:chExt cx="401265" cy="955675"/>
          </a:xfrm>
        </p:grpSpPr>
        <p:sp>
          <p:nvSpPr>
            <p:cNvPr id="21521" name="Rectangle 10"/>
            <p:cNvSpPr>
              <a:spLocks noChangeArrowheads="1"/>
            </p:cNvSpPr>
            <p:nvPr/>
          </p:nvSpPr>
          <p:spPr bwMode="auto">
            <a:xfrm>
              <a:off x="2924286" y="1036173"/>
              <a:ext cx="401265" cy="9556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en-US" altLang="zh-CN" sz="2800" b="1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522" name="Line 11"/>
            <p:cNvSpPr>
              <a:spLocks noChangeShapeType="1"/>
            </p:cNvSpPr>
            <p:nvPr/>
          </p:nvSpPr>
          <p:spPr bwMode="auto">
            <a:xfrm>
              <a:off x="2965686" y="1509248"/>
              <a:ext cx="308910" cy="0"/>
            </a:xfrm>
            <a:prstGeom prst="line">
              <a:avLst/>
            </a:prstGeom>
            <a:noFill/>
            <a:ln w="15875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376238" y="333375"/>
            <a:ext cx="761523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j-ea"/>
                <a:ea typeface="+mj-ea"/>
              </a:rPr>
              <a:t>比较一下，这两种</a:t>
            </a:r>
            <a:r>
              <a:rPr lang="zh-CN" altLang="en-US" sz="3200" b="1" dirty="0">
                <a:latin typeface="+mj-ea"/>
                <a:ea typeface="黑体" panose="02010609060101010101" pitchFamily="49" charset="-122"/>
              </a:rPr>
              <a:t>通分</a:t>
            </a:r>
            <a:r>
              <a:rPr lang="zh-CN" altLang="en-US" sz="3200" b="1" dirty="0">
                <a:latin typeface="+mj-ea"/>
                <a:ea typeface="+mj-ea"/>
              </a:rPr>
              <a:t>方法哪种更好？</a:t>
            </a:r>
            <a:endParaRPr lang="zh-CN" altLang="en-US" sz="3200" b="1" dirty="0">
              <a:latin typeface="+mj-ea"/>
              <a:ea typeface="+mj-ea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组合 8"/>
          <p:cNvGrpSpPr/>
          <p:nvPr/>
        </p:nvGrpSpPr>
        <p:grpSpPr bwMode="auto">
          <a:xfrm>
            <a:off x="652463" y="1063625"/>
            <a:ext cx="7632700" cy="622300"/>
            <a:chOff x="825500" y="1257247"/>
            <a:chExt cx="7632700" cy="622913"/>
          </a:xfrm>
        </p:grpSpPr>
        <p:sp>
          <p:nvSpPr>
            <p:cNvPr id="22570" name="Text Box 61"/>
            <p:cNvSpPr txBox="1">
              <a:spLocks noChangeArrowheads="1"/>
            </p:cNvSpPr>
            <p:nvPr/>
          </p:nvSpPr>
          <p:spPr bwMode="auto">
            <a:xfrm>
              <a:off x="825500" y="1257247"/>
              <a:ext cx="7632700" cy="62291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10000"/>
                </a:lnSpc>
              </a:pPr>
              <a:r>
                <a:rPr lang="zh-CN" altLang="en-US" sz="3200" b="1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   </a:t>
              </a:r>
              <a:r>
                <a:rPr lang="en-US" altLang="zh-CN" sz="3200" b="1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1.</a:t>
              </a:r>
              <a:r>
                <a:rPr lang="zh-CN" altLang="en-US" sz="3200" b="1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在     中填上“＞”“＜”或“</a:t>
              </a:r>
              <a:r>
                <a:rPr lang="en-US" altLang="zh-CN" sz="3200" b="1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=</a:t>
              </a:r>
              <a:r>
                <a:rPr lang="zh-CN" altLang="en-US" sz="3200" b="1">
                  <a:solidFill>
                    <a:srgbClr val="1C1C1C"/>
                  </a:solidFill>
                  <a:latin typeface="Times New Roman" panose="02020603050405020304" pitchFamily="18" charset="0"/>
                  <a:ea typeface="黑体" panose="02010609060101010101" pitchFamily="49" charset="-122"/>
                </a:rPr>
                <a:t>”。</a:t>
              </a:r>
              <a:endParaRPr lang="zh-CN" altLang="en-US" sz="3200" b="1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endParaRPr>
            </a:p>
          </p:txBody>
        </p:sp>
        <p:sp>
          <p:nvSpPr>
            <p:cNvPr id="22571" name="Oval 87"/>
            <p:cNvSpPr>
              <a:spLocks noChangeArrowheads="1"/>
            </p:cNvSpPr>
            <p:nvPr/>
          </p:nvSpPr>
          <p:spPr bwMode="auto">
            <a:xfrm>
              <a:off x="2019371" y="1410814"/>
              <a:ext cx="358775" cy="359128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>
                <a:solidFill>
                  <a:srgbClr val="00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12" name="Group 6"/>
          <p:cNvGrpSpPr/>
          <p:nvPr/>
        </p:nvGrpSpPr>
        <p:grpSpPr bwMode="auto">
          <a:xfrm>
            <a:off x="2008188" y="1839913"/>
            <a:ext cx="1763712" cy="1079500"/>
            <a:chOff x="2147" y="2643"/>
            <a:chExt cx="1111" cy="680"/>
          </a:xfrm>
        </p:grpSpPr>
        <p:sp>
          <p:nvSpPr>
            <p:cNvPr id="22563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22564" name="Group 7"/>
            <p:cNvGrpSpPr/>
            <p:nvPr/>
          </p:nvGrpSpPr>
          <p:grpSpPr bwMode="auto">
            <a:xfrm>
              <a:off x="2147" y="2643"/>
              <a:ext cx="373" cy="680"/>
              <a:chOff x="1653" y="1408"/>
              <a:chExt cx="430" cy="680"/>
            </a:xfrm>
          </p:grpSpPr>
          <p:sp>
            <p:nvSpPr>
              <p:cNvPr id="22568" name="Rectangle 8"/>
              <p:cNvSpPr>
                <a:spLocks noChangeArrowheads="1"/>
              </p:cNvSpPr>
              <p:nvPr/>
            </p:nvSpPr>
            <p:spPr bwMode="auto">
              <a:xfrm>
                <a:off x="1653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22569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22565" name="Group 10"/>
            <p:cNvGrpSpPr/>
            <p:nvPr/>
          </p:nvGrpSpPr>
          <p:grpSpPr bwMode="auto">
            <a:xfrm>
              <a:off x="2885" y="2643"/>
              <a:ext cx="373" cy="680"/>
              <a:chOff x="1737" y="1408"/>
              <a:chExt cx="430" cy="680"/>
            </a:xfrm>
          </p:grpSpPr>
          <p:sp>
            <p:nvSpPr>
              <p:cNvPr id="22566" name="Rectangle 11"/>
              <p:cNvSpPr>
                <a:spLocks noChangeArrowheads="1"/>
              </p:cNvSpPr>
              <p:nvPr/>
            </p:nvSpPr>
            <p:spPr bwMode="auto">
              <a:xfrm>
                <a:off x="1737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7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22567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0" name="Group 6"/>
          <p:cNvGrpSpPr/>
          <p:nvPr/>
        </p:nvGrpSpPr>
        <p:grpSpPr bwMode="auto">
          <a:xfrm>
            <a:off x="5364163" y="1839913"/>
            <a:ext cx="1558925" cy="1079500"/>
            <a:chOff x="2214" y="2643"/>
            <a:chExt cx="982" cy="680"/>
          </a:xfrm>
        </p:grpSpPr>
        <p:sp>
          <p:nvSpPr>
            <p:cNvPr id="22556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22557" name="Group 7"/>
            <p:cNvGrpSpPr/>
            <p:nvPr/>
          </p:nvGrpSpPr>
          <p:grpSpPr bwMode="auto">
            <a:xfrm>
              <a:off x="2214" y="2643"/>
              <a:ext cx="244" cy="680"/>
              <a:chOff x="1728" y="1408"/>
              <a:chExt cx="281" cy="680"/>
            </a:xfrm>
          </p:grpSpPr>
          <p:sp>
            <p:nvSpPr>
              <p:cNvPr id="22561" name="Rectangle 8"/>
              <p:cNvSpPr>
                <a:spLocks noChangeArrowheads="1"/>
              </p:cNvSpPr>
              <p:nvPr/>
            </p:nvSpPr>
            <p:spPr bwMode="auto">
              <a:xfrm>
                <a:off x="1728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6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22562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22558" name="Group 10"/>
            <p:cNvGrpSpPr/>
            <p:nvPr/>
          </p:nvGrpSpPr>
          <p:grpSpPr bwMode="auto">
            <a:xfrm>
              <a:off x="2952" y="2643"/>
              <a:ext cx="244" cy="680"/>
              <a:chOff x="1812" y="1408"/>
              <a:chExt cx="281" cy="680"/>
            </a:xfrm>
          </p:grpSpPr>
          <p:sp>
            <p:nvSpPr>
              <p:cNvPr id="22559" name="Rectangle 11"/>
              <p:cNvSpPr>
                <a:spLocks noChangeArrowheads="1"/>
              </p:cNvSpPr>
              <p:nvPr/>
            </p:nvSpPr>
            <p:spPr bwMode="auto">
              <a:xfrm>
                <a:off x="1812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8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22560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8" name="Group 6"/>
          <p:cNvGrpSpPr/>
          <p:nvPr/>
        </p:nvGrpSpPr>
        <p:grpSpPr bwMode="auto">
          <a:xfrm>
            <a:off x="2112963" y="3046413"/>
            <a:ext cx="1658937" cy="1079500"/>
            <a:chOff x="2213" y="2643"/>
            <a:chExt cx="1045" cy="680"/>
          </a:xfrm>
        </p:grpSpPr>
        <p:sp>
          <p:nvSpPr>
            <p:cNvPr id="22549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22550" name="Group 7"/>
            <p:cNvGrpSpPr/>
            <p:nvPr/>
          </p:nvGrpSpPr>
          <p:grpSpPr bwMode="auto">
            <a:xfrm>
              <a:off x="2213" y="2643"/>
              <a:ext cx="244" cy="680"/>
              <a:chOff x="1727" y="1408"/>
              <a:chExt cx="281" cy="680"/>
            </a:xfrm>
          </p:grpSpPr>
          <p:sp>
            <p:nvSpPr>
              <p:cNvPr id="22554" name="Rectangle 8"/>
              <p:cNvSpPr>
                <a:spLocks noChangeArrowheads="1"/>
              </p:cNvSpPr>
              <p:nvPr/>
            </p:nvSpPr>
            <p:spPr bwMode="auto">
              <a:xfrm>
                <a:off x="1727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2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22555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22551" name="Group 10"/>
            <p:cNvGrpSpPr/>
            <p:nvPr/>
          </p:nvGrpSpPr>
          <p:grpSpPr bwMode="auto">
            <a:xfrm>
              <a:off x="3014" y="2643"/>
              <a:ext cx="244" cy="680"/>
              <a:chOff x="1883" y="1408"/>
              <a:chExt cx="281" cy="680"/>
            </a:xfrm>
          </p:grpSpPr>
          <p:sp>
            <p:nvSpPr>
              <p:cNvPr id="22552" name="Rectangle 11"/>
              <p:cNvSpPr>
                <a:spLocks noChangeArrowheads="1"/>
              </p:cNvSpPr>
              <p:nvPr/>
            </p:nvSpPr>
            <p:spPr bwMode="auto">
              <a:xfrm>
                <a:off x="1883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22553" name="Line 12"/>
              <p:cNvSpPr>
                <a:spLocks noChangeShapeType="1"/>
              </p:cNvSpPr>
              <p:nvPr/>
            </p:nvSpPr>
            <p:spPr bwMode="auto">
              <a:xfrm>
                <a:off x="1886" y="1744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36" name="Group 6"/>
          <p:cNvGrpSpPr/>
          <p:nvPr/>
        </p:nvGrpSpPr>
        <p:grpSpPr bwMode="auto">
          <a:xfrm>
            <a:off x="5257800" y="3046413"/>
            <a:ext cx="1762125" cy="1079500"/>
            <a:chOff x="2148" y="2643"/>
            <a:chExt cx="1110" cy="680"/>
          </a:xfrm>
        </p:grpSpPr>
        <p:sp>
          <p:nvSpPr>
            <p:cNvPr id="22542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22543" name="Group 7"/>
            <p:cNvGrpSpPr/>
            <p:nvPr/>
          </p:nvGrpSpPr>
          <p:grpSpPr bwMode="auto">
            <a:xfrm>
              <a:off x="2148" y="2643"/>
              <a:ext cx="373" cy="680"/>
              <a:chOff x="1654" y="1408"/>
              <a:chExt cx="430" cy="680"/>
            </a:xfrm>
          </p:grpSpPr>
          <p:sp>
            <p:nvSpPr>
              <p:cNvPr id="22547" name="Rectangle 8"/>
              <p:cNvSpPr>
                <a:spLocks noChangeArrowheads="1"/>
              </p:cNvSpPr>
              <p:nvPr/>
            </p:nvSpPr>
            <p:spPr bwMode="auto">
              <a:xfrm>
                <a:off x="1654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4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30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22548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8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22544" name="Group 10"/>
            <p:cNvGrpSpPr/>
            <p:nvPr/>
          </p:nvGrpSpPr>
          <p:grpSpPr bwMode="auto">
            <a:xfrm>
              <a:off x="2885" y="2643"/>
              <a:ext cx="373" cy="680"/>
              <a:chOff x="1737" y="1408"/>
              <a:chExt cx="430" cy="680"/>
            </a:xfrm>
          </p:grpSpPr>
          <p:sp>
            <p:nvSpPr>
              <p:cNvPr id="22545" name="Rectangle 11"/>
              <p:cNvSpPr>
                <a:spLocks noChangeArrowheads="1"/>
              </p:cNvSpPr>
              <p:nvPr/>
            </p:nvSpPr>
            <p:spPr bwMode="auto">
              <a:xfrm>
                <a:off x="1737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2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22546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44" name="Rectangle 14"/>
          <p:cNvSpPr>
            <a:spLocks noChangeArrowheads="1"/>
          </p:cNvSpPr>
          <p:nvPr/>
        </p:nvSpPr>
        <p:spPr bwMode="auto">
          <a:xfrm flipH="1" flipV="1">
            <a:off x="2592388" y="2039938"/>
            <a:ext cx="59213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5" name="Rectangle 14"/>
          <p:cNvSpPr>
            <a:spLocks noChangeArrowheads="1"/>
          </p:cNvSpPr>
          <p:nvPr/>
        </p:nvSpPr>
        <p:spPr bwMode="auto">
          <a:xfrm>
            <a:off x="5889625" y="2046288"/>
            <a:ext cx="59213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6" name="Rectangle 14"/>
          <p:cNvSpPr>
            <a:spLocks noChangeArrowheads="1"/>
          </p:cNvSpPr>
          <p:nvPr/>
        </p:nvSpPr>
        <p:spPr bwMode="auto">
          <a:xfrm>
            <a:off x="2644775" y="3243263"/>
            <a:ext cx="59213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7" name="Rectangle 14"/>
          <p:cNvSpPr>
            <a:spLocks noChangeArrowheads="1"/>
          </p:cNvSpPr>
          <p:nvPr/>
        </p:nvSpPr>
        <p:spPr bwMode="auto">
          <a:xfrm flipH="1" flipV="1">
            <a:off x="5864225" y="3246438"/>
            <a:ext cx="59213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22539" name="组合 47"/>
          <p:cNvGrpSpPr/>
          <p:nvPr/>
        </p:nvGrpSpPr>
        <p:grpSpPr bwMode="auto">
          <a:xfrm>
            <a:off x="330200" y="80963"/>
            <a:ext cx="5970588" cy="749300"/>
            <a:chOff x="330214" y="80977"/>
            <a:chExt cx="5969978" cy="749920"/>
          </a:xfrm>
        </p:grpSpPr>
        <p:pic>
          <p:nvPicPr>
            <p:cNvPr id="22540" name="图片 48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30214" y="80977"/>
              <a:ext cx="5969978" cy="7499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2541" name="文本框 1"/>
            <p:cNvSpPr txBox="1">
              <a:spLocks noChangeArrowheads="1"/>
            </p:cNvSpPr>
            <p:nvPr/>
          </p:nvSpPr>
          <p:spPr bwMode="auto">
            <a:xfrm>
              <a:off x="924505" y="112078"/>
              <a:ext cx="4716356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三、拓展应用，解决问题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sp>
        <p:nvSpPr>
          <p:cNvPr id="48" name="文本框 47"/>
          <p:cNvSpPr txBox="1"/>
          <p:nvPr/>
        </p:nvSpPr>
        <p:spPr>
          <a:xfrm>
            <a:off x="1331278" y="4154656"/>
            <a:ext cx="7615237" cy="584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zh-CN" altLang="en-US" sz="3200" b="1" dirty="0">
                <a:latin typeface="+mj-ea"/>
                <a:ea typeface="+mj-ea"/>
              </a:rPr>
              <a:t>说一说：怎样比较分数的大小？</a:t>
            </a:r>
            <a:endParaRPr lang="zh-CN" altLang="en-US" sz="3200" b="1" dirty="0">
              <a:latin typeface="+mj-ea"/>
              <a:ea typeface="+mj-ea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796280" y="1563370"/>
            <a:ext cx="321881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 eaLnBrk="1" latinLnBrk="0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P74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800" b="1">
              <a:solidFill>
                <a:srgbClr val="E54D5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/>
      <p:bldP spid="45" grpId="0"/>
      <p:bldP spid="46" grpId="0"/>
      <p:bldP spid="47" grpId="0"/>
      <p:bldP spid="4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8"/>
          <p:cNvSpPr txBox="1">
            <a:spLocks noChangeArrowheads="1"/>
          </p:cNvSpPr>
          <p:nvPr/>
        </p:nvSpPr>
        <p:spPr bwMode="auto">
          <a:xfrm>
            <a:off x="304800" y="114300"/>
            <a:ext cx="6435725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把下面每组中的两个分数通分。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3" name="组合 16"/>
          <p:cNvGrpSpPr/>
          <p:nvPr/>
        </p:nvGrpSpPr>
        <p:grpSpPr bwMode="auto">
          <a:xfrm>
            <a:off x="865188" y="1009651"/>
            <a:ext cx="1314450" cy="956288"/>
            <a:chOff x="1703108" y="1274890"/>
            <a:chExt cx="1314196" cy="956901"/>
          </a:xfrm>
        </p:grpSpPr>
        <p:grpSp>
          <p:nvGrpSpPr>
            <p:cNvPr id="4" name="组合 11"/>
            <p:cNvGrpSpPr/>
            <p:nvPr/>
          </p:nvGrpSpPr>
          <p:grpSpPr bwMode="auto">
            <a:xfrm>
              <a:off x="1703108" y="1274890"/>
              <a:ext cx="416344" cy="956288"/>
              <a:chOff x="3090709" y="2845526"/>
              <a:chExt cx="416344" cy="956288"/>
            </a:xfrm>
          </p:grpSpPr>
          <p:sp>
            <p:nvSpPr>
              <p:cNvPr id="9" name="Rectangle 10"/>
              <p:cNvSpPr>
                <a:spLocks noChangeArrowheads="1"/>
              </p:cNvSpPr>
              <p:nvPr/>
            </p:nvSpPr>
            <p:spPr bwMode="auto">
              <a:xfrm>
                <a:off x="3124040" y="2845526"/>
                <a:ext cx="361880" cy="95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0" name="Line 11"/>
              <p:cNvSpPr>
                <a:spLocks noChangeShapeType="1"/>
              </p:cNvSpPr>
              <p:nvPr/>
            </p:nvSpPr>
            <p:spPr bwMode="auto">
              <a:xfrm>
                <a:off x="3090709" y="3323671"/>
                <a:ext cx="41584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sp>
          <p:nvSpPr>
            <p:cNvPr id="5" name="文本框 12"/>
            <p:cNvSpPr txBox="1">
              <a:spLocks noChangeArrowheads="1"/>
            </p:cNvSpPr>
            <p:nvPr/>
          </p:nvSpPr>
          <p:spPr bwMode="auto">
            <a:xfrm>
              <a:off x="2058944" y="1323289"/>
              <a:ext cx="506538" cy="718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和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6" name="组合 13"/>
            <p:cNvGrpSpPr/>
            <p:nvPr/>
          </p:nvGrpSpPr>
          <p:grpSpPr bwMode="auto">
            <a:xfrm>
              <a:off x="2601459" y="1274890"/>
              <a:ext cx="415845" cy="956901"/>
              <a:chOff x="3091208" y="2845526"/>
              <a:chExt cx="415845" cy="956901"/>
            </a:xfrm>
          </p:grpSpPr>
          <p:sp>
            <p:nvSpPr>
              <p:cNvPr id="7" name="Rectangle 10"/>
              <p:cNvSpPr>
                <a:spLocks noChangeArrowheads="1"/>
              </p:cNvSpPr>
              <p:nvPr/>
            </p:nvSpPr>
            <p:spPr bwMode="auto">
              <a:xfrm>
                <a:off x="3124866" y="2845526"/>
                <a:ext cx="361225" cy="956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8" name="Line 11"/>
              <p:cNvSpPr>
                <a:spLocks noChangeShapeType="1"/>
              </p:cNvSpPr>
              <p:nvPr/>
            </p:nvSpPr>
            <p:spPr bwMode="auto">
              <a:xfrm>
                <a:off x="3091208" y="3323671"/>
                <a:ext cx="41584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1" name="组合 25"/>
          <p:cNvGrpSpPr/>
          <p:nvPr/>
        </p:nvGrpSpPr>
        <p:grpSpPr bwMode="auto">
          <a:xfrm>
            <a:off x="5081589" y="987426"/>
            <a:ext cx="1314449" cy="956288"/>
            <a:chOff x="1703108" y="1274890"/>
            <a:chExt cx="1314651" cy="956901"/>
          </a:xfrm>
        </p:grpSpPr>
        <p:grpSp>
          <p:nvGrpSpPr>
            <p:cNvPr id="12" name="组合 26"/>
            <p:cNvGrpSpPr/>
            <p:nvPr/>
          </p:nvGrpSpPr>
          <p:grpSpPr bwMode="auto">
            <a:xfrm>
              <a:off x="1703108" y="1274890"/>
              <a:ext cx="415989" cy="956901"/>
              <a:chOff x="3090709" y="2845526"/>
              <a:chExt cx="415989" cy="956901"/>
            </a:xfrm>
          </p:grpSpPr>
          <p:sp>
            <p:nvSpPr>
              <p:cNvPr id="17" name="Rectangle 10"/>
              <p:cNvSpPr>
                <a:spLocks noChangeArrowheads="1"/>
              </p:cNvSpPr>
              <p:nvPr/>
            </p:nvSpPr>
            <p:spPr bwMode="auto">
              <a:xfrm>
                <a:off x="3122777" y="2845526"/>
                <a:ext cx="364556" cy="956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	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8" name="Line 11"/>
              <p:cNvSpPr>
                <a:spLocks noChangeShapeType="1"/>
              </p:cNvSpPr>
              <p:nvPr/>
            </p:nvSpPr>
            <p:spPr bwMode="auto">
              <a:xfrm>
                <a:off x="3090709" y="3323671"/>
                <a:ext cx="41598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sp>
          <p:nvSpPr>
            <p:cNvPr id="13" name="文本框 27"/>
            <p:cNvSpPr txBox="1">
              <a:spLocks noChangeArrowheads="1"/>
            </p:cNvSpPr>
            <p:nvPr/>
          </p:nvSpPr>
          <p:spPr bwMode="auto">
            <a:xfrm>
              <a:off x="2058944" y="1323289"/>
              <a:ext cx="506538" cy="718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和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14" name="组合 28"/>
            <p:cNvGrpSpPr/>
            <p:nvPr/>
          </p:nvGrpSpPr>
          <p:grpSpPr bwMode="auto">
            <a:xfrm>
              <a:off x="2600183" y="1274890"/>
              <a:ext cx="417576" cy="956901"/>
              <a:chOff x="3089932" y="2845526"/>
              <a:chExt cx="417576" cy="956901"/>
            </a:xfrm>
          </p:grpSpPr>
          <p:sp>
            <p:nvSpPr>
              <p:cNvPr id="15" name="Rectangle 10"/>
              <p:cNvSpPr>
                <a:spLocks noChangeArrowheads="1"/>
              </p:cNvSpPr>
              <p:nvPr/>
            </p:nvSpPr>
            <p:spPr bwMode="auto">
              <a:xfrm>
                <a:off x="3124397" y="2845526"/>
                <a:ext cx="361349" cy="956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6" name="Line 11"/>
              <p:cNvSpPr>
                <a:spLocks noChangeShapeType="1"/>
              </p:cNvSpPr>
              <p:nvPr/>
            </p:nvSpPr>
            <p:spPr bwMode="auto">
              <a:xfrm>
                <a:off x="3089932" y="3323671"/>
                <a:ext cx="41757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9" name="组合 18"/>
          <p:cNvGrpSpPr/>
          <p:nvPr/>
        </p:nvGrpSpPr>
        <p:grpSpPr bwMode="auto">
          <a:xfrm>
            <a:off x="865188" y="1862138"/>
            <a:ext cx="1322387" cy="982662"/>
            <a:chOff x="1760198" y="1965693"/>
            <a:chExt cx="1322489" cy="981662"/>
          </a:xfrm>
        </p:grpSpPr>
        <p:sp>
          <p:nvSpPr>
            <p:cNvPr id="20" name="Rectangle 10"/>
            <p:cNvSpPr>
              <a:spLocks noChangeArrowheads="1"/>
            </p:cNvSpPr>
            <p:nvPr/>
          </p:nvSpPr>
          <p:spPr bwMode="auto">
            <a:xfrm>
              <a:off x="1793538" y="1965693"/>
              <a:ext cx="361978" cy="95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1" name="Line 11"/>
            <p:cNvSpPr>
              <a:spLocks noChangeShapeType="1"/>
            </p:cNvSpPr>
            <p:nvPr/>
          </p:nvSpPr>
          <p:spPr bwMode="auto">
            <a:xfrm>
              <a:off x="1760198" y="2444630"/>
              <a:ext cx="415957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22" name="Rectangle 10"/>
            <p:cNvSpPr>
              <a:spLocks noChangeArrowheads="1"/>
            </p:cNvSpPr>
            <p:nvPr/>
          </p:nvSpPr>
          <p:spPr bwMode="auto">
            <a:xfrm>
              <a:off x="2201557" y="2168686"/>
              <a:ext cx="387380" cy="524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" name="Rectangle 10"/>
            <p:cNvSpPr>
              <a:spLocks noChangeArrowheads="1"/>
            </p:cNvSpPr>
            <p:nvPr/>
          </p:nvSpPr>
          <p:spPr bwMode="auto">
            <a:xfrm>
              <a:off x="2534958" y="1991067"/>
              <a:ext cx="547729" cy="95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10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15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4" name="Line 11"/>
            <p:cNvSpPr>
              <a:spLocks noChangeShapeType="1"/>
            </p:cNvSpPr>
            <p:nvPr/>
          </p:nvSpPr>
          <p:spPr bwMode="auto">
            <a:xfrm>
              <a:off x="2533370" y="2461545"/>
              <a:ext cx="54773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 bwMode="auto">
          <a:xfrm>
            <a:off x="2476500" y="1862138"/>
            <a:ext cx="1347788" cy="981689"/>
            <a:chOff x="1760198" y="1965693"/>
            <a:chExt cx="1347891" cy="980691"/>
          </a:xfrm>
        </p:grpSpPr>
        <p:sp>
          <p:nvSpPr>
            <p:cNvPr id="26" name="Rectangle 10"/>
            <p:cNvSpPr>
              <a:spLocks noChangeArrowheads="1"/>
            </p:cNvSpPr>
            <p:nvPr/>
          </p:nvSpPr>
          <p:spPr bwMode="auto">
            <a:xfrm>
              <a:off x="1793866" y="1965693"/>
              <a:ext cx="361322" cy="955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7" name="Line 11"/>
            <p:cNvSpPr>
              <a:spLocks noChangeShapeType="1"/>
            </p:cNvSpPr>
            <p:nvPr/>
          </p:nvSpPr>
          <p:spPr bwMode="auto">
            <a:xfrm>
              <a:off x="1760198" y="2444630"/>
              <a:ext cx="415957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28" name="Rectangle 10"/>
            <p:cNvSpPr>
              <a:spLocks noChangeArrowheads="1"/>
            </p:cNvSpPr>
            <p:nvPr/>
          </p:nvSpPr>
          <p:spPr bwMode="auto">
            <a:xfrm>
              <a:off x="2201557" y="2168686"/>
              <a:ext cx="387380" cy="524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9" name="Rectangle 10"/>
            <p:cNvSpPr>
              <a:spLocks noChangeArrowheads="1"/>
            </p:cNvSpPr>
            <p:nvPr/>
          </p:nvSpPr>
          <p:spPr bwMode="auto">
            <a:xfrm>
              <a:off x="2560360" y="1991068"/>
              <a:ext cx="547729" cy="955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15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0" name="Line 11"/>
            <p:cNvSpPr>
              <a:spLocks noChangeShapeType="1"/>
            </p:cNvSpPr>
            <p:nvPr/>
          </p:nvSpPr>
          <p:spPr bwMode="auto">
            <a:xfrm>
              <a:off x="2550304" y="2470003"/>
              <a:ext cx="54773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 bwMode="auto">
          <a:xfrm>
            <a:off x="5081588" y="1833563"/>
            <a:ext cx="1414462" cy="981688"/>
            <a:chOff x="1760198" y="1940319"/>
            <a:chExt cx="1414043" cy="980689"/>
          </a:xfrm>
        </p:grpSpPr>
        <p:sp>
          <p:nvSpPr>
            <p:cNvPr id="32" name="Rectangle 10"/>
            <p:cNvSpPr>
              <a:spLocks noChangeArrowheads="1"/>
            </p:cNvSpPr>
            <p:nvPr/>
          </p:nvSpPr>
          <p:spPr bwMode="auto">
            <a:xfrm>
              <a:off x="1793933" y="1965693"/>
              <a:ext cx="361187" cy="955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3" name="Line 11"/>
            <p:cNvSpPr>
              <a:spLocks noChangeShapeType="1"/>
            </p:cNvSpPr>
            <p:nvPr/>
          </p:nvSpPr>
          <p:spPr bwMode="auto">
            <a:xfrm>
              <a:off x="1760198" y="2444630"/>
              <a:ext cx="415957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34" name="Rectangle 10"/>
            <p:cNvSpPr>
              <a:spLocks noChangeArrowheads="1"/>
            </p:cNvSpPr>
            <p:nvPr/>
          </p:nvSpPr>
          <p:spPr bwMode="auto">
            <a:xfrm>
              <a:off x="2201557" y="2168686"/>
              <a:ext cx="387380" cy="524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5" name="Rectangle 10"/>
            <p:cNvSpPr>
              <a:spLocks noChangeArrowheads="1"/>
            </p:cNvSpPr>
            <p:nvPr/>
          </p:nvSpPr>
          <p:spPr bwMode="auto">
            <a:xfrm>
              <a:off x="2560360" y="1940319"/>
              <a:ext cx="547729" cy="955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36" name="Line 11"/>
            <p:cNvSpPr>
              <a:spLocks noChangeShapeType="1"/>
            </p:cNvSpPr>
            <p:nvPr/>
          </p:nvSpPr>
          <p:spPr bwMode="auto">
            <a:xfrm>
              <a:off x="2626511" y="2436171"/>
              <a:ext cx="54773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4427538" y="1131888"/>
            <a:ext cx="0" cy="3240087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8" name="组合 16"/>
          <p:cNvGrpSpPr/>
          <p:nvPr/>
        </p:nvGrpSpPr>
        <p:grpSpPr bwMode="auto">
          <a:xfrm>
            <a:off x="865188" y="2693989"/>
            <a:ext cx="1383252" cy="956288"/>
            <a:chOff x="1703108" y="1274890"/>
            <a:chExt cx="1382985" cy="956901"/>
          </a:xfrm>
        </p:grpSpPr>
        <p:grpSp>
          <p:nvGrpSpPr>
            <p:cNvPr id="39" name="组合 11"/>
            <p:cNvGrpSpPr/>
            <p:nvPr/>
          </p:nvGrpSpPr>
          <p:grpSpPr bwMode="auto">
            <a:xfrm>
              <a:off x="1703108" y="1274890"/>
              <a:ext cx="415845" cy="956901"/>
              <a:chOff x="3090709" y="2845526"/>
              <a:chExt cx="415845" cy="956901"/>
            </a:xfrm>
          </p:grpSpPr>
          <p:sp>
            <p:nvSpPr>
              <p:cNvPr id="44" name="Rectangle 10"/>
              <p:cNvSpPr>
                <a:spLocks noChangeArrowheads="1"/>
              </p:cNvSpPr>
              <p:nvPr/>
            </p:nvSpPr>
            <p:spPr bwMode="auto">
              <a:xfrm>
                <a:off x="3124367" y="2845526"/>
                <a:ext cx="361225" cy="956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6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5" name="Line 11"/>
              <p:cNvSpPr>
                <a:spLocks noChangeShapeType="1"/>
              </p:cNvSpPr>
              <p:nvPr/>
            </p:nvSpPr>
            <p:spPr bwMode="auto">
              <a:xfrm>
                <a:off x="3090709" y="3323671"/>
                <a:ext cx="41584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sp>
          <p:nvSpPr>
            <p:cNvPr id="40" name="文本框 12"/>
            <p:cNvSpPr txBox="1">
              <a:spLocks noChangeArrowheads="1"/>
            </p:cNvSpPr>
            <p:nvPr/>
          </p:nvSpPr>
          <p:spPr bwMode="auto">
            <a:xfrm>
              <a:off x="2058944" y="1323289"/>
              <a:ext cx="506538" cy="718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和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41" name="组合 13"/>
            <p:cNvGrpSpPr/>
            <p:nvPr/>
          </p:nvGrpSpPr>
          <p:grpSpPr bwMode="auto">
            <a:xfrm>
              <a:off x="2545366" y="1274890"/>
              <a:ext cx="540727" cy="956901"/>
              <a:chOff x="3035115" y="2845526"/>
              <a:chExt cx="540727" cy="956901"/>
            </a:xfrm>
          </p:grpSpPr>
          <p:sp>
            <p:nvSpPr>
              <p:cNvPr id="42" name="Rectangle 10"/>
              <p:cNvSpPr>
                <a:spLocks noChangeArrowheads="1"/>
              </p:cNvSpPr>
              <p:nvPr/>
            </p:nvSpPr>
            <p:spPr bwMode="auto">
              <a:xfrm>
                <a:off x="3035115" y="2845526"/>
                <a:ext cx="540727" cy="956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15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43" name="Line 11"/>
              <p:cNvSpPr>
                <a:spLocks noChangeShapeType="1"/>
              </p:cNvSpPr>
              <p:nvPr/>
            </p:nvSpPr>
            <p:spPr bwMode="auto">
              <a:xfrm>
                <a:off x="3091208" y="3323671"/>
                <a:ext cx="41584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46" name="组合 16"/>
          <p:cNvGrpSpPr/>
          <p:nvPr/>
        </p:nvGrpSpPr>
        <p:grpSpPr bwMode="auto">
          <a:xfrm>
            <a:off x="5081588" y="2735264"/>
            <a:ext cx="1373345" cy="956288"/>
            <a:chOff x="1703108" y="1274890"/>
            <a:chExt cx="1373080" cy="956901"/>
          </a:xfrm>
        </p:grpSpPr>
        <p:grpSp>
          <p:nvGrpSpPr>
            <p:cNvPr id="47" name="组合 11"/>
            <p:cNvGrpSpPr/>
            <p:nvPr/>
          </p:nvGrpSpPr>
          <p:grpSpPr bwMode="auto">
            <a:xfrm>
              <a:off x="1703108" y="1274890"/>
              <a:ext cx="415845" cy="956901"/>
              <a:chOff x="3090709" y="2845526"/>
              <a:chExt cx="415845" cy="956901"/>
            </a:xfrm>
          </p:grpSpPr>
          <p:sp>
            <p:nvSpPr>
              <p:cNvPr id="52" name="Rectangle 10"/>
              <p:cNvSpPr>
                <a:spLocks noChangeArrowheads="1"/>
              </p:cNvSpPr>
              <p:nvPr/>
            </p:nvSpPr>
            <p:spPr bwMode="auto">
              <a:xfrm>
                <a:off x="3124368" y="2845526"/>
                <a:ext cx="361225" cy="956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7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3" name="Line 11"/>
              <p:cNvSpPr>
                <a:spLocks noChangeShapeType="1"/>
              </p:cNvSpPr>
              <p:nvPr/>
            </p:nvSpPr>
            <p:spPr bwMode="auto">
              <a:xfrm>
                <a:off x="3090709" y="3323671"/>
                <a:ext cx="41584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sp>
          <p:nvSpPr>
            <p:cNvPr id="48" name="文本框 12"/>
            <p:cNvSpPr txBox="1">
              <a:spLocks noChangeArrowheads="1"/>
            </p:cNvSpPr>
            <p:nvPr/>
          </p:nvSpPr>
          <p:spPr bwMode="auto">
            <a:xfrm>
              <a:off x="2058944" y="1323289"/>
              <a:ext cx="506538" cy="718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和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49" name="组合 13"/>
            <p:cNvGrpSpPr/>
            <p:nvPr/>
          </p:nvGrpSpPr>
          <p:grpSpPr bwMode="auto">
            <a:xfrm>
              <a:off x="2555270" y="1274890"/>
              <a:ext cx="520918" cy="956901"/>
              <a:chOff x="3045019" y="2845526"/>
              <a:chExt cx="520918" cy="956901"/>
            </a:xfrm>
          </p:grpSpPr>
          <p:sp>
            <p:nvSpPr>
              <p:cNvPr id="50" name="Rectangle 10"/>
              <p:cNvSpPr>
                <a:spLocks noChangeArrowheads="1"/>
              </p:cNvSpPr>
              <p:nvPr/>
            </p:nvSpPr>
            <p:spPr bwMode="auto">
              <a:xfrm>
                <a:off x="3045019" y="2845526"/>
                <a:ext cx="520918" cy="956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6</a:t>
                </a:r>
                <a:b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</a:br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11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51" name="Line 11"/>
              <p:cNvSpPr>
                <a:spLocks noChangeShapeType="1"/>
              </p:cNvSpPr>
              <p:nvPr/>
            </p:nvSpPr>
            <p:spPr bwMode="auto">
              <a:xfrm>
                <a:off x="3091208" y="3323671"/>
                <a:ext cx="41584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60" name="组合 59"/>
          <p:cNvGrpSpPr/>
          <p:nvPr/>
        </p:nvGrpSpPr>
        <p:grpSpPr bwMode="auto">
          <a:xfrm>
            <a:off x="865188" y="3529013"/>
            <a:ext cx="1322387" cy="981688"/>
            <a:chOff x="1760198" y="1965693"/>
            <a:chExt cx="1322489" cy="980689"/>
          </a:xfrm>
        </p:grpSpPr>
        <p:sp>
          <p:nvSpPr>
            <p:cNvPr id="61" name="Rectangle 10"/>
            <p:cNvSpPr>
              <a:spLocks noChangeArrowheads="1"/>
            </p:cNvSpPr>
            <p:nvPr/>
          </p:nvSpPr>
          <p:spPr bwMode="auto">
            <a:xfrm>
              <a:off x="1793866" y="1965693"/>
              <a:ext cx="361322" cy="955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2" name="Line 11"/>
            <p:cNvSpPr>
              <a:spLocks noChangeShapeType="1"/>
            </p:cNvSpPr>
            <p:nvPr/>
          </p:nvSpPr>
          <p:spPr bwMode="auto">
            <a:xfrm>
              <a:off x="1760198" y="2444630"/>
              <a:ext cx="415957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63" name="Rectangle 10"/>
            <p:cNvSpPr>
              <a:spLocks noChangeArrowheads="1"/>
            </p:cNvSpPr>
            <p:nvPr/>
          </p:nvSpPr>
          <p:spPr bwMode="auto">
            <a:xfrm>
              <a:off x="2201557" y="2168686"/>
              <a:ext cx="387380" cy="524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4" name="Rectangle 10"/>
            <p:cNvSpPr>
              <a:spLocks noChangeArrowheads="1"/>
            </p:cNvSpPr>
            <p:nvPr/>
          </p:nvSpPr>
          <p:spPr bwMode="auto">
            <a:xfrm>
              <a:off x="2534958" y="1991067"/>
              <a:ext cx="547729" cy="955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25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30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5" name="Line 11"/>
            <p:cNvSpPr>
              <a:spLocks noChangeShapeType="1"/>
            </p:cNvSpPr>
            <p:nvPr/>
          </p:nvSpPr>
          <p:spPr bwMode="auto">
            <a:xfrm>
              <a:off x="2533370" y="2461545"/>
              <a:ext cx="54773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66" name="组合 65"/>
          <p:cNvGrpSpPr/>
          <p:nvPr/>
        </p:nvGrpSpPr>
        <p:grpSpPr bwMode="auto">
          <a:xfrm>
            <a:off x="2420397" y="3529013"/>
            <a:ext cx="1403892" cy="981689"/>
            <a:chOff x="1704090" y="1965693"/>
            <a:chExt cx="1403999" cy="980691"/>
          </a:xfrm>
        </p:grpSpPr>
        <p:sp>
          <p:nvSpPr>
            <p:cNvPr id="67" name="Rectangle 10"/>
            <p:cNvSpPr>
              <a:spLocks noChangeArrowheads="1"/>
            </p:cNvSpPr>
            <p:nvPr/>
          </p:nvSpPr>
          <p:spPr bwMode="auto">
            <a:xfrm>
              <a:off x="1704090" y="1965693"/>
              <a:ext cx="540872" cy="955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15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68" name="Line 11"/>
            <p:cNvSpPr>
              <a:spLocks noChangeShapeType="1"/>
            </p:cNvSpPr>
            <p:nvPr/>
          </p:nvSpPr>
          <p:spPr bwMode="auto">
            <a:xfrm>
              <a:off x="1760198" y="2444630"/>
              <a:ext cx="415957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69" name="Rectangle 10"/>
            <p:cNvSpPr>
              <a:spLocks noChangeArrowheads="1"/>
            </p:cNvSpPr>
            <p:nvPr/>
          </p:nvSpPr>
          <p:spPr bwMode="auto">
            <a:xfrm>
              <a:off x="2201557" y="2168686"/>
              <a:ext cx="387380" cy="524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0" name="Rectangle 10"/>
            <p:cNvSpPr>
              <a:spLocks noChangeArrowheads="1"/>
            </p:cNvSpPr>
            <p:nvPr/>
          </p:nvSpPr>
          <p:spPr bwMode="auto">
            <a:xfrm>
              <a:off x="2560360" y="1991068"/>
              <a:ext cx="547729" cy="9553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16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30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1" name="Line 11"/>
            <p:cNvSpPr>
              <a:spLocks noChangeShapeType="1"/>
            </p:cNvSpPr>
            <p:nvPr/>
          </p:nvSpPr>
          <p:spPr bwMode="auto">
            <a:xfrm>
              <a:off x="2550304" y="2470003"/>
              <a:ext cx="54773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 bwMode="auto">
          <a:xfrm>
            <a:off x="5081588" y="3530600"/>
            <a:ext cx="1322387" cy="981713"/>
            <a:chOff x="1760198" y="1965693"/>
            <a:chExt cx="1322489" cy="979740"/>
          </a:xfrm>
        </p:grpSpPr>
        <p:sp>
          <p:nvSpPr>
            <p:cNvPr id="73" name="Rectangle 10"/>
            <p:cNvSpPr>
              <a:spLocks noChangeArrowheads="1"/>
            </p:cNvSpPr>
            <p:nvPr/>
          </p:nvSpPr>
          <p:spPr bwMode="auto">
            <a:xfrm>
              <a:off x="1793866" y="1965693"/>
              <a:ext cx="361322" cy="954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7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4" name="Line 11"/>
            <p:cNvSpPr>
              <a:spLocks noChangeShapeType="1"/>
            </p:cNvSpPr>
            <p:nvPr/>
          </p:nvSpPr>
          <p:spPr bwMode="auto">
            <a:xfrm>
              <a:off x="1760198" y="2444630"/>
              <a:ext cx="415957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75" name="Rectangle 10"/>
            <p:cNvSpPr>
              <a:spLocks noChangeArrowheads="1"/>
            </p:cNvSpPr>
            <p:nvPr/>
          </p:nvSpPr>
          <p:spPr bwMode="auto">
            <a:xfrm>
              <a:off x="2201557" y="2168686"/>
              <a:ext cx="387380" cy="524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6" name="Rectangle 10"/>
            <p:cNvSpPr>
              <a:spLocks noChangeArrowheads="1"/>
            </p:cNvSpPr>
            <p:nvPr/>
          </p:nvSpPr>
          <p:spPr bwMode="auto">
            <a:xfrm>
              <a:off x="2534958" y="1991067"/>
              <a:ext cx="547729" cy="9543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44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77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77" name="Line 11"/>
            <p:cNvSpPr>
              <a:spLocks noChangeShapeType="1"/>
            </p:cNvSpPr>
            <p:nvPr/>
          </p:nvSpPr>
          <p:spPr bwMode="auto">
            <a:xfrm>
              <a:off x="2533370" y="2461545"/>
              <a:ext cx="54773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 bwMode="auto">
          <a:xfrm>
            <a:off x="6888002" y="3530600"/>
            <a:ext cx="1393985" cy="981689"/>
            <a:chOff x="1713997" y="1965693"/>
            <a:chExt cx="1394092" cy="980690"/>
          </a:xfrm>
        </p:grpSpPr>
        <p:sp>
          <p:nvSpPr>
            <p:cNvPr id="79" name="Rectangle 10"/>
            <p:cNvSpPr>
              <a:spLocks noChangeArrowheads="1"/>
            </p:cNvSpPr>
            <p:nvPr/>
          </p:nvSpPr>
          <p:spPr bwMode="auto">
            <a:xfrm>
              <a:off x="1713997" y="1965693"/>
              <a:ext cx="521058" cy="955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11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0" name="Line 11"/>
            <p:cNvSpPr>
              <a:spLocks noChangeShapeType="1"/>
            </p:cNvSpPr>
            <p:nvPr/>
          </p:nvSpPr>
          <p:spPr bwMode="auto">
            <a:xfrm>
              <a:off x="1760198" y="2444630"/>
              <a:ext cx="415957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81" name="Rectangle 10"/>
            <p:cNvSpPr>
              <a:spLocks noChangeArrowheads="1"/>
            </p:cNvSpPr>
            <p:nvPr/>
          </p:nvSpPr>
          <p:spPr bwMode="auto">
            <a:xfrm>
              <a:off x="2201557" y="2168686"/>
              <a:ext cx="387380" cy="524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2" name="Rectangle 10"/>
            <p:cNvSpPr>
              <a:spLocks noChangeArrowheads="1"/>
            </p:cNvSpPr>
            <p:nvPr/>
          </p:nvSpPr>
          <p:spPr bwMode="auto">
            <a:xfrm>
              <a:off x="2560360" y="1991068"/>
              <a:ext cx="547729" cy="955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42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77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83" name="Line 11"/>
            <p:cNvSpPr>
              <a:spLocks noChangeShapeType="1"/>
            </p:cNvSpPr>
            <p:nvPr/>
          </p:nvSpPr>
          <p:spPr bwMode="auto">
            <a:xfrm>
              <a:off x="2550304" y="2470003"/>
              <a:ext cx="54773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sp>
        <p:nvSpPr>
          <p:cNvPr id="54" name="文本框 53"/>
          <p:cNvSpPr txBox="1"/>
          <p:nvPr/>
        </p:nvSpPr>
        <p:spPr>
          <a:xfrm>
            <a:off x="5868035" y="699770"/>
            <a:ext cx="321881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 eaLnBrk="1" latinLnBrk="0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P74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800" b="1">
              <a:solidFill>
                <a:srgbClr val="E54D5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文本框 8"/>
          <p:cNvSpPr txBox="1">
            <a:spLocks noChangeArrowheads="1"/>
          </p:cNvSpPr>
          <p:nvPr/>
        </p:nvSpPr>
        <p:spPr bwMode="auto">
          <a:xfrm>
            <a:off x="304800" y="237157"/>
            <a:ext cx="6435725" cy="74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en-US" altLang="zh-CN" sz="3200" b="1">
                <a:solidFill>
                  <a:srgbClr val="000000"/>
                </a:solidFill>
                <a:latin typeface="Times New Roman" panose="02020603050405020304" pitchFamily="18" charset="0"/>
                <a:ea typeface="黑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  <a:cs typeface="Times New Roman" panose="02020603050405020304" pitchFamily="18" charset="0"/>
              </a:rPr>
              <a:t>把下面每组中的两个分数通分。</a:t>
            </a:r>
            <a:endParaRPr lang="zh-CN" altLang="en-US" sz="32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  <a:cs typeface="Times New Roman" panose="02020603050405020304" pitchFamily="18" charset="0"/>
            </a:endParaRPr>
          </a:p>
        </p:txBody>
      </p:sp>
      <p:grpSp>
        <p:nvGrpSpPr>
          <p:cNvPr id="23555" name="组合 16"/>
          <p:cNvGrpSpPr/>
          <p:nvPr/>
        </p:nvGrpSpPr>
        <p:grpSpPr bwMode="auto">
          <a:xfrm>
            <a:off x="865188" y="1132507"/>
            <a:ext cx="1314450" cy="955675"/>
            <a:chOff x="1703108" y="1274890"/>
            <a:chExt cx="1314196" cy="956288"/>
          </a:xfrm>
        </p:grpSpPr>
        <p:grpSp>
          <p:nvGrpSpPr>
            <p:cNvPr id="23629" name="组合 11"/>
            <p:cNvGrpSpPr/>
            <p:nvPr/>
          </p:nvGrpSpPr>
          <p:grpSpPr bwMode="auto">
            <a:xfrm>
              <a:off x="1703108" y="1274890"/>
              <a:ext cx="416344" cy="956288"/>
              <a:chOff x="3090709" y="2845526"/>
              <a:chExt cx="416344" cy="956288"/>
            </a:xfrm>
          </p:grpSpPr>
          <p:sp>
            <p:nvSpPr>
              <p:cNvPr id="23634" name="Rectangle 10"/>
              <p:cNvSpPr>
                <a:spLocks noChangeArrowheads="1"/>
              </p:cNvSpPr>
              <p:nvPr/>
            </p:nvSpPr>
            <p:spPr bwMode="auto">
              <a:xfrm>
                <a:off x="3124040" y="2845526"/>
                <a:ext cx="361880" cy="95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6</a:t>
                </a:r>
                <a:endPara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635" name="Line 11"/>
              <p:cNvSpPr>
                <a:spLocks noChangeShapeType="1"/>
              </p:cNvSpPr>
              <p:nvPr/>
            </p:nvSpPr>
            <p:spPr bwMode="auto">
              <a:xfrm>
                <a:off x="3090709" y="3323671"/>
                <a:ext cx="41584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sp>
          <p:nvSpPr>
            <p:cNvPr id="23630" name="文本框 12"/>
            <p:cNvSpPr txBox="1">
              <a:spLocks noChangeArrowheads="1"/>
            </p:cNvSpPr>
            <p:nvPr/>
          </p:nvSpPr>
          <p:spPr bwMode="auto">
            <a:xfrm>
              <a:off x="2058944" y="1323289"/>
              <a:ext cx="506538" cy="718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和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23631" name="组合 13"/>
            <p:cNvGrpSpPr/>
            <p:nvPr/>
          </p:nvGrpSpPr>
          <p:grpSpPr bwMode="auto">
            <a:xfrm>
              <a:off x="2600960" y="1274890"/>
              <a:ext cx="416344" cy="956288"/>
              <a:chOff x="3090709" y="2845526"/>
              <a:chExt cx="416344" cy="956288"/>
            </a:xfrm>
          </p:grpSpPr>
          <p:sp>
            <p:nvSpPr>
              <p:cNvPr id="23632" name="Rectangle 10"/>
              <p:cNvSpPr>
                <a:spLocks noChangeArrowheads="1"/>
              </p:cNvSpPr>
              <p:nvPr/>
            </p:nvSpPr>
            <p:spPr bwMode="auto">
              <a:xfrm>
                <a:off x="3124538" y="2845526"/>
                <a:ext cx="361880" cy="95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7</a:t>
                </a:r>
                <a:endPara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633" name="Line 11"/>
              <p:cNvSpPr>
                <a:spLocks noChangeShapeType="1"/>
              </p:cNvSpPr>
              <p:nvPr/>
            </p:nvSpPr>
            <p:spPr bwMode="auto">
              <a:xfrm>
                <a:off x="3091208" y="3323671"/>
                <a:ext cx="41584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3556" name="组合 25"/>
          <p:cNvGrpSpPr/>
          <p:nvPr/>
        </p:nvGrpSpPr>
        <p:grpSpPr bwMode="auto">
          <a:xfrm>
            <a:off x="5081589" y="1110283"/>
            <a:ext cx="1314449" cy="956288"/>
            <a:chOff x="1703108" y="1274890"/>
            <a:chExt cx="1314651" cy="956901"/>
          </a:xfrm>
        </p:grpSpPr>
        <p:grpSp>
          <p:nvGrpSpPr>
            <p:cNvPr id="23622" name="组合 26"/>
            <p:cNvGrpSpPr/>
            <p:nvPr/>
          </p:nvGrpSpPr>
          <p:grpSpPr bwMode="auto">
            <a:xfrm>
              <a:off x="1703108" y="1274890"/>
              <a:ext cx="416344" cy="956288"/>
              <a:chOff x="3090709" y="2845526"/>
              <a:chExt cx="416344" cy="956288"/>
            </a:xfrm>
          </p:grpSpPr>
          <p:sp>
            <p:nvSpPr>
              <p:cNvPr id="23627" name="Rectangle 10"/>
              <p:cNvSpPr>
                <a:spLocks noChangeArrowheads="1"/>
              </p:cNvSpPr>
              <p:nvPr/>
            </p:nvSpPr>
            <p:spPr bwMode="auto">
              <a:xfrm>
                <a:off x="3124052" y="2845526"/>
                <a:ext cx="362006" cy="95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7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628" name="Line 11"/>
              <p:cNvSpPr>
                <a:spLocks noChangeShapeType="1"/>
              </p:cNvSpPr>
              <p:nvPr/>
            </p:nvSpPr>
            <p:spPr bwMode="auto">
              <a:xfrm>
                <a:off x="3090709" y="3323671"/>
                <a:ext cx="415989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sp>
          <p:nvSpPr>
            <p:cNvPr id="23623" name="文本框 27"/>
            <p:cNvSpPr txBox="1">
              <a:spLocks noChangeArrowheads="1"/>
            </p:cNvSpPr>
            <p:nvPr/>
          </p:nvSpPr>
          <p:spPr bwMode="auto">
            <a:xfrm>
              <a:off x="2058944" y="1323289"/>
              <a:ext cx="506538" cy="718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和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23624" name="组合 28"/>
            <p:cNvGrpSpPr/>
            <p:nvPr/>
          </p:nvGrpSpPr>
          <p:grpSpPr bwMode="auto">
            <a:xfrm>
              <a:off x="2600183" y="1274890"/>
              <a:ext cx="417576" cy="956901"/>
              <a:chOff x="3089932" y="2845526"/>
              <a:chExt cx="417576" cy="956901"/>
            </a:xfrm>
          </p:grpSpPr>
          <p:sp>
            <p:nvSpPr>
              <p:cNvPr id="23625" name="Rectangle 10"/>
              <p:cNvSpPr>
                <a:spLocks noChangeArrowheads="1"/>
              </p:cNvSpPr>
              <p:nvPr/>
            </p:nvSpPr>
            <p:spPr bwMode="auto">
              <a:xfrm>
                <a:off x="3124397" y="2845526"/>
                <a:ext cx="361349" cy="956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2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9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626" name="Line 11"/>
              <p:cNvSpPr>
                <a:spLocks noChangeShapeType="1"/>
              </p:cNvSpPr>
              <p:nvPr/>
            </p:nvSpPr>
            <p:spPr bwMode="auto">
              <a:xfrm>
                <a:off x="3089932" y="3323671"/>
                <a:ext cx="417576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9" name="组合 18"/>
          <p:cNvGrpSpPr/>
          <p:nvPr/>
        </p:nvGrpSpPr>
        <p:grpSpPr bwMode="auto">
          <a:xfrm>
            <a:off x="865188" y="1984995"/>
            <a:ext cx="1322387" cy="982662"/>
            <a:chOff x="1760198" y="1965693"/>
            <a:chExt cx="1322489" cy="981662"/>
          </a:xfrm>
        </p:grpSpPr>
        <p:sp>
          <p:nvSpPr>
            <p:cNvPr id="23617" name="Rectangle 10"/>
            <p:cNvSpPr>
              <a:spLocks noChangeArrowheads="1"/>
            </p:cNvSpPr>
            <p:nvPr/>
          </p:nvSpPr>
          <p:spPr bwMode="auto">
            <a:xfrm>
              <a:off x="1793538" y="1965693"/>
              <a:ext cx="361978" cy="95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618" name="Line 11"/>
            <p:cNvSpPr>
              <a:spLocks noChangeShapeType="1"/>
            </p:cNvSpPr>
            <p:nvPr/>
          </p:nvSpPr>
          <p:spPr bwMode="auto">
            <a:xfrm>
              <a:off x="1760198" y="2444630"/>
              <a:ext cx="415957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23619" name="Rectangle 10"/>
            <p:cNvSpPr>
              <a:spLocks noChangeArrowheads="1"/>
            </p:cNvSpPr>
            <p:nvPr/>
          </p:nvSpPr>
          <p:spPr bwMode="auto">
            <a:xfrm>
              <a:off x="2201557" y="2168686"/>
              <a:ext cx="387380" cy="524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620" name="Rectangle 10"/>
            <p:cNvSpPr>
              <a:spLocks noChangeArrowheads="1"/>
            </p:cNvSpPr>
            <p:nvPr/>
          </p:nvSpPr>
          <p:spPr bwMode="auto">
            <a:xfrm>
              <a:off x="2534958" y="1991067"/>
              <a:ext cx="547729" cy="95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20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24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621" name="Line 11"/>
            <p:cNvSpPr>
              <a:spLocks noChangeShapeType="1"/>
            </p:cNvSpPr>
            <p:nvPr/>
          </p:nvSpPr>
          <p:spPr bwMode="auto">
            <a:xfrm>
              <a:off x="2533370" y="2461545"/>
              <a:ext cx="54773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25" name="组合 24"/>
          <p:cNvGrpSpPr/>
          <p:nvPr/>
        </p:nvGrpSpPr>
        <p:grpSpPr bwMode="auto">
          <a:xfrm>
            <a:off x="2476500" y="1984995"/>
            <a:ext cx="1347788" cy="982662"/>
            <a:chOff x="1760198" y="1965693"/>
            <a:chExt cx="1347891" cy="981663"/>
          </a:xfrm>
        </p:grpSpPr>
        <p:sp>
          <p:nvSpPr>
            <p:cNvPr id="23612" name="Rectangle 10"/>
            <p:cNvSpPr>
              <a:spLocks noChangeArrowheads="1"/>
            </p:cNvSpPr>
            <p:nvPr/>
          </p:nvSpPr>
          <p:spPr bwMode="auto">
            <a:xfrm>
              <a:off x="1793538" y="1965693"/>
              <a:ext cx="361978" cy="95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7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613" name="Line 11"/>
            <p:cNvSpPr>
              <a:spLocks noChangeShapeType="1"/>
            </p:cNvSpPr>
            <p:nvPr/>
          </p:nvSpPr>
          <p:spPr bwMode="auto">
            <a:xfrm>
              <a:off x="1760198" y="2444630"/>
              <a:ext cx="415957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23614" name="Rectangle 10"/>
            <p:cNvSpPr>
              <a:spLocks noChangeArrowheads="1"/>
            </p:cNvSpPr>
            <p:nvPr/>
          </p:nvSpPr>
          <p:spPr bwMode="auto">
            <a:xfrm>
              <a:off x="2201557" y="2168686"/>
              <a:ext cx="387380" cy="524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615" name="Rectangle 10"/>
            <p:cNvSpPr>
              <a:spLocks noChangeArrowheads="1"/>
            </p:cNvSpPr>
            <p:nvPr/>
          </p:nvSpPr>
          <p:spPr bwMode="auto">
            <a:xfrm>
              <a:off x="2560360" y="1991068"/>
              <a:ext cx="547729" cy="95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21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24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616" name="Line 11"/>
            <p:cNvSpPr>
              <a:spLocks noChangeShapeType="1"/>
            </p:cNvSpPr>
            <p:nvPr/>
          </p:nvSpPr>
          <p:spPr bwMode="auto">
            <a:xfrm>
              <a:off x="2550304" y="2470003"/>
              <a:ext cx="54773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31" name="组合 30"/>
          <p:cNvGrpSpPr/>
          <p:nvPr/>
        </p:nvGrpSpPr>
        <p:grpSpPr bwMode="auto">
          <a:xfrm>
            <a:off x="5081588" y="1956420"/>
            <a:ext cx="1414462" cy="981688"/>
            <a:chOff x="1760198" y="1940319"/>
            <a:chExt cx="1414043" cy="980689"/>
          </a:xfrm>
        </p:grpSpPr>
        <p:sp>
          <p:nvSpPr>
            <p:cNvPr id="23607" name="Rectangle 10"/>
            <p:cNvSpPr>
              <a:spLocks noChangeArrowheads="1"/>
            </p:cNvSpPr>
            <p:nvPr/>
          </p:nvSpPr>
          <p:spPr bwMode="auto">
            <a:xfrm>
              <a:off x="1793933" y="1965693"/>
              <a:ext cx="361187" cy="955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7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608" name="Line 11"/>
            <p:cNvSpPr>
              <a:spLocks noChangeShapeType="1"/>
            </p:cNvSpPr>
            <p:nvPr/>
          </p:nvSpPr>
          <p:spPr bwMode="auto">
            <a:xfrm>
              <a:off x="1760198" y="2444630"/>
              <a:ext cx="415957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23609" name="Rectangle 10"/>
            <p:cNvSpPr>
              <a:spLocks noChangeArrowheads="1"/>
            </p:cNvSpPr>
            <p:nvPr/>
          </p:nvSpPr>
          <p:spPr bwMode="auto">
            <a:xfrm>
              <a:off x="2201557" y="2168686"/>
              <a:ext cx="387380" cy="524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610" name="Rectangle 10"/>
            <p:cNvSpPr>
              <a:spLocks noChangeArrowheads="1"/>
            </p:cNvSpPr>
            <p:nvPr/>
          </p:nvSpPr>
          <p:spPr bwMode="auto">
            <a:xfrm>
              <a:off x="2560360" y="1940319"/>
              <a:ext cx="547729" cy="955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27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63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611" name="Line 11"/>
            <p:cNvSpPr>
              <a:spLocks noChangeShapeType="1"/>
            </p:cNvSpPr>
            <p:nvPr/>
          </p:nvSpPr>
          <p:spPr bwMode="auto">
            <a:xfrm>
              <a:off x="2626511" y="2436171"/>
              <a:ext cx="54773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cxnSp>
        <p:nvCxnSpPr>
          <p:cNvPr id="37" name="直接连接符 36"/>
          <p:cNvCxnSpPr/>
          <p:nvPr/>
        </p:nvCxnSpPr>
        <p:spPr>
          <a:xfrm>
            <a:off x="4427538" y="1254745"/>
            <a:ext cx="0" cy="3240087"/>
          </a:xfrm>
          <a:prstGeom prst="line">
            <a:avLst/>
          </a:prstGeom>
          <a:ln w="19050"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3561" name="组合 16"/>
          <p:cNvGrpSpPr/>
          <p:nvPr/>
        </p:nvGrpSpPr>
        <p:grpSpPr bwMode="auto">
          <a:xfrm>
            <a:off x="865188" y="2816846"/>
            <a:ext cx="1383252" cy="956288"/>
            <a:chOff x="1703108" y="1274890"/>
            <a:chExt cx="1382985" cy="956901"/>
          </a:xfrm>
        </p:grpSpPr>
        <p:grpSp>
          <p:nvGrpSpPr>
            <p:cNvPr id="23600" name="组合 11"/>
            <p:cNvGrpSpPr/>
            <p:nvPr/>
          </p:nvGrpSpPr>
          <p:grpSpPr bwMode="auto">
            <a:xfrm>
              <a:off x="1703108" y="1274890"/>
              <a:ext cx="415845" cy="956901"/>
              <a:chOff x="3090709" y="2845526"/>
              <a:chExt cx="415845" cy="956901"/>
            </a:xfrm>
          </p:grpSpPr>
          <p:sp>
            <p:nvSpPr>
              <p:cNvPr id="23605" name="Rectangle 10"/>
              <p:cNvSpPr>
                <a:spLocks noChangeArrowheads="1"/>
              </p:cNvSpPr>
              <p:nvPr/>
            </p:nvSpPr>
            <p:spPr bwMode="auto">
              <a:xfrm>
                <a:off x="3124367" y="2845526"/>
                <a:ext cx="361225" cy="956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4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9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606" name="Line 11"/>
              <p:cNvSpPr>
                <a:spLocks noChangeShapeType="1"/>
              </p:cNvSpPr>
              <p:nvPr/>
            </p:nvSpPr>
            <p:spPr bwMode="auto">
              <a:xfrm>
                <a:off x="3090709" y="3323671"/>
                <a:ext cx="41584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sp>
          <p:nvSpPr>
            <p:cNvPr id="23601" name="文本框 12"/>
            <p:cNvSpPr txBox="1">
              <a:spLocks noChangeArrowheads="1"/>
            </p:cNvSpPr>
            <p:nvPr/>
          </p:nvSpPr>
          <p:spPr bwMode="auto">
            <a:xfrm>
              <a:off x="2058944" y="1323289"/>
              <a:ext cx="506538" cy="718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和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23602" name="组合 13"/>
            <p:cNvGrpSpPr/>
            <p:nvPr/>
          </p:nvGrpSpPr>
          <p:grpSpPr bwMode="auto">
            <a:xfrm>
              <a:off x="2545366" y="1274890"/>
              <a:ext cx="540727" cy="956901"/>
              <a:chOff x="3035115" y="2845526"/>
              <a:chExt cx="540727" cy="956901"/>
            </a:xfrm>
          </p:grpSpPr>
          <p:sp>
            <p:nvSpPr>
              <p:cNvPr id="23603" name="Rectangle 10"/>
              <p:cNvSpPr>
                <a:spLocks noChangeArrowheads="1"/>
              </p:cNvSpPr>
              <p:nvPr/>
            </p:nvSpPr>
            <p:spPr bwMode="auto">
              <a:xfrm>
                <a:off x="3035115" y="2845526"/>
                <a:ext cx="540727" cy="956901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7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 dirty="0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18</a:t>
                </a:r>
                <a:endParaRPr lang="en-US" altLang="zh-CN" sz="2800" b="1" dirty="0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604" name="Line 11"/>
              <p:cNvSpPr>
                <a:spLocks noChangeShapeType="1"/>
              </p:cNvSpPr>
              <p:nvPr/>
            </p:nvSpPr>
            <p:spPr bwMode="auto">
              <a:xfrm>
                <a:off x="3091208" y="3323671"/>
                <a:ext cx="41584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3562" name="组合 16"/>
          <p:cNvGrpSpPr/>
          <p:nvPr/>
        </p:nvGrpSpPr>
        <p:grpSpPr bwMode="auto">
          <a:xfrm>
            <a:off x="5081588" y="2858120"/>
            <a:ext cx="1314450" cy="955675"/>
            <a:chOff x="1703108" y="1274890"/>
            <a:chExt cx="1314196" cy="956288"/>
          </a:xfrm>
        </p:grpSpPr>
        <p:grpSp>
          <p:nvGrpSpPr>
            <p:cNvPr id="23593" name="组合 11"/>
            <p:cNvGrpSpPr/>
            <p:nvPr/>
          </p:nvGrpSpPr>
          <p:grpSpPr bwMode="auto">
            <a:xfrm>
              <a:off x="1703108" y="1274890"/>
              <a:ext cx="416344" cy="956288"/>
              <a:chOff x="3090709" y="2845526"/>
              <a:chExt cx="416344" cy="956288"/>
            </a:xfrm>
          </p:grpSpPr>
          <p:sp>
            <p:nvSpPr>
              <p:cNvPr id="23598" name="Rectangle 10"/>
              <p:cNvSpPr>
                <a:spLocks noChangeArrowheads="1"/>
              </p:cNvSpPr>
              <p:nvPr/>
            </p:nvSpPr>
            <p:spPr bwMode="auto">
              <a:xfrm>
                <a:off x="3124040" y="2845526"/>
                <a:ext cx="361880" cy="95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3</a:t>
                </a:r>
                <a:endPara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8</a:t>
                </a:r>
                <a:endPara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599" name="Line 11"/>
              <p:cNvSpPr>
                <a:spLocks noChangeShapeType="1"/>
              </p:cNvSpPr>
              <p:nvPr/>
            </p:nvSpPr>
            <p:spPr bwMode="auto">
              <a:xfrm>
                <a:off x="3090709" y="3323671"/>
                <a:ext cx="41584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sp>
          <p:nvSpPr>
            <p:cNvPr id="23594" name="文本框 12"/>
            <p:cNvSpPr txBox="1">
              <a:spLocks noChangeArrowheads="1"/>
            </p:cNvSpPr>
            <p:nvPr/>
          </p:nvSpPr>
          <p:spPr bwMode="auto">
            <a:xfrm>
              <a:off x="2058944" y="1323289"/>
              <a:ext cx="506538" cy="71822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3200" b="1">
                  <a:solidFill>
                    <a:srgbClr val="00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和</a:t>
              </a:r>
              <a:endParaRPr lang="zh-CN" altLang="en-US" sz="32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grpSp>
          <p:nvGrpSpPr>
            <p:cNvPr id="23595" name="组合 13"/>
            <p:cNvGrpSpPr/>
            <p:nvPr/>
          </p:nvGrpSpPr>
          <p:grpSpPr bwMode="auto">
            <a:xfrm>
              <a:off x="2600960" y="1274890"/>
              <a:ext cx="416344" cy="956288"/>
              <a:chOff x="3090709" y="2845526"/>
              <a:chExt cx="416344" cy="956288"/>
            </a:xfrm>
          </p:grpSpPr>
          <p:sp>
            <p:nvSpPr>
              <p:cNvPr id="23596" name="Rectangle 10"/>
              <p:cNvSpPr>
                <a:spLocks noChangeArrowheads="1"/>
              </p:cNvSpPr>
              <p:nvPr/>
            </p:nvSpPr>
            <p:spPr bwMode="auto">
              <a:xfrm>
                <a:off x="3124538" y="2845526"/>
                <a:ext cx="361880" cy="95628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5</a:t>
                </a:r>
                <a:endPara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  <a:p>
                <a:pPr algn="ctr"/>
                <a:r>
                  <a:rPr lang="en-US" altLang="zh-CN" sz="28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宋体" panose="02010600030101010101" pitchFamily="2" charset="-122"/>
                  </a:rPr>
                  <a:t>9</a:t>
                </a:r>
                <a:endParaRPr lang="en-US" altLang="zh-CN" sz="2800" b="1">
                  <a:solidFill>
                    <a:srgbClr val="00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3597" name="Line 11"/>
              <p:cNvSpPr>
                <a:spLocks noChangeShapeType="1"/>
              </p:cNvSpPr>
              <p:nvPr/>
            </p:nvSpPr>
            <p:spPr bwMode="auto">
              <a:xfrm>
                <a:off x="3091208" y="3323671"/>
                <a:ext cx="415845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54" name="组合 53"/>
          <p:cNvGrpSpPr/>
          <p:nvPr/>
        </p:nvGrpSpPr>
        <p:grpSpPr bwMode="auto">
          <a:xfrm>
            <a:off x="6877611" y="1969120"/>
            <a:ext cx="1331351" cy="956288"/>
            <a:chOff x="1760198" y="1965693"/>
            <a:chExt cx="1330957" cy="955315"/>
          </a:xfrm>
        </p:grpSpPr>
        <p:sp>
          <p:nvSpPr>
            <p:cNvPr id="23588" name="Rectangle 10"/>
            <p:cNvSpPr>
              <a:spLocks noChangeArrowheads="1"/>
            </p:cNvSpPr>
            <p:nvPr/>
          </p:nvSpPr>
          <p:spPr bwMode="auto">
            <a:xfrm>
              <a:off x="1793933" y="1965693"/>
              <a:ext cx="361187" cy="955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9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89" name="Line 11"/>
            <p:cNvSpPr>
              <a:spLocks noChangeShapeType="1"/>
            </p:cNvSpPr>
            <p:nvPr/>
          </p:nvSpPr>
          <p:spPr bwMode="auto">
            <a:xfrm>
              <a:off x="1760198" y="2444630"/>
              <a:ext cx="415957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23590" name="Rectangle 10"/>
            <p:cNvSpPr>
              <a:spLocks noChangeArrowheads="1"/>
            </p:cNvSpPr>
            <p:nvPr/>
          </p:nvSpPr>
          <p:spPr bwMode="auto">
            <a:xfrm>
              <a:off x="2201557" y="2168686"/>
              <a:ext cx="387380" cy="524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91" name="Rectangle 10"/>
            <p:cNvSpPr>
              <a:spLocks noChangeArrowheads="1"/>
            </p:cNvSpPr>
            <p:nvPr/>
          </p:nvSpPr>
          <p:spPr bwMode="auto">
            <a:xfrm>
              <a:off x="2543426" y="1965693"/>
              <a:ext cx="547729" cy="955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14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63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92" name="Line 11"/>
            <p:cNvSpPr>
              <a:spLocks noChangeShapeType="1"/>
            </p:cNvSpPr>
            <p:nvPr/>
          </p:nvSpPr>
          <p:spPr bwMode="auto">
            <a:xfrm>
              <a:off x="2507968" y="2436171"/>
              <a:ext cx="54773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60" name="组合 59"/>
          <p:cNvGrpSpPr/>
          <p:nvPr/>
        </p:nvGrpSpPr>
        <p:grpSpPr bwMode="auto">
          <a:xfrm>
            <a:off x="865188" y="3651870"/>
            <a:ext cx="1322387" cy="981688"/>
            <a:chOff x="1760198" y="1965693"/>
            <a:chExt cx="1322489" cy="980689"/>
          </a:xfrm>
        </p:grpSpPr>
        <p:sp>
          <p:nvSpPr>
            <p:cNvPr id="23583" name="Rectangle 10"/>
            <p:cNvSpPr>
              <a:spLocks noChangeArrowheads="1"/>
            </p:cNvSpPr>
            <p:nvPr/>
          </p:nvSpPr>
          <p:spPr bwMode="auto">
            <a:xfrm>
              <a:off x="1793866" y="1965693"/>
              <a:ext cx="361322" cy="955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9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84" name="Line 11"/>
            <p:cNvSpPr>
              <a:spLocks noChangeShapeType="1"/>
            </p:cNvSpPr>
            <p:nvPr/>
          </p:nvSpPr>
          <p:spPr bwMode="auto">
            <a:xfrm>
              <a:off x="1760198" y="2444630"/>
              <a:ext cx="415957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23585" name="Rectangle 10"/>
            <p:cNvSpPr>
              <a:spLocks noChangeArrowheads="1"/>
            </p:cNvSpPr>
            <p:nvPr/>
          </p:nvSpPr>
          <p:spPr bwMode="auto">
            <a:xfrm>
              <a:off x="2201557" y="2168686"/>
              <a:ext cx="387380" cy="524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86" name="Rectangle 10"/>
            <p:cNvSpPr>
              <a:spLocks noChangeArrowheads="1"/>
            </p:cNvSpPr>
            <p:nvPr/>
          </p:nvSpPr>
          <p:spPr bwMode="auto">
            <a:xfrm>
              <a:off x="2534958" y="1991067"/>
              <a:ext cx="547729" cy="95531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 dirty="0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18</a:t>
              </a:r>
              <a:endParaRPr lang="en-US" altLang="zh-CN" sz="28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87" name="Line 11"/>
            <p:cNvSpPr>
              <a:spLocks noChangeShapeType="1"/>
            </p:cNvSpPr>
            <p:nvPr/>
          </p:nvSpPr>
          <p:spPr bwMode="auto">
            <a:xfrm>
              <a:off x="2533370" y="2461545"/>
              <a:ext cx="54773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72" name="组合 71"/>
          <p:cNvGrpSpPr/>
          <p:nvPr/>
        </p:nvGrpSpPr>
        <p:grpSpPr bwMode="auto">
          <a:xfrm>
            <a:off x="5081588" y="3653457"/>
            <a:ext cx="1322387" cy="982663"/>
            <a:chOff x="1760198" y="1965693"/>
            <a:chExt cx="1322489" cy="980688"/>
          </a:xfrm>
        </p:grpSpPr>
        <p:sp>
          <p:nvSpPr>
            <p:cNvPr id="23573" name="Rectangle 10"/>
            <p:cNvSpPr>
              <a:spLocks noChangeArrowheads="1"/>
            </p:cNvSpPr>
            <p:nvPr/>
          </p:nvSpPr>
          <p:spPr bwMode="auto">
            <a:xfrm>
              <a:off x="1793538" y="1965693"/>
              <a:ext cx="361978" cy="95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3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8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74" name="Line 11"/>
            <p:cNvSpPr>
              <a:spLocks noChangeShapeType="1"/>
            </p:cNvSpPr>
            <p:nvPr/>
          </p:nvSpPr>
          <p:spPr bwMode="auto">
            <a:xfrm>
              <a:off x="1760198" y="2444630"/>
              <a:ext cx="415957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23575" name="Rectangle 10"/>
            <p:cNvSpPr>
              <a:spLocks noChangeArrowheads="1"/>
            </p:cNvSpPr>
            <p:nvPr/>
          </p:nvSpPr>
          <p:spPr bwMode="auto">
            <a:xfrm>
              <a:off x="2201557" y="2168686"/>
              <a:ext cx="387380" cy="524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76" name="Rectangle 10"/>
            <p:cNvSpPr>
              <a:spLocks noChangeArrowheads="1"/>
            </p:cNvSpPr>
            <p:nvPr/>
          </p:nvSpPr>
          <p:spPr bwMode="auto">
            <a:xfrm>
              <a:off x="2534958" y="1991067"/>
              <a:ext cx="547729" cy="95531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27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72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77" name="Line 11"/>
            <p:cNvSpPr>
              <a:spLocks noChangeShapeType="1"/>
            </p:cNvSpPr>
            <p:nvPr/>
          </p:nvSpPr>
          <p:spPr bwMode="auto">
            <a:xfrm>
              <a:off x="2533370" y="2461545"/>
              <a:ext cx="54773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grpSp>
        <p:nvGrpSpPr>
          <p:cNvPr id="78" name="组合 77"/>
          <p:cNvGrpSpPr/>
          <p:nvPr/>
        </p:nvGrpSpPr>
        <p:grpSpPr bwMode="auto">
          <a:xfrm>
            <a:off x="6934200" y="3653457"/>
            <a:ext cx="1347788" cy="982663"/>
            <a:chOff x="1760198" y="1965693"/>
            <a:chExt cx="1347891" cy="981663"/>
          </a:xfrm>
        </p:grpSpPr>
        <p:sp>
          <p:nvSpPr>
            <p:cNvPr id="23568" name="Rectangle 10"/>
            <p:cNvSpPr>
              <a:spLocks noChangeArrowheads="1"/>
            </p:cNvSpPr>
            <p:nvPr/>
          </p:nvSpPr>
          <p:spPr bwMode="auto">
            <a:xfrm>
              <a:off x="1793538" y="1965693"/>
              <a:ext cx="361978" cy="95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5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9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69" name="Line 11"/>
            <p:cNvSpPr>
              <a:spLocks noChangeShapeType="1"/>
            </p:cNvSpPr>
            <p:nvPr/>
          </p:nvSpPr>
          <p:spPr bwMode="auto">
            <a:xfrm>
              <a:off x="1760198" y="2444630"/>
              <a:ext cx="415957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  <p:sp>
          <p:nvSpPr>
            <p:cNvPr id="23570" name="Rectangle 10"/>
            <p:cNvSpPr>
              <a:spLocks noChangeArrowheads="1"/>
            </p:cNvSpPr>
            <p:nvPr/>
          </p:nvSpPr>
          <p:spPr bwMode="auto">
            <a:xfrm>
              <a:off x="2201557" y="2168686"/>
              <a:ext cx="387380" cy="5249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none"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=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71" name="Rectangle 10"/>
            <p:cNvSpPr>
              <a:spLocks noChangeArrowheads="1"/>
            </p:cNvSpPr>
            <p:nvPr/>
          </p:nvSpPr>
          <p:spPr bwMode="auto">
            <a:xfrm>
              <a:off x="2560360" y="1991068"/>
              <a:ext cx="547729" cy="95628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9050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0000" tIns="46800" rIns="90000" bIns="46800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40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  <a:p>
              <a:pPr algn="ctr"/>
              <a:r>
                <a:rPr lang="en-US" altLang="zh-CN" sz="2800" b="1">
                  <a:solidFill>
                    <a:srgbClr val="FF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72</a:t>
              </a:r>
              <a:endParaRPr lang="en-US" altLang="zh-CN" sz="2800" b="1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sp>
          <p:nvSpPr>
            <p:cNvPr id="23572" name="Line 11"/>
            <p:cNvSpPr>
              <a:spLocks noChangeShapeType="1"/>
            </p:cNvSpPr>
            <p:nvPr/>
          </p:nvSpPr>
          <p:spPr bwMode="auto">
            <a:xfrm>
              <a:off x="2550304" y="2470003"/>
              <a:ext cx="547730" cy="0"/>
            </a:xfrm>
            <a:prstGeom prst="line">
              <a:avLst/>
            </a:prstGeom>
            <a:noFill/>
            <a:ln w="28575">
              <a:solidFill>
                <a:srgbClr val="FF0000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0000" tIns="46800" rIns="90000" bIns="46800" anchor="ctr"/>
            <a:lstStyle/>
            <a:p>
              <a:endParaRPr lang="zh-CN" altLang="en-US"/>
            </a:p>
          </p:txBody>
        </p:sp>
      </p:grpSp>
      <p:sp>
        <p:nvSpPr>
          <p:cNvPr id="2" name="文本框 1"/>
          <p:cNvSpPr txBox="1"/>
          <p:nvPr/>
        </p:nvSpPr>
        <p:spPr>
          <a:xfrm>
            <a:off x="5868035" y="699770"/>
            <a:ext cx="321881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 eaLnBrk="1" latinLnBrk="0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P74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800" b="1">
              <a:solidFill>
                <a:srgbClr val="E54D5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61"/>
          <p:cNvSpPr txBox="1">
            <a:spLocks noChangeArrowheads="1"/>
          </p:cNvSpPr>
          <p:nvPr/>
        </p:nvSpPr>
        <p:spPr bwMode="auto">
          <a:xfrm>
            <a:off x="127000" y="509588"/>
            <a:ext cx="7973392" cy="1342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</a:pP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   </a:t>
            </a:r>
            <a:r>
              <a:rPr lang="en-US" altLang="zh-CN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3.</a:t>
            </a:r>
            <a:r>
              <a:rPr lang="zh-CN" altLang="en-US" sz="3200" b="1" dirty="0">
                <a:solidFill>
                  <a:srgbClr val="1C1C1C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比较每组中两个分数的大小，再和同学交流一下你的方法。</a:t>
            </a:r>
            <a:endParaRPr lang="zh-CN" altLang="en-US" sz="3200" b="1" dirty="0">
              <a:solidFill>
                <a:srgbClr val="1C1C1C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5" name="Group 6"/>
          <p:cNvGrpSpPr/>
          <p:nvPr/>
        </p:nvGrpSpPr>
        <p:grpSpPr bwMode="auto">
          <a:xfrm>
            <a:off x="2181225" y="2085330"/>
            <a:ext cx="1558925" cy="1079500"/>
            <a:chOff x="2214" y="2643"/>
            <a:chExt cx="982" cy="680"/>
          </a:xfrm>
        </p:grpSpPr>
        <p:sp>
          <p:nvSpPr>
            <p:cNvPr id="24608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24609" name="Group 7"/>
            <p:cNvGrpSpPr/>
            <p:nvPr/>
          </p:nvGrpSpPr>
          <p:grpSpPr bwMode="auto">
            <a:xfrm>
              <a:off x="2214" y="2643"/>
              <a:ext cx="244" cy="680"/>
              <a:chOff x="1728" y="1408"/>
              <a:chExt cx="281" cy="680"/>
            </a:xfrm>
          </p:grpSpPr>
          <p:sp>
            <p:nvSpPr>
              <p:cNvPr id="24613" name="Rectangle 8"/>
              <p:cNvSpPr>
                <a:spLocks noChangeArrowheads="1"/>
              </p:cNvSpPr>
              <p:nvPr/>
            </p:nvSpPr>
            <p:spPr bwMode="auto">
              <a:xfrm>
                <a:off x="1728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8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9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24614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24610" name="Group 10"/>
            <p:cNvGrpSpPr/>
            <p:nvPr/>
          </p:nvGrpSpPr>
          <p:grpSpPr bwMode="auto">
            <a:xfrm>
              <a:off x="2952" y="2643"/>
              <a:ext cx="244" cy="680"/>
              <a:chOff x="1812" y="1408"/>
              <a:chExt cx="281" cy="680"/>
            </a:xfrm>
          </p:grpSpPr>
          <p:sp>
            <p:nvSpPr>
              <p:cNvPr id="24611" name="Rectangle 11"/>
              <p:cNvSpPr>
                <a:spLocks noChangeArrowheads="1"/>
              </p:cNvSpPr>
              <p:nvPr/>
            </p:nvSpPr>
            <p:spPr bwMode="auto">
              <a:xfrm>
                <a:off x="1812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6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24612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13" name="Group 6"/>
          <p:cNvGrpSpPr/>
          <p:nvPr/>
        </p:nvGrpSpPr>
        <p:grpSpPr bwMode="auto">
          <a:xfrm>
            <a:off x="5430838" y="2085330"/>
            <a:ext cx="1558925" cy="1079500"/>
            <a:chOff x="2214" y="2643"/>
            <a:chExt cx="982" cy="680"/>
          </a:xfrm>
        </p:grpSpPr>
        <p:sp>
          <p:nvSpPr>
            <p:cNvPr id="24601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24602" name="Group 7"/>
            <p:cNvGrpSpPr/>
            <p:nvPr/>
          </p:nvGrpSpPr>
          <p:grpSpPr bwMode="auto">
            <a:xfrm>
              <a:off x="2214" y="2643"/>
              <a:ext cx="244" cy="680"/>
              <a:chOff x="1728" y="1408"/>
              <a:chExt cx="281" cy="680"/>
            </a:xfrm>
          </p:grpSpPr>
          <p:sp>
            <p:nvSpPr>
              <p:cNvPr id="24606" name="Rectangle 8"/>
              <p:cNvSpPr>
                <a:spLocks noChangeArrowheads="1"/>
              </p:cNvSpPr>
              <p:nvPr/>
            </p:nvSpPr>
            <p:spPr bwMode="auto">
              <a:xfrm>
                <a:off x="1728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24607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24603" name="Group 10"/>
            <p:cNvGrpSpPr/>
            <p:nvPr/>
          </p:nvGrpSpPr>
          <p:grpSpPr bwMode="auto">
            <a:xfrm>
              <a:off x="2952" y="2643"/>
              <a:ext cx="244" cy="680"/>
              <a:chOff x="1812" y="1408"/>
              <a:chExt cx="281" cy="680"/>
            </a:xfrm>
          </p:grpSpPr>
          <p:sp>
            <p:nvSpPr>
              <p:cNvPr id="24604" name="Rectangle 11"/>
              <p:cNvSpPr>
                <a:spLocks noChangeArrowheads="1"/>
              </p:cNvSpPr>
              <p:nvPr/>
            </p:nvSpPr>
            <p:spPr bwMode="auto">
              <a:xfrm>
                <a:off x="1812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7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24605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1" name="Group 6"/>
          <p:cNvGrpSpPr/>
          <p:nvPr/>
        </p:nvGrpSpPr>
        <p:grpSpPr bwMode="auto">
          <a:xfrm>
            <a:off x="2179638" y="3291830"/>
            <a:ext cx="1758950" cy="1079500"/>
            <a:chOff x="2213" y="2643"/>
            <a:chExt cx="1108" cy="680"/>
          </a:xfrm>
        </p:grpSpPr>
        <p:sp>
          <p:nvSpPr>
            <p:cNvPr id="24594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24595" name="Group 7"/>
            <p:cNvGrpSpPr/>
            <p:nvPr/>
          </p:nvGrpSpPr>
          <p:grpSpPr bwMode="auto">
            <a:xfrm>
              <a:off x="2213" y="2643"/>
              <a:ext cx="244" cy="680"/>
              <a:chOff x="1727" y="1408"/>
              <a:chExt cx="281" cy="680"/>
            </a:xfrm>
          </p:grpSpPr>
          <p:sp>
            <p:nvSpPr>
              <p:cNvPr id="24599" name="Rectangle 8"/>
              <p:cNvSpPr>
                <a:spLocks noChangeArrowheads="1"/>
              </p:cNvSpPr>
              <p:nvPr/>
            </p:nvSpPr>
            <p:spPr bwMode="auto">
              <a:xfrm>
                <a:off x="1727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2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24600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24596" name="Group 10"/>
            <p:cNvGrpSpPr/>
            <p:nvPr/>
          </p:nvGrpSpPr>
          <p:grpSpPr bwMode="auto">
            <a:xfrm>
              <a:off x="2948" y="2643"/>
              <a:ext cx="373" cy="680"/>
              <a:chOff x="1809" y="1408"/>
              <a:chExt cx="430" cy="680"/>
            </a:xfrm>
          </p:grpSpPr>
          <p:sp>
            <p:nvSpPr>
              <p:cNvPr id="24597" name="Rectangle 11"/>
              <p:cNvSpPr>
                <a:spLocks noChangeArrowheads="1"/>
              </p:cNvSpPr>
              <p:nvPr/>
            </p:nvSpPr>
            <p:spPr bwMode="auto">
              <a:xfrm>
                <a:off x="1809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3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10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24598" name="Line 12"/>
              <p:cNvSpPr>
                <a:spLocks noChangeShapeType="1"/>
              </p:cNvSpPr>
              <p:nvPr/>
            </p:nvSpPr>
            <p:spPr bwMode="auto">
              <a:xfrm>
                <a:off x="1886" y="1744"/>
                <a:ext cx="259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grpSp>
        <p:nvGrpSpPr>
          <p:cNvPr id="29" name="Group 6"/>
          <p:cNvGrpSpPr/>
          <p:nvPr/>
        </p:nvGrpSpPr>
        <p:grpSpPr bwMode="auto">
          <a:xfrm>
            <a:off x="5430838" y="3291830"/>
            <a:ext cx="1657350" cy="1079500"/>
            <a:chOff x="2215" y="2643"/>
            <a:chExt cx="1044" cy="680"/>
          </a:xfrm>
        </p:grpSpPr>
        <p:sp>
          <p:nvSpPr>
            <p:cNvPr id="24587" name="Oval 13"/>
            <p:cNvSpPr>
              <a:spLocks noChangeArrowheads="1"/>
            </p:cNvSpPr>
            <p:nvPr/>
          </p:nvSpPr>
          <p:spPr bwMode="auto">
            <a:xfrm>
              <a:off x="2571" y="2802"/>
              <a:ext cx="303" cy="303"/>
            </a:xfrm>
            <a:prstGeom prst="ellipse">
              <a:avLst/>
            </a:prstGeom>
            <a:noFill/>
            <a:ln w="19050" algn="ctr">
              <a:solidFill>
                <a:schemeClr val="tx1"/>
              </a:solidFill>
              <a:rou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0000" tIns="46800" rIns="90000" bIns="46800" anchor="ctr"/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endParaRPr lang="zh-CN" altLang="en-US" sz="3200" b="1" baseline="30000">
                <a:solidFill>
                  <a:srgbClr val="000000"/>
                </a:solidFill>
                <a:latin typeface="Times New Roman" panose="02020603050405020304" pitchFamily="18" charset="0"/>
                <a:ea typeface="楷体_GB2312" panose="02010609030101010101" pitchFamily="49" charset="-122"/>
              </a:endParaRPr>
            </a:p>
          </p:txBody>
        </p:sp>
        <p:grpSp>
          <p:nvGrpSpPr>
            <p:cNvPr id="24588" name="Group 7"/>
            <p:cNvGrpSpPr/>
            <p:nvPr/>
          </p:nvGrpSpPr>
          <p:grpSpPr bwMode="auto">
            <a:xfrm>
              <a:off x="2215" y="2643"/>
              <a:ext cx="244" cy="680"/>
              <a:chOff x="1729" y="1408"/>
              <a:chExt cx="281" cy="680"/>
            </a:xfrm>
          </p:grpSpPr>
          <p:sp>
            <p:nvSpPr>
              <p:cNvPr id="24592" name="Rectangle 8"/>
              <p:cNvSpPr>
                <a:spLocks noChangeArrowheads="1"/>
              </p:cNvSpPr>
              <p:nvPr/>
            </p:nvSpPr>
            <p:spPr bwMode="auto">
              <a:xfrm>
                <a:off x="1729" y="1408"/>
                <a:ext cx="281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5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8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24593" name="Line 9"/>
              <p:cNvSpPr>
                <a:spLocks noChangeShapeType="1"/>
              </p:cNvSpPr>
              <p:nvPr/>
            </p:nvSpPr>
            <p:spPr bwMode="auto">
              <a:xfrm>
                <a:off x="1739" y="1750"/>
                <a:ext cx="258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  <p:grpSp>
          <p:nvGrpSpPr>
            <p:cNvPr id="24589" name="Group 10"/>
            <p:cNvGrpSpPr/>
            <p:nvPr/>
          </p:nvGrpSpPr>
          <p:grpSpPr bwMode="auto">
            <a:xfrm>
              <a:off x="2886" y="2643"/>
              <a:ext cx="373" cy="680"/>
              <a:chOff x="1738" y="1408"/>
              <a:chExt cx="430" cy="680"/>
            </a:xfrm>
          </p:grpSpPr>
          <p:sp>
            <p:nvSpPr>
              <p:cNvPr id="24590" name="Rectangle 11"/>
              <p:cNvSpPr>
                <a:spLocks noChangeArrowheads="1"/>
              </p:cNvSpPr>
              <p:nvPr/>
            </p:nvSpPr>
            <p:spPr bwMode="auto">
              <a:xfrm>
                <a:off x="1738" y="1408"/>
                <a:ext cx="430" cy="6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9050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none" lIns="90000" tIns="46800" rIns="90000" bIns="46800">
                <a:spAutoFit/>
              </a:bodyPr>
              <a:lstStyle>
                <a:lvl1pPr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7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  <a:p>
                <a:pPr algn="ctr"/>
                <a:r>
                  <a:rPr lang="en-US" altLang="zh-CN" sz="3200" b="1">
                    <a:solidFill>
                      <a:srgbClr val="000000"/>
                    </a:solidFill>
                    <a:latin typeface="Times New Roman" panose="02020603050405020304" pitchFamily="18" charset="0"/>
                    <a:ea typeface="楷体_GB2312" panose="02010609030101010101" pitchFamily="49" charset="-122"/>
                  </a:rPr>
                  <a:t>10</a:t>
                </a:r>
                <a:endParaRPr lang="en-US" altLang="zh-CN" sz="3200" b="1">
                  <a:solidFill>
                    <a:srgbClr val="000000"/>
                  </a:solidFill>
                  <a:latin typeface="Times New Roman" panose="02020603050405020304" pitchFamily="18" charset="0"/>
                  <a:ea typeface="楷体_GB2312" panose="02010609030101010101" pitchFamily="49" charset="-122"/>
                </a:endParaRPr>
              </a:p>
            </p:txBody>
          </p:sp>
          <p:sp>
            <p:nvSpPr>
              <p:cNvPr id="24591" name="Line 12"/>
              <p:cNvSpPr>
                <a:spLocks noChangeShapeType="1"/>
              </p:cNvSpPr>
              <p:nvPr/>
            </p:nvSpPr>
            <p:spPr bwMode="auto">
              <a:xfrm>
                <a:off x="1823" y="1744"/>
                <a:ext cx="257" cy="0"/>
              </a:xfrm>
              <a:prstGeom prst="line">
                <a:avLst/>
              </a:prstGeom>
              <a:noFill/>
              <a:ln w="15875">
                <a:solidFill>
                  <a:schemeClr val="tx1"/>
                </a:solidFill>
                <a:rou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lIns="90000" tIns="46800" rIns="90000" bIns="46800" anchor="ctr"/>
              <a:lstStyle/>
              <a:p>
                <a:endParaRPr lang="zh-CN" altLang="en-US"/>
              </a:p>
            </p:txBody>
          </p:sp>
        </p:grpSp>
      </p:grpSp>
      <p:sp>
        <p:nvSpPr>
          <p:cNvPr id="37" name="Rectangle 14"/>
          <p:cNvSpPr>
            <a:spLocks noChangeArrowheads="1"/>
          </p:cNvSpPr>
          <p:nvPr/>
        </p:nvSpPr>
        <p:spPr bwMode="auto">
          <a:xfrm flipH="1" flipV="1">
            <a:off x="2722563" y="2291705"/>
            <a:ext cx="592137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8" name="Rectangle 14"/>
          <p:cNvSpPr>
            <a:spLocks noChangeArrowheads="1"/>
          </p:cNvSpPr>
          <p:nvPr/>
        </p:nvSpPr>
        <p:spPr bwMode="auto">
          <a:xfrm>
            <a:off x="5956300" y="2291705"/>
            <a:ext cx="59213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39" name="Rectangle 14"/>
          <p:cNvSpPr>
            <a:spLocks noChangeArrowheads="1"/>
          </p:cNvSpPr>
          <p:nvPr/>
        </p:nvSpPr>
        <p:spPr bwMode="auto">
          <a:xfrm>
            <a:off x="2711450" y="3488680"/>
            <a:ext cx="59213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＞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40" name="Rectangle 14"/>
          <p:cNvSpPr>
            <a:spLocks noChangeArrowheads="1"/>
          </p:cNvSpPr>
          <p:nvPr/>
        </p:nvSpPr>
        <p:spPr bwMode="auto">
          <a:xfrm rot="10800000" flipH="1" flipV="1">
            <a:off x="5949950" y="3488680"/>
            <a:ext cx="592138" cy="587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none" lIns="90000" tIns="46800" rIns="90000" bIns="46800"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sz="32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＜</a:t>
            </a:r>
            <a:endParaRPr lang="zh-CN" altLang="en-US" sz="3200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54" name="文本框 53"/>
          <p:cNvSpPr txBox="1"/>
          <p:nvPr/>
        </p:nvSpPr>
        <p:spPr>
          <a:xfrm>
            <a:off x="5723890" y="1347470"/>
            <a:ext cx="3218815" cy="45085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r" eaLnBrk="1" latinLnBrk="0" hangingPunct="1">
              <a:lnSpc>
                <a:spcPct val="130000"/>
              </a:lnSpc>
            </a:pP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【教材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P75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练习十八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第</a:t>
            </a:r>
            <a:r>
              <a:rPr lang="en-US" altLang="zh-CN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1800" b="1">
                <a:solidFill>
                  <a:srgbClr val="E54D55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题】</a:t>
            </a:r>
            <a:endParaRPr lang="zh-CN" altLang="en-US" sz="1800" b="1">
              <a:solidFill>
                <a:srgbClr val="E54D55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39" grpId="0"/>
      <p:bldP spid="40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图片 2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16063" y="755650"/>
            <a:ext cx="6632575" cy="4189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矩形 2"/>
          <p:cNvSpPr>
            <a:spLocks noChangeArrowheads="1"/>
          </p:cNvSpPr>
          <p:nvPr/>
        </p:nvSpPr>
        <p:spPr bwMode="auto">
          <a:xfrm>
            <a:off x="2124075" y="1830388"/>
            <a:ext cx="4895850" cy="1625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</a:pPr>
            <a:r>
              <a:rPr lang="zh-CN" altLang="en-US" sz="3600" b="1">
                <a:solidFill>
                  <a:srgbClr val="0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    同学们，今天的数学课你们有哪些收获呢？</a:t>
            </a:r>
            <a:endParaRPr lang="zh-CN" altLang="en-US" sz="3600" b="1">
              <a:solidFill>
                <a:srgbClr val="00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25604" name="组合 5"/>
          <p:cNvGrpSpPr/>
          <p:nvPr/>
        </p:nvGrpSpPr>
        <p:grpSpPr bwMode="auto">
          <a:xfrm>
            <a:off x="400050" y="198438"/>
            <a:ext cx="3911600" cy="747712"/>
            <a:chOff x="399381" y="197873"/>
            <a:chExt cx="3912802" cy="748800"/>
          </a:xfrm>
        </p:grpSpPr>
        <p:pic>
          <p:nvPicPr>
            <p:cNvPr id="25605" name="图片 6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381" y="197873"/>
              <a:ext cx="3912802" cy="7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5606" name="文本框 1"/>
            <p:cNvSpPr txBox="1">
              <a:spLocks noChangeArrowheads="1"/>
            </p:cNvSpPr>
            <p:nvPr/>
          </p:nvSpPr>
          <p:spPr bwMode="auto">
            <a:xfrm>
              <a:off x="1038598" y="219075"/>
              <a:ext cx="310123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四、课堂小结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矩形 1"/>
          <p:cNvSpPr>
            <a:spLocks noChangeArrowheads="1"/>
          </p:cNvSpPr>
          <p:nvPr/>
        </p:nvSpPr>
        <p:spPr bwMode="auto">
          <a:xfrm>
            <a:off x="898525" y="1203325"/>
            <a:ext cx="7489825" cy="1454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hangingPunct="1">
              <a:lnSpc>
                <a:spcPct val="150000"/>
              </a:lnSpc>
            </a:pP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    把异分母分数分别化成和原来分数相等的同分母分数，叫作</a:t>
            </a:r>
            <a:r>
              <a:rPr lang="zh-CN" altLang="en-US" sz="3200" b="1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通分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。</a:t>
            </a:r>
            <a:endParaRPr lang="zh-CN" altLang="en-US" sz="3200" b="1" dirty="0"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6" name="组合 15"/>
          <p:cNvGrpSpPr/>
          <p:nvPr/>
        </p:nvGrpSpPr>
        <p:grpSpPr bwMode="auto">
          <a:xfrm>
            <a:off x="1293813" y="2898775"/>
            <a:ext cx="6556375" cy="941388"/>
            <a:chOff x="1115616" y="2899442"/>
            <a:chExt cx="6556100" cy="940869"/>
          </a:xfrm>
        </p:grpSpPr>
        <p:sp>
          <p:nvSpPr>
            <p:cNvPr id="26631" name="矩形 1"/>
            <p:cNvSpPr>
              <a:spLocks noChangeArrowheads="1"/>
            </p:cNvSpPr>
            <p:nvPr/>
          </p:nvSpPr>
          <p:spPr bwMode="auto">
            <a:xfrm>
              <a:off x="1115616" y="3147814"/>
              <a:ext cx="173156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异分母分数</a:t>
              </a:r>
              <a:endPara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cxnSp>
          <p:nvCxnSpPr>
            <p:cNvPr id="14" name="直接箭头连接符 13"/>
            <p:cNvCxnSpPr/>
            <p:nvPr/>
          </p:nvCxnSpPr>
          <p:spPr>
            <a:xfrm flipV="1">
              <a:off x="2915765" y="3361150"/>
              <a:ext cx="2879604" cy="7933"/>
            </a:xfrm>
            <a:prstGeom prst="straightConnector1">
              <a:avLst/>
            </a:prstGeom>
            <a:ln w="28575">
              <a:solidFill>
                <a:srgbClr val="FF0000"/>
              </a:solidFill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26633" name="矩形 16"/>
            <p:cNvSpPr>
              <a:spLocks noChangeArrowheads="1"/>
            </p:cNvSpPr>
            <p:nvPr/>
          </p:nvSpPr>
          <p:spPr bwMode="auto">
            <a:xfrm>
              <a:off x="3186425" y="2899442"/>
              <a:ext cx="2339102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分数的基本性质</a:t>
              </a:r>
              <a:endPara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6634" name="矩形 18"/>
            <p:cNvSpPr>
              <a:spLocks noChangeArrowheads="1"/>
            </p:cNvSpPr>
            <p:nvPr/>
          </p:nvSpPr>
          <p:spPr bwMode="auto">
            <a:xfrm>
              <a:off x="3335504" y="3378646"/>
              <a:ext cx="2040943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与原分数相等</a:t>
              </a:r>
              <a:endParaRPr lang="zh-CN" altLang="en-US" sz="2400" b="1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  <p:sp>
          <p:nvSpPr>
            <p:cNvPr id="26635" name="矩形 19"/>
            <p:cNvSpPr>
              <a:spLocks noChangeArrowheads="1"/>
            </p:cNvSpPr>
            <p:nvPr/>
          </p:nvSpPr>
          <p:spPr bwMode="auto">
            <a:xfrm>
              <a:off x="5940152" y="3130274"/>
              <a:ext cx="1731564" cy="46166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2400" b="1">
                  <a:solidFill>
                    <a:srgbClr val="FF0000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同分母分数</a:t>
              </a:r>
              <a:endParaRPr lang="zh-CN" altLang="en-US" sz="240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  <p:grpSp>
        <p:nvGrpSpPr>
          <p:cNvPr id="26628" name="组合 16"/>
          <p:cNvGrpSpPr/>
          <p:nvPr/>
        </p:nvGrpSpPr>
        <p:grpSpPr bwMode="auto">
          <a:xfrm>
            <a:off x="400050" y="198438"/>
            <a:ext cx="3911600" cy="747712"/>
            <a:chOff x="399381" y="197873"/>
            <a:chExt cx="3912802" cy="748800"/>
          </a:xfrm>
        </p:grpSpPr>
        <p:pic>
          <p:nvPicPr>
            <p:cNvPr id="26629" name="图片 17"/>
            <p:cNvPicPr>
              <a:picLocks noChangeAspect="1" noChangeArrowheads="1"/>
            </p:cNvPicPr>
            <p:nvPr/>
          </p:nvPicPr>
          <p:blipFill>
            <a:blip r:embed="rId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9381" y="197873"/>
              <a:ext cx="3912802" cy="7488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6630" name="文本框 1"/>
            <p:cNvSpPr txBox="1">
              <a:spLocks noChangeArrowheads="1"/>
            </p:cNvSpPr>
            <p:nvPr/>
          </p:nvSpPr>
          <p:spPr bwMode="auto">
            <a:xfrm>
              <a:off x="1038598" y="219075"/>
              <a:ext cx="3101230" cy="5847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r>
                <a:rPr lang="zh-CN" altLang="en-US" sz="3200" b="1">
                  <a:latin typeface="黑体" panose="02010609060101010101" pitchFamily="49" charset="-122"/>
                  <a:ea typeface="黑体" panose="02010609060101010101" pitchFamily="49" charset="-122"/>
                </a:rPr>
                <a:t>四、课堂小结</a:t>
              </a:r>
              <a:endParaRPr lang="zh-CN" altLang="en-US" sz="3200" b="1">
                <a:latin typeface="黑体" panose="02010609060101010101" pitchFamily="49" charset="-122"/>
                <a:ea typeface="黑体" panose="02010609060101010101" pitchFamily="49" charset="-122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自定义 1">
      <a:majorFont>
        <a:latin typeface="Times New Roman"/>
        <a:ea typeface="黑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txDef>
      <a:spPr>
        <a:noFill/>
      </a:spPr>
      <a:bodyPr wrap="square" rtlCol="0">
        <a:spAutoFit/>
      </a:bodyPr>
      <a:lstStyle>
        <a:defPPr eaLnBrk="1" latinLnBrk="0" hangingPunct="1">
          <a:lnSpc>
            <a:spcPct val="130000"/>
          </a:lnSpc>
          <a:defRPr lang="zh-CN" altLang="en-US" sz="2800" b="1">
            <a:solidFill>
              <a:srgbClr val="000000"/>
            </a:solidFill>
            <a:latin typeface="Times New Roman" panose="02020603050405020304" pitchFamily="18" charset="0"/>
            <a:ea typeface="楷体" panose="02010609060101010101" pitchFamily="49" charset="-122"/>
            <a:cs typeface="Times New Roman" panose="02020603050405020304" pitchFamily="18" charset="0"/>
          </a:defRPr>
        </a:defPPr>
      </a:lstStyle>
    </a:tx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1431</Words>
  <Application>WPS 演示</Application>
  <PresentationFormat>全屏显示(16:9)</PresentationFormat>
  <Paragraphs>584</Paragraphs>
  <Slides>22</Slides>
  <Notes>1</Notes>
  <HiddenSlides>0</HiddenSlides>
  <MMClips>0</MMClips>
  <ScaleCrop>false</ScaleCrop>
  <HeadingPairs>
    <vt:vector size="8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14</vt:i4>
      </vt:variant>
      <vt:variant>
        <vt:lpstr>幻灯片标题</vt:lpstr>
      </vt:variant>
      <vt:variant>
        <vt:i4>22</vt:i4>
      </vt:variant>
    </vt:vector>
  </HeadingPairs>
  <TitlesOfParts>
    <vt:vector size="51" baseType="lpstr">
      <vt:lpstr>Arial</vt:lpstr>
      <vt:lpstr>宋体</vt:lpstr>
      <vt:lpstr>Wingdings</vt:lpstr>
      <vt:lpstr>等线</vt:lpstr>
      <vt:lpstr>Times New Roman</vt:lpstr>
      <vt:lpstr>楷体</vt:lpstr>
      <vt:lpstr>黑体</vt:lpstr>
      <vt:lpstr>等线 Light</vt:lpstr>
      <vt:lpstr>Cambria Math</vt:lpstr>
      <vt:lpstr>楷体_GB2312</vt:lpstr>
      <vt:lpstr>Wingdings</vt:lpstr>
      <vt:lpstr>Times New Roman</vt:lpstr>
      <vt:lpstr>微软雅黑</vt:lpstr>
      <vt:lpstr>Arial Unicode MS</vt:lpstr>
      <vt:lpstr>自定义设计方案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Equation.DSMT4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状元成才路</Company>
  <LinksUpToDate>false</LinksUpToDate>
  <SharedDoc>false</SharedDoc>
  <HyperlinksChanged>false</HyperlinksChanged>
  <AppVersion>14.0000</AppVersion>
  <Manager>状元成才路</Manager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nk</cp:lastModifiedBy>
  <cp:revision>301</cp:revision>
  <dcterms:created xsi:type="dcterms:W3CDTF">2015-08-27T07:30:00Z</dcterms:created>
  <dcterms:modified xsi:type="dcterms:W3CDTF">2023-11-02T07:35:44Z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A04AA35E5C3F4225B329D4424DEE334E</vt:lpwstr>
  </property>
</Properties>
</file>