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57" r:id="rId6"/>
    <p:sldId id="358" r:id="rId7"/>
    <p:sldId id="359" r:id="rId8"/>
    <p:sldId id="365" r:id="rId9"/>
    <p:sldId id="361" r:id="rId10"/>
    <p:sldId id="363" r:id="rId11"/>
    <p:sldId id="375" r:id="rId12"/>
    <p:sldId id="364" r:id="rId13"/>
    <p:sldId id="362" r:id="rId14"/>
    <p:sldId id="360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54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D8B"/>
    <a:srgbClr val="FAD6E8"/>
    <a:srgbClr val="F292C2"/>
    <a:srgbClr val="EF75B2"/>
    <a:srgbClr val="EE6CAD"/>
    <a:srgbClr val="E75A4F"/>
    <a:srgbClr val="E44438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13" autoAdjust="0"/>
    <p:restoredTop sz="96391" autoAdjust="0"/>
  </p:normalViewPr>
  <p:slideViewPr>
    <p:cSldViewPr>
      <p:cViewPr varScale="1">
        <p:scale>
          <a:sx n="148" d="100"/>
          <a:sy n="148" d="100"/>
        </p:scale>
        <p:origin x="126" y="126"/>
      </p:cViewPr>
      <p:guideLst>
        <p:guide orient="horz" pos="1607"/>
        <p:guide orient="horz" pos="713"/>
        <p:guide orient="horz" pos="637"/>
        <p:guide pos="113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E66EA2B-96AC-4834-A5C4-DEC1B2079A2B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6925B50-6A7D-414C-A181-4D8BA28564A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2AD5FB6-77A3-4A9D-8889-C031A7F74CD2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65725"/>
            <a:chOff x="0" y="-1"/>
            <a:chExt cx="12192000" cy="6887497"/>
          </a:xfrm>
        </p:grpSpPr>
        <p:grpSp>
          <p:nvGrpSpPr>
            <p:cNvPr id="3" name="组合 2"/>
            <p:cNvGrpSpPr/>
            <p:nvPr userDrawn="1"/>
          </p:nvGrpSpPr>
          <p:grpSpPr bwMode="auto">
            <a:xfrm>
              <a:off x="0" y="-1"/>
              <a:ext cx="12192000" cy="522507"/>
              <a:chOff x="0" y="-1"/>
              <a:chExt cx="14224234" cy="609602"/>
            </a:xfrm>
          </p:grpSpPr>
          <p:pic>
            <p:nvPicPr>
              <p:cNvPr id="5" name="图片 4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"/>
                <a:ext cx="7969718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5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4516" y="-1"/>
                <a:ext cx="7969718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708"/>
            <a:stretch>
              <a:fillRect/>
            </a:stretch>
          </p:blipFill>
          <p:spPr bwMode="auto">
            <a:xfrm>
              <a:off x="0" y="4884999"/>
              <a:ext cx="12192000" cy="20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392113"/>
            <a:chOff x="0" y="-1"/>
            <a:chExt cx="14224234" cy="609602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4516" y="-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 bwMode="auto">
          <a:xfrm flipH="1" flipV="1">
            <a:off x="0" y="4751388"/>
            <a:ext cx="9144000" cy="392112"/>
            <a:chOff x="0" y="-1"/>
            <a:chExt cx="14224234" cy="609602"/>
          </a:xfrm>
        </p:grpSpPr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4516" y="-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C510032-B058-4526-B063-A2ACD8B06AD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1619250" y="1131888"/>
            <a:ext cx="5832475" cy="2879725"/>
          </a:xfrm>
          <a:prstGeom prst="roundRect">
            <a:avLst/>
          </a:prstGeom>
          <a:solidFill>
            <a:schemeClr val="bg1">
              <a:lumMod val="95000"/>
              <a:alpha val="80000"/>
            </a:schemeClr>
          </a:solidFill>
          <a:ln w="28575">
            <a:solidFill>
              <a:schemeClr val="accent2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3132138" y="2110085"/>
            <a:ext cx="3016250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练习课</a:t>
            </a:r>
            <a:endParaRPr lang="zh-CN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副标题 6"/>
          <p:cNvSpPr txBox="1">
            <a:spLocks noChangeArrowheads="1"/>
          </p:cNvSpPr>
          <p:nvPr/>
        </p:nvSpPr>
        <p:spPr bwMode="auto">
          <a:xfrm>
            <a:off x="3559175" y="34258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8" descr="https://docimg5.docs.qq.com/image/AgAABsfO-eXvUyuc1HxEW6sgqieuTkKn.png?w=936&amp;h=88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3518"/>
            <a:ext cx="1603514" cy="15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11163" y="962025"/>
            <a:ext cx="86074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把异分母分数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化成和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相等的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分数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叫作通分。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411163" y="2032000"/>
            <a:ext cx="870585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通分时选用的公分母一般是原来几个分母的（                 ）。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11163" y="3157538"/>
            <a:ext cx="8424862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通分的方法先求出原来几个分母的（            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然后把各分数分别化成用这个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          )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作分母的分数。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3333750" y="957263"/>
            <a:ext cx="1368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分别</a:t>
            </a:r>
            <a:endParaRPr lang="zh-CN" altLang="en-US" sz="28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1301750" y="2551113"/>
            <a:ext cx="28082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最小公倍数</a:t>
            </a:r>
            <a:endParaRPr lang="zh-CN" altLang="en-US" sz="2800" b="1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6273800" y="3157538"/>
            <a:ext cx="28432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3333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最小公倍数</a:t>
            </a:r>
            <a:endParaRPr lang="zh-CN" altLang="en-US" sz="2800" b="1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730875" y="3675063"/>
            <a:ext cx="2376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最小公倍数</a:t>
            </a:r>
            <a:endParaRPr lang="zh-CN" altLang="en-US" sz="2800" b="1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954713" y="966788"/>
            <a:ext cx="216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原来分数</a:t>
            </a:r>
            <a:endParaRPr lang="zh-CN" altLang="en-US" sz="28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906463" y="1466850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同分母</a:t>
            </a:r>
            <a:endParaRPr lang="zh-CN" altLang="en-US" sz="2800" b="1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227" name="组合 20"/>
          <p:cNvGrpSpPr/>
          <p:nvPr/>
        </p:nvGrpSpPr>
        <p:grpSpPr bwMode="auto">
          <a:xfrm>
            <a:off x="400050" y="198438"/>
            <a:ext cx="3911600" cy="747712"/>
            <a:chOff x="399381" y="197873"/>
            <a:chExt cx="3912802" cy="748800"/>
          </a:xfrm>
        </p:grpSpPr>
        <p:pic>
          <p:nvPicPr>
            <p:cNvPr id="9228" name="图片 2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9" name="文本框 1"/>
            <p:cNvSpPr txBox="1">
              <a:spLocks noChangeArrowheads="1"/>
            </p:cNvSpPr>
            <p:nvPr/>
          </p:nvSpPr>
          <p:spPr bwMode="auto">
            <a:xfrm>
              <a:off x="1017514" y="244475"/>
              <a:ext cx="281319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一、复习导入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849313" y="1585913"/>
            <a:ext cx="6418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通分的依据（                 ）。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3563938" y="1562100"/>
            <a:ext cx="3527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分数的基本性质</a:t>
            </a:r>
            <a:endParaRPr lang="zh-CN" altLang="en-US" sz="2800" b="1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849313" y="2427288"/>
            <a:ext cx="6919912" cy="12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通分的目的是把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分母的分数化成</a:t>
            </a:r>
            <a:r>
              <a:rPr lang="en-US" altLang="zh-CN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分母的分数。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4059238" y="2538413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</a:t>
            </a:r>
            <a:endParaRPr lang="zh-CN" altLang="en-US" sz="2800" b="1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1403350" y="3186113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99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</a:t>
            </a:r>
            <a:endParaRPr lang="zh-CN" altLang="en-US" sz="2800" b="1">
              <a:solidFill>
                <a:srgbClr val="99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61"/>
          <p:cNvSpPr txBox="1">
            <a:spLocks noChangeArrowheads="1"/>
          </p:cNvSpPr>
          <p:nvPr/>
        </p:nvSpPr>
        <p:spPr bwMode="auto">
          <a:xfrm>
            <a:off x="250825" y="639763"/>
            <a:ext cx="76327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比较每组中两个分数的大小。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0" name="Group 6"/>
          <p:cNvGrpSpPr/>
          <p:nvPr/>
        </p:nvGrpSpPr>
        <p:grpSpPr bwMode="auto">
          <a:xfrm>
            <a:off x="2051050" y="1635125"/>
            <a:ext cx="1558925" cy="1079500"/>
            <a:chOff x="2214" y="2643"/>
            <a:chExt cx="982" cy="680"/>
          </a:xfrm>
        </p:grpSpPr>
        <p:sp>
          <p:nvSpPr>
            <p:cNvPr id="11296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297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11301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302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1298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11299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300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8" name="Group 6"/>
          <p:cNvGrpSpPr/>
          <p:nvPr/>
        </p:nvGrpSpPr>
        <p:grpSpPr bwMode="auto">
          <a:xfrm>
            <a:off x="5195888" y="1635125"/>
            <a:ext cx="1763712" cy="1079500"/>
            <a:chOff x="2148" y="2643"/>
            <a:chExt cx="1111" cy="680"/>
          </a:xfrm>
        </p:grpSpPr>
        <p:sp>
          <p:nvSpPr>
            <p:cNvPr id="1128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290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11294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9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1291" name="Group 10"/>
            <p:cNvGrpSpPr/>
            <p:nvPr/>
          </p:nvGrpSpPr>
          <p:grpSpPr bwMode="auto">
            <a:xfrm>
              <a:off x="2886" y="2643"/>
              <a:ext cx="373" cy="680"/>
              <a:chOff x="1738" y="1408"/>
              <a:chExt cx="430" cy="680"/>
            </a:xfrm>
          </p:grpSpPr>
          <p:sp>
            <p:nvSpPr>
              <p:cNvPr id="11292" name="Rectangle 11"/>
              <p:cNvSpPr>
                <a:spLocks noChangeArrowheads="1"/>
              </p:cNvSpPr>
              <p:nvPr/>
            </p:nvSpPr>
            <p:spPr bwMode="auto">
              <a:xfrm>
                <a:off x="1738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93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6" name="Group 6"/>
          <p:cNvGrpSpPr/>
          <p:nvPr/>
        </p:nvGrpSpPr>
        <p:grpSpPr bwMode="auto">
          <a:xfrm>
            <a:off x="2049463" y="2841625"/>
            <a:ext cx="1760537" cy="1079500"/>
            <a:chOff x="2213" y="2643"/>
            <a:chExt cx="1109" cy="680"/>
          </a:xfrm>
        </p:grpSpPr>
        <p:sp>
          <p:nvSpPr>
            <p:cNvPr id="1128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283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11287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1284" name="Group 10"/>
            <p:cNvGrpSpPr/>
            <p:nvPr/>
          </p:nvGrpSpPr>
          <p:grpSpPr bwMode="auto">
            <a:xfrm>
              <a:off x="2949" y="2643"/>
              <a:ext cx="373" cy="680"/>
              <a:chOff x="1810" y="1408"/>
              <a:chExt cx="430" cy="680"/>
            </a:xfrm>
          </p:grpSpPr>
          <p:sp>
            <p:nvSpPr>
              <p:cNvPr id="11285" name="Rectangle 11"/>
              <p:cNvSpPr>
                <a:spLocks noChangeArrowheads="1"/>
              </p:cNvSpPr>
              <p:nvPr/>
            </p:nvSpPr>
            <p:spPr bwMode="auto">
              <a:xfrm>
                <a:off x="1810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6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4" name="Group 6"/>
          <p:cNvGrpSpPr/>
          <p:nvPr/>
        </p:nvGrpSpPr>
        <p:grpSpPr bwMode="auto">
          <a:xfrm>
            <a:off x="5195888" y="2841625"/>
            <a:ext cx="1763712" cy="1079500"/>
            <a:chOff x="2149" y="2643"/>
            <a:chExt cx="1111" cy="680"/>
          </a:xfrm>
        </p:grpSpPr>
        <p:sp>
          <p:nvSpPr>
            <p:cNvPr id="11275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276" name="Group 7"/>
            <p:cNvGrpSpPr/>
            <p:nvPr/>
          </p:nvGrpSpPr>
          <p:grpSpPr bwMode="auto">
            <a:xfrm>
              <a:off x="2149" y="2643"/>
              <a:ext cx="373" cy="680"/>
              <a:chOff x="1655" y="1408"/>
              <a:chExt cx="430" cy="680"/>
            </a:xfrm>
          </p:grpSpPr>
          <p:sp>
            <p:nvSpPr>
              <p:cNvPr id="11280" name="Rectangle 8"/>
              <p:cNvSpPr>
                <a:spLocks noChangeArrowheads="1"/>
              </p:cNvSpPr>
              <p:nvPr/>
            </p:nvSpPr>
            <p:spPr bwMode="auto">
              <a:xfrm>
                <a:off x="1655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1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1277" name="Group 10"/>
            <p:cNvGrpSpPr/>
            <p:nvPr/>
          </p:nvGrpSpPr>
          <p:grpSpPr bwMode="auto">
            <a:xfrm>
              <a:off x="2887" y="2643"/>
              <a:ext cx="373" cy="680"/>
              <a:chOff x="1739" y="1408"/>
              <a:chExt cx="430" cy="680"/>
            </a:xfrm>
          </p:grpSpPr>
          <p:sp>
            <p:nvSpPr>
              <p:cNvPr id="11278" name="Rectangle 11"/>
              <p:cNvSpPr>
                <a:spLocks noChangeArrowheads="1"/>
              </p:cNvSpPr>
              <p:nvPr/>
            </p:nvSpPr>
            <p:spPr bwMode="auto">
              <a:xfrm>
                <a:off x="1739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19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79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2" name="Rectangle 14"/>
          <p:cNvSpPr>
            <a:spLocks noChangeArrowheads="1"/>
          </p:cNvSpPr>
          <p:nvPr/>
        </p:nvSpPr>
        <p:spPr bwMode="auto">
          <a:xfrm flipH="1" flipV="1">
            <a:off x="2592388" y="1841500"/>
            <a:ext cx="5921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Rectangle 14"/>
          <p:cNvSpPr>
            <a:spLocks noChangeArrowheads="1"/>
          </p:cNvSpPr>
          <p:nvPr/>
        </p:nvSpPr>
        <p:spPr bwMode="auto">
          <a:xfrm>
            <a:off x="5819775" y="18573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Rectangle 14"/>
          <p:cNvSpPr>
            <a:spLocks noChangeArrowheads="1"/>
          </p:cNvSpPr>
          <p:nvPr/>
        </p:nvSpPr>
        <p:spPr bwMode="auto">
          <a:xfrm>
            <a:off x="2581275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rot="10800000" flipH="1" flipV="1">
            <a:off x="5819775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796280" y="71120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/>
          <p:nvPr/>
        </p:nvGrpSpPr>
        <p:grpSpPr bwMode="auto">
          <a:xfrm>
            <a:off x="3049588" y="2090420"/>
            <a:ext cx="2352675" cy="955675"/>
            <a:chOff x="3746976" y="1444341"/>
            <a:chExt cx="2353759" cy="956901"/>
          </a:xfrm>
        </p:grpSpPr>
        <p:sp>
          <p:nvSpPr>
            <p:cNvPr id="12321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2322" name="组合 15"/>
            <p:cNvGrpSpPr/>
            <p:nvPr/>
          </p:nvGrpSpPr>
          <p:grpSpPr bwMode="auto">
            <a:xfrm>
              <a:off x="4208037" y="1444341"/>
              <a:ext cx="1892698" cy="956901"/>
              <a:chOff x="2961860" y="1013058"/>
              <a:chExt cx="431263" cy="956901"/>
            </a:xfrm>
          </p:grpSpPr>
          <p:sp>
            <p:nvSpPr>
              <p:cNvPr id="12323" name="Rectangle 10"/>
              <p:cNvSpPr>
                <a:spLocks noChangeArrowheads="1"/>
              </p:cNvSpPr>
              <p:nvPr/>
            </p:nvSpPr>
            <p:spPr bwMode="auto">
              <a:xfrm>
                <a:off x="2961860" y="1013058"/>
                <a:ext cx="431263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24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66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291" name="组合 11"/>
          <p:cNvGrpSpPr/>
          <p:nvPr/>
        </p:nvGrpSpPr>
        <p:grpSpPr bwMode="auto">
          <a:xfrm>
            <a:off x="5283200" y="2103120"/>
            <a:ext cx="1870075" cy="957263"/>
            <a:chOff x="5684545" y="1460971"/>
            <a:chExt cx="1869900" cy="956901"/>
          </a:xfrm>
        </p:grpSpPr>
        <p:sp>
          <p:nvSpPr>
            <p:cNvPr id="12317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2318" name="组合 19"/>
            <p:cNvGrpSpPr/>
            <p:nvPr/>
          </p:nvGrpSpPr>
          <p:grpSpPr bwMode="auto">
            <a:xfrm>
              <a:off x="6035247" y="1460971"/>
              <a:ext cx="1519198" cy="956901"/>
              <a:chOff x="2828468" y="1036173"/>
              <a:chExt cx="1519198" cy="956901"/>
            </a:xfrm>
          </p:grpSpPr>
          <p:sp>
            <p:nvSpPr>
              <p:cNvPr id="12319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1519198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20" name="Line 11"/>
              <p:cNvSpPr>
                <a:spLocks noChangeShapeType="1"/>
              </p:cNvSpPr>
              <p:nvPr/>
            </p:nvSpPr>
            <p:spPr bwMode="auto">
              <a:xfrm flipV="1">
                <a:off x="3141066" y="1501040"/>
                <a:ext cx="822753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292" name="组合 49"/>
          <p:cNvGrpSpPr/>
          <p:nvPr/>
        </p:nvGrpSpPr>
        <p:grpSpPr bwMode="auto">
          <a:xfrm>
            <a:off x="2647950" y="2103120"/>
            <a:ext cx="361950" cy="957263"/>
            <a:chOff x="2943723" y="1036173"/>
            <a:chExt cx="362391" cy="956288"/>
          </a:xfrm>
        </p:grpSpPr>
        <p:sp>
          <p:nvSpPr>
            <p:cNvPr id="12315" name="Rectangle 10"/>
            <p:cNvSpPr>
              <a:spLocks noChangeArrowheads="1"/>
            </p:cNvSpPr>
            <p:nvPr/>
          </p:nvSpPr>
          <p:spPr bwMode="auto">
            <a:xfrm>
              <a:off x="2943723" y="1036173"/>
              <a:ext cx="362391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316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12293" name="Text Box 61"/>
          <p:cNvSpPr txBox="1">
            <a:spLocks noChangeArrowheads="1"/>
          </p:cNvSpPr>
          <p:nvPr/>
        </p:nvSpPr>
        <p:spPr bwMode="auto">
          <a:xfrm>
            <a:off x="409575" y="1298258"/>
            <a:ext cx="76327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把下面每组中的两个分数通分。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Text Box 24"/>
          <p:cNvSpPr txBox="1">
            <a:spLocks noChangeArrowheads="1"/>
          </p:cNvSpPr>
          <p:nvPr/>
        </p:nvSpPr>
        <p:spPr bwMode="auto">
          <a:xfrm>
            <a:off x="4525963" y="2109470"/>
            <a:ext cx="503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295" name="组合 47"/>
          <p:cNvGrpSpPr/>
          <p:nvPr/>
        </p:nvGrpSpPr>
        <p:grpSpPr bwMode="auto">
          <a:xfrm>
            <a:off x="3049588" y="3173095"/>
            <a:ext cx="2352675" cy="957263"/>
            <a:chOff x="3746976" y="1444341"/>
            <a:chExt cx="2353759" cy="956901"/>
          </a:xfrm>
        </p:grpSpPr>
        <p:sp>
          <p:nvSpPr>
            <p:cNvPr id="12311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2312" name="组合 15"/>
            <p:cNvGrpSpPr/>
            <p:nvPr/>
          </p:nvGrpSpPr>
          <p:grpSpPr bwMode="auto">
            <a:xfrm>
              <a:off x="4208037" y="1444341"/>
              <a:ext cx="1892698" cy="956901"/>
              <a:chOff x="2961860" y="1013058"/>
              <a:chExt cx="431263" cy="956901"/>
            </a:xfrm>
          </p:grpSpPr>
          <p:sp>
            <p:nvSpPr>
              <p:cNvPr id="12313" name="Rectangle 10"/>
              <p:cNvSpPr>
                <a:spLocks noChangeArrowheads="1"/>
              </p:cNvSpPr>
              <p:nvPr/>
            </p:nvSpPr>
            <p:spPr bwMode="auto">
              <a:xfrm>
                <a:off x="2961860" y="1013058"/>
                <a:ext cx="431263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14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66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296" name="组合 52"/>
          <p:cNvGrpSpPr/>
          <p:nvPr/>
        </p:nvGrpSpPr>
        <p:grpSpPr bwMode="auto">
          <a:xfrm>
            <a:off x="5283200" y="3187383"/>
            <a:ext cx="1870075" cy="955675"/>
            <a:chOff x="5684545" y="1460971"/>
            <a:chExt cx="1869900" cy="956901"/>
          </a:xfrm>
        </p:grpSpPr>
        <p:sp>
          <p:nvSpPr>
            <p:cNvPr id="12307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2308" name="组合 19"/>
            <p:cNvGrpSpPr/>
            <p:nvPr/>
          </p:nvGrpSpPr>
          <p:grpSpPr bwMode="auto">
            <a:xfrm>
              <a:off x="6035247" y="1460971"/>
              <a:ext cx="1519198" cy="956901"/>
              <a:chOff x="2828468" y="1036173"/>
              <a:chExt cx="1519198" cy="956901"/>
            </a:xfrm>
          </p:grpSpPr>
          <p:sp>
            <p:nvSpPr>
              <p:cNvPr id="12309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1519198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310" name="Line 11"/>
              <p:cNvSpPr>
                <a:spLocks noChangeShapeType="1"/>
              </p:cNvSpPr>
              <p:nvPr/>
            </p:nvSpPr>
            <p:spPr bwMode="auto">
              <a:xfrm flipV="1">
                <a:off x="3141066" y="1501040"/>
                <a:ext cx="822753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297" name="组合 49"/>
          <p:cNvGrpSpPr/>
          <p:nvPr/>
        </p:nvGrpSpPr>
        <p:grpSpPr bwMode="auto">
          <a:xfrm>
            <a:off x="2647950" y="3187383"/>
            <a:ext cx="361950" cy="955675"/>
            <a:chOff x="2943723" y="1036173"/>
            <a:chExt cx="362391" cy="956288"/>
          </a:xfrm>
        </p:grpSpPr>
        <p:sp>
          <p:nvSpPr>
            <p:cNvPr id="12305" name="Rectangle 10"/>
            <p:cNvSpPr>
              <a:spLocks noChangeArrowheads="1"/>
            </p:cNvSpPr>
            <p:nvPr/>
          </p:nvSpPr>
          <p:spPr bwMode="auto">
            <a:xfrm>
              <a:off x="2943723" y="1036173"/>
              <a:ext cx="362391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2306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12298" name="Text Box 24"/>
          <p:cNvSpPr txBox="1">
            <a:spLocks noChangeArrowheads="1"/>
          </p:cNvSpPr>
          <p:nvPr/>
        </p:nvSpPr>
        <p:spPr bwMode="auto">
          <a:xfrm>
            <a:off x="1641475" y="2314258"/>
            <a:ext cx="1087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Text Box 24"/>
          <p:cNvSpPr txBox="1">
            <a:spLocks noChangeArrowheads="1"/>
          </p:cNvSpPr>
          <p:nvPr/>
        </p:nvSpPr>
        <p:spPr bwMode="auto">
          <a:xfrm>
            <a:off x="6130925" y="2099945"/>
            <a:ext cx="6953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2835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543425" y="3244533"/>
            <a:ext cx="355600" cy="868362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sz="2800" dirty="0">
                <a:latin typeface="+mj-lt"/>
                <a:ea typeface="黑体" panose="02010609060101010101" pitchFamily="49" charset="-122"/>
              </a:rPr>
              <a:t>5</a:t>
            </a:r>
            <a:endParaRPr lang="en-US" altLang="zh-CN" sz="28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sz="2800" dirty="0">
                <a:latin typeface="+mj-lt"/>
                <a:ea typeface="黑体" panose="02010609060101010101" pitchFamily="49" charset="-122"/>
              </a:rPr>
              <a:t>5</a:t>
            </a:r>
            <a:endParaRPr lang="zh-CN" altLang="en-US" sz="2800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121400" y="3236595"/>
            <a:ext cx="615950" cy="8667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sz="2800" dirty="0">
                <a:latin typeface="+mj-lt"/>
                <a:ea typeface="黑体" panose="02010609060101010101" pitchFamily="49" charset="-122"/>
              </a:rPr>
              <a:t>30</a:t>
            </a:r>
            <a:endParaRPr lang="en-US" altLang="zh-CN" sz="2800" dirty="0">
              <a:latin typeface="+mj-lt"/>
              <a:ea typeface="黑体" panose="02010609060101010101" pitchFamily="49" charset="-122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sz="2800" dirty="0">
                <a:latin typeface="+mj-lt"/>
                <a:ea typeface="黑体" panose="02010609060101010101" pitchFamily="49" charset="-122"/>
              </a:rPr>
              <a:t>35</a:t>
            </a:r>
            <a:endParaRPr lang="zh-CN" altLang="en-US" sz="2800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2302" name="组合 7"/>
          <p:cNvGrpSpPr/>
          <p:nvPr/>
        </p:nvGrpSpPr>
        <p:grpSpPr bwMode="auto">
          <a:xfrm>
            <a:off x="66675" y="115888"/>
            <a:ext cx="7789863" cy="725487"/>
            <a:chOff x="66261" y="116621"/>
            <a:chExt cx="7789578" cy="724514"/>
          </a:xfrm>
        </p:grpSpPr>
        <p:pic>
          <p:nvPicPr>
            <p:cNvPr id="12303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61" y="116621"/>
              <a:ext cx="7789578" cy="72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文本框 1"/>
            <p:cNvSpPr txBox="1">
              <a:spLocks noChangeArrowheads="1"/>
            </p:cNvSpPr>
            <p:nvPr/>
          </p:nvSpPr>
          <p:spPr bwMode="auto">
            <a:xfrm>
              <a:off x="616293" y="122530"/>
              <a:ext cx="657103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二、基础练习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熟悉找公分母的方法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53390" y="90678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3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28"/>
          <p:cNvGrpSpPr/>
          <p:nvPr/>
        </p:nvGrpSpPr>
        <p:grpSpPr bwMode="auto">
          <a:xfrm>
            <a:off x="2987675" y="1276350"/>
            <a:ext cx="2398713" cy="955675"/>
            <a:chOff x="3746976" y="1444341"/>
            <a:chExt cx="2398660" cy="956901"/>
          </a:xfrm>
        </p:grpSpPr>
        <p:sp>
          <p:nvSpPr>
            <p:cNvPr id="13341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42" name="组合 15"/>
            <p:cNvGrpSpPr/>
            <p:nvPr/>
          </p:nvGrpSpPr>
          <p:grpSpPr bwMode="auto">
            <a:xfrm>
              <a:off x="4163144" y="1444341"/>
              <a:ext cx="1982492" cy="956901"/>
              <a:chOff x="2951630" y="1013058"/>
              <a:chExt cx="451723" cy="956901"/>
            </a:xfrm>
          </p:grpSpPr>
          <p:sp>
            <p:nvSpPr>
              <p:cNvPr id="13343" name="Rectangle 10"/>
              <p:cNvSpPr>
                <a:spLocks noChangeArrowheads="1"/>
              </p:cNvSpPr>
              <p:nvPr/>
            </p:nvSpPr>
            <p:spPr bwMode="auto">
              <a:xfrm>
                <a:off x="2951630" y="1013058"/>
                <a:ext cx="451723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44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66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315" name="组合 33"/>
          <p:cNvGrpSpPr/>
          <p:nvPr/>
        </p:nvGrpSpPr>
        <p:grpSpPr bwMode="auto">
          <a:xfrm>
            <a:off x="5222875" y="1290638"/>
            <a:ext cx="1870075" cy="955675"/>
            <a:chOff x="5684545" y="1460971"/>
            <a:chExt cx="1869900" cy="956901"/>
          </a:xfrm>
        </p:grpSpPr>
        <p:sp>
          <p:nvSpPr>
            <p:cNvPr id="13337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38" name="组合 19"/>
            <p:cNvGrpSpPr/>
            <p:nvPr/>
          </p:nvGrpSpPr>
          <p:grpSpPr bwMode="auto">
            <a:xfrm>
              <a:off x="6035247" y="1460971"/>
              <a:ext cx="1519198" cy="956901"/>
              <a:chOff x="2828468" y="1036173"/>
              <a:chExt cx="1519198" cy="956901"/>
            </a:xfrm>
          </p:grpSpPr>
          <p:sp>
            <p:nvSpPr>
              <p:cNvPr id="13339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1519198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40" name="Line 11"/>
              <p:cNvSpPr>
                <a:spLocks noChangeShapeType="1"/>
              </p:cNvSpPr>
              <p:nvPr/>
            </p:nvSpPr>
            <p:spPr bwMode="auto">
              <a:xfrm flipV="1">
                <a:off x="3141066" y="1501040"/>
                <a:ext cx="822753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316" name="组合 49"/>
          <p:cNvGrpSpPr/>
          <p:nvPr/>
        </p:nvGrpSpPr>
        <p:grpSpPr bwMode="auto">
          <a:xfrm>
            <a:off x="2497138" y="1290638"/>
            <a:ext cx="541337" cy="955675"/>
            <a:chOff x="2853682" y="1036173"/>
            <a:chExt cx="542473" cy="956288"/>
          </a:xfrm>
        </p:grpSpPr>
        <p:sp>
          <p:nvSpPr>
            <p:cNvPr id="13335" name="Rectangle 10"/>
            <p:cNvSpPr>
              <a:spLocks noChangeArrowheads="1"/>
            </p:cNvSpPr>
            <p:nvPr/>
          </p:nvSpPr>
          <p:spPr bwMode="auto">
            <a:xfrm>
              <a:off x="2853682" y="1036173"/>
              <a:ext cx="542473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36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13317" name="组合 41"/>
          <p:cNvGrpSpPr/>
          <p:nvPr/>
        </p:nvGrpSpPr>
        <p:grpSpPr bwMode="auto">
          <a:xfrm>
            <a:off x="2987675" y="2360613"/>
            <a:ext cx="2354263" cy="955675"/>
            <a:chOff x="3746976" y="1444341"/>
            <a:chExt cx="2353759" cy="956901"/>
          </a:xfrm>
        </p:grpSpPr>
        <p:sp>
          <p:nvSpPr>
            <p:cNvPr id="13331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32" name="组合 15"/>
            <p:cNvGrpSpPr/>
            <p:nvPr/>
          </p:nvGrpSpPr>
          <p:grpSpPr bwMode="auto">
            <a:xfrm>
              <a:off x="4208037" y="1444341"/>
              <a:ext cx="1892698" cy="956901"/>
              <a:chOff x="2961860" y="1013058"/>
              <a:chExt cx="431263" cy="956901"/>
            </a:xfrm>
          </p:grpSpPr>
          <p:sp>
            <p:nvSpPr>
              <p:cNvPr id="13333" name="Rectangle 10"/>
              <p:cNvSpPr>
                <a:spLocks noChangeArrowheads="1"/>
              </p:cNvSpPr>
              <p:nvPr/>
            </p:nvSpPr>
            <p:spPr bwMode="auto">
              <a:xfrm>
                <a:off x="2961860" y="1013058"/>
                <a:ext cx="431263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×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</a:t>
                </a: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34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666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318" name="组合 46"/>
          <p:cNvGrpSpPr/>
          <p:nvPr/>
        </p:nvGrpSpPr>
        <p:grpSpPr bwMode="auto">
          <a:xfrm>
            <a:off x="5222875" y="2373313"/>
            <a:ext cx="1870075" cy="957262"/>
            <a:chOff x="5684545" y="1460971"/>
            <a:chExt cx="1869900" cy="956901"/>
          </a:xfrm>
        </p:grpSpPr>
        <p:sp>
          <p:nvSpPr>
            <p:cNvPr id="13327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28" name="组合 19"/>
            <p:cNvGrpSpPr/>
            <p:nvPr/>
          </p:nvGrpSpPr>
          <p:grpSpPr bwMode="auto">
            <a:xfrm>
              <a:off x="6035247" y="1460971"/>
              <a:ext cx="1519198" cy="956901"/>
              <a:chOff x="2828468" y="1036173"/>
              <a:chExt cx="1519198" cy="956901"/>
            </a:xfrm>
          </p:grpSpPr>
          <p:sp>
            <p:nvSpPr>
              <p:cNvPr id="13329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1519198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zh-CN" altLang="en-US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（     ）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30" name="Line 11"/>
              <p:cNvSpPr>
                <a:spLocks noChangeShapeType="1"/>
              </p:cNvSpPr>
              <p:nvPr/>
            </p:nvSpPr>
            <p:spPr bwMode="auto">
              <a:xfrm flipV="1">
                <a:off x="3141066" y="1501040"/>
                <a:ext cx="822753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319" name="组合 49"/>
          <p:cNvGrpSpPr/>
          <p:nvPr/>
        </p:nvGrpSpPr>
        <p:grpSpPr bwMode="auto">
          <a:xfrm>
            <a:off x="2587625" y="2373313"/>
            <a:ext cx="360363" cy="957262"/>
            <a:chOff x="2943723" y="1036173"/>
            <a:chExt cx="362391" cy="956288"/>
          </a:xfrm>
        </p:grpSpPr>
        <p:sp>
          <p:nvSpPr>
            <p:cNvPr id="13325" name="Rectangle 10"/>
            <p:cNvSpPr>
              <a:spLocks noChangeArrowheads="1"/>
            </p:cNvSpPr>
            <p:nvPr/>
          </p:nvSpPr>
          <p:spPr bwMode="auto">
            <a:xfrm>
              <a:off x="2943723" y="1036173"/>
              <a:ext cx="362391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326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13320" name="Text Box 24"/>
          <p:cNvSpPr txBox="1">
            <a:spLocks noChangeArrowheads="1"/>
          </p:cNvSpPr>
          <p:nvPr/>
        </p:nvSpPr>
        <p:spPr bwMode="auto">
          <a:xfrm>
            <a:off x="1581150" y="1501775"/>
            <a:ext cx="10874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 Box 24"/>
          <p:cNvSpPr txBox="1">
            <a:spLocks noChangeArrowheads="1"/>
          </p:cNvSpPr>
          <p:nvPr/>
        </p:nvSpPr>
        <p:spPr bwMode="auto">
          <a:xfrm>
            <a:off x="4567238" y="1276350"/>
            <a:ext cx="5048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6110288" y="1285875"/>
            <a:ext cx="6651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8" name="Text Box 24"/>
          <p:cNvSpPr txBox="1">
            <a:spLocks noChangeArrowheads="1"/>
          </p:cNvSpPr>
          <p:nvPr/>
        </p:nvSpPr>
        <p:spPr bwMode="auto">
          <a:xfrm>
            <a:off x="4487863" y="2363788"/>
            <a:ext cx="503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Text Box 24"/>
          <p:cNvSpPr txBox="1">
            <a:spLocks noChangeArrowheads="1"/>
          </p:cNvSpPr>
          <p:nvPr/>
        </p:nvSpPr>
        <p:spPr bwMode="auto">
          <a:xfrm>
            <a:off x="6070600" y="2382838"/>
            <a:ext cx="6794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7"/>
          <p:cNvSpPr>
            <a:spLocks noChangeArrowheads="1"/>
          </p:cNvSpPr>
          <p:nvPr/>
        </p:nvSpPr>
        <p:spPr bwMode="auto">
          <a:xfrm>
            <a:off x="1008063" y="1419225"/>
            <a:ext cx="7127875" cy="2530475"/>
          </a:xfrm>
          <a:prstGeom prst="rect">
            <a:avLst/>
          </a:prstGeom>
          <a:solidFill>
            <a:srgbClr val="FAD6E8"/>
          </a:solidFill>
          <a:ln w="28575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通分时，先找到两个分数的分母的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最小公倍数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，作为通分的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公分母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；再根据分数的基本性质将分子、分母同时乘相同的数。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339" name="组合 5"/>
          <p:cNvGrpSpPr/>
          <p:nvPr/>
        </p:nvGrpSpPr>
        <p:grpSpPr bwMode="auto">
          <a:xfrm>
            <a:off x="400050" y="180975"/>
            <a:ext cx="3911600" cy="765175"/>
            <a:chOff x="399381" y="180975"/>
            <a:chExt cx="3912802" cy="765698"/>
          </a:xfrm>
        </p:grpSpPr>
        <p:pic>
          <p:nvPicPr>
            <p:cNvPr id="14340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1" name="文本框 1"/>
            <p:cNvSpPr txBox="1">
              <a:spLocks noChangeArrowheads="1"/>
            </p:cNvSpPr>
            <p:nvPr/>
          </p:nvSpPr>
          <p:spPr bwMode="auto">
            <a:xfrm>
              <a:off x="1254746" y="180975"/>
              <a:ext cx="2237134" cy="645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方法归纳</a:t>
              </a:r>
              <a:endParaRPr lang="zh-CN" altLang="en-US" sz="36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95288" y="809625"/>
            <a:ext cx="7632700" cy="622300"/>
            <a:chOff x="825500" y="1257247"/>
            <a:chExt cx="7632700" cy="622913"/>
          </a:xfrm>
        </p:grpSpPr>
        <p:sp>
          <p:nvSpPr>
            <p:cNvPr id="15399" name="Text Box 61"/>
            <p:cNvSpPr txBox="1">
              <a:spLocks noChangeArrowheads="1"/>
            </p:cNvSpPr>
            <p:nvPr/>
          </p:nvSpPr>
          <p:spPr bwMode="auto">
            <a:xfrm>
              <a:off x="825500" y="1257247"/>
              <a:ext cx="7632700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2.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在     里填上“＞”“＜”或“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400" name="Oval 87"/>
            <p:cNvSpPr>
              <a:spLocks noChangeArrowheads="1"/>
            </p:cNvSpPr>
            <p:nvPr/>
          </p:nvSpPr>
          <p:spPr bwMode="auto">
            <a:xfrm>
              <a:off x="2019371" y="1410814"/>
              <a:ext cx="358775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6"/>
          <p:cNvGrpSpPr/>
          <p:nvPr/>
        </p:nvGrpSpPr>
        <p:grpSpPr bwMode="auto">
          <a:xfrm>
            <a:off x="2079625" y="1635125"/>
            <a:ext cx="1558925" cy="1079500"/>
            <a:chOff x="2214" y="2643"/>
            <a:chExt cx="982" cy="680"/>
          </a:xfrm>
        </p:grpSpPr>
        <p:sp>
          <p:nvSpPr>
            <p:cNvPr id="1539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93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15397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94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15395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6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Group 6"/>
          <p:cNvGrpSpPr/>
          <p:nvPr/>
        </p:nvGrpSpPr>
        <p:grpSpPr bwMode="auto">
          <a:xfrm>
            <a:off x="5224463" y="1635125"/>
            <a:ext cx="1757362" cy="1079500"/>
            <a:chOff x="2148" y="2643"/>
            <a:chExt cx="1107" cy="680"/>
          </a:xfrm>
        </p:grpSpPr>
        <p:sp>
          <p:nvSpPr>
            <p:cNvPr id="15385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86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15390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1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87" name="Group 10"/>
            <p:cNvGrpSpPr/>
            <p:nvPr/>
          </p:nvGrpSpPr>
          <p:grpSpPr bwMode="auto">
            <a:xfrm>
              <a:off x="2896" y="2643"/>
              <a:ext cx="359" cy="680"/>
              <a:chOff x="1746" y="1408"/>
              <a:chExt cx="413" cy="680"/>
            </a:xfrm>
          </p:grpSpPr>
          <p:sp>
            <p:nvSpPr>
              <p:cNvPr id="15388" name="Rectangle 11"/>
              <p:cNvSpPr>
                <a:spLocks noChangeArrowheads="1"/>
              </p:cNvSpPr>
              <p:nvPr/>
            </p:nvSpPr>
            <p:spPr bwMode="auto">
              <a:xfrm>
                <a:off x="1746" y="1408"/>
                <a:ext cx="413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9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Group 6"/>
          <p:cNvGrpSpPr/>
          <p:nvPr/>
        </p:nvGrpSpPr>
        <p:grpSpPr bwMode="auto">
          <a:xfrm>
            <a:off x="1974853" y="2841625"/>
            <a:ext cx="1863726" cy="1079500"/>
            <a:chOff x="2148" y="2643"/>
            <a:chExt cx="1174" cy="680"/>
          </a:xfrm>
        </p:grpSpPr>
        <p:sp>
          <p:nvSpPr>
            <p:cNvPr id="15378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79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15383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20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4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80" name="Group 10"/>
            <p:cNvGrpSpPr/>
            <p:nvPr/>
          </p:nvGrpSpPr>
          <p:grpSpPr bwMode="auto">
            <a:xfrm>
              <a:off x="2949" y="2643"/>
              <a:ext cx="373" cy="680"/>
              <a:chOff x="1810" y="1408"/>
              <a:chExt cx="430" cy="680"/>
            </a:xfrm>
          </p:grpSpPr>
          <p:sp>
            <p:nvSpPr>
              <p:cNvPr id="15381" name="Rectangle 11"/>
              <p:cNvSpPr>
                <a:spLocks noChangeArrowheads="1"/>
              </p:cNvSpPr>
              <p:nvPr/>
            </p:nvSpPr>
            <p:spPr bwMode="auto">
              <a:xfrm>
                <a:off x="1810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14</a:t>
                </a:r>
                <a:b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</a:b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2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Group 6"/>
          <p:cNvGrpSpPr/>
          <p:nvPr/>
        </p:nvGrpSpPr>
        <p:grpSpPr bwMode="auto">
          <a:xfrm>
            <a:off x="5224463" y="2841625"/>
            <a:ext cx="1662112" cy="1079500"/>
            <a:chOff x="2149" y="2643"/>
            <a:chExt cx="1047" cy="680"/>
          </a:xfrm>
        </p:grpSpPr>
        <p:sp>
          <p:nvSpPr>
            <p:cNvPr id="15371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72" name="Group 7"/>
            <p:cNvGrpSpPr/>
            <p:nvPr/>
          </p:nvGrpSpPr>
          <p:grpSpPr bwMode="auto">
            <a:xfrm>
              <a:off x="2149" y="2643"/>
              <a:ext cx="373" cy="680"/>
              <a:chOff x="1655" y="1408"/>
              <a:chExt cx="430" cy="680"/>
            </a:xfrm>
          </p:grpSpPr>
          <p:sp>
            <p:nvSpPr>
              <p:cNvPr id="15376" name="Rectangle 8"/>
              <p:cNvSpPr>
                <a:spLocks noChangeArrowheads="1"/>
              </p:cNvSpPr>
              <p:nvPr/>
            </p:nvSpPr>
            <p:spPr bwMode="auto">
              <a:xfrm>
                <a:off x="1655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7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73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15374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5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" name="Rectangle 14"/>
          <p:cNvSpPr>
            <a:spLocks noChangeArrowheads="1"/>
          </p:cNvSpPr>
          <p:nvPr/>
        </p:nvSpPr>
        <p:spPr bwMode="auto">
          <a:xfrm flipH="1" flipV="1">
            <a:off x="2557463" y="1835150"/>
            <a:ext cx="5921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Rectangle 14"/>
          <p:cNvSpPr>
            <a:spLocks noChangeArrowheads="1"/>
          </p:cNvSpPr>
          <p:nvPr/>
        </p:nvSpPr>
        <p:spPr bwMode="auto">
          <a:xfrm rot="10800000">
            <a:off x="5854700" y="1841500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 rot="10800000" flipV="1">
            <a:off x="2571750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 rot="10800000">
            <a:off x="5822950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750" y="358775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395288" y="1276350"/>
            <a:ext cx="8447087" cy="2751138"/>
          </a:xfrm>
          <a:prstGeom prst="rect">
            <a:avLst/>
          </a:prstGeom>
          <a:solidFill>
            <a:srgbClr val="FAD6E8"/>
          </a:solidFill>
          <a:ln w="28575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通分时，两个分数的分母是互质数，公分母就是这两个分母的积；</a:t>
            </a:r>
            <a:endParaRPr lang="en-US" altLang="zh-CN" sz="36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两个分数的分母一个是另一个的倍数，公分母就是较大的那个分母。</a:t>
            </a:r>
            <a:endParaRPr lang="en-US" altLang="zh-CN" sz="36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6387" name="组合 5"/>
          <p:cNvGrpSpPr/>
          <p:nvPr/>
        </p:nvGrpSpPr>
        <p:grpSpPr bwMode="auto">
          <a:xfrm>
            <a:off x="400050" y="180975"/>
            <a:ext cx="3911600" cy="765175"/>
            <a:chOff x="399381" y="180975"/>
            <a:chExt cx="3912802" cy="765698"/>
          </a:xfrm>
        </p:grpSpPr>
        <p:pic>
          <p:nvPicPr>
            <p:cNvPr id="16388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9" name="文本框 1"/>
            <p:cNvSpPr txBox="1">
              <a:spLocks noChangeArrowheads="1"/>
            </p:cNvSpPr>
            <p:nvPr/>
          </p:nvSpPr>
          <p:spPr bwMode="auto">
            <a:xfrm>
              <a:off x="1254746" y="180975"/>
              <a:ext cx="2237134" cy="645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方法归纳</a:t>
              </a:r>
              <a:endParaRPr lang="zh-CN" altLang="en-US" sz="36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7410" name="Text Box 61"/>
              <p:cNvSpPr txBox="1">
                <a:spLocks noChangeArrowheads="1"/>
              </p:cNvSpPr>
              <p:nvPr/>
            </p:nvSpPr>
            <p:spPr bwMode="auto">
              <a:xfrm>
                <a:off x="467544" y="987574"/>
                <a:ext cx="8064127" cy="3744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1.</a:t>
                </a:r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亚洲陆地面积约占全球陆地面积的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，非洲和南美洲的陆地面积分别约占全球陆地面积的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。亚洲、非洲和南美洲这三个洲中，哪个洲的陆地面积最大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?</a:t>
                </a:r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哪个最小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?</a:t>
                </a:r>
                <a:endParaRPr lang="zh-CN" altLang="en-US" sz="32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7410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987574"/>
                <a:ext cx="8064127" cy="3744416"/>
              </a:xfrm>
              <a:prstGeom prst="rect">
                <a:avLst/>
              </a:prstGeom>
              <a:blipFill rotWithShape="1">
                <a:blip r:embed="rId1"/>
                <a:stretch>
                  <a:fillRect l="-2" t="-4" r="-18" b="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11" name="组合 6"/>
          <p:cNvGrpSpPr/>
          <p:nvPr/>
        </p:nvGrpSpPr>
        <p:grpSpPr bwMode="auto">
          <a:xfrm>
            <a:off x="66675" y="115888"/>
            <a:ext cx="7789863" cy="725487"/>
            <a:chOff x="66261" y="116621"/>
            <a:chExt cx="7789578" cy="724514"/>
          </a:xfrm>
        </p:grpSpPr>
        <p:pic>
          <p:nvPicPr>
            <p:cNvPr id="17422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61" y="116621"/>
              <a:ext cx="7789578" cy="72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3" name="文本框 1"/>
            <p:cNvSpPr txBox="1">
              <a:spLocks noChangeArrowheads="1"/>
            </p:cNvSpPr>
            <p:nvPr/>
          </p:nvSpPr>
          <p:spPr bwMode="auto">
            <a:xfrm>
              <a:off x="630069" y="141580"/>
              <a:ext cx="667682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三、以题为例，探究多个分数大小的比较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95605" y="9156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71550" y="1223963"/>
            <a:ext cx="7561263" cy="2863850"/>
            <a:chOff x="3484728" y="1450400"/>
            <a:chExt cx="5780259" cy="2864191"/>
          </a:xfrm>
        </p:grpSpPr>
        <p:grpSp>
          <p:nvGrpSpPr>
            <p:cNvPr id="18435" name="组合 43"/>
            <p:cNvGrpSpPr/>
            <p:nvPr/>
          </p:nvGrpSpPr>
          <p:grpSpPr bwMode="auto">
            <a:xfrm>
              <a:off x="3484766" y="1450400"/>
              <a:ext cx="2588519" cy="874816"/>
              <a:chOff x="4970524" y="1970806"/>
              <a:chExt cx="2588519" cy="874816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4970524" y="1970806"/>
                <a:ext cx="454635" cy="868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3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10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5071213" y="2394718"/>
                <a:ext cx="24150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46"/>
              <p:cNvSpPr txBox="1"/>
              <p:nvPr/>
            </p:nvSpPr>
            <p:spPr>
              <a:xfrm>
                <a:off x="5584555" y="1978744"/>
                <a:ext cx="1148042" cy="86687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3×5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10×5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5713194" y="2394718"/>
                <a:ext cx="90168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81" name="文本框 36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82" name="文本框 39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7032351" y="1970806"/>
                <a:ext cx="526692" cy="8684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15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50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7061477" y="2394718"/>
                <a:ext cx="35679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36" name="组合 44"/>
            <p:cNvGrpSpPr/>
            <p:nvPr/>
          </p:nvGrpSpPr>
          <p:grpSpPr bwMode="auto">
            <a:xfrm>
              <a:off x="6266242" y="1450400"/>
              <a:ext cx="2499965" cy="876405"/>
              <a:chOff x="5062899" y="1977291"/>
              <a:chExt cx="2499965" cy="876405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5062899" y="1977291"/>
                <a:ext cx="355578" cy="8684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5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5072608" y="2394853"/>
                <a:ext cx="2415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文本框 38"/>
              <p:cNvSpPr txBox="1"/>
              <p:nvPr/>
            </p:nvSpPr>
            <p:spPr>
              <a:xfrm>
                <a:off x="5590805" y="1985229"/>
                <a:ext cx="1146828" cy="86846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1×10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5×10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5713375" y="2394853"/>
                <a:ext cx="90168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73" name="文本框 49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74" name="文本框 50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7036172" y="1985229"/>
                <a:ext cx="526692" cy="86846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10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50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>
                <a:off x="7060444" y="2394853"/>
                <a:ext cx="35800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37" name="组合 53"/>
            <p:cNvGrpSpPr/>
            <p:nvPr/>
          </p:nvGrpSpPr>
          <p:grpSpPr bwMode="auto">
            <a:xfrm>
              <a:off x="3509000" y="2309339"/>
              <a:ext cx="2601906" cy="877560"/>
              <a:chOff x="4902597" y="1969391"/>
              <a:chExt cx="2601906" cy="87756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4902596" y="1969391"/>
                <a:ext cx="504847" cy="86846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3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25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4969343" y="2394891"/>
                <a:ext cx="34344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5602830" y="1977330"/>
                <a:ext cx="1148042" cy="8684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3×2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25×2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5712051" y="2394891"/>
                <a:ext cx="90168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65" name="文本框 58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66" name="文本框 59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8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6977810" y="1978917"/>
                <a:ext cx="526692" cy="86846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6</a:t>
                </a:r>
                <a:endParaRPr lang="en-US" altLang="zh-CN" sz="2800" dirty="0">
                  <a:latin typeface="+mj-lt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sz="2800" dirty="0">
                    <a:latin typeface="+mj-lt"/>
                    <a:ea typeface="黑体" panose="02010609060101010101" pitchFamily="49" charset="-122"/>
                  </a:rPr>
                  <a:t>50</a:t>
                </a:r>
                <a:endParaRPr lang="zh-CN" altLang="en-US" sz="2800" dirty="0"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7060333" y="2394891"/>
                <a:ext cx="35921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/>
            <p:cNvSpPr txBox="1"/>
            <p:nvPr/>
          </p:nvSpPr>
          <p:spPr>
            <a:xfrm>
              <a:off x="7027195" y="2315690"/>
              <a:ext cx="527905" cy="868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15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50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7076911" y="2736428"/>
              <a:ext cx="3567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0" name="文本框 65"/>
            <p:cNvSpPr txBox="1">
              <a:spLocks noChangeArrowheads="1"/>
            </p:cNvSpPr>
            <p:nvPr/>
          </p:nvSpPr>
          <p:spPr bwMode="auto">
            <a:xfrm>
              <a:off x="5971497" y="1761706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41" name="文本框 66"/>
            <p:cNvSpPr txBox="1">
              <a:spLocks noChangeArrowheads="1"/>
            </p:cNvSpPr>
            <p:nvPr/>
          </p:nvSpPr>
          <p:spPr bwMode="auto">
            <a:xfrm>
              <a:off x="8578510" y="1761706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42" name="文本框 67"/>
            <p:cNvSpPr txBox="1">
              <a:spLocks noChangeArrowheads="1"/>
            </p:cNvSpPr>
            <p:nvPr/>
          </p:nvSpPr>
          <p:spPr bwMode="auto">
            <a:xfrm>
              <a:off x="5999298" y="2518836"/>
              <a:ext cx="1244568" cy="48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，因为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43" name="文本框 68"/>
            <p:cNvSpPr txBox="1">
              <a:spLocks noChangeArrowheads="1"/>
            </p:cNvSpPr>
            <p:nvPr/>
          </p:nvSpPr>
          <p:spPr bwMode="auto">
            <a:xfrm>
              <a:off x="7412209" y="2536928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779571" y="2304577"/>
              <a:ext cx="526692" cy="868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10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50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805056" y="2736428"/>
              <a:ext cx="3592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6" name="文本框 71"/>
            <p:cNvSpPr txBox="1">
              <a:spLocks noChangeArrowheads="1"/>
            </p:cNvSpPr>
            <p:nvPr/>
          </p:nvSpPr>
          <p:spPr bwMode="auto">
            <a:xfrm>
              <a:off x="8083893" y="2536928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98494" y="2318865"/>
              <a:ext cx="527905" cy="868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6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50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8476163" y="2736428"/>
              <a:ext cx="3592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9" name="文本框 74"/>
            <p:cNvSpPr txBox="1">
              <a:spLocks noChangeArrowheads="1"/>
            </p:cNvSpPr>
            <p:nvPr/>
          </p:nvSpPr>
          <p:spPr bwMode="auto">
            <a:xfrm>
              <a:off x="8765801" y="2546777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450" name="文本框 75"/>
            <p:cNvSpPr txBox="1">
              <a:spLocks noChangeArrowheads="1"/>
            </p:cNvSpPr>
            <p:nvPr/>
          </p:nvSpPr>
          <p:spPr bwMode="auto">
            <a:xfrm>
              <a:off x="3487089" y="3258800"/>
              <a:ext cx="798308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所以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214087" y="3017449"/>
              <a:ext cx="527905" cy="8668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10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288115" y="3439774"/>
              <a:ext cx="3567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3" name="文本框 78"/>
            <p:cNvSpPr txBox="1">
              <a:spLocks noChangeArrowheads="1"/>
            </p:cNvSpPr>
            <p:nvPr/>
          </p:nvSpPr>
          <p:spPr bwMode="auto">
            <a:xfrm>
              <a:off x="4623643" y="3241406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19174" y="3017449"/>
              <a:ext cx="526692" cy="86687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5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016260" y="3439774"/>
              <a:ext cx="3592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6" name="文本框 81"/>
            <p:cNvSpPr txBox="1">
              <a:spLocks noChangeArrowheads="1"/>
            </p:cNvSpPr>
            <p:nvPr/>
          </p:nvSpPr>
          <p:spPr bwMode="auto">
            <a:xfrm>
              <a:off x="5295327" y="3241406"/>
              <a:ext cx="444136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609699" y="3036501"/>
              <a:ext cx="527905" cy="8684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3</a:t>
              </a:r>
              <a:endParaRPr lang="en-US" altLang="zh-CN" sz="2800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latin typeface="+mj-lt"/>
                  <a:ea typeface="黑体" panose="02010609060101010101" pitchFamily="49" charset="-122"/>
                </a:rPr>
                <a:t>25</a:t>
              </a: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5689794" y="3439774"/>
              <a:ext cx="3567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59" name="文本框 84"/>
            <p:cNvSpPr txBox="1">
              <a:spLocks noChangeArrowheads="1"/>
            </p:cNvSpPr>
            <p:nvPr/>
          </p:nvSpPr>
          <p:spPr bwMode="auto">
            <a:xfrm>
              <a:off x="5984466" y="3258800"/>
              <a:ext cx="3280521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亚洲的陆地面积最大，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460" name="文本框 85"/>
            <p:cNvSpPr txBox="1">
              <a:spLocks noChangeArrowheads="1"/>
            </p:cNvSpPr>
            <p:nvPr/>
          </p:nvSpPr>
          <p:spPr bwMode="auto">
            <a:xfrm>
              <a:off x="3484728" y="3834583"/>
              <a:ext cx="5093782" cy="480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南美洲的陆地面积最小。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9138" y="1563688"/>
            <a:ext cx="7705725" cy="1930400"/>
          </a:xfrm>
          <a:prstGeom prst="rect">
            <a:avLst/>
          </a:prstGeom>
          <a:solidFill>
            <a:srgbClr val="FAD6E8"/>
          </a:solidFill>
          <a:ln w="38100">
            <a:solidFill>
              <a:srgbClr val="E72D8B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比较</a:t>
            </a:r>
            <a:r>
              <a:rPr lang="zh-CN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三个分数</a:t>
            </a: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的大小</a:t>
            </a:r>
            <a:endParaRPr lang="en-US" altLang="zh-CN" sz="2800" b="1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第一步，通分，将这三个分数化成同分母分数。</a:t>
            </a:r>
            <a:endParaRPr lang="en-US" altLang="zh-CN" sz="2800" b="1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/>
              </a:rPr>
              <a:t>第二步：比较大小，比较三个分数的大小。</a:t>
            </a:r>
            <a:endParaRPr lang="zh-CN" altLang="zh-CN" sz="2800" b="1" kern="1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/>
            </a:endParaRPr>
          </a:p>
        </p:txBody>
      </p:sp>
      <p:grpSp>
        <p:nvGrpSpPr>
          <p:cNvPr id="19459" name="组合 5"/>
          <p:cNvGrpSpPr/>
          <p:nvPr/>
        </p:nvGrpSpPr>
        <p:grpSpPr bwMode="auto">
          <a:xfrm>
            <a:off x="400050" y="180975"/>
            <a:ext cx="3911600" cy="765175"/>
            <a:chOff x="399381" y="180975"/>
            <a:chExt cx="3912802" cy="765698"/>
          </a:xfrm>
        </p:grpSpPr>
        <p:pic>
          <p:nvPicPr>
            <p:cNvPr id="19460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文本框 1"/>
            <p:cNvSpPr txBox="1">
              <a:spLocks noChangeArrowheads="1"/>
            </p:cNvSpPr>
            <p:nvPr/>
          </p:nvSpPr>
          <p:spPr bwMode="auto">
            <a:xfrm>
              <a:off x="1254746" y="180975"/>
              <a:ext cx="2237134" cy="645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方法归纳</a:t>
              </a:r>
              <a:endParaRPr lang="zh-CN" altLang="en-US" sz="36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1"/>
          <p:cNvSpPr txBox="1">
            <a:spLocks noChangeArrowheads="1"/>
          </p:cNvSpPr>
          <p:nvPr/>
        </p:nvSpPr>
        <p:spPr bwMode="auto">
          <a:xfrm>
            <a:off x="755650" y="842963"/>
            <a:ext cx="784879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把下面分数按从小到大的顺序排列起来。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483" name="组合 4"/>
          <p:cNvGrpSpPr/>
          <p:nvPr/>
        </p:nvGrpSpPr>
        <p:grpSpPr bwMode="auto">
          <a:xfrm>
            <a:off x="1908175" y="2000250"/>
            <a:ext cx="387350" cy="1079500"/>
            <a:chOff x="1835696" y="2462946"/>
            <a:chExt cx="387350" cy="1079500"/>
          </a:xfrm>
        </p:grpSpPr>
        <p:sp>
          <p:nvSpPr>
            <p:cNvPr id="20518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19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0484" name="组合 5"/>
          <p:cNvGrpSpPr/>
          <p:nvPr/>
        </p:nvGrpSpPr>
        <p:grpSpPr bwMode="auto">
          <a:xfrm>
            <a:off x="2741613" y="2000250"/>
            <a:ext cx="592137" cy="1079500"/>
            <a:chOff x="1733307" y="2462946"/>
            <a:chExt cx="592128" cy="1079399"/>
          </a:xfrm>
        </p:grpSpPr>
        <p:sp>
          <p:nvSpPr>
            <p:cNvPr id="20516" name="Rectangle 8"/>
            <p:cNvSpPr>
              <a:spLocks noChangeArrowheads="1"/>
            </p:cNvSpPr>
            <p:nvPr/>
          </p:nvSpPr>
          <p:spPr bwMode="auto">
            <a:xfrm>
              <a:off x="1733307" y="2462946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11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17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0485" name="组合 8"/>
          <p:cNvGrpSpPr/>
          <p:nvPr/>
        </p:nvGrpSpPr>
        <p:grpSpPr bwMode="auto">
          <a:xfrm>
            <a:off x="3779838" y="1995488"/>
            <a:ext cx="387350" cy="1079500"/>
            <a:chOff x="1835696" y="2462946"/>
            <a:chExt cx="387350" cy="1079500"/>
          </a:xfrm>
        </p:grpSpPr>
        <p:sp>
          <p:nvSpPr>
            <p:cNvPr id="20514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6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15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0486" name="组合 11"/>
          <p:cNvGrpSpPr/>
          <p:nvPr/>
        </p:nvGrpSpPr>
        <p:grpSpPr bwMode="auto">
          <a:xfrm>
            <a:off x="4716463" y="2003425"/>
            <a:ext cx="387350" cy="1079500"/>
            <a:chOff x="1835696" y="2462946"/>
            <a:chExt cx="387350" cy="1079500"/>
          </a:xfrm>
        </p:grpSpPr>
        <p:sp>
          <p:nvSpPr>
            <p:cNvPr id="20512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13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0487" name="组合 14"/>
          <p:cNvGrpSpPr/>
          <p:nvPr/>
        </p:nvGrpSpPr>
        <p:grpSpPr bwMode="auto">
          <a:xfrm>
            <a:off x="5503863" y="2003425"/>
            <a:ext cx="592137" cy="1079500"/>
            <a:chOff x="1733307" y="2462946"/>
            <a:chExt cx="592128" cy="1079399"/>
          </a:xfrm>
        </p:grpSpPr>
        <p:sp>
          <p:nvSpPr>
            <p:cNvPr id="20510" name="Rectangle 8"/>
            <p:cNvSpPr>
              <a:spLocks noChangeArrowheads="1"/>
            </p:cNvSpPr>
            <p:nvPr/>
          </p:nvSpPr>
          <p:spPr bwMode="auto">
            <a:xfrm>
              <a:off x="1733307" y="2462946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7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11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0488" name="组合 17"/>
          <p:cNvGrpSpPr/>
          <p:nvPr/>
        </p:nvGrpSpPr>
        <p:grpSpPr bwMode="auto">
          <a:xfrm>
            <a:off x="6588125" y="1995488"/>
            <a:ext cx="387350" cy="1079500"/>
            <a:chOff x="1835696" y="2462946"/>
            <a:chExt cx="387350" cy="1079500"/>
          </a:xfrm>
        </p:grpSpPr>
        <p:sp>
          <p:nvSpPr>
            <p:cNvPr id="20508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0509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900113" y="4156075"/>
            <a:ext cx="72009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 bwMode="auto">
          <a:xfrm>
            <a:off x="2279650" y="3387725"/>
            <a:ext cx="4408488" cy="757238"/>
            <a:chOff x="1923173" y="3038265"/>
            <a:chExt cx="4407956" cy="757130"/>
          </a:xfrm>
        </p:grpSpPr>
        <p:sp>
          <p:nvSpPr>
            <p:cNvPr id="24" name="文本框 23"/>
            <p:cNvSpPr txBox="1"/>
            <p:nvPr/>
          </p:nvSpPr>
          <p:spPr>
            <a:xfrm>
              <a:off x="1923173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2029523" y="3404926"/>
              <a:ext cx="30793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3" name="文本框 4"/>
            <p:cNvSpPr txBox="1">
              <a:spLocks noChangeArrowheads="1"/>
            </p:cNvSpPr>
            <p:nvPr/>
          </p:nvSpPr>
          <p:spPr bwMode="auto">
            <a:xfrm>
              <a:off x="233168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640636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7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723176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6" name="文本框 7"/>
            <p:cNvSpPr txBox="1">
              <a:spLocks noChangeArrowheads="1"/>
            </p:cNvSpPr>
            <p:nvPr/>
          </p:nvSpPr>
          <p:spPr bwMode="auto">
            <a:xfrm>
              <a:off x="3094352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08894" y="3038265"/>
              <a:ext cx="52857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5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3486672" y="3403338"/>
              <a:ext cx="35714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9" name="文本框 10"/>
            <p:cNvSpPr txBox="1">
              <a:spLocks noChangeArrowheads="1"/>
            </p:cNvSpPr>
            <p:nvPr/>
          </p:nvSpPr>
          <p:spPr bwMode="auto">
            <a:xfrm>
              <a:off x="390253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216834" y="3038265"/>
              <a:ext cx="528573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5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6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4294612" y="3403338"/>
              <a:ext cx="3571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02" name="文本框 13"/>
            <p:cNvSpPr txBox="1">
              <a:spLocks noChangeArrowheads="1"/>
            </p:cNvSpPr>
            <p:nvPr/>
          </p:nvSpPr>
          <p:spPr bwMode="auto">
            <a:xfrm>
              <a:off x="469564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010488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12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5086679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05" name="文本框 16"/>
            <p:cNvSpPr txBox="1">
              <a:spLocks noChangeArrowheads="1"/>
            </p:cNvSpPr>
            <p:nvPr/>
          </p:nvSpPr>
          <p:spPr bwMode="auto">
            <a:xfrm>
              <a:off x="548875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804143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3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880333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/>
          <p:cNvSpPr txBox="1"/>
          <p:nvPr/>
        </p:nvSpPr>
        <p:spPr>
          <a:xfrm>
            <a:off x="624840" y="41148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61"/>
          <p:cNvSpPr txBox="1">
            <a:spLocks noChangeArrowheads="1"/>
          </p:cNvSpPr>
          <p:nvPr/>
        </p:nvSpPr>
        <p:spPr bwMode="auto">
          <a:xfrm>
            <a:off x="539552" y="987574"/>
            <a:ext cx="6010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把下列分数填入相应的圈里。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509" name="组合 30"/>
          <p:cNvGrpSpPr/>
          <p:nvPr/>
        </p:nvGrpSpPr>
        <p:grpSpPr bwMode="auto">
          <a:xfrm>
            <a:off x="330200" y="80963"/>
            <a:ext cx="5970588" cy="749300"/>
            <a:chOff x="330214" y="80977"/>
            <a:chExt cx="5969978" cy="749920"/>
          </a:xfrm>
        </p:grpSpPr>
        <p:pic>
          <p:nvPicPr>
            <p:cNvPr id="21510" name="图片 3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14" y="80977"/>
              <a:ext cx="5969978" cy="74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1" name="文本框 1"/>
            <p:cNvSpPr txBox="1">
              <a:spLocks noChangeArrowheads="1"/>
            </p:cNvSpPr>
            <p:nvPr/>
          </p:nvSpPr>
          <p:spPr bwMode="auto">
            <a:xfrm>
              <a:off x="1027097" y="112078"/>
              <a:ext cx="45111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四、自主练习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巩固提升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1635646"/>
            <a:ext cx="7228571" cy="771429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827584" y="2499742"/>
            <a:ext cx="3168352" cy="1440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860032" y="2499742"/>
            <a:ext cx="3168352" cy="1440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 Box 61"/>
              <p:cNvSpPr txBox="1">
                <a:spLocks noChangeArrowheads="1"/>
              </p:cNvSpPr>
              <p:nvPr/>
            </p:nvSpPr>
            <p:spPr bwMode="auto">
              <a:xfrm>
                <a:off x="1403648" y="4011910"/>
                <a:ext cx="1368152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hangingPunct="1">
                  <a:lnSpc>
                    <a:spcPct val="110000"/>
                  </a:lnSpc>
                </a:pPr>
                <a:r>
                  <a:rPr lang="zh-CN" altLang="en-US" sz="20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大于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8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8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zh-CN" altLang="en-US" sz="28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4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4011910"/>
                <a:ext cx="1368152" cy="641350"/>
              </a:xfrm>
              <a:prstGeom prst="rect">
                <a:avLst/>
              </a:prstGeom>
              <a:blipFill rotWithShape="1">
                <a:blip r:embed="rId3"/>
                <a:stretch>
                  <a:fillRect l="-22" t="-96" r="2" b="-105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 Box 61"/>
              <p:cNvSpPr txBox="1">
                <a:spLocks noChangeArrowheads="1"/>
              </p:cNvSpPr>
              <p:nvPr/>
            </p:nvSpPr>
            <p:spPr bwMode="auto">
              <a:xfrm>
                <a:off x="5652120" y="4011910"/>
                <a:ext cx="1368152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hangingPunct="1">
                  <a:lnSpc>
                    <a:spcPct val="110000"/>
                  </a:lnSpc>
                </a:pPr>
                <a:r>
                  <a:rPr lang="zh-CN" altLang="en-US" sz="20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小于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8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8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zh-CN" altLang="en-US" sz="28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5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2120" y="4011910"/>
                <a:ext cx="1368152" cy="641350"/>
              </a:xfrm>
              <a:prstGeom prst="rect">
                <a:avLst/>
              </a:prstGeom>
              <a:blipFill rotWithShape="1">
                <a:blip r:embed="rId4"/>
                <a:stretch>
                  <a:fillRect l="-45" t="-96" r="25" b="-105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043305" y="2860040"/>
                <a:ext cx="3448685" cy="619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zh-CN" altLang="en-US" sz="2400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24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24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4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zh-CN" altLang="en-US" sz="24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305" y="2860040"/>
                <a:ext cx="3448685" cy="6191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5436235" y="2860040"/>
                <a:ext cx="2871470" cy="619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zh-CN" alt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4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235" y="2860040"/>
                <a:ext cx="2871470" cy="61912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文本框 53"/>
          <p:cNvSpPr txBox="1"/>
          <p:nvPr/>
        </p:nvSpPr>
        <p:spPr>
          <a:xfrm>
            <a:off x="5723890" y="107315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2550" name="文本框 2"/>
              <p:cNvSpPr txBox="1">
                <a:spLocks noChangeArrowheads="1"/>
              </p:cNvSpPr>
              <p:nvPr/>
            </p:nvSpPr>
            <p:spPr bwMode="auto">
              <a:xfrm>
                <a:off x="179512" y="699542"/>
                <a:ext cx="8537450" cy="2525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</a:pP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2.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张叔叔和李叔叔参加工厂的技能比赛。张叔叔加工完所有零件的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𝟏</m:t>
                        </m:r>
                      </m:num>
                      <m:den>
                        <m: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𝟐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时，李叔叔加工完所有零件的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𝟑</m:t>
                        </m:r>
                      </m:num>
                      <m:den>
                        <m:r>
                          <a:rPr lang="en-US" altLang="zh-CN" sz="32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</a:rPr>
                          <m:t>𝟓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。在这段时间里，谁的比赛成绩更好一些？</a:t>
                </a:r>
                <a:endParaRPr lang="zh-CN" altLang="en-US" sz="32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2550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512" y="699542"/>
                <a:ext cx="8537450" cy="2525563"/>
              </a:xfrm>
              <a:prstGeom prst="rect">
                <a:avLst/>
              </a:prstGeom>
              <a:blipFill rotWithShape="1">
                <a:blip r:embed="rId1"/>
                <a:stretch>
                  <a:fillRect l="-5" t="-16" r="-3544" b="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/>
          <p:cNvGrpSpPr/>
          <p:nvPr/>
        </p:nvGrpSpPr>
        <p:grpSpPr bwMode="auto">
          <a:xfrm>
            <a:off x="539552" y="3219822"/>
            <a:ext cx="8047037" cy="1322387"/>
            <a:chOff x="817562" y="2718247"/>
            <a:chExt cx="6962287" cy="1322002"/>
          </a:xfrm>
        </p:grpSpPr>
        <p:sp>
          <p:nvSpPr>
            <p:cNvPr id="22532" name="文本框 15"/>
            <p:cNvSpPr txBox="1">
              <a:spLocks noChangeArrowheads="1"/>
            </p:cNvSpPr>
            <p:nvPr/>
          </p:nvSpPr>
          <p:spPr bwMode="auto">
            <a:xfrm>
              <a:off x="817562" y="2756034"/>
              <a:ext cx="6962287" cy="1284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因为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   </a:t>
              </a:r>
              <a:r>
                <a:rPr lang="en-US" altLang="zh-CN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= 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，     </a:t>
              </a:r>
              <a:r>
                <a:rPr lang="en-US" altLang="zh-CN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=     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，    ＜     ，所以     ＜    ，</a:t>
              </a:r>
              <a:endPara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在这段时间里，李叔叔的比赛成绩更好一些。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2533" name="组合 16"/>
            <p:cNvGrpSpPr/>
            <p:nvPr/>
          </p:nvGrpSpPr>
          <p:grpSpPr bwMode="auto">
            <a:xfrm>
              <a:off x="1549400" y="2718247"/>
              <a:ext cx="5868987" cy="868072"/>
              <a:chOff x="1549400" y="2718247"/>
              <a:chExt cx="5868987" cy="868072"/>
            </a:xfrm>
          </p:grpSpPr>
          <p:sp>
            <p:nvSpPr>
              <p:cNvPr id="22534" name="文本框 20"/>
              <p:cNvSpPr txBox="1">
                <a:spLocks noChangeArrowheads="1"/>
              </p:cNvSpPr>
              <p:nvPr/>
            </p:nvSpPr>
            <p:spPr bwMode="auto">
              <a:xfrm>
                <a:off x="1549400" y="2718247"/>
                <a:ext cx="355600" cy="867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1571615" y="3151508"/>
                <a:ext cx="2417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36" name="文本框 23"/>
              <p:cNvSpPr txBox="1">
                <a:spLocks noChangeArrowheads="1"/>
              </p:cNvSpPr>
              <p:nvPr/>
            </p:nvSpPr>
            <p:spPr bwMode="auto">
              <a:xfrm>
                <a:off x="2105025" y="2718247"/>
                <a:ext cx="528637" cy="868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206173" y="3151508"/>
                <a:ext cx="29530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38" name="文本框 26"/>
              <p:cNvSpPr txBox="1">
                <a:spLocks noChangeArrowheads="1"/>
              </p:cNvSpPr>
              <p:nvPr/>
            </p:nvSpPr>
            <p:spPr bwMode="auto">
              <a:xfrm>
                <a:off x="2943225" y="2718247"/>
                <a:ext cx="355600" cy="867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2965721" y="3151508"/>
                <a:ext cx="24173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0" name="文本框 28"/>
              <p:cNvSpPr txBox="1">
                <a:spLocks noChangeArrowheads="1"/>
              </p:cNvSpPr>
              <p:nvPr/>
            </p:nvSpPr>
            <p:spPr bwMode="auto">
              <a:xfrm>
                <a:off x="3498850" y="2718247"/>
                <a:ext cx="528637" cy="868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3598905" y="3151508"/>
                <a:ext cx="29530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2" name="文本框 30"/>
              <p:cNvSpPr txBox="1">
                <a:spLocks noChangeArrowheads="1"/>
              </p:cNvSpPr>
              <p:nvPr/>
            </p:nvSpPr>
            <p:spPr bwMode="auto">
              <a:xfrm>
                <a:off x="4159250" y="2718247"/>
                <a:ext cx="527050" cy="868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4265055" y="3151508"/>
                <a:ext cx="27882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4" name="文本框 32"/>
              <p:cNvSpPr txBox="1">
                <a:spLocks noChangeArrowheads="1"/>
              </p:cNvSpPr>
              <p:nvPr/>
            </p:nvSpPr>
            <p:spPr bwMode="auto">
              <a:xfrm>
                <a:off x="4841875" y="2718247"/>
                <a:ext cx="527050" cy="868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4936697" y="3151508"/>
                <a:ext cx="29530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6" name="文本框 35"/>
              <p:cNvSpPr txBox="1">
                <a:spLocks noChangeArrowheads="1"/>
              </p:cNvSpPr>
              <p:nvPr/>
            </p:nvSpPr>
            <p:spPr bwMode="auto">
              <a:xfrm>
                <a:off x="6208712" y="2718247"/>
                <a:ext cx="527050" cy="867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314322" y="3151508"/>
                <a:ext cx="27744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8" name="文本框 37"/>
              <p:cNvSpPr txBox="1">
                <a:spLocks noChangeArrowheads="1"/>
              </p:cNvSpPr>
              <p:nvPr/>
            </p:nvSpPr>
            <p:spPr bwMode="auto">
              <a:xfrm>
                <a:off x="6891337" y="2718247"/>
                <a:ext cx="527050" cy="8678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9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6985964" y="3151508"/>
                <a:ext cx="29393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文本框 53"/>
          <p:cNvSpPr txBox="1"/>
          <p:nvPr/>
        </p:nvSpPr>
        <p:spPr>
          <a:xfrm>
            <a:off x="107315" y="41148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1"/>
          <p:cNvSpPr txBox="1">
            <a:spLocks noChangeArrowheads="1"/>
          </p:cNvSpPr>
          <p:nvPr/>
        </p:nvSpPr>
        <p:spPr bwMode="auto">
          <a:xfrm>
            <a:off x="300038" y="571500"/>
            <a:ext cx="8520112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五（</a:t>
            </a:r>
            <a:r>
              <a:rPr lang="en-US" altLang="zh-CN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）班要为图书角选购一批新书，班长决定先作一个意向调查。下面是调查结果（每人只选一种）。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79" name="文本框 6"/>
          <p:cNvSpPr txBox="1">
            <a:spLocks noChangeArrowheads="1"/>
          </p:cNvSpPr>
          <p:nvPr/>
        </p:nvSpPr>
        <p:spPr bwMode="auto">
          <a:xfrm>
            <a:off x="395536" y="4011910"/>
            <a:ext cx="71650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应该怎样选购图书？说一说你的理由。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6" name="组合 26"/>
          <p:cNvGrpSpPr/>
          <p:nvPr/>
        </p:nvGrpSpPr>
        <p:grpSpPr bwMode="auto">
          <a:xfrm>
            <a:off x="827584" y="2571750"/>
            <a:ext cx="7345362" cy="1216025"/>
            <a:chOff x="827584" y="2486130"/>
            <a:chExt cx="7344816" cy="1215816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827584" y="2486130"/>
              <a:ext cx="7344816" cy="142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27584" y="2932141"/>
              <a:ext cx="73448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27584" y="3651155"/>
              <a:ext cx="73448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27584" y="2486130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275327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32554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169225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516761" y="2486130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5" name="矩形 24"/>
            <p:cNvSpPr>
              <a:spLocks noChangeArrowheads="1"/>
            </p:cNvSpPr>
            <p:nvPr/>
          </p:nvSpPr>
          <p:spPr bwMode="auto">
            <a:xfrm>
              <a:off x="1185137" y="2514218"/>
              <a:ext cx="173316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课外读物种类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6" name="矩形 32"/>
            <p:cNvSpPr>
              <a:spLocks noChangeArrowheads="1"/>
            </p:cNvSpPr>
            <p:nvPr/>
          </p:nvSpPr>
          <p:spPr bwMode="auto">
            <a:xfrm>
              <a:off x="915984" y="2937179"/>
              <a:ext cx="23598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喜欢的人数占全班总人数的几分之几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7" name="矩形 33"/>
            <p:cNvSpPr>
              <a:spLocks noChangeArrowheads="1"/>
            </p:cNvSpPr>
            <p:nvPr/>
          </p:nvSpPr>
          <p:spPr bwMode="auto">
            <a:xfrm>
              <a:off x="3602111" y="2516202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科普类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8" name="矩形 34"/>
            <p:cNvSpPr>
              <a:spLocks noChangeArrowheads="1"/>
            </p:cNvSpPr>
            <p:nvPr/>
          </p:nvSpPr>
          <p:spPr bwMode="auto">
            <a:xfrm>
              <a:off x="5278176" y="2499742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童话类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9" name="矩形 35"/>
            <p:cNvSpPr>
              <a:spLocks noChangeArrowheads="1"/>
            </p:cNvSpPr>
            <p:nvPr/>
          </p:nvSpPr>
          <p:spPr bwMode="auto">
            <a:xfrm>
              <a:off x="6861314" y="2497485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历史类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70" name="文本框 23"/>
            <p:cNvSpPr txBox="1">
              <a:spLocks noChangeArrowheads="1"/>
            </p:cNvSpPr>
            <p:nvPr/>
          </p:nvSpPr>
          <p:spPr bwMode="auto">
            <a:xfrm>
              <a:off x="3758632" y="2929449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 bwMode="auto">
            <a:xfrm>
              <a:off x="3895993" y="3292441"/>
              <a:ext cx="3412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2" name="文本框 23"/>
            <p:cNvSpPr txBox="1">
              <a:spLocks noChangeArrowheads="1"/>
            </p:cNvSpPr>
            <p:nvPr/>
          </p:nvSpPr>
          <p:spPr bwMode="auto">
            <a:xfrm>
              <a:off x="5384489" y="2944816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 bwMode="auto">
            <a:xfrm>
              <a:off x="5521472" y="3306727"/>
              <a:ext cx="3412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4" name="文本框 23"/>
            <p:cNvSpPr txBox="1">
              <a:spLocks noChangeArrowheads="1"/>
            </p:cNvSpPr>
            <p:nvPr/>
          </p:nvSpPr>
          <p:spPr bwMode="auto">
            <a:xfrm>
              <a:off x="7010346" y="2935920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 bwMode="auto">
            <a:xfrm>
              <a:off x="7148539" y="3298790"/>
              <a:ext cx="3412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/>
          <p:cNvSpPr txBox="1"/>
          <p:nvPr/>
        </p:nvSpPr>
        <p:spPr>
          <a:xfrm>
            <a:off x="35560" y="2679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476374" y="1131888"/>
            <a:ext cx="5903937" cy="2200275"/>
            <a:chOff x="2335397" y="3052721"/>
            <a:chExt cx="5904132" cy="2201626"/>
          </a:xfrm>
        </p:grpSpPr>
        <p:sp>
          <p:nvSpPr>
            <p:cNvPr id="24579" name="文本框 36"/>
            <p:cNvSpPr txBox="1">
              <a:spLocks noChangeArrowheads="1"/>
            </p:cNvSpPr>
            <p:nvPr/>
          </p:nvSpPr>
          <p:spPr bwMode="auto">
            <a:xfrm>
              <a:off x="2414939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521142" y="3419658"/>
              <a:ext cx="30957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1" name="文本框 38"/>
            <p:cNvSpPr txBox="1">
              <a:spLocks noChangeArrowheads="1"/>
            </p:cNvSpPr>
            <p:nvPr/>
          </p:nvSpPr>
          <p:spPr bwMode="auto">
            <a:xfrm>
              <a:off x="2823592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82" name="文本框 39"/>
            <p:cNvSpPr txBox="1">
              <a:spLocks noChangeArrowheads="1"/>
            </p:cNvSpPr>
            <p:nvPr/>
          </p:nvSpPr>
          <p:spPr bwMode="auto">
            <a:xfrm>
              <a:off x="3132366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214902" y="3418070"/>
              <a:ext cx="3587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4" name="文本框 41"/>
            <p:cNvSpPr txBox="1">
              <a:spLocks noChangeArrowheads="1"/>
            </p:cNvSpPr>
            <p:nvPr/>
          </p:nvSpPr>
          <p:spPr bwMode="auto">
            <a:xfrm>
              <a:off x="3889474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995978" y="3419658"/>
              <a:ext cx="30957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6" name="文本框 43"/>
            <p:cNvSpPr txBox="1">
              <a:spLocks noChangeArrowheads="1"/>
            </p:cNvSpPr>
            <p:nvPr/>
          </p:nvSpPr>
          <p:spPr bwMode="auto">
            <a:xfrm>
              <a:off x="4298193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4594203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689739" y="3418070"/>
              <a:ext cx="3587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9" name="文本框 46"/>
            <p:cNvSpPr txBox="1">
              <a:spLocks noChangeArrowheads="1"/>
            </p:cNvSpPr>
            <p:nvPr/>
          </p:nvSpPr>
          <p:spPr bwMode="auto">
            <a:xfrm>
              <a:off x="5354485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459701" y="3419658"/>
              <a:ext cx="30957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1" name="文本框 48"/>
            <p:cNvSpPr txBox="1">
              <a:spLocks noChangeArrowheads="1"/>
            </p:cNvSpPr>
            <p:nvPr/>
          </p:nvSpPr>
          <p:spPr bwMode="auto">
            <a:xfrm>
              <a:off x="5762306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2" name="文本框 49"/>
            <p:cNvSpPr txBox="1">
              <a:spLocks noChangeArrowheads="1"/>
            </p:cNvSpPr>
            <p:nvPr/>
          </p:nvSpPr>
          <p:spPr bwMode="auto">
            <a:xfrm>
              <a:off x="6070324" y="3052721"/>
              <a:ext cx="528547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155049" y="3418070"/>
              <a:ext cx="3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4" name="文本框 52"/>
            <p:cNvSpPr txBox="1">
              <a:spLocks noChangeArrowheads="1"/>
            </p:cNvSpPr>
            <p:nvPr/>
          </p:nvSpPr>
          <p:spPr bwMode="auto">
            <a:xfrm>
              <a:off x="3544993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5" name="文本框 53"/>
            <p:cNvSpPr txBox="1">
              <a:spLocks noChangeArrowheads="1"/>
            </p:cNvSpPr>
            <p:nvPr/>
          </p:nvSpPr>
          <p:spPr bwMode="auto">
            <a:xfrm>
              <a:off x="5018161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6" name="文本框 54"/>
            <p:cNvSpPr txBox="1">
              <a:spLocks noChangeArrowheads="1"/>
            </p:cNvSpPr>
            <p:nvPr/>
          </p:nvSpPr>
          <p:spPr bwMode="auto">
            <a:xfrm>
              <a:off x="6524973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7" name="文本框 55"/>
            <p:cNvSpPr txBox="1">
              <a:spLocks noChangeArrowheads="1"/>
            </p:cNvSpPr>
            <p:nvPr/>
          </p:nvSpPr>
          <p:spPr bwMode="auto">
            <a:xfrm>
              <a:off x="6840130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917074" y="3418070"/>
              <a:ext cx="3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9" name="文本框 57"/>
            <p:cNvSpPr txBox="1">
              <a:spLocks noChangeArrowheads="1"/>
            </p:cNvSpPr>
            <p:nvPr/>
          </p:nvSpPr>
          <p:spPr bwMode="auto">
            <a:xfrm>
              <a:off x="7287640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0" name="矩形 58"/>
            <p:cNvSpPr>
              <a:spLocks noChangeArrowheads="1"/>
            </p:cNvSpPr>
            <p:nvPr/>
          </p:nvSpPr>
          <p:spPr bwMode="auto">
            <a:xfrm>
              <a:off x="2335397" y="3762988"/>
              <a:ext cx="5904132" cy="1491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所以，应该多选购科普类图书，少选购童话类图书。</a:t>
              </a:r>
              <a:endPara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00113" y="1203598"/>
            <a:ext cx="6911975" cy="2808287"/>
            <a:chOff x="900113" y="1203598"/>
            <a:chExt cx="6911975" cy="2808287"/>
          </a:xfrm>
        </p:grpSpPr>
        <p:grpSp>
          <p:nvGrpSpPr>
            <p:cNvPr id="2" name="组合 1"/>
            <p:cNvGrpSpPr/>
            <p:nvPr/>
          </p:nvGrpSpPr>
          <p:grpSpPr>
            <a:xfrm>
              <a:off x="900113" y="1203598"/>
              <a:ext cx="6911975" cy="2808287"/>
              <a:chOff x="900113" y="1203598"/>
              <a:chExt cx="6911975" cy="2808287"/>
            </a:xfrm>
          </p:grpSpPr>
          <p:pic>
            <p:nvPicPr>
              <p:cNvPr id="25602" name="图片 1"/>
              <p:cNvPicPr>
                <a:picLocks noChangeAspect="1" noChangeArrowheads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540" r="16850" b="25438"/>
              <a:stretch>
                <a:fillRect/>
              </a:stretch>
            </p:blipFill>
            <p:spPr bwMode="auto">
              <a:xfrm>
                <a:off x="900113" y="1203598"/>
                <a:ext cx="6911975" cy="2808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2" name="图片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1863998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3" name="图片 2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2364060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4" name="图片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6375" y="2813323"/>
                <a:ext cx="2065338" cy="628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5" name="图片 2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3534048"/>
                <a:ext cx="1944688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27" name="矩形 28"/>
              <p:cNvSpPr>
                <a:spLocks noChangeArrowheads="1"/>
              </p:cNvSpPr>
              <p:nvPr/>
            </p:nvSpPr>
            <p:spPr bwMode="auto">
              <a:xfrm>
                <a:off x="1770063" y="1819548"/>
                <a:ext cx="1476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最大公因数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5628" name="矩形 30"/>
              <p:cNvSpPr>
                <a:spLocks noChangeArrowheads="1"/>
              </p:cNvSpPr>
              <p:nvPr/>
            </p:nvSpPr>
            <p:spPr bwMode="auto">
              <a:xfrm>
                <a:off x="1450975" y="2757760"/>
                <a:ext cx="2114550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最大公倍数和最小公倍数的积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5629" name="矩形 31"/>
              <p:cNvSpPr>
                <a:spLocks noChangeArrowheads="1"/>
              </p:cNvSpPr>
              <p:nvPr/>
            </p:nvSpPr>
            <p:spPr bwMode="auto">
              <a:xfrm>
                <a:off x="1771650" y="3486423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两个数的积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5630" name="矩形 32"/>
              <p:cNvSpPr>
                <a:spLocks noChangeArrowheads="1"/>
              </p:cNvSpPr>
              <p:nvPr/>
            </p:nvSpPr>
            <p:spPr bwMode="auto">
              <a:xfrm>
                <a:off x="1771650" y="2287860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最小公倍数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25631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550" y="129408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2" name="图片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525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3" name="图片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875" y="131313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34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7038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35" name="矩形 29"/>
            <p:cNvSpPr>
              <a:spLocks noChangeArrowheads="1"/>
            </p:cNvSpPr>
            <p:nvPr/>
          </p:nvSpPr>
          <p:spPr bwMode="auto">
            <a:xfrm>
              <a:off x="3548063" y="1284560"/>
              <a:ext cx="1116012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6" name="矩形 37"/>
            <p:cNvSpPr>
              <a:spLocks noChangeArrowheads="1"/>
            </p:cNvSpPr>
            <p:nvPr/>
          </p:nvSpPr>
          <p:spPr bwMode="auto">
            <a:xfrm>
              <a:off x="4656138" y="129091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7" name="矩形 38"/>
            <p:cNvSpPr>
              <a:spLocks noChangeArrowheads="1"/>
            </p:cNvSpPr>
            <p:nvPr/>
          </p:nvSpPr>
          <p:spPr bwMode="auto">
            <a:xfrm>
              <a:off x="5719763" y="1300435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638" name="矩形 39"/>
            <p:cNvSpPr>
              <a:spLocks noChangeArrowheads="1"/>
            </p:cNvSpPr>
            <p:nvPr/>
          </p:nvSpPr>
          <p:spPr bwMode="auto">
            <a:xfrm>
              <a:off x="6765925" y="129726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603" name="Text Box 61"/>
          <p:cNvSpPr txBox="1">
            <a:spLocks noChangeArrowheads="1"/>
          </p:cNvSpPr>
          <p:nvPr/>
        </p:nvSpPr>
        <p:spPr bwMode="auto">
          <a:xfrm>
            <a:off x="577850" y="554310"/>
            <a:ext cx="7522542" cy="62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按要求填写下表，看看你有什么发现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59213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87913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51538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97700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9213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87913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51538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97700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75075" y="2867298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87913" y="28672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65813" y="2867298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97700" y="28672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75075" y="3489598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87913" y="34895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65813" y="3489598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997700" y="34895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640" name="文本框 21"/>
          <p:cNvSpPr txBox="1">
            <a:spLocks noChangeArrowheads="1"/>
          </p:cNvSpPr>
          <p:nvPr/>
        </p:nvSpPr>
        <p:spPr bwMode="auto">
          <a:xfrm>
            <a:off x="755576" y="4083918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你能再举例验证自己的发现吗？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-322580" y="267970"/>
            <a:ext cx="357695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61"/>
          <p:cNvSpPr txBox="1">
            <a:spLocks noChangeArrowheads="1"/>
          </p:cNvSpPr>
          <p:nvPr/>
        </p:nvSpPr>
        <p:spPr bwMode="auto">
          <a:xfrm>
            <a:off x="611188" y="1046163"/>
            <a:ext cx="80645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你能写出一个比    大又比     小的分数吗？你是怎样找到这个分数的？你还能再找到两个这样的分数吗？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6627" name="组合 21"/>
          <p:cNvGrpSpPr/>
          <p:nvPr/>
        </p:nvGrpSpPr>
        <p:grpSpPr bwMode="auto">
          <a:xfrm>
            <a:off x="5724128" y="987425"/>
            <a:ext cx="787400" cy="868363"/>
            <a:chOff x="3147294" y="1712069"/>
            <a:chExt cx="787970" cy="867930"/>
          </a:xfrm>
        </p:grpSpPr>
        <p:sp>
          <p:nvSpPr>
            <p:cNvPr id="20" name="文本框 19"/>
            <p:cNvSpPr txBox="1"/>
            <p:nvPr/>
          </p:nvSpPr>
          <p:spPr bwMode="auto">
            <a:xfrm>
              <a:off x="3147294" y="1712069"/>
              <a:ext cx="787970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5</a:t>
              </a:r>
              <a:endParaRPr lang="zh-CN" altLang="en-US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 bwMode="auto">
            <a:xfrm>
              <a:off x="3342698" y="2145241"/>
              <a:ext cx="35903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8" name="组合 22"/>
          <p:cNvGrpSpPr/>
          <p:nvPr/>
        </p:nvGrpSpPr>
        <p:grpSpPr bwMode="auto">
          <a:xfrm>
            <a:off x="3563888" y="987425"/>
            <a:ext cx="787400" cy="868363"/>
            <a:chOff x="3147294" y="1712069"/>
            <a:chExt cx="787970" cy="867930"/>
          </a:xfrm>
        </p:grpSpPr>
        <p:sp>
          <p:nvSpPr>
            <p:cNvPr id="24" name="文本框 23"/>
            <p:cNvSpPr txBox="1"/>
            <p:nvPr/>
          </p:nvSpPr>
          <p:spPr bwMode="auto">
            <a:xfrm>
              <a:off x="3147294" y="1712069"/>
              <a:ext cx="787970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endParaRPr lang="zh-CN" altLang="en-US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>
              <a:off x="3342697" y="2145241"/>
              <a:ext cx="35903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629" name="组合 22"/>
          <p:cNvGrpSpPr/>
          <p:nvPr/>
        </p:nvGrpSpPr>
        <p:grpSpPr bwMode="auto">
          <a:xfrm>
            <a:off x="400050" y="198438"/>
            <a:ext cx="3911600" cy="747712"/>
            <a:chOff x="399381" y="197873"/>
            <a:chExt cx="3912802" cy="748800"/>
          </a:xfrm>
        </p:grpSpPr>
        <p:pic>
          <p:nvPicPr>
            <p:cNvPr id="26643" name="图片 2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4" name="文本框 1"/>
            <p:cNvSpPr txBox="1">
              <a:spLocks noChangeArrowheads="1"/>
            </p:cNvSpPr>
            <p:nvPr/>
          </p:nvSpPr>
          <p:spPr bwMode="auto">
            <a:xfrm>
              <a:off x="1041773" y="238125"/>
              <a:ext cx="310123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五、拓展练习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051050" y="2949575"/>
          <a:ext cx="199231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2" imgW="1054100" imgH="393700" progId="Equation.DSMT4">
                  <p:embed/>
                </p:oleObj>
              </mc:Choice>
              <mc:Fallback>
                <p:oleObj name="Equation" r:id="rId2" imgW="10541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949575"/>
                        <a:ext cx="199231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5003800" y="2949575"/>
          <a:ext cx="199231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1054100" imgH="393700" progId="Equation.DSMT4">
                  <p:embed/>
                </p:oleObj>
              </mc:Choice>
              <mc:Fallback>
                <p:oleObj name="Equation" r:id="rId4" imgW="1054100" imgH="39370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949575"/>
                        <a:ext cx="199231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组合 26"/>
          <p:cNvGrpSpPr/>
          <p:nvPr/>
        </p:nvGrpSpPr>
        <p:grpSpPr bwMode="auto">
          <a:xfrm>
            <a:off x="2051050" y="3867150"/>
            <a:ext cx="5543550" cy="757238"/>
            <a:chOff x="1621909" y="2528677"/>
            <a:chExt cx="5545171" cy="757130"/>
          </a:xfrm>
        </p:grpSpPr>
        <p:sp>
          <p:nvSpPr>
            <p:cNvPr id="28" name="文本框 27"/>
            <p:cNvSpPr txBox="1"/>
            <p:nvPr/>
          </p:nvSpPr>
          <p:spPr>
            <a:xfrm>
              <a:off x="1621909" y="2528677"/>
              <a:ext cx="52720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60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04483" y="2893750"/>
              <a:ext cx="3588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5" name="文本框 4"/>
            <p:cNvSpPr txBox="1">
              <a:spLocks noChangeArrowheads="1"/>
            </p:cNvSpPr>
            <p:nvPr/>
          </p:nvSpPr>
          <p:spPr bwMode="auto">
            <a:xfrm>
              <a:off x="2063214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33317" y="2528677"/>
              <a:ext cx="52720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16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90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417480" y="2893750"/>
              <a:ext cx="3572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8" name="文本框 7"/>
            <p:cNvSpPr txBox="1">
              <a:spLocks noChangeArrowheads="1"/>
            </p:cNvSpPr>
            <p:nvPr/>
          </p:nvSpPr>
          <p:spPr bwMode="auto">
            <a:xfrm>
              <a:off x="2774752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068545" y="2528677"/>
              <a:ext cx="528792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17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90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152706" y="2893750"/>
              <a:ext cx="35729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4010207" y="2695341"/>
              <a:ext cx="3156873" cy="4246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400" b="1">
                  <a:solidFill>
                    <a:srgbClr val="FF0000"/>
                  </a:solidFill>
                  <a:latin typeface="+mj-lt"/>
                </a:defRPr>
              </a:lvl1pPr>
            </a:lstStyle>
            <a:p>
              <a:pPr>
                <a:defRPr/>
              </a:pPr>
              <a:r>
                <a:rPr lang="en-US" altLang="zh-CN" dirty="0">
                  <a:latin typeface="+mn-ea"/>
                  <a:ea typeface="黑体" panose="02010609060101010101" pitchFamily="49" charset="-122"/>
                </a:rPr>
                <a:t>……</a:t>
              </a:r>
              <a:r>
                <a:rPr lang="zh-CN" altLang="en-US" dirty="0">
                  <a:latin typeface="+mn-ea"/>
                  <a:ea typeface="黑体" panose="02010609060101010101" pitchFamily="49" charset="-122"/>
                </a:rPr>
                <a:t>（答案不唯一）</a:t>
              </a:r>
              <a:endParaRPr lang="zh-CN" altLang="en-US" dirty="0">
                <a:latin typeface="+mn-ea"/>
                <a:ea typeface="黑体" panose="02010609060101010101" pitchFamily="49" charset="-122"/>
              </a:endParaRPr>
            </a:p>
          </p:txBody>
        </p:sp>
        <p:sp>
          <p:nvSpPr>
            <p:cNvPr id="26642" name="文本框 7"/>
            <p:cNvSpPr txBox="1">
              <a:spLocks noChangeArrowheads="1"/>
            </p:cNvSpPr>
            <p:nvPr/>
          </p:nvSpPr>
          <p:spPr bwMode="auto">
            <a:xfrm>
              <a:off x="3576682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211320" y="483870"/>
            <a:ext cx="357695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755650"/>
            <a:ext cx="6632575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 2"/>
          <p:cNvSpPr>
            <a:spLocks noChangeArrowheads="1"/>
          </p:cNvSpPr>
          <p:nvPr/>
        </p:nvSpPr>
        <p:spPr bwMode="auto">
          <a:xfrm>
            <a:off x="2124075" y="1830388"/>
            <a:ext cx="48958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653" name="组合 7"/>
          <p:cNvGrpSpPr/>
          <p:nvPr/>
        </p:nvGrpSpPr>
        <p:grpSpPr bwMode="auto">
          <a:xfrm>
            <a:off x="400050" y="198438"/>
            <a:ext cx="3911600" cy="747712"/>
            <a:chOff x="399381" y="197873"/>
            <a:chExt cx="3912802" cy="748800"/>
          </a:xfrm>
        </p:grpSpPr>
        <p:pic>
          <p:nvPicPr>
            <p:cNvPr id="27654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5" name="文本框 1"/>
            <p:cNvSpPr txBox="1">
              <a:spLocks noChangeArrowheads="1"/>
            </p:cNvSpPr>
            <p:nvPr/>
          </p:nvSpPr>
          <p:spPr bwMode="auto">
            <a:xfrm>
              <a:off x="1038598" y="219075"/>
              <a:ext cx="310123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六、课堂小结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1895</Words>
  <Application>WPS 演示</Application>
  <PresentationFormat>全屏显示(16:9)</PresentationFormat>
  <Paragraphs>530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楷体_GB2312</vt:lpstr>
      <vt:lpstr>Cambria Math</vt:lpstr>
      <vt:lpstr>微软雅黑</vt:lpstr>
      <vt:lpstr>Arial Unicode MS</vt:lpstr>
      <vt:lpstr>Times New Roman</vt:lpstr>
      <vt:lpstr>自定义设计方案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266</cp:revision>
  <dcterms:created xsi:type="dcterms:W3CDTF">2015-08-27T07:30:00Z</dcterms:created>
  <dcterms:modified xsi:type="dcterms:W3CDTF">2023-11-02T08:06:45Z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33D820EB5C4649248BFDE9945A8AEA0E</vt:lpwstr>
  </property>
</Properties>
</file>