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269" r:id="rId6"/>
    <p:sldId id="344" r:id="rId7"/>
    <p:sldId id="345" r:id="rId8"/>
    <p:sldId id="270" r:id="rId9"/>
    <p:sldId id="358" r:id="rId10"/>
    <p:sldId id="359" r:id="rId11"/>
    <p:sldId id="360" r:id="rId12"/>
    <p:sldId id="361" r:id="rId13"/>
    <p:sldId id="362" r:id="rId14"/>
    <p:sldId id="343" r:id="rId15"/>
    <p:sldId id="355" r:id="rId16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92C2"/>
    <a:srgbClr val="E72D8B"/>
    <a:srgbClr val="EF75B2"/>
    <a:srgbClr val="EE6CAD"/>
    <a:srgbClr val="E75A4F"/>
    <a:srgbClr val="E44438"/>
    <a:srgbClr val="EB535A"/>
    <a:srgbClr val="E83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>
      <p:cViewPr varScale="1">
        <p:scale>
          <a:sx n="92" d="100"/>
          <a:sy n="92" d="100"/>
        </p:scale>
        <p:origin x="84" y="1062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6" Type="http://schemas.openxmlformats.org/officeDocument/2006/relationships/image" Target="../media/image17.emf"/><Relationship Id="rId5" Type="http://schemas.openxmlformats.org/officeDocument/2006/relationships/image" Target="../media/image16.wmf"/><Relationship Id="rId4" Type="http://schemas.openxmlformats.org/officeDocument/2006/relationships/image" Target="../media/image15.wmf"/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7" Type="http://schemas.openxmlformats.org/officeDocument/2006/relationships/image" Target="../media/image29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7" Type="http://schemas.openxmlformats.org/officeDocument/2006/relationships/image" Target="../media/image37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7" Type="http://schemas.openxmlformats.org/officeDocument/2006/relationships/image" Target="../media/image45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drawings/_rels/vmlDrawing9.vml.rels><?xml version="1.0" encoding="UTF-8" standalone="yes"?>
<Relationships xmlns="http://schemas.openxmlformats.org/package/2006/relationships"><Relationship Id="rId6" Type="http://schemas.openxmlformats.org/officeDocument/2006/relationships/image" Target="../media/image54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11.vml.rels><?xml version="1.0" encoding="UTF-8" standalone="yes"?>
<Relationships xmlns="http://schemas.openxmlformats.org/package/2006/relationships"><Relationship Id="rId9" Type="http://schemas.openxmlformats.org/officeDocument/2006/relationships/image" Target="../media/image67.wmf"/><Relationship Id="rId8" Type="http://schemas.openxmlformats.org/officeDocument/2006/relationships/image" Target="../media/image66.wmf"/><Relationship Id="rId7" Type="http://schemas.openxmlformats.org/officeDocument/2006/relationships/image" Target="../media/image65.wmf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6" Type="http://schemas.openxmlformats.org/officeDocument/2006/relationships/image" Target="../media/image74.wmf"/><Relationship Id="rId15" Type="http://schemas.openxmlformats.org/officeDocument/2006/relationships/image" Target="../media/image73.wmf"/><Relationship Id="rId14" Type="http://schemas.openxmlformats.org/officeDocument/2006/relationships/image" Target="../media/image72.wmf"/><Relationship Id="rId13" Type="http://schemas.openxmlformats.org/officeDocument/2006/relationships/image" Target="../media/image71.wmf"/><Relationship Id="rId12" Type="http://schemas.openxmlformats.org/officeDocument/2006/relationships/image" Target="../media/image70.wmf"/><Relationship Id="rId11" Type="http://schemas.openxmlformats.org/officeDocument/2006/relationships/image" Target="../media/image69.wmf"/><Relationship Id="rId10" Type="http://schemas.openxmlformats.org/officeDocument/2006/relationships/image" Target="../media/image68.wmf"/><Relationship Id="rId1" Type="http://schemas.openxmlformats.org/officeDocument/2006/relationships/image" Target="../media/image5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E219126-EA69-4BE9-9CF4-59E3E439FA9D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C7E663C-89AB-446F-903D-391A1FCFC4F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88311428-DDB6-4657-BC32-C813D2514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FD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 userDrawn="1"/>
        </p:nvSpPr>
        <p:spPr>
          <a:xfrm>
            <a:off x="0" y="1008063"/>
            <a:ext cx="4127500" cy="4129087"/>
          </a:xfrm>
          <a:prstGeom prst="ellipse">
            <a:avLst/>
          </a:prstGeom>
          <a:solidFill>
            <a:srgbClr val="FAE88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 bwMode="auto">
          <a:xfrm>
            <a:off x="6835775" y="82550"/>
            <a:ext cx="2308225" cy="2308225"/>
            <a:chOff x="14168" y="170"/>
            <a:chExt cx="4784" cy="4784"/>
          </a:xfrm>
        </p:grpSpPr>
        <p:sp>
          <p:nvSpPr>
            <p:cNvPr id="4" name="椭圆 3"/>
            <p:cNvSpPr/>
            <p:nvPr/>
          </p:nvSpPr>
          <p:spPr>
            <a:xfrm>
              <a:off x="17356" y="170"/>
              <a:ext cx="1303" cy="1303"/>
            </a:xfrm>
            <a:prstGeom prst="ellipse">
              <a:avLst/>
            </a:prstGeom>
            <a:solidFill>
              <a:srgbClr val="FF96B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14168" y="170"/>
              <a:ext cx="4784" cy="4784"/>
            </a:xfrm>
            <a:prstGeom prst="ellipse">
              <a:avLst/>
            </a:prstGeom>
            <a:solidFill>
              <a:srgbClr val="FAE88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6" name="图片 5" descr="千库网_软萌可爱小装饰套图_元素编号130893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7" t="18738" r="69646" b="67458"/>
          <a:stretch>
            <a:fillRect/>
          </a:stretch>
        </p:blipFill>
        <p:spPr bwMode="auto">
          <a:xfrm>
            <a:off x="0" y="0"/>
            <a:ext cx="2773363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 userDrawn="1"/>
        </p:nvGrpSpPr>
        <p:grpSpPr bwMode="auto">
          <a:xfrm>
            <a:off x="549275" y="433388"/>
            <a:ext cx="8164513" cy="4362450"/>
            <a:chOff x="717550" y="457200"/>
            <a:chExt cx="10744200" cy="6057900"/>
          </a:xfrm>
        </p:grpSpPr>
        <p:sp>
          <p:nvSpPr>
            <p:cNvPr id="8" name="矩形: 圆角 17"/>
            <p:cNvSpPr/>
            <p:nvPr/>
          </p:nvSpPr>
          <p:spPr>
            <a:xfrm>
              <a:off x="717550" y="457200"/>
              <a:ext cx="10744200" cy="6057900"/>
            </a:xfrm>
            <a:prstGeom prst="rect">
              <a:avLst/>
            </a:prstGeom>
            <a:solidFill>
              <a:srgbClr val="FF96B4"/>
            </a:solidFill>
            <a:ln>
              <a:noFill/>
            </a:ln>
            <a:effectLst>
              <a:outerShdw blurRad="63500" sx="102000" sy="102000" algn="ctr" rotWithShape="0">
                <a:srgbClr val="FDA9B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思源黑体 CN Heavy" panose="020B0A00000000000000" charset="-122"/>
                <a:ea typeface="思源黑体 CN Heavy" panose="020B0A00000000000000" charset="-122"/>
              </a:endParaRPr>
            </a:p>
          </p:txBody>
        </p:sp>
        <p:sp>
          <p:nvSpPr>
            <p:cNvPr id="9" name="矩形: 圆角 18"/>
            <p:cNvSpPr/>
            <p:nvPr/>
          </p:nvSpPr>
          <p:spPr>
            <a:xfrm>
              <a:off x="926459" y="644580"/>
              <a:ext cx="10326382" cy="56566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思源黑体 CN Heavy" panose="020B0A00000000000000" charset="-122"/>
                <a:ea typeface="思源黑体 CN Heavy" panose="020B0A00000000000000" charset="-122"/>
              </a:endParaRPr>
            </a:p>
          </p:txBody>
        </p:sp>
      </p:grpSp>
      <p:pic>
        <p:nvPicPr>
          <p:cNvPr id="10" name="图片 9" descr="千库网_软萌可爱小装饰套图_元素编号130893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62" t="56282" r="41052" b="21217"/>
          <a:stretch>
            <a:fillRect/>
          </a:stretch>
        </p:blipFill>
        <p:spPr bwMode="auto">
          <a:xfrm rot="2880000">
            <a:off x="301626" y="190500"/>
            <a:ext cx="10414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F292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7938" y="-4763"/>
            <a:ext cx="9151938" cy="5159376"/>
            <a:chOff x="-7303" y="-4445"/>
            <a:chExt cx="12205653" cy="6880543"/>
          </a:xfrm>
        </p:grpSpPr>
        <p:sp>
          <p:nvSpPr>
            <p:cNvPr id="3" name="矩形: 圆角 5"/>
            <p:cNvSpPr/>
            <p:nvPr userDrawn="1"/>
          </p:nvSpPr>
          <p:spPr>
            <a:xfrm>
              <a:off x="157840" y="177626"/>
              <a:ext cx="11875369" cy="6503700"/>
            </a:xfrm>
            <a:prstGeom prst="roundRect">
              <a:avLst>
                <a:gd name="adj" fmla="val 624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pic>
          <p:nvPicPr>
            <p:cNvPr id="4" name="图片 3" descr="图片1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129" t="46802"/>
            <a:stretch>
              <a:fillRect/>
            </a:stretch>
          </p:blipFill>
          <p:spPr bwMode="auto">
            <a:xfrm>
              <a:off x="-2540" y="635"/>
              <a:ext cx="1187450" cy="1151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 descr="图片1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129" t="46802"/>
            <a:stretch>
              <a:fillRect/>
            </a:stretch>
          </p:blipFill>
          <p:spPr bwMode="auto">
            <a:xfrm rot="-5400000">
              <a:off x="-25400" y="5706745"/>
              <a:ext cx="1187450" cy="1151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5" descr="图片1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129" t="46802"/>
            <a:stretch>
              <a:fillRect/>
            </a:stretch>
          </p:blipFill>
          <p:spPr bwMode="auto">
            <a:xfrm flipH="1">
              <a:off x="11010900" y="-4445"/>
              <a:ext cx="1187450" cy="1151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6" descr="图片1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129" t="46802"/>
            <a:stretch>
              <a:fillRect/>
            </a:stretch>
          </p:blipFill>
          <p:spPr bwMode="auto">
            <a:xfrm rot="5400000" flipH="1">
              <a:off x="11028680" y="5688330"/>
              <a:ext cx="1187450" cy="1151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图片 8"/>
          <p:cNvPicPr>
            <a:picLocks noChangeAspect="1" noChangeArrowheads="1"/>
          </p:cNvPicPr>
          <p:nvPr userDrawn="1"/>
        </p:nvPicPr>
        <p:blipFill>
          <a:blip r:embed="rId3"/>
          <a:srcRect t="45332" b="33562"/>
          <a:stretch>
            <a:fillRect/>
          </a:stretch>
        </p:blipFill>
        <p:spPr bwMode="auto">
          <a:xfrm>
            <a:off x="5865813" y="4398963"/>
            <a:ext cx="3414712" cy="7207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61DD2F4-2E48-46E7-90D9-F5DAF778A25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1.e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1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8.wmf"/><Relationship Id="rId10" Type="http://schemas.openxmlformats.org/officeDocument/2006/relationships/vmlDrawing" Target="../drawings/vmlDrawing1.vml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.bin"/><Relationship Id="rId8" Type="http://schemas.openxmlformats.org/officeDocument/2006/relationships/image" Target="../media/image15.wmf"/><Relationship Id="rId7" Type="http://schemas.openxmlformats.org/officeDocument/2006/relationships/oleObject" Target="../embeddings/oleObject8.bin"/><Relationship Id="rId6" Type="http://schemas.openxmlformats.org/officeDocument/2006/relationships/image" Target="../media/image14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3.w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12.wmf"/><Relationship Id="rId14" Type="http://schemas.openxmlformats.org/officeDocument/2006/relationships/vmlDrawing" Target="../drawings/vmlDrawing2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7.emf"/><Relationship Id="rId11" Type="http://schemas.openxmlformats.org/officeDocument/2006/relationships/oleObject" Target="../embeddings/oleObject10.bin"/><Relationship Id="rId10" Type="http://schemas.openxmlformats.org/officeDocument/2006/relationships/image" Target="../media/image16.wmf"/><Relationship Id="rId1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1.emf"/><Relationship Id="rId3" Type="http://schemas.openxmlformats.org/officeDocument/2006/relationships/image" Target="../media/image19.emf"/><Relationship Id="rId2" Type="http://schemas.openxmlformats.org/officeDocument/2006/relationships/oleObject" Target="../embeddings/oleObject11.bin"/><Relationship Id="rId1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wmf"/><Relationship Id="rId3" Type="http://schemas.openxmlformats.org/officeDocument/2006/relationships/oleObject" Target="../embeddings/oleObject14.bin"/><Relationship Id="rId2" Type="http://schemas.openxmlformats.org/officeDocument/2006/relationships/image" Target="../media/image21.emf"/><Relationship Id="rId1" Type="http://schemas.openxmlformats.org/officeDocument/2006/relationships/oleObject" Target="../embeddings/oleObject13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.bin"/><Relationship Id="rId8" Type="http://schemas.openxmlformats.org/officeDocument/2006/relationships/image" Target="../media/image26.wmf"/><Relationship Id="rId7" Type="http://schemas.openxmlformats.org/officeDocument/2006/relationships/oleObject" Target="../embeddings/oleObject18.bin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4.wmf"/><Relationship Id="rId3" Type="http://schemas.openxmlformats.org/officeDocument/2006/relationships/oleObject" Target="../embeddings/oleObject16.bin"/><Relationship Id="rId2" Type="http://schemas.openxmlformats.org/officeDocument/2006/relationships/image" Target="../media/image23.wmf"/><Relationship Id="rId17" Type="http://schemas.openxmlformats.org/officeDocument/2006/relationships/vmlDrawing" Target="../drawings/vmlDrawing5.vml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11.emf"/><Relationship Id="rId14" Type="http://schemas.openxmlformats.org/officeDocument/2006/relationships/image" Target="../media/image29.wmf"/><Relationship Id="rId13" Type="http://schemas.openxmlformats.org/officeDocument/2006/relationships/oleObject" Target="../embeddings/oleObject21.bin"/><Relationship Id="rId12" Type="http://schemas.openxmlformats.org/officeDocument/2006/relationships/image" Target="../media/image28.wmf"/><Relationship Id="rId11" Type="http://schemas.openxmlformats.org/officeDocument/2006/relationships/oleObject" Target="../embeddings/oleObject20.bin"/><Relationship Id="rId10" Type="http://schemas.openxmlformats.org/officeDocument/2006/relationships/image" Target="../media/image27.wmf"/><Relationship Id="rId1" Type="http://schemas.openxmlformats.org/officeDocument/2006/relationships/oleObject" Target="../embeddings/oleObject15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wmf"/><Relationship Id="rId8" Type="http://schemas.openxmlformats.org/officeDocument/2006/relationships/oleObject" Target="../embeddings/oleObject25.bin"/><Relationship Id="rId7" Type="http://schemas.openxmlformats.org/officeDocument/2006/relationships/image" Target="../media/image33.wmf"/><Relationship Id="rId6" Type="http://schemas.openxmlformats.org/officeDocument/2006/relationships/oleObject" Target="../embeddings/oleObject24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23.bin"/><Relationship Id="rId3" Type="http://schemas.openxmlformats.org/officeDocument/2006/relationships/image" Target="../media/image31.wmf"/><Relationship Id="rId2" Type="http://schemas.openxmlformats.org/officeDocument/2006/relationships/oleObject" Target="../embeddings/oleObject22.bin"/><Relationship Id="rId18" Type="http://schemas.openxmlformats.org/officeDocument/2006/relationships/vmlDrawing" Target="../drawings/vmlDrawing6.v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38.png"/><Relationship Id="rId15" Type="http://schemas.openxmlformats.org/officeDocument/2006/relationships/image" Target="../media/image37.wmf"/><Relationship Id="rId14" Type="http://schemas.openxmlformats.org/officeDocument/2006/relationships/oleObject" Target="../embeddings/oleObject28.bin"/><Relationship Id="rId13" Type="http://schemas.openxmlformats.org/officeDocument/2006/relationships/image" Target="../media/image36.wmf"/><Relationship Id="rId12" Type="http://schemas.openxmlformats.org/officeDocument/2006/relationships/oleObject" Target="../embeddings/oleObject27.bin"/><Relationship Id="rId11" Type="http://schemas.openxmlformats.org/officeDocument/2006/relationships/image" Target="../media/image35.wmf"/><Relationship Id="rId10" Type="http://schemas.openxmlformats.org/officeDocument/2006/relationships/oleObject" Target="../embeddings/oleObject26.bin"/><Relationship Id="rId1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3.bin"/><Relationship Id="rId8" Type="http://schemas.openxmlformats.org/officeDocument/2006/relationships/image" Target="../media/image42.wmf"/><Relationship Id="rId7" Type="http://schemas.openxmlformats.org/officeDocument/2006/relationships/oleObject" Target="../embeddings/oleObject32.bin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40.wmf"/><Relationship Id="rId3" Type="http://schemas.openxmlformats.org/officeDocument/2006/relationships/oleObject" Target="../embeddings/oleObject30.bin"/><Relationship Id="rId2" Type="http://schemas.openxmlformats.org/officeDocument/2006/relationships/image" Target="../media/image39.wmf"/><Relationship Id="rId18" Type="http://schemas.openxmlformats.org/officeDocument/2006/relationships/vmlDrawing" Target="../drawings/vmlDrawing7.v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46.wmf"/><Relationship Id="rId15" Type="http://schemas.openxmlformats.org/officeDocument/2006/relationships/oleObject" Target="../embeddings/oleObject36.bin"/><Relationship Id="rId14" Type="http://schemas.openxmlformats.org/officeDocument/2006/relationships/image" Target="../media/image45.wmf"/><Relationship Id="rId13" Type="http://schemas.openxmlformats.org/officeDocument/2006/relationships/oleObject" Target="../embeddings/oleObject35.bin"/><Relationship Id="rId12" Type="http://schemas.openxmlformats.org/officeDocument/2006/relationships/image" Target="../media/image44.wmf"/><Relationship Id="rId11" Type="http://schemas.openxmlformats.org/officeDocument/2006/relationships/oleObject" Target="../embeddings/oleObject34.bin"/><Relationship Id="rId10" Type="http://schemas.openxmlformats.org/officeDocument/2006/relationships/image" Target="../media/image43.wmf"/><Relationship Id="rId1" Type="http://schemas.openxmlformats.org/officeDocument/2006/relationships/oleObject" Target="../embeddings/oleObject29.bin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8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8.emf"/><Relationship Id="rId3" Type="http://schemas.openxmlformats.org/officeDocument/2006/relationships/oleObject" Target="../embeddings/oleObject38.bin"/><Relationship Id="rId2" Type="http://schemas.openxmlformats.org/officeDocument/2006/relationships/image" Target="../media/image47.emf"/><Relationship Id="rId1" Type="http://schemas.openxmlformats.org/officeDocument/2006/relationships/oleObject" Target="../embeddings/oleObject37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3.bin"/><Relationship Id="rId8" Type="http://schemas.openxmlformats.org/officeDocument/2006/relationships/image" Target="../media/image52.wmf"/><Relationship Id="rId7" Type="http://schemas.openxmlformats.org/officeDocument/2006/relationships/oleObject" Target="../embeddings/oleObject42.bin"/><Relationship Id="rId6" Type="http://schemas.openxmlformats.org/officeDocument/2006/relationships/image" Target="../media/image51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50.wmf"/><Relationship Id="rId3" Type="http://schemas.openxmlformats.org/officeDocument/2006/relationships/oleObject" Target="../embeddings/oleObject40.bin"/><Relationship Id="rId2" Type="http://schemas.openxmlformats.org/officeDocument/2006/relationships/image" Target="../media/image49.wmf"/><Relationship Id="rId15" Type="http://schemas.openxmlformats.org/officeDocument/2006/relationships/vmlDrawing" Target="../drawings/vmlDrawing9.v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11.emf"/><Relationship Id="rId12" Type="http://schemas.openxmlformats.org/officeDocument/2006/relationships/image" Target="../media/image54.wmf"/><Relationship Id="rId11" Type="http://schemas.openxmlformats.org/officeDocument/2006/relationships/oleObject" Target="../embeddings/oleObject44.bin"/><Relationship Id="rId10" Type="http://schemas.openxmlformats.org/officeDocument/2006/relationships/image" Target="../media/image53.wmf"/><Relationship Id="rId1" Type="http://schemas.openxmlformats.org/officeDocument/2006/relationships/oleObject" Target="../embeddings/oleObject39.bin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0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6.wmf"/><Relationship Id="rId3" Type="http://schemas.openxmlformats.org/officeDocument/2006/relationships/oleObject" Target="../embeddings/oleObject46.bin"/><Relationship Id="rId2" Type="http://schemas.openxmlformats.org/officeDocument/2006/relationships/image" Target="../media/image55.wmf"/><Relationship Id="rId1" Type="http://schemas.openxmlformats.org/officeDocument/2006/relationships/oleObject" Target="../embeddings/oleObject45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1.bin"/><Relationship Id="rId8" Type="http://schemas.openxmlformats.org/officeDocument/2006/relationships/image" Target="../media/image62.wmf"/><Relationship Id="rId7" Type="http://schemas.openxmlformats.org/officeDocument/2006/relationships/oleObject" Target="../embeddings/oleObject50.bin"/><Relationship Id="rId6" Type="http://schemas.openxmlformats.org/officeDocument/2006/relationships/image" Target="../media/image61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60.wmf"/><Relationship Id="rId35" Type="http://schemas.openxmlformats.org/officeDocument/2006/relationships/vmlDrawing" Target="../drawings/vmlDrawing11.vml"/><Relationship Id="rId34" Type="http://schemas.openxmlformats.org/officeDocument/2006/relationships/slideLayout" Target="../slideLayouts/slideLayout2.xml"/><Relationship Id="rId33" Type="http://schemas.openxmlformats.org/officeDocument/2006/relationships/image" Target="../media/image11.emf"/><Relationship Id="rId32" Type="http://schemas.openxmlformats.org/officeDocument/2006/relationships/image" Target="../media/image74.wmf"/><Relationship Id="rId31" Type="http://schemas.openxmlformats.org/officeDocument/2006/relationships/oleObject" Target="../embeddings/oleObject62.bin"/><Relationship Id="rId30" Type="http://schemas.openxmlformats.org/officeDocument/2006/relationships/image" Target="../media/image73.wmf"/><Relationship Id="rId3" Type="http://schemas.openxmlformats.org/officeDocument/2006/relationships/oleObject" Target="../embeddings/oleObject48.bin"/><Relationship Id="rId29" Type="http://schemas.openxmlformats.org/officeDocument/2006/relationships/oleObject" Target="../embeddings/oleObject61.bin"/><Relationship Id="rId28" Type="http://schemas.openxmlformats.org/officeDocument/2006/relationships/image" Target="../media/image72.wmf"/><Relationship Id="rId27" Type="http://schemas.openxmlformats.org/officeDocument/2006/relationships/oleObject" Target="../embeddings/oleObject60.bin"/><Relationship Id="rId26" Type="http://schemas.openxmlformats.org/officeDocument/2006/relationships/image" Target="../media/image71.wmf"/><Relationship Id="rId25" Type="http://schemas.openxmlformats.org/officeDocument/2006/relationships/oleObject" Target="../embeddings/oleObject59.bin"/><Relationship Id="rId24" Type="http://schemas.openxmlformats.org/officeDocument/2006/relationships/image" Target="../media/image70.wmf"/><Relationship Id="rId23" Type="http://schemas.openxmlformats.org/officeDocument/2006/relationships/oleObject" Target="../embeddings/oleObject58.bin"/><Relationship Id="rId22" Type="http://schemas.openxmlformats.org/officeDocument/2006/relationships/image" Target="../media/image69.wmf"/><Relationship Id="rId21" Type="http://schemas.openxmlformats.org/officeDocument/2006/relationships/oleObject" Target="../embeddings/oleObject57.bin"/><Relationship Id="rId20" Type="http://schemas.openxmlformats.org/officeDocument/2006/relationships/image" Target="../media/image68.wmf"/><Relationship Id="rId2" Type="http://schemas.openxmlformats.org/officeDocument/2006/relationships/image" Target="../media/image59.wmf"/><Relationship Id="rId19" Type="http://schemas.openxmlformats.org/officeDocument/2006/relationships/oleObject" Target="../embeddings/oleObject56.bin"/><Relationship Id="rId18" Type="http://schemas.openxmlformats.org/officeDocument/2006/relationships/image" Target="../media/image67.wmf"/><Relationship Id="rId17" Type="http://schemas.openxmlformats.org/officeDocument/2006/relationships/oleObject" Target="../embeddings/oleObject55.bin"/><Relationship Id="rId16" Type="http://schemas.openxmlformats.org/officeDocument/2006/relationships/image" Target="../media/image66.wmf"/><Relationship Id="rId15" Type="http://schemas.openxmlformats.org/officeDocument/2006/relationships/oleObject" Target="../embeddings/oleObject54.bin"/><Relationship Id="rId14" Type="http://schemas.openxmlformats.org/officeDocument/2006/relationships/image" Target="../media/image65.wmf"/><Relationship Id="rId13" Type="http://schemas.openxmlformats.org/officeDocument/2006/relationships/oleObject" Target="../embeddings/oleObject53.bin"/><Relationship Id="rId12" Type="http://schemas.openxmlformats.org/officeDocument/2006/relationships/image" Target="../media/image64.wmf"/><Relationship Id="rId11" Type="http://schemas.openxmlformats.org/officeDocument/2006/relationships/oleObject" Target="../embeddings/oleObject52.bin"/><Relationship Id="rId10" Type="http://schemas.openxmlformats.org/officeDocument/2006/relationships/image" Target="../media/image63.wmf"/><Relationship Id="rId1" Type="http://schemas.openxmlformats.org/officeDocument/2006/relationships/oleObject" Target="../embeddings/oleObject4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3"/>
          <p:cNvSpPr>
            <a:spLocks noChangeArrowheads="1"/>
          </p:cNvSpPr>
          <p:nvPr/>
        </p:nvSpPr>
        <p:spPr bwMode="auto">
          <a:xfrm>
            <a:off x="3089401" y="1969241"/>
            <a:ext cx="5524374" cy="89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练习课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71" name="矩形 1"/>
          <p:cNvSpPr>
            <a:spLocks noChangeArrowheads="1"/>
          </p:cNvSpPr>
          <p:nvPr/>
        </p:nvSpPr>
        <p:spPr bwMode="auto">
          <a:xfrm>
            <a:off x="3047008" y="1137339"/>
            <a:ext cx="3325813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分数和小数的互化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172" name="图片 7" descr="千库网_软萌可爱小装饰套图_元素编号1308930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1" t="11626" r="46542" b="70760"/>
          <a:stretch>
            <a:fillRect/>
          </a:stretch>
        </p:blipFill>
        <p:spPr bwMode="auto">
          <a:xfrm>
            <a:off x="8054975" y="4205288"/>
            <a:ext cx="55880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副标题 6"/>
          <p:cNvSpPr txBox="1">
            <a:spLocks noChangeArrowheads="1"/>
          </p:cNvSpPr>
          <p:nvPr/>
        </p:nvSpPr>
        <p:spPr bwMode="auto">
          <a:xfrm>
            <a:off x="6194425" y="4222750"/>
            <a:ext cx="2160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2843808" y="1231001"/>
            <a:ext cx="3732213" cy="501650"/>
          </a:xfrm>
          <a:prstGeom prst="roundRect">
            <a:avLst>
              <a:gd name="adj" fmla="val 50000"/>
            </a:avLst>
          </a:prstGeom>
          <a:noFill/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17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983" y="900801"/>
            <a:ext cx="107696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2643758"/>
            <a:ext cx="2559050" cy="1897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750" y="969963"/>
            <a:ext cx="8280400" cy="32416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>
                <a:latin typeface="+mn-lt"/>
                <a:ea typeface="+mn-ea"/>
              </a:rPr>
              <a:t>1.(1) 0.8</a:t>
            </a:r>
            <a:r>
              <a:rPr lang="zh-CN" altLang="en-US" sz="2800" b="1">
                <a:latin typeface="+mn-lt"/>
                <a:ea typeface="+mn-ea"/>
              </a:rPr>
              <a:t>里面有</a:t>
            </a:r>
            <a:r>
              <a:rPr lang="en-US" altLang="zh-CN" sz="2800" b="1">
                <a:latin typeface="+mn-lt"/>
                <a:ea typeface="+mn-ea"/>
              </a:rPr>
              <a:t>8</a:t>
            </a:r>
            <a:r>
              <a:rPr lang="zh-CN" altLang="en-US" sz="2800" b="1">
                <a:latin typeface="+mn-lt"/>
                <a:ea typeface="+mn-ea"/>
              </a:rPr>
              <a:t>个</a:t>
            </a:r>
            <a:r>
              <a:rPr lang="en-US" altLang="zh-CN" sz="2800" b="1">
                <a:latin typeface="+mn-lt"/>
                <a:ea typeface="+mn-ea"/>
              </a:rPr>
              <a:t>(    )</a:t>
            </a:r>
            <a:r>
              <a:rPr lang="zh-CN" altLang="en-US" sz="2800" b="1">
                <a:latin typeface="+mn-lt"/>
                <a:ea typeface="+mn-ea"/>
              </a:rPr>
              <a:t>分之一，表示</a:t>
            </a:r>
            <a:r>
              <a:rPr lang="en-US" altLang="zh-CN" sz="2800" b="1">
                <a:latin typeface="+mn-lt"/>
                <a:ea typeface="+mn-ea"/>
              </a:rPr>
              <a:t>(    )</a:t>
            </a:r>
            <a:r>
              <a:rPr lang="zh-CN" altLang="en-US" sz="2800" b="1">
                <a:latin typeface="+mn-lt"/>
                <a:ea typeface="+mn-ea"/>
              </a:rPr>
              <a:t>分之</a:t>
            </a:r>
            <a:r>
              <a:rPr lang="en-US" altLang="zh-CN" sz="2800" b="1">
                <a:latin typeface="+mn-lt"/>
                <a:ea typeface="+mn-ea"/>
              </a:rPr>
              <a:t>(    )</a:t>
            </a:r>
            <a:r>
              <a:rPr lang="zh-CN" altLang="en-US" sz="2800" b="1">
                <a:latin typeface="+mn-lt"/>
                <a:ea typeface="+mn-ea"/>
              </a:rPr>
              <a:t>，化成分数是      。</a:t>
            </a:r>
            <a:endParaRPr lang="zh-CN" altLang="en-US" sz="2800" b="1">
              <a:latin typeface="+mn-lt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800" b="1">
                <a:latin typeface="+mn-lt"/>
                <a:ea typeface="+mn-ea"/>
              </a:rPr>
              <a:t>(2) 0.05</a:t>
            </a:r>
            <a:r>
              <a:rPr lang="zh-CN" altLang="en-US" sz="2800" b="1">
                <a:latin typeface="+mn-lt"/>
                <a:ea typeface="+mn-ea"/>
              </a:rPr>
              <a:t>里面有</a:t>
            </a:r>
            <a:r>
              <a:rPr lang="en-US" altLang="zh-CN" sz="2800" b="1">
                <a:latin typeface="+mn-lt"/>
                <a:ea typeface="+mn-ea"/>
              </a:rPr>
              <a:t>5</a:t>
            </a:r>
            <a:r>
              <a:rPr lang="zh-CN" altLang="en-US" sz="2800" b="1">
                <a:latin typeface="+mn-lt"/>
                <a:ea typeface="+mn-ea"/>
              </a:rPr>
              <a:t>个</a:t>
            </a:r>
            <a:r>
              <a:rPr lang="en-US" altLang="zh-CN" sz="2800" b="1">
                <a:latin typeface="+mn-lt"/>
                <a:ea typeface="+mn-ea"/>
              </a:rPr>
              <a:t>(    )</a:t>
            </a:r>
            <a:r>
              <a:rPr lang="zh-CN" altLang="en-US" sz="2800" b="1">
                <a:latin typeface="+mn-lt"/>
                <a:ea typeface="+mn-ea"/>
              </a:rPr>
              <a:t>分之一，化成分数是       。</a:t>
            </a:r>
            <a:endParaRPr lang="zh-CN" altLang="en-US" sz="2800" b="1">
              <a:latin typeface="+mn-lt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800" b="1">
                <a:latin typeface="+mn-lt"/>
                <a:ea typeface="+mn-ea"/>
              </a:rPr>
              <a:t>(3) 0.007</a:t>
            </a:r>
            <a:r>
              <a:rPr lang="zh-CN" altLang="en-US" sz="2800" b="1">
                <a:latin typeface="+mn-lt"/>
                <a:ea typeface="+mn-ea"/>
              </a:rPr>
              <a:t>里面有</a:t>
            </a:r>
            <a:r>
              <a:rPr lang="en-US" altLang="zh-CN" sz="2800" b="1">
                <a:latin typeface="+mn-lt"/>
                <a:ea typeface="+mn-ea"/>
              </a:rPr>
              <a:t>7</a:t>
            </a:r>
            <a:r>
              <a:rPr lang="zh-CN" altLang="en-US" sz="2800" b="1">
                <a:latin typeface="+mn-lt"/>
                <a:ea typeface="+mn-ea"/>
              </a:rPr>
              <a:t>个</a:t>
            </a:r>
            <a:r>
              <a:rPr lang="en-US" altLang="zh-CN" sz="2800" b="1">
                <a:latin typeface="+mn-lt"/>
                <a:ea typeface="+mn-ea"/>
              </a:rPr>
              <a:t>(    )</a:t>
            </a:r>
            <a:r>
              <a:rPr lang="zh-CN" altLang="en-US" sz="2800" b="1">
                <a:latin typeface="+mn-lt"/>
                <a:ea typeface="+mn-ea"/>
              </a:rPr>
              <a:t>分之一，化成分数是           。</a:t>
            </a:r>
            <a:endParaRPr lang="zh-CN" altLang="en-US" sz="2800" b="1">
              <a:latin typeface="+mn-lt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800" b="1">
                <a:latin typeface="+mn-lt"/>
                <a:ea typeface="+mn-ea"/>
              </a:rPr>
              <a:t>(4) 0.36</a:t>
            </a:r>
            <a:r>
              <a:rPr lang="zh-CN" altLang="en-US" sz="2800" b="1">
                <a:latin typeface="+mn-lt"/>
                <a:ea typeface="+mn-ea"/>
              </a:rPr>
              <a:t>里面有</a:t>
            </a:r>
            <a:r>
              <a:rPr lang="en-US" altLang="zh-CN" sz="2800" b="1">
                <a:latin typeface="+mn-lt"/>
                <a:ea typeface="+mn-ea"/>
              </a:rPr>
              <a:t>36</a:t>
            </a:r>
            <a:r>
              <a:rPr lang="zh-CN" altLang="en-US" sz="2800" b="1">
                <a:latin typeface="+mn-lt"/>
                <a:ea typeface="+mn-ea"/>
              </a:rPr>
              <a:t>个</a:t>
            </a:r>
            <a:r>
              <a:rPr lang="en-US" altLang="zh-CN" sz="2800" b="1">
                <a:latin typeface="+mn-lt"/>
                <a:ea typeface="+mn-ea"/>
              </a:rPr>
              <a:t>(    )</a:t>
            </a:r>
            <a:r>
              <a:rPr lang="zh-CN" altLang="en-US" sz="2800" b="1">
                <a:latin typeface="+mn-lt"/>
                <a:ea typeface="+mn-ea"/>
              </a:rPr>
              <a:t>分之一，化成分数是        。</a:t>
            </a:r>
            <a:endParaRPr lang="zh-CN" altLang="en-US" sz="2800" b="1"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60115" y="1184275"/>
            <a:ext cx="57308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十</a:t>
            </a:r>
            <a:endParaRPr lang="zh-CN" altLang="en-US" sz="28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202363" y="1108075"/>
            <a:ext cx="5730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十</a:t>
            </a:r>
            <a:endParaRPr lang="zh-CN" altLang="en-US" sz="28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510463" y="1111250"/>
            <a:ext cx="5730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八</a:t>
            </a:r>
            <a:endParaRPr lang="zh-CN" altLang="en-US" sz="28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graphicFrame>
        <p:nvGraphicFramePr>
          <p:cNvPr id="9222" name="对象 2"/>
          <p:cNvGraphicFramePr>
            <a:graphicFrameLocks noChangeAspect="1"/>
          </p:cNvGraphicFramePr>
          <p:nvPr/>
        </p:nvGraphicFramePr>
        <p:xfrm>
          <a:off x="2427288" y="1608138"/>
          <a:ext cx="550862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Equation" r:id="rId1" imgW="330200" imgH="431800" progId="Equation.DSMT4">
                  <p:embed/>
                </p:oleObj>
              </mc:Choice>
              <mc:Fallback>
                <p:oleObj name="Equation" r:id="rId1" imgW="330200" imgH="4318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7288" y="1608138"/>
                        <a:ext cx="550862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文本框 29"/>
          <p:cNvSpPr txBox="1"/>
          <p:nvPr/>
        </p:nvSpPr>
        <p:spPr>
          <a:xfrm>
            <a:off x="2416175" y="1495425"/>
            <a:ext cx="573088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424113" y="1911350"/>
            <a:ext cx="5730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5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352800" y="2398713"/>
            <a:ext cx="573088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百</a:t>
            </a:r>
            <a:endParaRPr lang="zh-CN" altLang="en-US" sz="28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graphicFrame>
        <p:nvGraphicFramePr>
          <p:cNvPr id="9226" name="对象 32"/>
          <p:cNvGraphicFramePr>
            <a:graphicFrameLocks noChangeAspect="1"/>
          </p:cNvGraphicFramePr>
          <p:nvPr/>
        </p:nvGraphicFramePr>
        <p:xfrm>
          <a:off x="7161213" y="2136775"/>
          <a:ext cx="69850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Equation" r:id="rId3" imgW="419100" imgH="431800" progId="Equation.DSMT4">
                  <p:embed/>
                </p:oleObj>
              </mc:Choice>
              <mc:Fallback>
                <p:oleObj name="Equation" r:id="rId3" imgW="419100" imgH="431800" progId="Equation.DSMT4">
                  <p:embed/>
                  <p:pic>
                    <p:nvPicPr>
                      <p:cNvPr id="0" name="对象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1213" y="2136775"/>
                        <a:ext cx="698500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7250113" y="2057400"/>
            <a:ext cx="5730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1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250113" y="2398713"/>
            <a:ext cx="573087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20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544888" y="3043238"/>
            <a:ext cx="5730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千</a:t>
            </a:r>
            <a:endParaRPr lang="zh-CN" altLang="en-US" sz="28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graphicFrame>
        <p:nvGraphicFramePr>
          <p:cNvPr id="9230" name="对象 36"/>
          <p:cNvGraphicFramePr>
            <a:graphicFrameLocks noChangeAspect="1"/>
          </p:cNvGraphicFramePr>
          <p:nvPr/>
        </p:nvGraphicFramePr>
        <p:xfrm>
          <a:off x="7372350" y="2892425"/>
          <a:ext cx="973138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Equation" r:id="rId5" imgW="584200" imgH="431800" progId="Equation.DSMT4">
                  <p:embed/>
                </p:oleObj>
              </mc:Choice>
              <mc:Fallback>
                <p:oleObj name="Equation" r:id="rId5" imgW="584200" imgH="431800" progId="Equation.DSMT4">
                  <p:embed/>
                  <p:pic>
                    <p:nvPicPr>
                      <p:cNvPr id="0" name="对象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2350" y="2892425"/>
                        <a:ext cx="973138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文本框 37"/>
          <p:cNvSpPr txBox="1"/>
          <p:nvPr/>
        </p:nvSpPr>
        <p:spPr>
          <a:xfrm>
            <a:off x="7569200" y="2789238"/>
            <a:ext cx="57308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7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404100" y="3175000"/>
            <a:ext cx="90328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1000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544888" y="3673475"/>
            <a:ext cx="5730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百</a:t>
            </a:r>
            <a:endParaRPr lang="zh-CN" altLang="en-US" sz="28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graphicFrame>
        <p:nvGraphicFramePr>
          <p:cNvPr id="9234" name="对象 40"/>
          <p:cNvGraphicFramePr>
            <a:graphicFrameLocks noChangeAspect="1"/>
          </p:cNvGraphicFramePr>
          <p:nvPr/>
        </p:nvGraphicFramePr>
        <p:xfrm>
          <a:off x="7319963" y="3538538"/>
          <a:ext cx="69850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Equation" r:id="rId7" imgW="419100" imgH="431800" progId="Equation.DSMT4">
                  <p:embed/>
                </p:oleObj>
              </mc:Choice>
              <mc:Fallback>
                <p:oleObj name="Equation" r:id="rId7" imgW="419100" imgH="431800" progId="Equation.DSMT4">
                  <p:embed/>
                  <p:pic>
                    <p:nvPicPr>
                      <p:cNvPr id="0" name="对象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9963" y="3538538"/>
                        <a:ext cx="698500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文本框 41"/>
          <p:cNvSpPr txBox="1"/>
          <p:nvPr/>
        </p:nvSpPr>
        <p:spPr>
          <a:xfrm>
            <a:off x="7372350" y="3451225"/>
            <a:ext cx="573088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9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408863" y="3798888"/>
            <a:ext cx="5730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25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04948" y="65723"/>
            <a:ext cx="3542837" cy="634940"/>
            <a:chOff x="304948" y="65723"/>
            <a:chExt cx="3542837" cy="6349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8"/>
            <a:srcRect r="77261"/>
            <a:stretch>
              <a:fillRect/>
            </a:stretch>
          </p:blipFill>
          <p:spPr>
            <a:xfrm>
              <a:off x="304948" y="65723"/>
              <a:ext cx="1602756" cy="634365"/>
            </a:xfrm>
            <a:prstGeom prst="rect">
              <a:avLst/>
            </a:prstGeom>
          </p:spPr>
        </p:pic>
        <p:grpSp>
          <p:nvGrpSpPr>
            <p:cNvPr id="26" name="组合 25"/>
            <p:cNvGrpSpPr/>
            <p:nvPr/>
          </p:nvGrpSpPr>
          <p:grpSpPr>
            <a:xfrm>
              <a:off x="588963" y="65723"/>
              <a:ext cx="3258822" cy="634940"/>
              <a:chOff x="588963" y="65723"/>
              <a:chExt cx="3258822" cy="634940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 rotWithShape="1">
              <a:blip r:embed="rId8"/>
              <a:srcRect l="72486"/>
              <a:stretch>
                <a:fillRect/>
              </a:stretch>
            </p:blipFill>
            <p:spPr>
              <a:xfrm>
                <a:off x="1908450" y="65723"/>
                <a:ext cx="1939335" cy="634365"/>
              </a:xfrm>
              <a:prstGeom prst="rect">
                <a:avLst/>
              </a:prstGeom>
            </p:spPr>
          </p:pic>
          <p:sp>
            <p:nvSpPr>
              <p:cNvPr id="33" name="文本框 1"/>
              <p:cNvSpPr txBox="1">
                <a:spLocks noChangeArrowheads="1"/>
              </p:cNvSpPr>
              <p:nvPr/>
            </p:nvSpPr>
            <p:spPr bwMode="auto">
              <a:xfrm>
                <a:off x="588963" y="115888"/>
                <a:ext cx="26564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3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黑体" panose="02010609060101010101" pitchFamily="49" charset="-122"/>
                    <a:ea typeface="黑体" panose="02010609060101010101" pitchFamily="49" charset="-122"/>
                  </a:rPr>
                  <a:t>一、基础练习</a:t>
                </a:r>
                <a:endPara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4867264" y="564108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P78 </a:t>
            </a:r>
            <a:r>
              <a:rPr lang="zh-CN" altLang="en-US" sz="1400" b="1">
                <a:solidFill>
                  <a:srgbClr val="EF75B2"/>
                </a:solidFill>
              </a:rPr>
              <a:t>练习</a:t>
            </a:r>
            <a:r>
              <a:rPr lang="zh-CN" altLang="en-US" sz="1400" b="1" dirty="0">
                <a:solidFill>
                  <a:srgbClr val="EF75B2"/>
                </a:solidFill>
              </a:rPr>
              <a:t>十九 第</a:t>
            </a:r>
            <a:r>
              <a:rPr lang="en-US" altLang="zh-CN" sz="1400" b="1" dirty="0">
                <a:solidFill>
                  <a:srgbClr val="EF75B2"/>
                </a:solidFill>
              </a:rPr>
              <a:t>2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7" grpId="0"/>
      <p:bldP spid="28" grpId="0"/>
      <p:bldP spid="30" grpId="0"/>
      <p:bldP spid="31" grpId="0"/>
      <p:bldP spid="32" grpId="0"/>
      <p:bldP spid="34" grpId="0"/>
      <p:bldP spid="35" grpId="0"/>
      <p:bldP spid="36" grpId="0"/>
      <p:bldP spid="38" grpId="0"/>
      <p:bldP spid="39" grpId="0"/>
      <p:bldP spid="40" grpId="0"/>
      <p:bldP spid="42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611560" y="1131590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>
                <a:latin typeface="+mn-lt"/>
                <a:ea typeface="+mn-ea"/>
              </a:rPr>
              <a:t>2.</a:t>
            </a:r>
            <a:r>
              <a:rPr lang="zh-CN" altLang="en-US" sz="3200" b="1">
                <a:latin typeface="+mn-lt"/>
                <a:ea typeface="+mn-ea"/>
              </a:rPr>
              <a:t>把下列各数按从大到小的顺序排列起来。</a:t>
            </a:r>
            <a:endParaRPr lang="zh-CN" altLang="en-US" sz="3200" b="1">
              <a:latin typeface="+mn-lt"/>
              <a:ea typeface="+mn-ea"/>
            </a:endParaRPr>
          </a:p>
        </p:txBody>
      </p:sp>
      <p:graphicFrame>
        <p:nvGraphicFramePr>
          <p:cNvPr id="10243" name="对象 22"/>
          <p:cNvGraphicFramePr>
            <a:graphicFrameLocks noChangeAspect="1"/>
          </p:cNvGraphicFramePr>
          <p:nvPr/>
        </p:nvGraphicFramePr>
        <p:xfrm>
          <a:off x="1549772" y="2196803"/>
          <a:ext cx="531813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Equation" r:id="rId1" imgW="241300" imgH="406400" progId="Equation.DSMT4">
                  <p:embed/>
                </p:oleObj>
              </mc:Choice>
              <mc:Fallback>
                <p:oleObj name="Equation" r:id="rId1" imgW="241300" imgH="406400" progId="Equation.DSMT4">
                  <p:embed/>
                  <p:pic>
                    <p:nvPicPr>
                      <p:cNvPr id="0" name="对象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9772" y="2196803"/>
                        <a:ext cx="531813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对象 23"/>
          <p:cNvGraphicFramePr>
            <a:graphicFrameLocks noChangeAspect="1"/>
          </p:cNvGraphicFramePr>
          <p:nvPr/>
        </p:nvGraphicFramePr>
        <p:xfrm>
          <a:off x="2802310" y="2430165"/>
          <a:ext cx="769937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Equation" r:id="rId3" imgW="316865" imgH="177800" progId="Equation.DSMT4">
                  <p:embed/>
                </p:oleObj>
              </mc:Choice>
              <mc:Fallback>
                <p:oleObj name="Equation" r:id="rId3" imgW="316865" imgH="177800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2310" y="2430165"/>
                        <a:ext cx="769937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对象 24"/>
          <p:cNvGraphicFramePr>
            <a:graphicFrameLocks noChangeAspect="1"/>
          </p:cNvGraphicFramePr>
          <p:nvPr/>
        </p:nvGraphicFramePr>
        <p:xfrm>
          <a:off x="4291385" y="2196803"/>
          <a:ext cx="479425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Equation" r:id="rId5" imgW="215900" imgH="405765" progId="Equation.DSMT4">
                  <p:embed/>
                </p:oleObj>
              </mc:Choice>
              <mc:Fallback>
                <p:oleObj name="Equation" r:id="rId5" imgW="215900" imgH="405765" progId="Equation.DSMT4">
                  <p:embed/>
                  <p:pic>
                    <p:nvPicPr>
                      <p:cNvPr id="0" name="对象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1385" y="2196803"/>
                        <a:ext cx="479425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6" name="对象 25"/>
          <p:cNvGraphicFramePr>
            <a:graphicFrameLocks noChangeAspect="1"/>
          </p:cNvGraphicFramePr>
          <p:nvPr/>
        </p:nvGraphicFramePr>
        <p:xfrm>
          <a:off x="5489947" y="2196803"/>
          <a:ext cx="479425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Equation" r:id="rId7" imgW="215900" imgH="405765" progId="Equation.DSMT4">
                  <p:embed/>
                </p:oleObj>
              </mc:Choice>
              <mc:Fallback>
                <p:oleObj name="Equation" r:id="rId7" imgW="215900" imgH="405765" progId="Equation.DSMT4">
                  <p:embed/>
                  <p:pic>
                    <p:nvPicPr>
                      <p:cNvPr id="0" name="对象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9947" y="2196803"/>
                        <a:ext cx="479425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对象 26"/>
          <p:cNvGraphicFramePr>
            <a:graphicFrameLocks noChangeAspect="1"/>
          </p:cNvGraphicFramePr>
          <p:nvPr/>
        </p:nvGraphicFramePr>
        <p:xfrm>
          <a:off x="6690097" y="2430165"/>
          <a:ext cx="955675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Equation" r:id="rId9" imgW="393065" imgH="177800" progId="Equation.DSMT4">
                  <p:embed/>
                </p:oleObj>
              </mc:Choice>
              <mc:Fallback>
                <p:oleObj name="Equation" r:id="rId9" imgW="393065" imgH="177800" progId="Equation.DSMT4">
                  <p:embed/>
                  <p:pic>
                    <p:nvPicPr>
                      <p:cNvPr id="0" name="对象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0097" y="2430165"/>
                        <a:ext cx="955675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/>
          <p:cNvGraphicFramePr>
            <a:graphicFrameLocks noChangeAspect="1"/>
          </p:cNvGraphicFramePr>
          <p:nvPr/>
        </p:nvGraphicFramePr>
        <p:xfrm>
          <a:off x="1549772" y="3647778"/>
          <a:ext cx="4468813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Equation" r:id="rId11" imgW="2814955" imgH="636270" progId="Equation.DSMT4">
                  <p:embed/>
                </p:oleObj>
              </mc:Choice>
              <mc:Fallback>
                <p:oleObj name="Equation" r:id="rId11" imgW="2814955" imgH="636270" progId="Equation.DSMT4">
                  <p:embed/>
                  <p:pic>
                    <p:nvPicPr>
                      <p:cNvPr id="0" name="对象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9772" y="3647778"/>
                        <a:ext cx="4468813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148064" y="466625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P79 </a:t>
            </a:r>
            <a:r>
              <a:rPr lang="zh-CN" altLang="en-US" sz="1400" b="1" dirty="0">
                <a:solidFill>
                  <a:srgbClr val="EF75B2"/>
                </a:solidFill>
              </a:rPr>
              <a:t>练习十九 第</a:t>
            </a:r>
            <a:r>
              <a:rPr lang="en-US" altLang="zh-CN" sz="1400" b="1" dirty="0">
                <a:solidFill>
                  <a:srgbClr val="EF75B2"/>
                </a:solidFill>
              </a:rPr>
              <a:t>8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7" b="2567"/>
          <a:stretch>
            <a:fillRect/>
          </a:stretch>
        </p:blipFill>
        <p:spPr bwMode="auto">
          <a:xfrm>
            <a:off x="863600" y="2284413"/>
            <a:ext cx="489902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588963" y="971189"/>
            <a:ext cx="8062913" cy="10779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1. </a:t>
            </a:r>
            <a:r>
              <a:rPr lang="zh-CN" altLang="en-US" sz="3200" b="1" dirty="0">
                <a:latin typeface="+mn-lt"/>
                <a:ea typeface="+mn-ea"/>
              </a:rPr>
              <a:t>猎豹的速度是小汽车速度的多少倍</a:t>
            </a:r>
            <a:r>
              <a:rPr lang="en-US" altLang="zh-CN" sz="3200" b="1" dirty="0">
                <a:latin typeface="+mn-lt"/>
                <a:ea typeface="+mn-ea"/>
              </a:rPr>
              <a:t>?</a:t>
            </a:r>
            <a:r>
              <a:rPr lang="zh-CN" altLang="en-US" sz="3200" b="1" dirty="0">
                <a:latin typeface="+mn-lt"/>
                <a:ea typeface="+mn-ea"/>
              </a:rPr>
              <a:t>小汽车的速度是猎豹速度的几分之几</a:t>
            </a:r>
            <a:r>
              <a:rPr lang="en-US" altLang="zh-CN" sz="3200" b="1" dirty="0">
                <a:latin typeface="+mn-lt"/>
                <a:ea typeface="+mn-ea"/>
              </a:rPr>
              <a:t>?</a:t>
            </a:r>
            <a:endParaRPr lang="en-US" altLang="zh-CN" sz="3200" b="1" dirty="0">
              <a:latin typeface="+mn-lt"/>
              <a:ea typeface="+mn-ea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6011863" y="2283718"/>
          <a:ext cx="2000250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tion" r:id="rId2" imgW="1891665" imgH="1282065" progId="Equation.DSMT4">
                  <p:embed/>
                </p:oleObj>
              </mc:Choice>
              <mc:Fallback>
                <p:oleObj name="Equation" r:id="rId2" imgW="1891665" imgH="1282065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2283718"/>
                        <a:ext cx="2000250" cy="1352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304948" y="65723"/>
            <a:ext cx="3542837" cy="634940"/>
            <a:chOff x="304948" y="65723"/>
            <a:chExt cx="3542837" cy="6349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4"/>
            <a:srcRect r="77261"/>
            <a:stretch>
              <a:fillRect/>
            </a:stretch>
          </p:blipFill>
          <p:spPr>
            <a:xfrm>
              <a:off x="304948" y="65723"/>
              <a:ext cx="1602756" cy="634365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/>
          </p:nvGrpSpPr>
          <p:grpSpPr>
            <a:xfrm>
              <a:off x="588963" y="65723"/>
              <a:ext cx="3258822" cy="634940"/>
              <a:chOff x="588963" y="65723"/>
              <a:chExt cx="3258822" cy="634940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4"/>
              <a:srcRect l="72486"/>
              <a:stretch>
                <a:fillRect/>
              </a:stretch>
            </p:blipFill>
            <p:spPr>
              <a:xfrm>
                <a:off x="1908450" y="65723"/>
                <a:ext cx="1939335" cy="634365"/>
              </a:xfrm>
              <a:prstGeom prst="rect">
                <a:avLst/>
              </a:prstGeom>
            </p:spPr>
          </p:pic>
          <p:sp>
            <p:nvSpPr>
              <p:cNvPr id="14" name="文本框 1"/>
              <p:cNvSpPr txBox="1">
                <a:spLocks noChangeArrowheads="1"/>
              </p:cNvSpPr>
              <p:nvPr/>
            </p:nvSpPr>
            <p:spPr bwMode="auto">
              <a:xfrm>
                <a:off x="588963" y="115888"/>
                <a:ext cx="26564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3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黑体" panose="02010609060101010101" pitchFamily="49" charset="-122"/>
                    <a:ea typeface="黑体" panose="02010609060101010101" pitchFamily="49" charset="-122"/>
                  </a:rPr>
                  <a:t>二、综合应用</a:t>
                </a:r>
                <a:endPara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4867264" y="564108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P78 </a:t>
            </a:r>
            <a:r>
              <a:rPr lang="zh-CN" altLang="en-US" sz="1400" b="1">
                <a:solidFill>
                  <a:srgbClr val="EF75B2"/>
                </a:solidFill>
              </a:rPr>
              <a:t>练习</a:t>
            </a:r>
            <a:r>
              <a:rPr lang="zh-CN" altLang="en-US" sz="1400" b="1" dirty="0">
                <a:solidFill>
                  <a:srgbClr val="EF75B2"/>
                </a:solidFill>
              </a:rPr>
              <a:t>十九 第</a:t>
            </a:r>
            <a:r>
              <a:rPr lang="en-US" altLang="zh-CN" sz="1400" b="1" dirty="0">
                <a:solidFill>
                  <a:srgbClr val="EF75B2"/>
                </a:solidFill>
              </a:rPr>
              <a:t>4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27584" y="3579862"/>
            <a:ext cx="8424936" cy="1472164"/>
            <a:chOff x="827584" y="3579862"/>
            <a:chExt cx="8424936" cy="1472164"/>
          </a:xfrm>
        </p:grpSpPr>
        <p:sp>
          <p:nvSpPr>
            <p:cNvPr id="15" name="文本框 14"/>
            <p:cNvSpPr txBox="1"/>
            <p:nvPr/>
          </p:nvSpPr>
          <p:spPr>
            <a:xfrm>
              <a:off x="827584" y="3579862"/>
              <a:ext cx="8424936" cy="13167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答：猎豹的速度是小汽车速度的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1.55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倍，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小汽车的速度是猎豹速度的      。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3" name="对象 2"/>
            <p:cNvGraphicFramePr>
              <a:graphicFrameLocks noChangeAspect="1"/>
            </p:cNvGraphicFramePr>
            <p:nvPr/>
          </p:nvGraphicFramePr>
          <p:xfrm>
            <a:off x="5220072" y="4155926"/>
            <a:ext cx="504056" cy="896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Equation" r:id="rId5" imgW="5486400" imgH="9753600" progId="Equation.DSMT4">
                    <p:embed/>
                  </p:oleObj>
                </mc:Choice>
                <mc:Fallback>
                  <p:oleObj name="Equation" r:id="rId5" imgW="5486400" imgH="9753600" progId="Equation.DSMT4">
                    <p:embed/>
                    <p:pic>
                      <p:nvPicPr>
                        <p:cNvPr id="0" name="图片 308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220072" y="4155926"/>
                          <a:ext cx="504056" cy="896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890" y="622242"/>
            <a:ext cx="8208590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2. </a:t>
            </a:r>
            <a:r>
              <a:rPr lang="zh-CN" altLang="en-US" sz="2800" b="1" dirty="0">
                <a:latin typeface="+mn-lt"/>
                <a:ea typeface="+mn-ea"/>
              </a:rPr>
              <a:t>小林从学校走回家要花</a:t>
            </a:r>
            <a:r>
              <a:rPr lang="en-US" altLang="zh-CN" sz="2800" b="1" dirty="0">
                <a:latin typeface="+mn-lt"/>
                <a:ea typeface="+mn-ea"/>
              </a:rPr>
              <a:t>25</a:t>
            </a:r>
            <a:r>
              <a:rPr lang="zh-CN" altLang="en-US" sz="2800" b="1" dirty="0">
                <a:latin typeface="+mn-lt"/>
                <a:ea typeface="+mn-ea"/>
              </a:rPr>
              <a:t>分钟，小东从学校走回家要花</a:t>
            </a:r>
            <a:r>
              <a:rPr lang="en-US" altLang="zh-CN" sz="2800" b="1" dirty="0">
                <a:latin typeface="+mn-lt"/>
                <a:ea typeface="+mn-ea"/>
              </a:rPr>
              <a:t>     </a:t>
            </a:r>
            <a:r>
              <a:rPr lang="zh-CN" altLang="en-US" sz="2800" b="1" dirty="0">
                <a:latin typeface="+mn-lt"/>
                <a:ea typeface="+mn-ea"/>
              </a:rPr>
              <a:t>小时。如果他们两人的行走速度相同，谁家离学校远些</a:t>
            </a:r>
            <a:r>
              <a:rPr lang="en-US" altLang="zh-CN" sz="2800" b="1" dirty="0">
                <a:latin typeface="+mn-lt"/>
                <a:ea typeface="+mn-ea"/>
              </a:rPr>
              <a:t>?</a:t>
            </a:r>
            <a:endParaRPr lang="en-US" altLang="zh-CN" sz="2800" b="1" dirty="0">
              <a:latin typeface="+mn-lt"/>
              <a:ea typeface="+mn-ea"/>
            </a:endParaRPr>
          </a:p>
        </p:txBody>
      </p:sp>
      <p:graphicFrame>
        <p:nvGraphicFramePr>
          <p:cNvPr id="20484" name="对象 3"/>
          <p:cNvGraphicFramePr>
            <a:graphicFrameLocks noChangeAspect="1"/>
          </p:cNvGraphicFramePr>
          <p:nvPr/>
        </p:nvGraphicFramePr>
        <p:xfrm>
          <a:off x="827584" y="2804032"/>
          <a:ext cx="6581710" cy="1685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tion" r:id="rId1" imgW="5468620" imgH="1407160" progId="Equation.DSMT4">
                  <p:embed/>
                </p:oleObj>
              </mc:Choice>
              <mc:Fallback>
                <p:oleObj name="Equation" r:id="rId1" imgW="5468620" imgH="140716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804032"/>
                        <a:ext cx="6581710" cy="16859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928912" y="1250206"/>
          <a:ext cx="272237" cy="7919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Equation" r:id="rId3" imgW="3352800" imgH="9753600" progId="Equation.DSMT4">
                  <p:embed/>
                </p:oleObj>
              </mc:Choice>
              <mc:Fallback>
                <p:oleObj name="Equation" r:id="rId3" imgW="3352800" imgH="9753600" progId="Equation.DSMT4">
                  <p:embed/>
                  <p:pic>
                    <p:nvPicPr>
                      <p:cNvPr id="0" name="图片 410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28912" y="1250206"/>
                        <a:ext cx="272237" cy="7919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4788185" y="329279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P79 </a:t>
            </a:r>
            <a:r>
              <a:rPr lang="zh-CN" altLang="en-US" sz="1400" b="1" dirty="0">
                <a:solidFill>
                  <a:srgbClr val="EF75B2"/>
                </a:solidFill>
              </a:rPr>
              <a:t>练习十九 第</a:t>
            </a:r>
            <a:r>
              <a:rPr lang="en-US" altLang="zh-CN" sz="1400" b="1" dirty="0">
                <a:solidFill>
                  <a:srgbClr val="EF75B2"/>
                </a:solidFill>
              </a:rPr>
              <a:t>10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890588" y="3286125"/>
            <a:ext cx="862012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0.31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39938" y="3286125"/>
            <a:ext cx="862012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0.08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170238" y="3286125"/>
            <a:ext cx="862012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0.23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75125" y="3276600"/>
            <a:ext cx="86042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0.44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76825" y="3276600"/>
            <a:ext cx="86042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0.83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64250" y="3276600"/>
            <a:ext cx="86042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0.22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148513" y="3276600"/>
            <a:ext cx="86042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1.15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71550" y="1016000"/>
            <a:ext cx="7200900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>
                <a:latin typeface="+mn-lt"/>
                <a:ea typeface="+mn-ea"/>
              </a:rPr>
              <a:t>1.</a:t>
            </a:r>
            <a:r>
              <a:rPr lang="zh-CN" altLang="en-US" sz="3200" b="1">
                <a:latin typeface="+mn-lt"/>
                <a:ea typeface="+mn-ea"/>
              </a:rPr>
              <a:t>把下面的分数化成小数</a:t>
            </a:r>
            <a:r>
              <a:rPr lang="en-US" altLang="zh-CN" sz="3200" b="1">
                <a:latin typeface="+mn-lt"/>
                <a:ea typeface="+mn-ea"/>
              </a:rPr>
              <a:t>(</a:t>
            </a:r>
            <a:r>
              <a:rPr lang="zh-CN" altLang="en-US" sz="3200" b="1">
                <a:latin typeface="+mn-lt"/>
                <a:ea typeface="+mn-ea"/>
              </a:rPr>
              <a:t>除不尽的保留两位小数</a:t>
            </a:r>
            <a:r>
              <a:rPr lang="en-US" altLang="zh-CN" sz="3200" b="1">
                <a:latin typeface="+mn-lt"/>
                <a:ea typeface="+mn-ea"/>
              </a:rPr>
              <a:t>)</a:t>
            </a:r>
            <a:r>
              <a:rPr lang="zh-CN" altLang="en-US" sz="3200" b="1">
                <a:latin typeface="+mn-lt"/>
                <a:ea typeface="+mn-ea"/>
              </a:rPr>
              <a:t>。</a:t>
            </a:r>
            <a:endParaRPr lang="zh-CN" altLang="en-US" sz="3200" b="1">
              <a:latin typeface="+mn-lt"/>
              <a:ea typeface="+mn-ea"/>
            </a:endParaRPr>
          </a:p>
        </p:txBody>
      </p:sp>
      <p:graphicFrame>
        <p:nvGraphicFramePr>
          <p:cNvPr id="13322" name="对象 16"/>
          <p:cNvGraphicFramePr>
            <a:graphicFrameLocks noChangeAspect="1"/>
          </p:cNvGraphicFramePr>
          <p:nvPr/>
        </p:nvGraphicFramePr>
        <p:xfrm>
          <a:off x="1016000" y="2198688"/>
          <a:ext cx="644525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Equation" r:id="rId1" imgW="292100" imgH="405765" progId="Equation.DSMT4">
                  <p:embed/>
                </p:oleObj>
              </mc:Choice>
              <mc:Fallback>
                <p:oleObj name="Equation" r:id="rId1" imgW="292100" imgH="405765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2198688"/>
                        <a:ext cx="644525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3" name="对象 17"/>
          <p:cNvGraphicFramePr>
            <a:graphicFrameLocks noChangeAspect="1"/>
          </p:cNvGraphicFramePr>
          <p:nvPr/>
        </p:nvGraphicFramePr>
        <p:xfrm>
          <a:off x="2254250" y="2198688"/>
          <a:ext cx="503238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Equation" r:id="rId3" imgW="228600" imgH="406400" progId="Equation.DSMT4">
                  <p:embed/>
                </p:oleObj>
              </mc:Choice>
              <mc:Fallback>
                <p:oleObj name="Equation" r:id="rId3" imgW="228600" imgH="406400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4250" y="2198688"/>
                        <a:ext cx="503238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4" name="对象 18"/>
          <p:cNvGraphicFramePr>
            <a:graphicFrameLocks noChangeAspect="1"/>
          </p:cNvGraphicFramePr>
          <p:nvPr/>
        </p:nvGraphicFramePr>
        <p:xfrm>
          <a:off x="3351213" y="2198688"/>
          <a:ext cx="506412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Equation" r:id="rId5" imgW="228600" imgH="406400" progId="Equation.DSMT4">
                  <p:embed/>
                </p:oleObj>
              </mc:Choice>
              <mc:Fallback>
                <p:oleObj name="Equation" r:id="rId5" imgW="228600" imgH="4064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1213" y="2198688"/>
                        <a:ext cx="506412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5" name="对象 19"/>
          <p:cNvGraphicFramePr>
            <a:graphicFrameLocks noChangeAspect="1"/>
          </p:cNvGraphicFramePr>
          <p:nvPr/>
        </p:nvGraphicFramePr>
        <p:xfrm>
          <a:off x="4449763" y="2198688"/>
          <a:ext cx="309562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" name="Equation" r:id="rId7" imgW="139700" imgH="406400" progId="Equation.DSMT4">
                  <p:embed/>
                </p:oleObj>
              </mc:Choice>
              <mc:Fallback>
                <p:oleObj name="Equation" r:id="rId7" imgW="139700" imgH="406400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9763" y="2198688"/>
                        <a:ext cx="309562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6" name="对象 21"/>
          <p:cNvGraphicFramePr>
            <a:graphicFrameLocks noChangeAspect="1"/>
          </p:cNvGraphicFramePr>
          <p:nvPr/>
        </p:nvGraphicFramePr>
        <p:xfrm>
          <a:off x="5353050" y="2198688"/>
          <a:ext cx="309563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Equation" r:id="rId9" imgW="139700" imgH="406400" progId="Equation.DSMT4">
                  <p:embed/>
                </p:oleObj>
              </mc:Choice>
              <mc:Fallback>
                <p:oleObj name="Equation" r:id="rId9" imgW="139700" imgH="406400" progId="Equation.DSMT4">
                  <p:embed/>
                  <p:pic>
                    <p:nvPicPr>
                      <p:cNvPr id="0" name="对象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3050" y="2198688"/>
                        <a:ext cx="309563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7" name="对象 22"/>
          <p:cNvGraphicFramePr>
            <a:graphicFrameLocks noChangeAspect="1"/>
          </p:cNvGraphicFramePr>
          <p:nvPr/>
        </p:nvGraphicFramePr>
        <p:xfrm>
          <a:off x="6254750" y="2198688"/>
          <a:ext cx="477838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5" name="Equation" r:id="rId11" imgW="215900" imgH="405765" progId="Equation.DSMT4">
                  <p:embed/>
                </p:oleObj>
              </mc:Choice>
              <mc:Fallback>
                <p:oleObj name="Equation" r:id="rId11" imgW="215900" imgH="405765" progId="Equation.DSMT4">
                  <p:embed/>
                  <p:pic>
                    <p:nvPicPr>
                      <p:cNvPr id="0" name="对象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4750" y="2198688"/>
                        <a:ext cx="477838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8" name="对象 23"/>
          <p:cNvGraphicFramePr>
            <a:graphicFrameLocks noChangeAspect="1"/>
          </p:cNvGraphicFramePr>
          <p:nvPr/>
        </p:nvGraphicFramePr>
        <p:xfrm>
          <a:off x="7326313" y="2198688"/>
          <a:ext cx="504825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6" name="Equation" r:id="rId13" imgW="228600" imgH="406400" progId="Equation.DSMT4">
                  <p:embed/>
                </p:oleObj>
              </mc:Choice>
              <mc:Fallback>
                <p:oleObj name="Equation" r:id="rId13" imgW="228600" imgH="406400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6313" y="2198688"/>
                        <a:ext cx="504825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组合 19"/>
          <p:cNvGrpSpPr/>
          <p:nvPr/>
        </p:nvGrpSpPr>
        <p:grpSpPr>
          <a:xfrm>
            <a:off x="304948" y="65723"/>
            <a:ext cx="3542837" cy="634940"/>
            <a:chOff x="304948" y="65723"/>
            <a:chExt cx="3542837" cy="6349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5"/>
            <a:srcRect r="77261"/>
            <a:stretch>
              <a:fillRect/>
            </a:stretch>
          </p:blipFill>
          <p:spPr>
            <a:xfrm>
              <a:off x="304948" y="65723"/>
              <a:ext cx="1602756" cy="634365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588963" y="65723"/>
              <a:ext cx="3258822" cy="634940"/>
              <a:chOff x="588963" y="65723"/>
              <a:chExt cx="3258822" cy="634940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 rotWithShape="1">
              <a:blip r:embed="rId15"/>
              <a:srcRect l="72486"/>
              <a:stretch>
                <a:fillRect/>
              </a:stretch>
            </p:blipFill>
            <p:spPr>
              <a:xfrm>
                <a:off x="1908450" y="65723"/>
                <a:ext cx="1939335" cy="634365"/>
              </a:xfrm>
              <a:prstGeom prst="rect">
                <a:avLst/>
              </a:prstGeom>
            </p:spPr>
          </p:pic>
          <p:sp>
            <p:nvSpPr>
              <p:cNvPr id="24" name="文本框 1"/>
              <p:cNvSpPr txBox="1">
                <a:spLocks noChangeArrowheads="1"/>
              </p:cNvSpPr>
              <p:nvPr/>
            </p:nvSpPr>
            <p:spPr bwMode="auto">
              <a:xfrm>
                <a:off x="588963" y="115888"/>
                <a:ext cx="26564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3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黑体" panose="02010609060101010101" pitchFamily="49" charset="-122"/>
                    <a:ea typeface="黑体" panose="02010609060101010101" pitchFamily="49" charset="-122"/>
                  </a:rPr>
                  <a:t>三、自主练习</a:t>
                </a:r>
                <a:endPara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4867264" y="564108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P78 </a:t>
            </a:r>
            <a:r>
              <a:rPr lang="zh-CN" altLang="en-US" sz="1400" b="1" dirty="0">
                <a:solidFill>
                  <a:srgbClr val="EF75B2"/>
                </a:solidFill>
              </a:rPr>
              <a:t>练习十九 第</a:t>
            </a:r>
            <a:r>
              <a:rPr lang="en-US" altLang="zh-CN" sz="1400" b="1" dirty="0">
                <a:solidFill>
                  <a:srgbClr val="EF75B2"/>
                </a:solidFill>
              </a:rPr>
              <a:t>5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487" y="2346120"/>
            <a:ext cx="7557025" cy="1255794"/>
          </a:xfrm>
          <a:prstGeom prst="rect">
            <a:avLst/>
          </a:prstGeom>
        </p:spPr>
      </p:pic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694617" y="2422840"/>
          <a:ext cx="657305" cy="297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" name="Equation" r:id="rId2" imgW="393065" imgH="177800" progId="Equation.DSMT4">
                  <p:embed/>
                </p:oleObj>
              </mc:Choice>
              <mc:Fallback>
                <p:oleObj name="Equation" r:id="rId2" imgW="393065" imgH="1778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4617" y="2422840"/>
                        <a:ext cx="657305" cy="2978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2697164" y="3046413"/>
          <a:ext cx="185737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" name="Equation" r:id="rId4" imgW="139700" imgH="406400" progId="Equation.DSMT4">
                  <p:embed/>
                </p:oleObj>
              </mc:Choice>
              <mc:Fallback>
                <p:oleObj name="Equation" r:id="rId4" imgW="139700" imgH="4064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7164" y="3046413"/>
                        <a:ext cx="185737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047132" y="3041650"/>
          <a:ext cx="2857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6" name="Equation" r:id="rId6" imgW="215900" imgH="405765" progId="Equation.DSMT4">
                  <p:embed/>
                </p:oleObj>
              </mc:Choice>
              <mc:Fallback>
                <p:oleObj name="Equation" r:id="rId6" imgW="215900" imgH="4057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7132" y="3041650"/>
                        <a:ext cx="2857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4196229" y="2463156"/>
          <a:ext cx="397531" cy="297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7" name="Equation" r:id="rId8" imgW="241300" imgH="177800" progId="Equation.DSMT4">
                  <p:embed/>
                </p:oleObj>
              </mc:Choice>
              <mc:Fallback>
                <p:oleObj name="Equation" r:id="rId8" imgW="241300" imgH="1778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6229" y="2463156"/>
                        <a:ext cx="397531" cy="297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4880827" y="2434581"/>
          <a:ext cx="649432" cy="297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name="Equation" r:id="rId10" imgW="393065" imgH="177800" progId="Equation.DSMT4">
                  <p:embed/>
                </p:oleObj>
              </mc:Choice>
              <mc:Fallback>
                <p:oleObj name="Equation" r:id="rId10" imgW="393065" imgH="1778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0827" y="2434581"/>
                        <a:ext cx="649432" cy="297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5620012" y="2439823"/>
          <a:ext cx="5715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9" name="Equation" r:id="rId12" imgW="316865" imgH="177800" progId="Equation.DSMT4">
                  <p:embed/>
                </p:oleObj>
              </mc:Choice>
              <mc:Fallback>
                <p:oleObj name="Equation" r:id="rId12" imgW="316865" imgH="1778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0012" y="2439823"/>
                        <a:ext cx="5715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6253833" y="2986717"/>
          <a:ext cx="18256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name="Equation" r:id="rId14" imgW="139700" imgH="406400" progId="Equation.DSMT4">
                  <p:embed/>
                </p:oleObj>
              </mc:Choice>
              <mc:Fallback>
                <p:oleObj name="Equation" r:id="rId14" imgW="139700" imgH="4064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3833" y="2986717"/>
                        <a:ext cx="182563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710746" y="627534"/>
            <a:ext cx="7489179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2.</a:t>
            </a:r>
            <a:r>
              <a:rPr lang="zh-CN" altLang="en-US" sz="2800" b="1" dirty="0">
                <a:latin typeface="+mn-lt"/>
                <a:ea typeface="+mn-ea"/>
              </a:rPr>
              <a:t>在       里填上适当的小数，在     里填上适当的分数。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87253" y="902866"/>
            <a:ext cx="501006" cy="3058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5400000">
            <a:off x="5592029" y="875688"/>
            <a:ext cx="501006" cy="305863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4788185" y="329279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P79 </a:t>
            </a:r>
            <a:r>
              <a:rPr lang="zh-CN" altLang="en-US" sz="1400" b="1" dirty="0">
                <a:solidFill>
                  <a:srgbClr val="EF75B2"/>
                </a:solidFill>
              </a:rPr>
              <a:t>练习十九 第</a:t>
            </a:r>
            <a:r>
              <a:rPr lang="en-US" altLang="zh-CN" sz="1400" b="1" dirty="0">
                <a:solidFill>
                  <a:srgbClr val="EF75B2"/>
                </a:solidFill>
              </a:rPr>
              <a:t>6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格 3"/>
          <p:cNvGraphicFramePr>
            <a:graphicFrameLocks noGrp="1"/>
          </p:cNvGraphicFramePr>
          <p:nvPr/>
        </p:nvGraphicFramePr>
        <p:xfrm>
          <a:off x="1223963" y="1049338"/>
          <a:ext cx="6551612" cy="3598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910"/>
                <a:gridCol w="2519851"/>
                <a:gridCol w="2519851"/>
              </a:tblGrid>
              <a:tr h="719772"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solidFill>
                            <a:schemeClr val="tx1"/>
                          </a:solidFill>
                        </a:rPr>
                        <a:t>用小数表示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solidFill>
                            <a:schemeClr val="tx1"/>
                          </a:solidFill>
                        </a:rPr>
                        <a:t>用分数表示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197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40cm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(      )m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(      )m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7197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150g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(      )kg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(      )kg</a:t>
                      </a:r>
                      <a:endParaRPr lang="zh-CN" altLang="en-US" sz="2800" b="1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7197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125cm</a:t>
                      </a:r>
                      <a:r>
                        <a:rPr lang="en-US" altLang="zh-CN" sz="2800" b="1" baseline="300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sz="2800" b="1" baseline="30000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(      )dm</a:t>
                      </a:r>
                      <a:r>
                        <a:rPr lang="en-US" altLang="zh-CN" sz="2800" b="1" baseline="300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sz="2800" b="1" baseline="30000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(      )dm</a:t>
                      </a:r>
                      <a:r>
                        <a:rPr lang="en-US" altLang="zh-CN" sz="2800" b="1" baseline="3000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sz="2800" b="1" baseline="30000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7197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3680dm</a:t>
                      </a:r>
                      <a:r>
                        <a:rPr lang="en-US" altLang="zh-CN" sz="2800" b="1" baseline="300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2800" b="1" baseline="30000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(      )m</a:t>
                      </a:r>
                      <a:r>
                        <a:rPr lang="en-US" altLang="zh-CN" sz="2800" b="1" baseline="300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2800" b="1" baseline="30000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</a:rPr>
                        <a:t>(      )m</a:t>
                      </a:r>
                      <a:r>
                        <a:rPr lang="en-US" altLang="zh-CN" sz="2800" b="1" baseline="3000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2800" b="1" baseline="30000">
                        <a:solidFill>
                          <a:schemeClr val="tx1"/>
                        </a:solidFill>
                      </a:endParaRPr>
                    </a:p>
                  </a:txBody>
                  <a:tcPr marL="91435" marR="91435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660401" y="369888"/>
            <a:ext cx="4415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  <a:ea typeface="+mn-ea"/>
              </a:rPr>
              <a:t>3.</a:t>
            </a:r>
            <a:r>
              <a:rPr lang="zh-CN" altLang="en-US" sz="2800" b="1" dirty="0">
                <a:latin typeface="+mn-lt"/>
                <a:ea typeface="+mn-ea"/>
              </a:rPr>
              <a:t>在括号里填上适当的数。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3592513" y="1976438"/>
          <a:ext cx="53657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Equation" r:id="rId1" imgW="241300" imgH="177800" progId="Equation.DSMT4">
                  <p:embed/>
                </p:oleObj>
              </mc:Choice>
              <mc:Fallback>
                <p:oleObj name="Equation" r:id="rId1" imgW="241300" imgH="177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2513" y="1976438"/>
                        <a:ext cx="536575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6227763" y="1841500"/>
          <a:ext cx="242887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Equation" r:id="rId3" imgW="152400" imgH="405765" progId="Equation.DSMT4">
                  <p:embed/>
                </p:oleObj>
              </mc:Choice>
              <mc:Fallback>
                <p:oleObj name="Equation" r:id="rId3" imgW="152400" imgH="4057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7763" y="1841500"/>
                        <a:ext cx="242887" cy="64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3467100" y="2692400"/>
          <a:ext cx="70802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4" name="Equation" r:id="rId5" imgW="316865" imgH="177800" progId="Equation.DSMT4">
                  <p:embed/>
                </p:oleObj>
              </mc:Choice>
              <mc:Fallback>
                <p:oleObj name="Equation" r:id="rId5" imgW="316865" imgH="1778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7100" y="2692400"/>
                        <a:ext cx="708025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6167438" y="2525713"/>
          <a:ext cx="36353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5" name="Equation" r:id="rId7" imgW="228600" imgH="406400" progId="Equation.DSMT4">
                  <p:embed/>
                </p:oleObj>
              </mc:Choice>
              <mc:Fallback>
                <p:oleObj name="Equation" r:id="rId7" imgW="228600" imgH="4064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7438" y="2525713"/>
                        <a:ext cx="363537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3348038" y="3406775"/>
          <a:ext cx="6794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6" name="Equation" r:id="rId9" imgW="304165" imgH="177800" progId="Equation.DSMT4">
                  <p:embed/>
                </p:oleObj>
              </mc:Choice>
              <mc:Fallback>
                <p:oleObj name="Equation" r:id="rId9" imgW="304165" imgH="1778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3406775"/>
                        <a:ext cx="6794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6056313" y="3243263"/>
          <a:ext cx="2222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7" name="Equation" r:id="rId11" imgW="139700" imgH="406400" progId="Equation.DSMT4">
                  <p:embed/>
                </p:oleObj>
              </mc:Choice>
              <mc:Fallback>
                <p:oleObj name="Equation" r:id="rId11" imgW="139700" imgH="4064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6313" y="3243263"/>
                        <a:ext cx="22225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3440113" y="4124325"/>
          <a:ext cx="706437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8" name="Equation" r:id="rId13" imgW="316865" imgH="177800" progId="Equation.DSMT4">
                  <p:embed/>
                </p:oleObj>
              </mc:Choice>
              <mc:Fallback>
                <p:oleObj name="Equation" r:id="rId13" imgW="316865" imgH="1778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0113" y="4124325"/>
                        <a:ext cx="706437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6181725" y="3960813"/>
          <a:ext cx="363538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9" name="Equation" r:id="rId15" imgW="228600" imgH="406400" progId="Equation.DSMT4">
                  <p:embed/>
                </p:oleObj>
              </mc:Choice>
              <mc:Fallback>
                <p:oleObj name="Equation" r:id="rId15" imgW="228600" imgH="4064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1725" y="3960813"/>
                        <a:ext cx="363538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802059" y="477609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P79 </a:t>
            </a:r>
            <a:r>
              <a:rPr lang="zh-CN" altLang="en-US" sz="1400" b="1" dirty="0">
                <a:solidFill>
                  <a:srgbClr val="EF75B2"/>
                </a:solidFill>
              </a:rPr>
              <a:t>练习十九 第</a:t>
            </a:r>
            <a:r>
              <a:rPr lang="en-US" altLang="zh-CN" sz="1400" b="1" dirty="0">
                <a:solidFill>
                  <a:srgbClr val="EF75B2"/>
                </a:solidFill>
              </a:rPr>
              <a:t>7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1560" y="555526"/>
            <a:ext cx="7633220" cy="1476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4.</a:t>
            </a:r>
            <a:r>
              <a:rPr lang="zh-CN" altLang="en-US" sz="3200" b="1" dirty="0">
                <a:latin typeface="+mn-lt"/>
                <a:ea typeface="+mn-ea"/>
              </a:rPr>
              <a:t>李阿姨平均每秒打</a:t>
            </a:r>
            <a:r>
              <a:rPr lang="en-US" altLang="zh-CN" sz="3200" b="1" dirty="0">
                <a:latin typeface="+mn-lt"/>
                <a:ea typeface="+mn-ea"/>
              </a:rPr>
              <a:t>0.9</a:t>
            </a:r>
            <a:r>
              <a:rPr lang="zh-CN" altLang="en-US" sz="3200" b="1" dirty="0">
                <a:latin typeface="+mn-lt"/>
                <a:ea typeface="+mn-ea"/>
              </a:rPr>
              <a:t>个字，王叔叔平均每秒打</a:t>
            </a:r>
            <a:r>
              <a:rPr lang="en-US" altLang="zh-CN" sz="3200" b="1" dirty="0">
                <a:latin typeface="+mn-lt"/>
                <a:ea typeface="+mn-ea"/>
              </a:rPr>
              <a:t>   </a:t>
            </a:r>
            <a:r>
              <a:rPr lang="zh-CN" altLang="en-US" sz="3200" b="1" dirty="0">
                <a:latin typeface="+mn-lt"/>
                <a:ea typeface="+mn-ea"/>
              </a:rPr>
              <a:t>个字。谁打字快些？</a:t>
            </a:r>
            <a:endParaRPr lang="en-US" altLang="zh-CN" sz="3200" b="1" dirty="0">
              <a:latin typeface="+mn-lt"/>
              <a:ea typeface="+mn-ea"/>
            </a:endParaRPr>
          </a:p>
        </p:txBody>
      </p:sp>
      <p:graphicFrame>
        <p:nvGraphicFramePr>
          <p:cNvPr id="24579" name="对象 6"/>
          <p:cNvGraphicFramePr>
            <a:graphicFrameLocks noChangeAspect="1"/>
          </p:cNvGraphicFramePr>
          <p:nvPr/>
        </p:nvGraphicFramePr>
        <p:xfrm>
          <a:off x="2221479" y="2585632"/>
          <a:ext cx="3959225" cy="162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Equation" r:id="rId1" imgW="2788285" imgH="1147445" progId="Equation.DSMT4">
                  <p:embed/>
                </p:oleObj>
              </mc:Choice>
              <mc:Fallback>
                <p:oleObj name="Equation" r:id="rId1" imgW="2788285" imgH="1147445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1479" y="2585632"/>
                        <a:ext cx="3959225" cy="1624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907704" y="1293612"/>
          <a:ext cx="313775" cy="920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Equation" r:id="rId3" imgW="216535" imgH="629285" progId="Equation.DSMT4">
                  <p:embed/>
                </p:oleObj>
              </mc:Choice>
              <mc:Fallback>
                <p:oleObj name="Equation" r:id="rId3" imgW="216535" imgH="629285" progId="Equation.DSMT4">
                  <p:embed/>
                  <p:pic>
                    <p:nvPicPr>
                      <p:cNvPr id="0" name="图片 820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7704" y="1293612"/>
                        <a:ext cx="313775" cy="9204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5004048" y="373206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</a:t>
            </a:r>
            <a:r>
              <a:rPr lang="zh-CN" altLang="en-US" sz="1400" b="1">
                <a:solidFill>
                  <a:srgbClr val="EF75B2"/>
                </a:solidFill>
              </a:rPr>
              <a:t>课本</a:t>
            </a:r>
            <a:r>
              <a:rPr lang="en-US" altLang="zh-CN" sz="1400" b="1">
                <a:solidFill>
                  <a:srgbClr val="EF75B2"/>
                </a:solidFill>
              </a:rPr>
              <a:t>P79 </a:t>
            </a:r>
            <a:r>
              <a:rPr lang="zh-CN" altLang="en-US" sz="1400" b="1" dirty="0">
                <a:solidFill>
                  <a:srgbClr val="EF75B2"/>
                </a:solidFill>
              </a:rPr>
              <a:t>练习十九 第</a:t>
            </a:r>
            <a:r>
              <a:rPr lang="en-US" altLang="zh-CN" sz="1400" b="1" dirty="0">
                <a:solidFill>
                  <a:srgbClr val="EF75B2"/>
                </a:solidFill>
              </a:rPr>
              <a:t>9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2"/>
          <p:cNvSpPr txBox="1">
            <a:spLocks noChangeArrowheads="1"/>
          </p:cNvSpPr>
          <p:nvPr/>
        </p:nvSpPr>
        <p:spPr bwMode="auto">
          <a:xfrm>
            <a:off x="1187450" y="1023938"/>
            <a:ext cx="70580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下面的分数与小数的互化是否正确？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411" name="对象 3"/>
          <p:cNvGraphicFramePr>
            <a:graphicFrameLocks noChangeAspect="1"/>
          </p:cNvGraphicFramePr>
          <p:nvPr/>
        </p:nvGraphicFramePr>
        <p:xfrm>
          <a:off x="1511300" y="1763713"/>
          <a:ext cx="1570038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" name="Equation" r:id="rId1" imgW="812165" imgH="393700" progId="Equation.DSMT4">
                  <p:embed/>
                </p:oleObj>
              </mc:Choice>
              <mc:Fallback>
                <p:oleObj name="Equation" r:id="rId1" imgW="812165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1300" y="1763713"/>
                        <a:ext cx="1570038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对象 4"/>
          <p:cNvGraphicFramePr>
            <a:graphicFrameLocks noChangeAspect="1"/>
          </p:cNvGraphicFramePr>
          <p:nvPr/>
        </p:nvGraphicFramePr>
        <p:xfrm>
          <a:off x="1512888" y="2800350"/>
          <a:ext cx="1863725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7" name="Equation" r:id="rId3" imgW="965200" imgH="393700" progId="Equation.DSMT4">
                  <p:embed/>
                </p:oleObj>
              </mc:Choice>
              <mc:Fallback>
                <p:oleObj name="Equation" r:id="rId3" imgW="9652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2888" y="2800350"/>
                        <a:ext cx="1863725" cy="760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对象 5"/>
          <p:cNvGraphicFramePr>
            <a:graphicFrameLocks noChangeAspect="1"/>
          </p:cNvGraphicFramePr>
          <p:nvPr/>
        </p:nvGraphicFramePr>
        <p:xfrm>
          <a:off x="1512888" y="3963988"/>
          <a:ext cx="1863725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8" name="Equation" r:id="rId5" imgW="965200" imgH="393700" progId="Equation.DSMT4">
                  <p:embed/>
                </p:oleObj>
              </mc:Choice>
              <mc:Fallback>
                <p:oleObj name="Equation" r:id="rId5" imgW="9652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2888" y="3963988"/>
                        <a:ext cx="1863725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对象 6"/>
          <p:cNvGraphicFramePr>
            <a:graphicFrameLocks noChangeAspect="1"/>
          </p:cNvGraphicFramePr>
          <p:nvPr/>
        </p:nvGraphicFramePr>
        <p:xfrm>
          <a:off x="4545013" y="1770063"/>
          <a:ext cx="2033587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9" name="Equation" r:id="rId7" imgW="1054100" imgH="393700" progId="Equation.DSMT4">
                  <p:embed/>
                </p:oleObj>
              </mc:Choice>
              <mc:Fallback>
                <p:oleObj name="Equation" r:id="rId7" imgW="10541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5013" y="1770063"/>
                        <a:ext cx="2033587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5" name="对象 7"/>
          <p:cNvGraphicFramePr>
            <a:graphicFrameLocks noChangeAspect="1"/>
          </p:cNvGraphicFramePr>
          <p:nvPr/>
        </p:nvGraphicFramePr>
        <p:xfrm>
          <a:off x="4535488" y="2719388"/>
          <a:ext cx="2009775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0" name="Equation" r:id="rId9" imgW="1040765" imgH="406400" progId="Equation.DSMT4">
                  <p:embed/>
                </p:oleObj>
              </mc:Choice>
              <mc:Fallback>
                <p:oleObj name="Equation" r:id="rId9" imgW="1040765" imgH="4064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5488" y="2719388"/>
                        <a:ext cx="2009775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6" name="对象 8"/>
          <p:cNvGraphicFramePr>
            <a:graphicFrameLocks noChangeAspect="1"/>
          </p:cNvGraphicFramePr>
          <p:nvPr/>
        </p:nvGraphicFramePr>
        <p:xfrm>
          <a:off x="4521200" y="3830638"/>
          <a:ext cx="2282825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1" name="Equation" r:id="rId11" imgW="1180465" imgH="406400" progId="Equation.DSMT4">
                  <p:embed/>
                </p:oleObj>
              </mc:Choice>
              <mc:Fallback>
                <p:oleObj name="Equation" r:id="rId11" imgW="1180465" imgH="4064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3830638"/>
                        <a:ext cx="2282825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2490788" y="1822450"/>
            <a:ext cx="5445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✔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2744788" y="2857500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✔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6002338" y="1839913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✘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5945188" y="2800350"/>
            <a:ext cx="544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✘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2789238" y="4035425"/>
            <a:ext cx="5445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✘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6216650" y="3960813"/>
            <a:ext cx="5445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✘</a:t>
            </a:r>
            <a:endParaRPr lang="zh-CN" altLang="en-US" sz="28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04948" y="65723"/>
            <a:ext cx="3542837" cy="634940"/>
            <a:chOff x="304948" y="65723"/>
            <a:chExt cx="3542837" cy="6349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13"/>
            <a:srcRect r="77261"/>
            <a:stretch>
              <a:fillRect/>
            </a:stretch>
          </p:blipFill>
          <p:spPr>
            <a:xfrm>
              <a:off x="304948" y="65723"/>
              <a:ext cx="1602756" cy="634365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588963" y="65723"/>
              <a:ext cx="3258822" cy="634940"/>
              <a:chOff x="588963" y="65723"/>
              <a:chExt cx="3258822" cy="634940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 rotWithShape="1">
              <a:blip r:embed="rId13"/>
              <a:srcRect l="72486"/>
              <a:stretch>
                <a:fillRect/>
              </a:stretch>
            </p:blipFill>
            <p:spPr>
              <a:xfrm>
                <a:off x="1908450" y="65723"/>
                <a:ext cx="1939335" cy="634365"/>
              </a:xfrm>
              <a:prstGeom prst="rect">
                <a:avLst/>
              </a:prstGeom>
            </p:spPr>
          </p:pic>
          <p:sp>
            <p:nvSpPr>
              <p:cNvPr id="22" name="文本框 1"/>
              <p:cNvSpPr txBox="1">
                <a:spLocks noChangeArrowheads="1"/>
              </p:cNvSpPr>
              <p:nvPr/>
            </p:nvSpPr>
            <p:spPr bwMode="auto">
              <a:xfrm>
                <a:off x="588963" y="115888"/>
                <a:ext cx="26564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3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黑体" panose="02010609060101010101" pitchFamily="49" charset="-122"/>
                    <a:ea typeface="黑体" panose="02010609060101010101" pitchFamily="49" charset="-122"/>
                  </a:rPr>
                  <a:t>四、补充练习</a:t>
                </a:r>
                <a:endPara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460375" y="593725"/>
            <a:ext cx="7775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下面这些分数中哪些可以化成有限小数？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8435" name="对象 1"/>
          <p:cNvGraphicFramePr>
            <a:graphicFrameLocks noChangeAspect="1"/>
          </p:cNvGraphicFramePr>
          <p:nvPr/>
        </p:nvGraphicFramePr>
        <p:xfrm>
          <a:off x="1908175" y="1276350"/>
          <a:ext cx="4168775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Equation" r:id="rId1" imgW="1536065" imgH="406400" progId="Equation.DSMT4">
                  <p:embed/>
                </p:oleObj>
              </mc:Choice>
              <mc:Fallback>
                <p:oleObj name="Equation" r:id="rId1" imgW="1536065" imgH="4064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1276350"/>
                        <a:ext cx="4168775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椭圆 4"/>
          <p:cNvSpPr/>
          <p:nvPr/>
        </p:nvSpPr>
        <p:spPr>
          <a:xfrm>
            <a:off x="3992563" y="1098550"/>
            <a:ext cx="804862" cy="146367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658938" y="1755775"/>
            <a:ext cx="7461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5400">
                <a:solidFill>
                  <a:srgbClr val="FF0000"/>
                </a:solidFill>
                <a:latin typeface="黑体" panose="02010609060101010101" pitchFamily="49" charset="-122"/>
              </a:rPr>
              <a:t>√</a:t>
            </a:r>
            <a:endParaRPr lang="zh-CN" altLang="en-US" sz="540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144713" y="1782763"/>
            <a:ext cx="7461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5400">
                <a:solidFill>
                  <a:srgbClr val="FF0000"/>
                </a:solidFill>
                <a:latin typeface="黑体" panose="02010609060101010101" pitchFamily="49" charset="-122"/>
              </a:rPr>
              <a:t>√</a:t>
            </a:r>
            <a:endParaRPr lang="zh-CN" altLang="en-US" sz="540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625725" y="1789113"/>
            <a:ext cx="746125" cy="109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5400">
                <a:solidFill>
                  <a:srgbClr val="FF0000"/>
                </a:solidFill>
                <a:latin typeface="黑体" panose="02010609060101010101" pitchFamily="49" charset="-122"/>
              </a:rPr>
              <a:t>√</a:t>
            </a:r>
            <a:endParaRPr lang="zh-CN" altLang="en-US" sz="540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3248025" y="1852613"/>
            <a:ext cx="7461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5400">
                <a:solidFill>
                  <a:srgbClr val="FF0000"/>
                </a:solidFill>
                <a:latin typeface="黑体" panose="02010609060101010101" pitchFamily="49" charset="-122"/>
              </a:rPr>
              <a:t>√</a:t>
            </a:r>
            <a:endParaRPr lang="zh-CN" altLang="en-US" sz="540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3940175" y="1882775"/>
            <a:ext cx="746125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5400">
                <a:solidFill>
                  <a:srgbClr val="FF0000"/>
                </a:solidFill>
                <a:latin typeface="黑体" panose="02010609060101010101" pitchFamily="49" charset="-122"/>
              </a:rPr>
              <a:t>√</a:t>
            </a:r>
            <a:endParaRPr lang="zh-CN" altLang="en-US" sz="540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18" name="对话气泡: 圆角矩形 17"/>
          <p:cNvSpPr/>
          <p:nvPr/>
        </p:nvSpPr>
        <p:spPr>
          <a:xfrm>
            <a:off x="5502275" y="2346325"/>
            <a:ext cx="2787650" cy="990600"/>
          </a:xfrm>
          <a:prstGeom prst="wedgeRoundRectCallout">
            <a:avLst>
              <a:gd name="adj1" fmla="val -60177"/>
              <a:gd name="adj2" fmla="val -48269"/>
              <a:gd name="adj3" fmla="val 16667"/>
            </a:avLst>
          </a:prstGeom>
          <a:solidFill>
            <a:schemeClr val="bg1"/>
          </a:solidFill>
          <a:ln w="19050"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800" b="1" noProof="1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判断前看分数是不是最简分数</a:t>
            </a:r>
            <a:endParaRPr lang="zh-CN" altLang="en-US" sz="2800" b="1" noProof="1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3248025" y="2576513"/>
          <a:ext cx="1655763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Equation" r:id="rId3" imgW="774065" imgH="406400" progId="Equation.DSMT4">
                  <p:embed/>
                </p:oleObj>
              </mc:Choice>
              <mc:Fallback>
                <p:oleObj name="Equation" r:id="rId3" imgW="774065" imgH="4064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8025" y="2576513"/>
                        <a:ext cx="1655763" cy="86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1360488" y="3429000"/>
            <a:ext cx="515620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把最简分数的分母分解质因数：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1482725" y="3948113"/>
            <a:ext cx="2009775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8=2×2×2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4348163" y="3941763"/>
            <a:ext cx="260032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40=2×2×2×5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1463675" y="4452938"/>
            <a:ext cx="166846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21=3×7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4395788" y="4457700"/>
            <a:ext cx="2192337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30=2×3×5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  <p:bldP spid="13" grpId="0"/>
      <p:bldP spid="14" grpId="0"/>
      <p:bldP spid="15" grpId="0"/>
      <p:bldP spid="16" grpId="0"/>
      <p:bldP spid="18" grpId="0" animBg="1"/>
      <p:bldP spid="17" grpId="0"/>
      <p:bldP spid="20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04948" y="65723"/>
            <a:ext cx="3542837" cy="634940"/>
            <a:chOff x="304948" y="65723"/>
            <a:chExt cx="3542837" cy="6349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"/>
            <a:srcRect r="77261"/>
            <a:stretch>
              <a:fillRect/>
            </a:stretch>
          </p:blipFill>
          <p:spPr>
            <a:xfrm>
              <a:off x="304948" y="65723"/>
              <a:ext cx="1602756" cy="634365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588963" y="65723"/>
              <a:ext cx="3258822" cy="634940"/>
              <a:chOff x="588963" y="65723"/>
              <a:chExt cx="3258822" cy="634940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1"/>
              <a:srcRect l="72486"/>
              <a:stretch>
                <a:fillRect/>
              </a:stretch>
            </p:blipFill>
            <p:spPr>
              <a:xfrm>
                <a:off x="1908450" y="65723"/>
                <a:ext cx="1939335" cy="634365"/>
              </a:xfrm>
              <a:prstGeom prst="rect">
                <a:avLst/>
              </a:prstGeom>
            </p:spPr>
          </p:pic>
          <p:sp>
            <p:nvSpPr>
              <p:cNvPr id="12" name="文本框 1"/>
              <p:cNvSpPr txBox="1">
                <a:spLocks noChangeArrowheads="1"/>
              </p:cNvSpPr>
              <p:nvPr/>
            </p:nvSpPr>
            <p:spPr bwMode="auto">
              <a:xfrm>
                <a:off x="588963" y="115888"/>
                <a:ext cx="26564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3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黑体" panose="02010609060101010101" pitchFamily="49" charset="-122"/>
                    <a:ea typeface="黑体" panose="02010609060101010101" pitchFamily="49" charset="-122"/>
                  </a:rPr>
                  <a:t>五、课堂小结</a:t>
                </a:r>
                <a:endPara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pic>
        <p:nvPicPr>
          <p:cNvPr id="19459" name="图片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131888"/>
            <a:ext cx="6289675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225" y="2444750"/>
            <a:ext cx="2238375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/>
          <p:nvPr/>
        </p:nvSpPr>
        <p:spPr bwMode="auto">
          <a:xfrm>
            <a:off x="2170113" y="2006600"/>
            <a:ext cx="3960812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zh-CN" altLang="en-US" sz="3200" b="1" dirty="0">
                <a:latin typeface="+mn-lt"/>
                <a:ea typeface="+mn-ea"/>
              </a:rPr>
              <a:t>        同学们，今天的数学课你们有哪些收获呢？</a:t>
            </a:r>
            <a:endParaRPr lang="en-US" altLang="zh-CN" sz="3200" b="1" dirty="0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3" name="对象 3"/>
          <p:cNvGraphicFramePr>
            <a:graphicFrameLocks noChangeAspect="1"/>
          </p:cNvGraphicFramePr>
          <p:nvPr/>
        </p:nvGraphicFramePr>
        <p:xfrm>
          <a:off x="3097213" y="1290955"/>
          <a:ext cx="319087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4" name="Equation" r:id="rId1" imgW="139700" imgH="393700" progId="Equation.DSMT4">
                  <p:embed/>
                </p:oleObj>
              </mc:Choice>
              <mc:Fallback>
                <p:oleObj name="Equation" r:id="rId1" imgW="1397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7213" y="1290955"/>
                        <a:ext cx="319087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对象 3"/>
          <p:cNvGraphicFramePr>
            <a:graphicFrameLocks noChangeAspect="1"/>
          </p:cNvGraphicFramePr>
          <p:nvPr/>
        </p:nvGraphicFramePr>
        <p:xfrm>
          <a:off x="4033838" y="1543368"/>
          <a:ext cx="538162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5" name="Equation" r:id="rId3" imgW="241300" imgH="177800" progId="Equation.DSMT4">
                  <p:embed/>
                </p:oleObj>
              </mc:Choice>
              <mc:Fallback>
                <p:oleObj name="Equation" r:id="rId3" imgW="241300" imgH="177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3838" y="1543368"/>
                        <a:ext cx="538162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对象 3"/>
          <p:cNvGraphicFramePr>
            <a:graphicFrameLocks noChangeAspect="1"/>
          </p:cNvGraphicFramePr>
          <p:nvPr/>
        </p:nvGraphicFramePr>
        <p:xfrm>
          <a:off x="5189538" y="1290955"/>
          <a:ext cx="34925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6" name="Equation" r:id="rId5" imgW="152400" imgH="393700" progId="Equation.DSMT4">
                  <p:embed/>
                </p:oleObj>
              </mc:Choice>
              <mc:Fallback>
                <p:oleObj name="Equation" r:id="rId5" imgW="1524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9538" y="1290955"/>
                        <a:ext cx="349250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6" name="矩形 6"/>
          <p:cNvSpPr>
            <a:spLocks noChangeArrowheads="1"/>
          </p:cNvSpPr>
          <p:nvPr/>
        </p:nvSpPr>
        <p:spPr bwMode="auto">
          <a:xfrm>
            <a:off x="1987550" y="1448118"/>
            <a:ext cx="4921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endParaRPr lang="zh-CN" altLang="en-US"/>
          </a:p>
        </p:txBody>
      </p:sp>
      <p:graphicFrame>
        <p:nvGraphicFramePr>
          <p:cNvPr id="20487" name="对象 3"/>
          <p:cNvGraphicFramePr>
            <a:graphicFrameLocks noChangeAspect="1"/>
          </p:cNvGraphicFramePr>
          <p:nvPr/>
        </p:nvGraphicFramePr>
        <p:xfrm>
          <a:off x="6156325" y="1290955"/>
          <a:ext cx="34925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7" name="Equation" r:id="rId7" imgW="152400" imgH="393700" progId="Equation.DSMT4">
                  <p:embed/>
                </p:oleObj>
              </mc:Choice>
              <mc:Fallback>
                <p:oleObj name="Equation" r:id="rId7" imgW="1524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1290955"/>
                        <a:ext cx="349250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8" name="矩形 28"/>
          <p:cNvSpPr>
            <a:spLocks noChangeArrowheads="1"/>
          </p:cNvSpPr>
          <p:nvPr/>
        </p:nvSpPr>
        <p:spPr bwMode="auto">
          <a:xfrm>
            <a:off x="2479675" y="2159318"/>
            <a:ext cx="422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 )&gt;(     )&gt;(     )&gt;(     )</a:t>
            </a:r>
            <a:endParaRPr lang="zh-CN" altLang="en-US"/>
          </a:p>
        </p:txBody>
      </p:sp>
      <p:graphicFrame>
        <p:nvGraphicFramePr>
          <p:cNvPr id="20489" name="对象 3"/>
          <p:cNvGraphicFramePr>
            <a:graphicFrameLocks noChangeAspect="1"/>
          </p:cNvGraphicFramePr>
          <p:nvPr/>
        </p:nvGraphicFramePr>
        <p:xfrm>
          <a:off x="2981325" y="2980055"/>
          <a:ext cx="550863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8" name="Equation" r:id="rId9" imgW="241300" imgH="393700" progId="Equation.DSMT4">
                  <p:embed/>
                </p:oleObj>
              </mc:Choice>
              <mc:Fallback>
                <p:oleObj name="Equation" r:id="rId9" imgW="2413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1325" y="2980055"/>
                        <a:ext cx="550863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0" name="对象 3"/>
          <p:cNvGraphicFramePr>
            <a:graphicFrameLocks noChangeAspect="1"/>
          </p:cNvGraphicFramePr>
          <p:nvPr/>
        </p:nvGraphicFramePr>
        <p:xfrm>
          <a:off x="3949700" y="3232468"/>
          <a:ext cx="708025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9" name="Equation" r:id="rId11" imgW="316865" imgH="177800" progId="Equation.DSMT4">
                  <p:embed/>
                </p:oleObj>
              </mc:Choice>
              <mc:Fallback>
                <p:oleObj name="Equation" r:id="rId11" imgW="316865" imgH="177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9700" y="3232468"/>
                        <a:ext cx="708025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1" name="对象 3"/>
          <p:cNvGraphicFramePr>
            <a:graphicFrameLocks noChangeAspect="1"/>
          </p:cNvGraphicFramePr>
          <p:nvPr/>
        </p:nvGraphicFramePr>
        <p:xfrm>
          <a:off x="5203825" y="2980055"/>
          <a:ext cx="319088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0" name="Equation" r:id="rId13" imgW="139700" imgH="393700" progId="Equation.DSMT4">
                  <p:embed/>
                </p:oleObj>
              </mc:Choice>
              <mc:Fallback>
                <p:oleObj name="Equation" r:id="rId13" imgW="1397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3825" y="2980055"/>
                        <a:ext cx="319088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2" name="矩形 32"/>
          <p:cNvSpPr>
            <a:spLocks noChangeArrowheads="1"/>
          </p:cNvSpPr>
          <p:nvPr/>
        </p:nvSpPr>
        <p:spPr bwMode="auto">
          <a:xfrm>
            <a:off x="1987550" y="3138805"/>
            <a:ext cx="492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endParaRPr lang="zh-CN" altLang="en-US"/>
          </a:p>
        </p:txBody>
      </p:sp>
      <p:graphicFrame>
        <p:nvGraphicFramePr>
          <p:cNvPr id="20493" name="对象 3"/>
          <p:cNvGraphicFramePr>
            <a:graphicFrameLocks noChangeAspect="1"/>
          </p:cNvGraphicFramePr>
          <p:nvPr/>
        </p:nvGraphicFramePr>
        <p:xfrm>
          <a:off x="5967413" y="3226118"/>
          <a:ext cx="72866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1" name="Equation" r:id="rId15" imgW="316865" imgH="177800" progId="Equation.DSMT4">
                  <p:embed/>
                </p:oleObj>
              </mc:Choice>
              <mc:Fallback>
                <p:oleObj name="Equation" r:id="rId15" imgW="316865" imgH="177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7413" y="3226118"/>
                        <a:ext cx="728662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4" name="矩形 34"/>
          <p:cNvSpPr>
            <a:spLocks noChangeArrowheads="1"/>
          </p:cNvSpPr>
          <p:nvPr/>
        </p:nvSpPr>
        <p:spPr bwMode="auto">
          <a:xfrm>
            <a:off x="2479675" y="3764280"/>
            <a:ext cx="4684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  )&lt;(      )&lt;(      )&lt;(      )</a:t>
            </a:r>
            <a:endParaRPr lang="zh-CN" altLang="en-US"/>
          </a:p>
        </p:txBody>
      </p:sp>
      <p:graphicFrame>
        <p:nvGraphicFramePr>
          <p:cNvPr id="36" name="对象 3"/>
          <p:cNvGraphicFramePr>
            <a:graphicFrameLocks noChangeAspect="1"/>
          </p:cNvGraphicFramePr>
          <p:nvPr/>
        </p:nvGraphicFramePr>
        <p:xfrm>
          <a:off x="2808288" y="2045018"/>
          <a:ext cx="319087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2" name="Equation" r:id="rId17" imgW="139700" imgH="393700" progId="Equation.DSMT4">
                  <p:embed/>
                </p:oleObj>
              </mc:Choice>
              <mc:Fallback>
                <p:oleObj name="Equation" r:id="rId17" imgW="1397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8288" y="2045018"/>
                        <a:ext cx="319087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3"/>
          <p:cNvGraphicFramePr>
            <a:graphicFrameLocks noChangeAspect="1"/>
          </p:cNvGraphicFramePr>
          <p:nvPr/>
        </p:nvGraphicFramePr>
        <p:xfrm>
          <a:off x="3744913" y="2297430"/>
          <a:ext cx="5397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3" name="Equation" r:id="rId19" imgW="241300" imgH="177800" progId="Equation.DSMT4">
                  <p:embed/>
                </p:oleObj>
              </mc:Choice>
              <mc:Fallback>
                <p:oleObj name="Equation" r:id="rId19" imgW="241300" imgH="177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4913" y="2297430"/>
                        <a:ext cx="539750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"/>
          <p:cNvGraphicFramePr>
            <a:graphicFrameLocks noChangeAspect="1"/>
          </p:cNvGraphicFramePr>
          <p:nvPr/>
        </p:nvGraphicFramePr>
        <p:xfrm>
          <a:off x="5883275" y="1994218"/>
          <a:ext cx="349250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4" name="Equation" r:id="rId21" imgW="152400" imgH="393700" progId="Equation.DSMT4">
                  <p:embed/>
                </p:oleObj>
              </mc:Choice>
              <mc:Fallback>
                <p:oleObj name="Equation" r:id="rId21" imgW="1524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3275" y="1994218"/>
                        <a:ext cx="349250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对象 3"/>
          <p:cNvGraphicFramePr>
            <a:graphicFrameLocks noChangeAspect="1"/>
          </p:cNvGraphicFramePr>
          <p:nvPr/>
        </p:nvGraphicFramePr>
        <p:xfrm>
          <a:off x="4832350" y="2033905"/>
          <a:ext cx="350838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5" name="Equation" r:id="rId23" imgW="152400" imgH="393700" progId="Equation.DSMT4">
                  <p:embed/>
                </p:oleObj>
              </mc:Choice>
              <mc:Fallback>
                <p:oleObj name="Equation" r:id="rId23" imgW="1524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2350" y="2033905"/>
                        <a:ext cx="350838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"/>
          <p:cNvGraphicFramePr>
            <a:graphicFrameLocks noChangeAspect="1"/>
          </p:cNvGraphicFramePr>
          <p:nvPr/>
        </p:nvGraphicFramePr>
        <p:xfrm>
          <a:off x="6040438" y="3605530"/>
          <a:ext cx="550862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6" name="Equation" r:id="rId25" imgW="241300" imgH="393700" progId="Equation.DSMT4">
                  <p:embed/>
                </p:oleObj>
              </mc:Choice>
              <mc:Fallback>
                <p:oleObj name="Equation" r:id="rId25" imgW="2413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0438" y="3605530"/>
                        <a:ext cx="550862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3"/>
          <p:cNvGraphicFramePr>
            <a:graphicFrameLocks noChangeAspect="1"/>
          </p:cNvGraphicFramePr>
          <p:nvPr/>
        </p:nvGraphicFramePr>
        <p:xfrm>
          <a:off x="2649538" y="3897630"/>
          <a:ext cx="70802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7" name="Equation" r:id="rId27" imgW="316865" imgH="177800" progId="Equation.DSMT4">
                  <p:embed/>
                </p:oleObj>
              </mc:Choice>
              <mc:Fallback>
                <p:oleObj name="Equation" r:id="rId27" imgW="316865" imgH="177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9538" y="3897630"/>
                        <a:ext cx="708025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3"/>
          <p:cNvGraphicFramePr>
            <a:graphicFrameLocks noChangeAspect="1"/>
          </p:cNvGraphicFramePr>
          <p:nvPr/>
        </p:nvGraphicFramePr>
        <p:xfrm>
          <a:off x="4014788" y="3632518"/>
          <a:ext cx="319087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8" name="Equation" r:id="rId29" imgW="139700" imgH="393700" progId="Equation.DSMT4">
                  <p:embed/>
                </p:oleObj>
              </mc:Choice>
              <mc:Fallback>
                <p:oleObj name="Equation" r:id="rId29" imgW="1397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4788" y="3632518"/>
                        <a:ext cx="319087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对象 3"/>
          <p:cNvGraphicFramePr>
            <a:graphicFrameLocks noChangeAspect="1"/>
          </p:cNvGraphicFramePr>
          <p:nvPr/>
        </p:nvGraphicFramePr>
        <p:xfrm>
          <a:off x="4860925" y="3880168"/>
          <a:ext cx="72866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9" name="Equation" r:id="rId31" imgW="316865" imgH="177800" progId="Equation.DSMT4">
                  <p:embed/>
                </p:oleObj>
              </mc:Choice>
              <mc:Fallback>
                <p:oleObj name="Equation" r:id="rId31" imgW="316865" imgH="177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925" y="3880168"/>
                        <a:ext cx="728663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组合 25"/>
          <p:cNvGrpSpPr/>
          <p:nvPr/>
        </p:nvGrpSpPr>
        <p:grpSpPr>
          <a:xfrm>
            <a:off x="304948" y="65723"/>
            <a:ext cx="3542837" cy="634365"/>
            <a:chOff x="304948" y="65723"/>
            <a:chExt cx="3542837" cy="6343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33"/>
            <a:srcRect r="77261"/>
            <a:stretch>
              <a:fillRect/>
            </a:stretch>
          </p:blipFill>
          <p:spPr>
            <a:xfrm>
              <a:off x="304948" y="65723"/>
              <a:ext cx="1602756" cy="634365"/>
            </a:xfrm>
            <a:prstGeom prst="rect">
              <a:avLst/>
            </a:prstGeom>
          </p:spPr>
        </p:pic>
        <p:grpSp>
          <p:nvGrpSpPr>
            <p:cNvPr id="28" name="组合 27"/>
            <p:cNvGrpSpPr/>
            <p:nvPr/>
          </p:nvGrpSpPr>
          <p:grpSpPr>
            <a:xfrm>
              <a:off x="614374" y="65723"/>
              <a:ext cx="3233411" cy="634365"/>
              <a:chOff x="614374" y="65723"/>
              <a:chExt cx="3233411" cy="634365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 rotWithShape="1">
              <a:blip r:embed="rId33"/>
              <a:srcRect l="72486"/>
              <a:stretch>
                <a:fillRect/>
              </a:stretch>
            </p:blipFill>
            <p:spPr>
              <a:xfrm>
                <a:off x="1908450" y="65723"/>
                <a:ext cx="1939335" cy="634365"/>
              </a:xfrm>
              <a:prstGeom prst="rect">
                <a:avLst/>
              </a:prstGeom>
            </p:spPr>
          </p:pic>
          <p:sp>
            <p:nvSpPr>
              <p:cNvPr id="30" name="文本框 1"/>
              <p:cNvSpPr txBox="1">
                <a:spLocks noChangeArrowheads="1"/>
              </p:cNvSpPr>
              <p:nvPr/>
            </p:nvSpPr>
            <p:spPr bwMode="auto">
              <a:xfrm>
                <a:off x="614374" y="115888"/>
                <a:ext cx="2632710" cy="5835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3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黑体" panose="02010609060101010101" pitchFamily="49" charset="-122"/>
                    <a:ea typeface="黑体" panose="02010609060101010101" pitchFamily="49" charset="-122"/>
                  </a:rPr>
                  <a:t>六、作业设计</a:t>
                </a:r>
                <a:endPara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444500" y="802005"/>
            <a:ext cx="75717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 b="1">
                <a:solidFill>
                  <a:srgbClr val="F292C2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见“状元成才路”系列丛书《创优作业100分》对应课时作业。</a:t>
            </a:r>
            <a:endParaRPr lang="zh-CN" altLang="en-US" sz="1800" b="1">
              <a:solidFill>
                <a:srgbClr val="F292C2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1022</Words>
  <Application>WPS 演示</Application>
  <PresentationFormat>全屏显示(16:9)</PresentationFormat>
  <Paragraphs>176</Paragraphs>
  <Slides>15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62</vt:i4>
      </vt:variant>
      <vt:variant>
        <vt:lpstr>幻灯片标题</vt:lpstr>
      </vt:variant>
      <vt:variant>
        <vt:i4>15</vt:i4>
      </vt:variant>
    </vt:vector>
  </HeadingPairs>
  <TitlesOfParts>
    <vt:vector size="89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思源黑体 CN Heavy</vt:lpstr>
      <vt:lpstr>楷体</vt:lpstr>
      <vt:lpstr>微软雅黑</vt:lpstr>
      <vt:lpstr>Arial Unicode MS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251</cp:revision>
  <dcterms:created xsi:type="dcterms:W3CDTF">2015-08-27T07:30:00Z</dcterms:created>
  <dcterms:modified xsi:type="dcterms:W3CDTF">2023-11-02T08:48:36Z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4F1E6CF09AED49DB95932F3A829F76AA</vt:lpwstr>
  </property>
</Properties>
</file>