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264" r:id="rId5"/>
    <p:sldId id="269" r:id="rId6"/>
    <p:sldId id="344" r:id="rId7"/>
    <p:sldId id="345" r:id="rId8"/>
    <p:sldId id="358" r:id="rId9"/>
    <p:sldId id="359" r:id="rId10"/>
    <p:sldId id="365" r:id="rId11"/>
    <p:sldId id="360" r:id="rId12"/>
    <p:sldId id="361" r:id="rId13"/>
    <p:sldId id="362" r:id="rId14"/>
    <p:sldId id="270" r:id="rId15"/>
    <p:sldId id="363" r:id="rId16"/>
    <p:sldId id="364" r:id="rId17"/>
    <p:sldId id="343" r:id="rId18"/>
    <p:sldId id="355" r:id="rId19"/>
    <p:sldId id="376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2C2"/>
    <a:srgbClr val="EF75B2"/>
    <a:srgbClr val="E72D8B"/>
    <a:srgbClr val="EE6CAD"/>
    <a:srgbClr val="E75A4F"/>
    <a:srgbClr val="E44438"/>
    <a:srgbClr val="EB535A"/>
    <a:srgbClr val="E83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92" d="100"/>
          <a:sy n="92" d="100"/>
        </p:scale>
        <p:origin x="84" y="1062"/>
      </p:cViewPr>
      <p:guideLst>
        <p:guide orient="horz" pos="1482"/>
        <p:guide orient="horz" pos="712"/>
        <p:guide orient="horz" pos="2974"/>
        <p:guide pos="249"/>
        <p:guide pos="34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7" Type="http://schemas.openxmlformats.org/officeDocument/2006/relationships/image" Target="../media/image25.wmf"/><Relationship Id="rId6" Type="http://schemas.openxmlformats.org/officeDocument/2006/relationships/image" Target="../media/image23.wmf"/><Relationship Id="rId5" Type="http://schemas.openxmlformats.org/officeDocument/2006/relationships/image" Target="../media/image22.wmf"/><Relationship Id="rId4" Type="http://schemas.openxmlformats.org/officeDocument/2006/relationships/image" Target="../media/image21.wmf"/><Relationship Id="rId3" Type="http://schemas.openxmlformats.org/officeDocument/2006/relationships/image" Target="../media/image20.wmf"/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9" Type="http://schemas.openxmlformats.org/officeDocument/2006/relationships/image" Target="../media/image22.wmf"/><Relationship Id="rId8" Type="http://schemas.openxmlformats.org/officeDocument/2006/relationships/image" Target="../media/image21.wmf"/><Relationship Id="rId7" Type="http://schemas.openxmlformats.org/officeDocument/2006/relationships/image" Target="../media/image20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30.wmf"/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0" Type="http://schemas.openxmlformats.org/officeDocument/2006/relationships/image" Target="../media/image23.wmf"/><Relationship Id="rId1" Type="http://schemas.openxmlformats.org/officeDocument/2006/relationships/image" Target="../media/image27.wmf"/></Relationships>
</file>

<file path=ppt/drawings/_rels/vmlDrawing6.vml.rels><?xml version="1.0" encoding="UTF-8" standalone="yes"?>
<Relationships xmlns="http://schemas.openxmlformats.org/package/2006/relationships"><Relationship Id="rId4" Type="http://schemas.openxmlformats.org/officeDocument/2006/relationships/image" Target="../media/image30.wmf"/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wmf"/><Relationship Id="rId1" Type="http://schemas.openxmlformats.org/officeDocument/2006/relationships/image" Target="../media/image34.emf"/></Relationships>
</file>

<file path=ppt/drawings/_rels/vmlDrawing9.vml.rels><?xml version="1.0" encoding="UTF-8" standalone="yes"?>
<Relationships xmlns="http://schemas.openxmlformats.org/package/2006/relationships"><Relationship Id="rId9" Type="http://schemas.openxmlformats.org/officeDocument/2006/relationships/image" Target="../media/image45.wmf"/><Relationship Id="rId8" Type="http://schemas.openxmlformats.org/officeDocument/2006/relationships/image" Target="../media/image44.wmf"/><Relationship Id="rId7" Type="http://schemas.openxmlformats.org/officeDocument/2006/relationships/image" Target="../media/image43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0" Type="http://schemas.openxmlformats.org/officeDocument/2006/relationships/image" Target="../media/image46.wmf"/><Relationship Id="rId1" Type="http://schemas.openxmlformats.org/officeDocument/2006/relationships/image" Target="../media/image37.wmf"/></Relationships>
</file>

<file path=ppt/drawings/_rels/vmlDrawing10.vml.rels><?xml version="1.0" encoding="UTF-8" standalone="yes"?>
<Relationships xmlns="http://schemas.openxmlformats.org/package/2006/relationships"><Relationship Id="rId6" Type="http://schemas.openxmlformats.org/officeDocument/2006/relationships/image" Target="../media/image53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1.vml.rels><?xml version="1.0" encoding="UTF-8" standalone="yes"?>
<Relationships xmlns="http://schemas.openxmlformats.org/package/2006/relationships"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B6D6701-10D6-4F10-A4B9-304F0876C41E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3D5E5130-03EC-4255-815C-BDBCA85D3C6C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227130D0-A7B5-490E-ABF7-C8942C310F61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FD9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0" y="1008063"/>
            <a:ext cx="4127500" cy="4129087"/>
          </a:xfrm>
          <a:prstGeom prst="ellipse">
            <a:avLst/>
          </a:prstGeom>
          <a:solidFill>
            <a:srgbClr val="FAE88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 userDrawn="1"/>
        </p:nvGrpSpPr>
        <p:grpSpPr bwMode="auto">
          <a:xfrm>
            <a:off x="6835775" y="82550"/>
            <a:ext cx="2308225" cy="2308225"/>
            <a:chOff x="14168" y="170"/>
            <a:chExt cx="4784" cy="4784"/>
          </a:xfrm>
        </p:grpSpPr>
        <p:sp>
          <p:nvSpPr>
            <p:cNvPr id="4" name="椭圆 3"/>
            <p:cNvSpPr/>
            <p:nvPr/>
          </p:nvSpPr>
          <p:spPr>
            <a:xfrm>
              <a:off x="17356" y="170"/>
              <a:ext cx="1303" cy="1303"/>
            </a:xfrm>
            <a:prstGeom prst="ellipse">
              <a:avLst/>
            </a:prstGeom>
            <a:solidFill>
              <a:srgbClr val="FF96B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4168" y="170"/>
              <a:ext cx="4784" cy="4784"/>
            </a:xfrm>
            <a:prstGeom prst="ellipse">
              <a:avLst/>
            </a:prstGeom>
            <a:solidFill>
              <a:srgbClr val="FAE88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6" name="图片 5" descr="千库网_软萌可爱小装饰套图_元素编号130893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87" t="18738" r="69646" b="67458"/>
          <a:stretch>
            <a:fillRect/>
          </a:stretch>
        </p:blipFill>
        <p:spPr bwMode="auto">
          <a:xfrm>
            <a:off x="0" y="0"/>
            <a:ext cx="2773363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/>
          <p:cNvGrpSpPr/>
          <p:nvPr userDrawn="1"/>
        </p:nvGrpSpPr>
        <p:grpSpPr bwMode="auto">
          <a:xfrm>
            <a:off x="549275" y="433388"/>
            <a:ext cx="8164513" cy="4362450"/>
            <a:chOff x="717550" y="457200"/>
            <a:chExt cx="10744200" cy="6057900"/>
          </a:xfrm>
        </p:grpSpPr>
        <p:sp>
          <p:nvSpPr>
            <p:cNvPr id="8" name="矩形: 圆角 17"/>
            <p:cNvSpPr/>
            <p:nvPr/>
          </p:nvSpPr>
          <p:spPr>
            <a:xfrm>
              <a:off x="717550" y="457200"/>
              <a:ext cx="10744200" cy="6057900"/>
            </a:xfrm>
            <a:prstGeom prst="rect">
              <a:avLst/>
            </a:prstGeom>
            <a:solidFill>
              <a:srgbClr val="FF96B4"/>
            </a:solidFill>
            <a:ln>
              <a:noFill/>
            </a:ln>
            <a:effectLst>
              <a:outerShdw blurRad="63500" sx="102000" sy="102000" algn="ctr" rotWithShape="0">
                <a:srgbClr val="FDA9B9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latin typeface="思源黑体 CN Heavy" panose="020B0A00000000000000" charset="-122"/>
                <a:ea typeface="思源黑体 CN Heavy" panose="020B0A00000000000000" charset="-122"/>
              </a:endParaRPr>
            </a:p>
          </p:txBody>
        </p:sp>
        <p:sp>
          <p:nvSpPr>
            <p:cNvPr id="9" name="矩形: 圆角 18"/>
            <p:cNvSpPr/>
            <p:nvPr/>
          </p:nvSpPr>
          <p:spPr>
            <a:xfrm>
              <a:off x="926459" y="644580"/>
              <a:ext cx="10326382" cy="565668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思源黑体 CN Heavy" panose="020B0A00000000000000" charset="-122"/>
                <a:ea typeface="思源黑体 CN Heavy" panose="020B0A00000000000000" charset="-122"/>
              </a:endParaRPr>
            </a:p>
          </p:txBody>
        </p:sp>
      </p:grpSp>
      <p:pic>
        <p:nvPicPr>
          <p:cNvPr id="10" name="图片 9" descr="千库网_软萌可爱小装饰套图_元素编号1308930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2" t="56282" r="41052" b="21217"/>
          <a:stretch>
            <a:fillRect/>
          </a:stretch>
        </p:blipFill>
        <p:spPr bwMode="auto">
          <a:xfrm rot="2880000">
            <a:off x="301626" y="190500"/>
            <a:ext cx="1041400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rgbClr val="F292C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7938" y="-4763"/>
            <a:ext cx="9151938" cy="5159376"/>
            <a:chOff x="-7303" y="-4445"/>
            <a:chExt cx="12205653" cy="6880543"/>
          </a:xfrm>
        </p:grpSpPr>
        <p:sp>
          <p:nvSpPr>
            <p:cNvPr id="3" name="矩形: 圆角 5"/>
            <p:cNvSpPr/>
            <p:nvPr userDrawn="1"/>
          </p:nvSpPr>
          <p:spPr>
            <a:xfrm>
              <a:off x="157840" y="177626"/>
              <a:ext cx="11875369" cy="6503700"/>
            </a:xfrm>
            <a:prstGeom prst="roundRect">
              <a:avLst>
                <a:gd name="adj" fmla="val 6249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pic>
          <p:nvPicPr>
            <p:cNvPr id="4" name="图片 3" descr="图片1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9" t="46802"/>
            <a:stretch>
              <a:fillRect/>
            </a:stretch>
          </p:blipFill>
          <p:spPr bwMode="auto">
            <a:xfrm>
              <a:off x="-2540" y="635"/>
              <a:ext cx="1187450" cy="1151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 descr="图片1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9" t="46802"/>
            <a:stretch>
              <a:fillRect/>
            </a:stretch>
          </p:blipFill>
          <p:spPr bwMode="auto">
            <a:xfrm rot="-5400000">
              <a:off x="-25400" y="5706745"/>
              <a:ext cx="1187450" cy="1151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 descr="图片1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9" t="46802"/>
            <a:stretch>
              <a:fillRect/>
            </a:stretch>
          </p:blipFill>
          <p:spPr bwMode="auto">
            <a:xfrm flipH="1">
              <a:off x="11010900" y="-4445"/>
              <a:ext cx="1187450" cy="1151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 descr="图片1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29" t="46802"/>
            <a:stretch>
              <a:fillRect/>
            </a:stretch>
          </p:blipFill>
          <p:spPr bwMode="auto">
            <a:xfrm rot="5400000" flipH="1">
              <a:off x="11028680" y="5688330"/>
              <a:ext cx="1187450" cy="11512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/>
          <p:cNvPicPr>
            <a:picLocks noChangeAspect="1" noChangeArrowheads="1"/>
          </p:cNvPicPr>
          <p:nvPr userDrawn="1"/>
        </p:nvPicPr>
        <p:blipFill>
          <a:blip r:embed="rId4"/>
          <a:srcRect t="45332" b="33562"/>
          <a:stretch>
            <a:fillRect/>
          </a:stretch>
        </p:blipFill>
        <p:spPr bwMode="auto">
          <a:xfrm>
            <a:off x="5865813" y="4398963"/>
            <a:ext cx="3414712" cy="7207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EE127B2-E824-4F0D-8F77-9E93554AA1C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1.emf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8.wmf"/><Relationship Id="rId1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2.x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Relationship Id="rId3" Type="http://schemas.openxmlformats.org/officeDocument/2006/relationships/oleObject" Target="../embeddings/oleObject5.bin"/><Relationship Id="rId2" Type="http://schemas.openxmlformats.org/officeDocument/2006/relationships/image" Target="../media/image12.wmf"/><Relationship Id="rId1" Type="http://schemas.openxmlformats.org/officeDocument/2006/relationships/oleObject" Target="../embeddings/oleObject4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3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7.emf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5.wmf"/><Relationship Id="rId3" Type="http://schemas.openxmlformats.org/officeDocument/2006/relationships/oleObject" Target="../embeddings/oleObject9.bin"/><Relationship Id="rId2" Type="http://schemas.openxmlformats.org/officeDocument/2006/relationships/image" Target="../media/image14.wmf"/><Relationship Id="rId1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.bin"/><Relationship Id="rId8" Type="http://schemas.openxmlformats.org/officeDocument/2006/relationships/image" Target="../media/image21.wmf"/><Relationship Id="rId7" Type="http://schemas.openxmlformats.org/officeDocument/2006/relationships/oleObject" Target="../embeddings/oleObject14.bin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9.wmf"/><Relationship Id="rId3" Type="http://schemas.openxmlformats.org/officeDocument/2006/relationships/oleObject" Target="../embeddings/oleObject12.bin"/><Relationship Id="rId20" Type="http://schemas.openxmlformats.org/officeDocument/2006/relationships/vmlDrawing" Target="../drawings/vmlDrawing4.vml"/><Relationship Id="rId2" Type="http://schemas.openxmlformats.org/officeDocument/2006/relationships/image" Target="../media/image18.wmf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17.emf"/><Relationship Id="rId17" Type="http://schemas.openxmlformats.org/officeDocument/2006/relationships/image" Target="../media/image26.wmf"/><Relationship Id="rId16" Type="http://schemas.openxmlformats.org/officeDocument/2006/relationships/oleObject" Target="../embeddings/oleObject18.bin"/><Relationship Id="rId15" Type="http://schemas.openxmlformats.org/officeDocument/2006/relationships/image" Target="../media/image25.wmf"/><Relationship Id="rId14" Type="http://schemas.openxmlformats.org/officeDocument/2006/relationships/oleObject" Target="../embeddings/oleObject17.bin"/><Relationship Id="rId13" Type="http://schemas.openxmlformats.org/officeDocument/2006/relationships/image" Target="../media/image24.png"/><Relationship Id="rId12" Type="http://schemas.openxmlformats.org/officeDocument/2006/relationships/image" Target="../media/image23.wmf"/><Relationship Id="rId11" Type="http://schemas.openxmlformats.org/officeDocument/2006/relationships/oleObject" Target="../embeddings/oleObject16.bin"/><Relationship Id="rId10" Type="http://schemas.openxmlformats.org/officeDocument/2006/relationships/image" Target="../media/image22.wmf"/><Relationship Id="rId1" Type="http://schemas.openxmlformats.org/officeDocument/2006/relationships/oleObject" Target="../embeddings/oleObject11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3.bin"/><Relationship Id="rId8" Type="http://schemas.openxmlformats.org/officeDocument/2006/relationships/image" Target="../media/image30.wmf"/><Relationship Id="rId7" Type="http://schemas.openxmlformats.org/officeDocument/2006/relationships/oleObject" Target="../embeddings/oleObject22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20.bin"/><Relationship Id="rId23" Type="http://schemas.openxmlformats.org/officeDocument/2006/relationships/vmlDrawing" Target="../drawings/vmlDrawing5.vml"/><Relationship Id="rId22" Type="http://schemas.openxmlformats.org/officeDocument/2006/relationships/slideLayout" Target="../slideLayouts/slideLayout2.xml"/><Relationship Id="rId21" Type="http://schemas.openxmlformats.org/officeDocument/2006/relationships/image" Target="../media/image24.png"/><Relationship Id="rId20" Type="http://schemas.openxmlformats.org/officeDocument/2006/relationships/image" Target="../media/image23.wmf"/><Relationship Id="rId2" Type="http://schemas.openxmlformats.org/officeDocument/2006/relationships/image" Target="../media/image27.wmf"/><Relationship Id="rId19" Type="http://schemas.openxmlformats.org/officeDocument/2006/relationships/oleObject" Target="../embeddings/oleObject28.bin"/><Relationship Id="rId18" Type="http://schemas.openxmlformats.org/officeDocument/2006/relationships/image" Target="../media/image22.wmf"/><Relationship Id="rId17" Type="http://schemas.openxmlformats.org/officeDocument/2006/relationships/oleObject" Target="../embeddings/oleObject27.bin"/><Relationship Id="rId16" Type="http://schemas.openxmlformats.org/officeDocument/2006/relationships/image" Target="../media/image21.wmf"/><Relationship Id="rId15" Type="http://schemas.openxmlformats.org/officeDocument/2006/relationships/oleObject" Target="../embeddings/oleObject26.bin"/><Relationship Id="rId14" Type="http://schemas.openxmlformats.org/officeDocument/2006/relationships/image" Target="../media/image20.wmf"/><Relationship Id="rId13" Type="http://schemas.openxmlformats.org/officeDocument/2006/relationships/oleObject" Target="../embeddings/oleObject25.bin"/><Relationship Id="rId12" Type="http://schemas.openxmlformats.org/officeDocument/2006/relationships/image" Target="../media/image19.wmf"/><Relationship Id="rId11" Type="http://schemas.openxmlformats.org/officeDocument/2006/relationships/oleObject" Target="../embeddings/oleObject24.bin"/><Relationship Id="rId10" Type="http://schemas.openxmlformats.org/officeDocument/2006/relationships/image" Target="../media/image18.wmf"/><Relationship Id="rId1" Type="http://schemas.openxmlformats.org/officeDocument/2006/relationships/oleObject" Target="../embeddings/oleObject19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30.wmf"/><Relationship Id="rId7" Type="http://schemas.openxmlformats.org/officeDocument/2006/relationships/oleObject" Target="../embeddings/oleObject32.bin"/><Relationship Id="rId6" Type="http://schemas.openxmlformats.org/officeDocument/2006/relationships/image" Target="../media/image29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8.w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27.wmf"/><Relationship Id="rId10" Type="http://schemas.openxmlformats.org/officeDocument/2006/relationships/vmlDrawing" Target="../drawings/vmlDrawing6.vml"/><Relationship Id="rId1" Type="http://schemas.openxmlformats.org/officeDocument/2006/relationships/oleObject" Target="../embeddings/oleObject29.bin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2.png"/><Relationship Id="rId1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7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emf"/><Relationship Id="rId2" Type="http://schemas.openxmlformats.org/officeDocument/2006/relationships/image" Target="../media/image33.wmf"/><Relationship Id="rId1" Type="http://schemas.openxmlformats.org/officeDocument/2006/relationships/oleObject" Target="../embeddings/oleObject33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8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6.bin"/><Relationship Id="rId3" Type="http://schemas.openxmlformats.org/officeDocument/2006/relationships/oleObject" Target="../embeddings/oleObject35.bin"/><Relationship Id="rId2" Type="http://schemas.openxmlformats.org/officeDocument/2006/relationships/image" Target="../media/image34.emf"/><Relationship Id="rId1" Type="http://schemas.openxmlformats.org/officeDocument/2006/relationships/oleObject" Target="../embeddings/oleObject34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1.bin"/><Relationship Id="rId8" Type="http://schemas.openxmlformats.org/officeDocument/2006/relationships/image" Target="../media/image40.wmf"/><Relationship Id="rId7" Type="http://schemas.openxmlformats.org/officeDocument/2006/relationships/oleObject" Target="../embeddings/oleObject40.bin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38.wmf"/><Relationship Id="rId3" Type="http://schemas.openxmlformats.org/officeDocument/2006/relationships/oleObject" Target="../embeddings/oleObject38.bin"/><Relationship Id="rId22" Type="http://schemas.openxmlformats.org/officeDocument/2006/relationships/vmlDrawing" Target="../drawings/vmlDrawing9.vml"/><Relationship Id="rId21" Type="http://schemas.openxmlformats.org/officeDocument/2006/relationships/slideLayout" Target="../slideLayouts/slideLayout2.xml"/><Relationship Id="rId20" Type="http://schemas.openxmlformats.org/officeDocument/2006/relationships/image" Target="../media/image46.wmf"/><Relationship Id="rId2" Type="http://schemas.openxmlformats.org/officeDocument/2006/relationships/image" Target="../media/image37.wmf"/><Relationship Id="rId19" Type="http://schemas.openxmlformats.org/officeDocument/2006/relationships/oleObject" Target="../embeddings/oleObject46.bin"/><Relationship Id="rId18" Type="http://schemas.openxmlformats.org/officeDocument/2006/relationships/image" Target="../media/image45.wmf"/><Relationship Id="rId17" Type="http://schemas.openxmlformats.org/officeDocument/2006/relationships/oleObject" Target="../embeddings/oleObject45.bin"/><Relationship Id="rId16" Type="http://schemas.openxmlformats.org/officeDocument/2006/relationships/image" Target="../media/image44.wmf"/><Relationship Id="rId15" Type="http://schemas.openxmlformats.org/officeDocument/2006/relationships/oleObject" Target="../embeddings/oleObject44.bin"/><Relationship Id="rId14" Type="http://schemas.openxmlformats.org/officeDocument/2006/relationships/image" Target="../media/image43.wmf"/><Relationship Id="rId13" Type="http://schemas.openxmlformats.org/officeDocument/2006/relationships/oleObject" Target="../embeddings/oleObject43.bin"/><Relationship Id="rId12" Type="http://schemas.openxmlformats.org/officeDocument/2006/relationships/image" Target="../media/image42.wmf"/><Relationship Id="rId11" Type="http://schemas.openxmlformats.org/officeDocument/2006/relationships/oleObject" Target="../embeddings/oleObject42.bin"/><Relationship Id="rId10" Type="http://schemas.openxmlformats.org/officeDocument/2006/relationships/image" Target="../media/image41.wmf"/><Relationship Id="rId1" Type="http://schemas.openxmlformats.org/officeDocument/2006/relationships/oleObject" Target="../embeddings/oleObject3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emf"/><Relationship Id="rId1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emf"/><Relationship Id="rId8" Type="http://schemas.openxmlformats.org/officeDocument/2006/relationships/image" Target="../media/image51.wmf"/><Relationship Id="rId7" Type="http://schemas.openxmlformats.org/officeDocument/2006/relationships/oleObject" Target="../embeddings/oleObject50.bin"/><Relationship Id="rId6" Type="http://schemas.openxmlformats.org/officeDocument/2006/relationships/image" Target="../media/image50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49.wmf"/><Relationship Id="rId3" Type="http://schemas.openxmlformats.org/officeDocument/2006/relationships/oleObject" Target="../embeddings/oleObject48.bin"/><Relationship Id="rId2" Type="http://schemas.openxmlformats.org/officeDocument/2006/relationships/image" Target="../media/image48.wmf"/><Relationship Id="rId15" Type="http://schemas.openxmlformats.org/officeDocument/2006/relationships/vmlDrawing" Target="../drawings/vmlDrawing10.vml"/><Relationship Id="rId14" Type="http://schemas.openxmlformats.org/officeDocument/2006/relationships/slideLayout" Target="../slideLayouts/slideLayout2.xml"/><Relationship Id="rId13" Type="http://schemas.openxmlformats.org/officeDocument/2006/relationships/image" Target="../media/image53.wmf"/><Relationship Id="rId12" Type="http://schemas.openxmlformats.org/officeDocument/2006/relationships/oleObject" Target="../embeddings/oleObject52.bin"/><Relationship Id="rId11" Type="http://schemas.openxmlformats.org/officeDocument/2006/relationships/image" Target="../media/image52.wmf"/><Relationship Id="rId10" Type="http://schemas.openxmlformats.org/officeDocument/2006/relationships/oleObject" Target="../embeddings/oleObject51.bin"/><Relationship Id="rId1" Type="http://schemas.openxmlformats.org/officeDocument/2006/relationships/oleObject" Target="../embeddings/oleObject47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7.bin"/><Relationship Id="rId8" Type="http://schemas.openxmlformats.org/officeDocument/2006/relationships/image" Target="../media/image57.wmf"/><Relationship Id="rId7" Type="http://schemas.openxmlformats.org/officeDocument/2006/relationships/oleObject" Target="../embeddings/oleObject56.bin"/><Relationship Id="rId6" Type="http://schemas.openxmlformats.org/officeDocument/2006/relationships/image" Target="../media/image56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5.wmf"/><Relationship Id="rId3" Type="http://schemas.openxmlformats.org/officeDocument/2006/relationships/oleObject" Target="../embeddings/oleObject54.bin"/><Relationship Id="rId2" Type="http://schemas.openxmlformats.org/officeDocument/2006/relationships/image" Target="../media/image54.wmf"/><Relationship Id="rId14" Type="http://schemas.openxmlformats.org/officeDocument/2006/relationships/vmlDrawing" Target="../drawings/vmlDrawing11.v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59.wmf"/><Relationship Id="rId11" Type="http://schemas.openxmlformats.org/officeDocument/2006/relationships/oleObject" Target="../embeddings/oleObject58.bin"/><Relationship Id="rId10" Type="http://schemas.openxmlformats.org/officeDocument/2006/relationships/image" Target="../media/image58.wmf"/><Relationship Id="rId1" Type="http://schemas.openxmlformats.org/officeDocument/2006/relationships/oleObject" Target="../embeddings/oleObject5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3371603" y="2096490"/>
            <a:ext cx="5242172" cy="891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分数和小数的互化</a:t>
            </a:r>
            <a:endParaRPr lang="en-US" altLang="zh-CN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71" name="矩形 1"/>
          <p:cNvSpPr>
            <a:spLocks noChangeArrowheads="1"/>
          </p:cNvSpPr>
          <p:nvPr/>
        </p:nvSpPr>
        <p:spPr bwMode="auto">
          <a:xfrm>
            <a:off x="3635896" y="1027707"/>
            <a:ext cx="3325813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分数和小数的互化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172" name="图片 6" descr="千库网_软萌可爱小装饰套图_元素编号1308930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1" t="11626" r="46542" b="70760"/>
          <a:stretch>
            <a:fillRect/>
          </a:stretch>
        </p:blipFill>
        <p:spPr bwMode="auto">
          <a:xfrm>
            <a:off x="8054975" y="4205288"/>
            <a:ext cx="5588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副标题 6"/>
          <p:cNvSpPr txBox="1">
            <a:spLocks noChangeArrowheads="1"/>
          </p:cNvSpPr>
          <p:nvPr/>
        </p:nvSpPr>
        <p:spPr bwMode="auto">
          <a:xfrm>
            <a:off x="6194425" y="4222750"/>
            <a:ext cx="21605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: 圆角 1"/>
          <p:cNvSpPr/>
          <p:nvPr/>
        </p:nvSpPr>
        <p:spPr>
          <a:xfrm>
            <a:off x="3432696" y="1121369"/>
            <a:ext cx="3732213" cy="501650"/>
          </a:xfrm>
          <a:prstGeom prst="roundRect">
            <a:avLst>
              <a:gd name="adj" fmla="val 50000"/>
            </a:avLst>
          </a:prstGeom>
          <a:noFill/>
          <a:ln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17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6871" y="791169"/>
            <a:ext cx="1076962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图片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2643758"/>
            <a:ext cx="2559050" cy="1897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19"/>
          <p:cNvSpPr txBox="1">
            <a:spLocks noChangeArrowheads="1"/>
          </p:cNvSpPr>
          <p:nvPr/>
        </p:nvSpPr>
        <p:spPr bwMode="auto">
          <a:xfrm>
            <a:off x="588963" y="1275606"/>
            <a:ext cx="8159750" cy="5598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1.</a:t>
            </a:r>
            <a:r>
              <a:rPr lang="zh-CN" altLang="en-US" sz="2800" b="1" dirty="0">
                <a:latin typeface="+mn-lt"/>
                <a:ea typeface="+mn-ea"/>
              </a:rPr>
              <a:t>说出下列各分数的分数单位和有几个这样的单位。</a:t>
            </a:r>
            <a:endParaRPr lang="zh-CN" altLang="en-US" sz="2800" b="1" dirty="0">
              <a:latin typeface="+mn-lt"/>
              <a:ea typeface="+mn-ea"/>
            </a:endParaRPr>
          </a:p>
        </p:txBody>
      </p:sp>
      <p:graphicFrame>
        <p:nvGraphicFramePr>
          <p:cNvPr id="9219" name="对象 21"/>
          <p:cNvGraphicFramePr>
            <a:graphicFrameLocks noChangeAspect="1"/>
          </p:cNvGraphicFramePr>
          <p:nvPr/>
        </p:nvGraphicFramePr>
        <p:xfrm>
          <a:off x="2460625" y="2571750"/>
          <a:ext cx="59213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1" imgW="215900" imgH="393065" progId="Equation.DSMT4">
                  <p:embed/>
                </p:oleObj>
              </mc:Choice>
              <mc:Fallback>
                <p:oleObj name="Equation" r:id="rId1" imgW="215900" imgH="393065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0625" y="2571750"/>
                        <a:ext cx="592138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对象 22"/>
          <p:cNvGraphicFramePr>
            <a:graphicFrameLocks noChangeAspect="1"/>
          </p:cNvGraphicFramePr>
          <p:nvPr/>
        </p:nvGraphicFramePr>
        <p:xfrm>
          <a:off x="3943350" y="2571750"/>
          <a:ext cx="80168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3" imgW="292100" imgH="393700" progId="Equation.DSMT4">
                  <p:embed/>
                </p:oleObj>
              </mc:Choice>
              <mc:Fallback>
                <p:oleObj name="Equation" r:id="rId3" imgW="292100" imgH="393700" progId="Equation.DSMT4">
                  <p:embed/>
                  <p:pic>
                    <p:nvPicPr>
                      <p:cNvPr id="0" name="对象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3350" y="2571750"/>
                        <a:ext cx="801688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对象 23"/>
          <p:cNvGraphicFramePr>
            <a:graphicFrameLocks noChangeAspect="1"/>
          </p:cNvGraphicFramePr>
          <p:nvPr/>
        </p:nvGraphicFramePr>
        <p:xfrm>
          <a:off x="5635625" y="2571750"/>
          <a:ext cx="1011238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5" imgW="368300" imgH="393700" progId="Equation.DSMT4">
                  <p:embed/>
                </p:oleObj>
              </mc:Choice>
              <mc:Fallback>
                <p:oleObj name="Equation" r:id="rId5" imgW="368300" imgH="39370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5625" y="2571750"/>
                        <a:ext cx="1011238" cy="1079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4"/>
          <p:cNvGrpSpPr/>
          <p:nvPr/>
        </p:nvGrpSpPr>
        <p:grpSpPr>
          <a:xfrm>
            <a:off x="304948" y="65723"/>
            <a:ext cx="5577166" cy="634365"/>
            <a:chOff x="304948" y="65723"/>
            <a:chExt cx="5577166" cy="6343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7"/>
            <a:srcRect r="48381"/>
            <a:stretch>
              <a:fillRect/>
            </a:stretch>
          </p:blipFill>
          <p:spPr>
            <a:xfrm>
              <a:off x="304948" y="65723"/>
              <a:ext cx="3638402" cy="634365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588963" y="65723"/>
              <a:ext cx="5293151" cy="634365"/>
              <a:chOff x="588963" y="65723"/>
              <a:chExt cx="5293151" cy="634365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7"/>
              <a:srcRect l="72486"/>
              <a:stretch>
                <a:fillRect/>
              </a:stretch>
            </p:blipFill>
            <p:spPr>
              <a:xfrm>
                <a:off x="3942779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17414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4716462" cy="584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一、复习铺垫，引入新知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39115" y="698818"/>
            <a:ext cx="8089900" cy="33229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latinLnBrk="0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填空。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0.6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表示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0.09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表示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0.5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表示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0.006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里面有（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个千分之一，它表示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5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）分之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     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  <a:sym typeface="+mn-ea"/>
              </a:rPr>
              <a:t>）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，写成分数是            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graphicFrame>
        <p:nvGraphicFramePr>
          <p:cNvPr id="10243" name="对象 2"/>
          <p:cNvGraphicFramePr>
            <a:graphicFrameLocks noChangeAspect="1"/>
          </p:cNvGraphicFramePr>
          <p:nvPr/>
        </p:nvGraphicFramePr>
        <p:xfrm>
          <a:off x="2699385" y="1347470"/>
          <a:ext cx="81724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1" imgW="482600" imgH="431800" progId="Equation.DSMT4">
                  <p:embed/>
                </p:oleObj>
              </mc:Choice>
              <mc:Fallback>
                <p:oleObj name="Equation" r:id="rId1" imgW="482600" imgH="431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385" y="1347470"/>
                        <a:ext cx="81724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362575" y="1347470"/>
          <a:ext cx="81724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3" imgW="482600" imgH="431800" progId="Equation.DSMT4">
                  <p:embed/>
                </p:oleObj>
              </mc:Choice>
              <mc:Fallback>
                <p:oleObj name="Equation" r:id="rId3" imgW="482600" imgH="431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2575" y="1347470"/>
                        <a:ext cx="81724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2"/>
          <p:cNvGraphicFramePr>
            <a:graphicFrameLocks noChangeAspect="1"/>
          </p:cNvGraphicFramePr>
          <p:nvPr/>
        </p:nvGraphicFramePr>
        <p:xfrm>
          <a:off x="2693035" y="2081530"/>
          <a:ext cx="81724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Equation" r:id="rId4" imgW="482600" imgH="431800" progId="Equation.DSMT4">
                  <p:embed/>
                </p:oleObj>
              </mc:Choice>
              <mc:Fallback>
                <p:oleObj name="Equation" r:id="rId4" imgW="482600" imgH="431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3035" y="2081530"/>
                        <a:ext cx="81724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"/>
          <p:cNvGraphicFramePr>
            <a:graphicFrameLocks noChangeAspect="1"/>
          </p:cNvGraphicFramePr>
          <p:nvPr/>
        </p:nvGraphicFramePr>
        <p:xfrm>
          <a:off x="6948170" y="3363595"/>
          <a:ext cx="817245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" name="Equation" r:id="rId5" imgW="482600" imgH="431800" progId="Equation.DSMT4">
                  <p:embed/>
                </p:oleObj>
              </mc:Choice>
              <mc:Fallback>
                <p:oleObj name="Equation" r:id="rId5" imgW="482600" imgH="4318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170" y="3363595"/>
                        <a:ext cx="817245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组合 24"/>
          <p:cNvGrpSpPr/>
          <p:nvPr/>
        </p:nvGrpSpPr>
        <p:grpSpPr>
          <a:xfrm>
            <a:off x="2506980" y="1132205"/>
            <a:ext cx="1140460" cy="1002030"/>
            <a:chOff x="3948" y="1783"/>
            <a:chExt cx="1796" cy="1578"/>
          </a:xfrm>
        </p:grpSpPr>
        <p:sp>
          <p:nvSpPr>
            <p:cNvPr id="13" name="TextBox 13"/>
            <p:cNvSpPr txBox="1"/>
            <p:nvPr/>
          </p:nvSpPr>
          <p:spPr>
            <a:xfrm>
              <a:off x="4336" y="1783"/>
              <a:ext cx="1118" cy="8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6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3948" y="2462"/>
              <a:ext cx="1796" cy="8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10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175885" y="1131570"/>
            <a:ext cx="1140460" cy="1002030"/>
            <a:chOff x="3992" y="1783"/>
            <a:chExt cx="1796" cy="1578"/>
          </a:xfrm>
        </p:grpSpPr>
        <p:sp>
          <p:nvSpPr>
            <p:cNvPr id="28" name="TextBox 13"/>
            <p:cNvSpPr txBox="1"/>
            <p:nvPr/>
          </p:nvSpPr>
          <p:spPr>
            <a:xfrm>
              <a:off x="4336" y="1783"/>
              <a:ext cx="1118" cy="8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6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3992" y="2462"/>
              <a:ext cx="1796" cy="8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100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2525395" y="1924050"/>
            <a:ext cx="1140460" cy="930275"/>
            <a:chOff x="3992" y="1783"/>
            <a:chExt cx="1796" cy="1465"/>
          </a:xfrm>
        </p:grpSpPr>
        <p:sp>
          <p:nvSpPr>
            <p:cNvPr id="31" name="TextBox 13"/>
            <p:cNvSpPr txBox="1"/>
            <p:nvPr/>
          </p:nvSpPr>
          <p:spPr>
            <a:xfrm>
              <a:off x="4336" y="1783"/>
              <a:ext cx="1118" cy="8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5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3992" y="2349"/>
              <a:ext cx="1796" cy="8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10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33" name="TextBox 13"/>
          <p:cNvSpPr txBox="1"/>
          <p:nvPr/>
        </p:nvSpPr>
        <p:spPr>
          <a:xfrm>
            <a:off x="3707765" y="2694940"/>
            <a:ext cx="709930" cy="5708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</a:t>
            </a:r>
            <a:endParaRPr lang="en-US" altLang="zh-CN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691640" y="3363595"/>
            <a:ext cx="709930" cy="5708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千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707765" y="3363595"/>
            <a:ext cx="709930" cy="5708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ctr"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六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6796405" y="3170555"/>
            <a:ext cx="1140460" cy="1002030"/>
            <a:chOff x="4094" y="1783"/>
            <a:chExt cx="1796" cy="1578"/>
          </a:xfrm>
        </p:grpSpPr>
        <p:sp>
          <p:nvSpPr>
            <p:cNvPr id="37" name="TextBox 13"/>
            <p:cNvSpPr txBox="1"/>
            <p:nvPr/>
          </p:nvSpPr>
          <p:spPr>
            <a:xfrm>
              <a:off x="4336" y="1783"/>
              <a:ext cx="1118" cy="8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6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sp>
          <p:nvSpPr>
            <p:cNvPr id="38" name="TextBox 13"/>
            <p:cNvSpPr txBox="1"/>
            <p:nvPr/>
          </p:nvSpPr>
          <p:spPr>
            <a:xfrm>
              <a:off x="4094" y="2462"/>
              <a:ext cx="1796" cy="8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p>
              <a:pPr algn="ctr" eaLnBrk="1" hangingPunct="1">
                <a:lnSpc>
                  <a:spcPct val="130000"/>
                </a:lnSpc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1000</a:t>
              </a:r>
              <a:endParaRPr lang="en-US" alt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  <p:bldP spid="33" grpId="1"/>
      <p:bldP spid="34" grpId="1"/>
      <p:bldP spid="3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 txBox="1">
            <a:spLocks noChangeArrowheads="1"/>
          </p:cNvSpPr>
          <p:nvPr/>
        </p:nvSpPr>
        <p:spPr bwMode="auto">
          <a:xfrm>
            <a:off x="1331913" y="915988"/>
            <a:ext cx="7272337" cy="116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把一条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长的绳子平均分成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段，每段长多少米？如果平均分成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段呢？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Group 139"/>
          <p:cNvGrpSpPr/>
          <p:nvPr/>
        </p:nvGrpSpPr>
        <p:grpSpPr bwMode="auto">
          <a:xfrm>
            <a:off x="1936750" y="2082800"/>
            <a:ext cx="5399088" cy="152400"/>
            <a:chOff x="432" y="1344"/>
            <a:chExt cx="4272" cy="96"/>
          </a:xfrm>
        </p:grpSpPr>
        <p:sp>
          <p:nvSpPr>
            <p:cNvPr id="4" name="Line 140"/>
            <p:cNvSpPr>
              <a:spLocks noChangeShapeType="1"/>
            </p:cNvSpPr>
            <p:nvPr/>
          </p:nvSpPr>
          <p:spPr bwMode="auto">
            <a:xfrm>
              <a:off x="432" y="1440"/>
              <a:ext cx="4272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5" name="Line 141"/>
            <p:cNvSpPr>
              <a:spLocks noChangeShapeType="1"/>
            </p:cNvSpPr>
            <p:nvPr/>
          </p:nvSpPr>
          <p:spPr bwMode="auto">
            <a:xfrm>
              <a:off x="432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6" name="Line 142"/>
            <p:cNvSpPr>
              <a:spLocks noChangeShapeType="1"/>
            </p:cNvSpPr>
            <p:nvPr/>
          </p:nvSpPr>
          <p:spPr bwMode="auto">
            <a:xfrm>
              <a:off x="864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7" name="Line 143"/>
            <p:cNvSpPr>
              <a:spLocks noChangeShapeType="1"/>
            </p:cNvSpPr>
            <p:nvPr/>
          </p:nvSpPr>
          <p:spPr bwMode="auto">
            <a:xfrm>
              <a:off x="1296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8" name="Line 144"/>
            <p:cNvSpPr>
              <a:spLocks noChangeShapeType="1"/>
            </p:cNvSpPr>
            <p:nvPr/>
          </p:nvSpPr>
          <p:spPr bwMode="auto">
            <a:xfrm>
              <a:off x="1728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9" name="Line 145"/>
            <p:cNvSpPr>
              <a:spLocks noChangeShapeType="1"/>
            </p:cNvSpPr>
            <p:nvPr/>
          </p:nvSpPr>
          <p:spPr bwMode="auto">
            <a:xfrm>
              <a:off x="2160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10" name="Line 146"/>
            <p:cNvSpPr>
              <a:spLocks noChangeShapeType="1"/>
            </p:cNvSpPr>
            <p:nvPr/>
          </p:nvSpPr>
          <p:spPr bwMode="auto">
            <a:xfrm>
              <a:off x="2592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11" name="Line 147"/>
            <p:cNvSpPr>
              <a:spLocks noChangeShapeType="1"/>
            </p:cNvSpPr>
            <p:nvPr/>
          </p:nvSpPr>
          <p:spPr bwMode="auto">
            <a:xfrm>
              <a:off x="3025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12" name="Line 148"/>
            <p:cNvSpPr>
              <a:spLocks noChangeShapeType="1"/>
            </p:cNvSpPr>
            <p:nvPr/>
          </p:nvSpPr>
          <p:spPr bwMode="auto">
            <a:xfrm>
              <a:off x="3455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13" name="Line 149"/>
            <p:cNvSpPr>
              <a:spLocks noChangeShapeType="1"/>
            </p:cNvSpPr>
            <p:nvPr/>
          </p:nvSpPr>
          <p:spPr bwMode="auto">
            <a:xfrm>
              <a:off x="3888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14" name="Line 150"/>
            <p:cNvSpPr>
              <a:spLocks noChangeShapeType="1"/>
            </p:cNvSpPr>
            <p:nvPr/>
          </p:nvSpPr>
          <p:spPr bwMode="auto">
            <a:xfrm>
              <a:off x="4320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  <p:sp>
          <p:nvSpPr>
            <p:cNvPr id="15" name="Line 151"/>
            <p:cNvSpPr>
              <a:spLocks noChangeShapeType="1"/>
            </p:cNvSpPr>
            <p:nvPr/>
          </p:nvSpPr>
          <p:spPr bwMode="auto">
            <a:xfrm>
              <a:off x="4704" y="1344"/>
              <a:ext cx="0" cy="9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</a:ln>
            <a:effectLst/>
          </p:spPr>
          <p:txBody>
            <a:bodyPr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</p:grpSp>
      <p:pic>
        <p:nvPicPr>
          <p:cNvPr id="11268" name="图片 1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63" y="952501"/>
            <a:ext cx="612891" cy="614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1390650" y="2505075"/>
            <a:ext cx="295275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3÷10=0.3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1409700" y="3387725"/>
            <a:ext cx="3024188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3÷10=   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4" name="Group 15"/>
          <p:cNvGrpSpPr/>
          <p:nvPr/>
        </p:nvGrpSpPr>
        <p:grpSpPr bwMode="auto">
          <a:xfrm>
            <a:off x="2684463" y="3190875"/>
            <a:ext cx="614362" cy="1008063"/>
            <a:chOff x="3969" y="1255"/>
            <a:chExt cx="387" cy="635"/>
          </a:xfrm>
        </p:grpSpPr>
        <p:sp>
          <p:nvSpPr>
            <p:cNvPr id="25" name="Text Box 16"/>
            <p:cNvSpPr txBox="1">
              <a:spLocks noChangeArrowheads="1"/>
            </p:cNvSpPr>
            <p:nvPr/>
          </p:nvSpPr>
          <p:spPr bwMode="auto">
            <a:xfrm>
              <a:off x="3969" y="1522"/>
              <a:ext cx="387" cy="36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10</a:t>
              </a:r>
              <a:endParaRPr lang="en-US" altLang="zh-CN" sz="3200" b="1" dirty="0">
                <a:latin typeface="+mj-lt"/>
                <a:ea typeface="+mj-ea"/>
              </a:endParaRPr>
            </a:p>
          </p:txBody>
        </p:sp>
        <p:sp>
          <p:nvSpPr>
            <p:cNvPr id="26" name="Text Box 17"/>
            <p:cNvSpPr txBox="1">
              <a:spLocks noChangeArrowheads="1"/>
            </p:cNvSpPr>
            <p:nvPr/>
          </p:nvSpPr>
          <p:spPr bwMode="auto">
            <a:xfrm>
              <a:off x="4049" y="1255"/>
              <a:ext cx="227" cy="36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3</a:t>
              </a:r>
              <a:endParaRPr lang="en-US" altLang="zh-CN" sz="3200" b="1" dirty="0">
                <a:latin typeface="+mj-lt"/>
                <a:ea typeface="+mj-ea"/>
              </a:endParaRPr>
            </a:p>
          </p:txBody>
        </p:sp>
        <p:sp>
          <p:nvSpPr>
            <p:cNvPr id="27" name="Line 18"/>
            <p:cNvSpPr>
              <a:spLocks noChangeShapeType="1"/>
            </p:cNvSpPr>
            <p:nvPr/>
          </p:nvSpPr>
          <p:spPr bwMode="auto">
            <a:xfrm>
              <a:off x="4002" y="1562"/>
              <a:ext cx="32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</p:grpSp>
      <p:sp>
        <p:nvSpPr>
          <p:cNvPr id="28" name="Rectangle 2"/>
          <p:cNvSpPr txBox="1">
            <a:spLocks noChangeArrowheads="1"/>
          </p:cNvSpPr>
          <p:nvPr/>
        </p:nvSpPr>
        <p:spPr bwMode="auto">
          <a:xfrm>
            <a:off x="5618163" y="2505075"/>
            <a:ext cx="288925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3÷5=0.6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9" name="Rectangle 2"/>
          <p:cNvSpPr txBox="1">
            <a:spLocks noChangeArrowheads="1"/>
          </p:cNvSpPr>
          <p:nvPr/>
        </p:nvSpPr>
        <p:spPr bwMode="auto">
          <a:xfrm>
            <a:off x="5770563" y="3459163"/>
            <a:ext cx="230505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3÷5=  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0" name="Group 16"/>
          <p:cNvGrpSpPr/>
          <p:nvPr/>
        </p:nvGrpSpPr>
        <p:grpSpPr bwMode="auto">
          <a:xfrm>
            <a:off x="6810375" y="3268663"/>
            <a:ext cx="504825" cy="1011237"/>
            <a:chOff x="3424" y="1299"/>
            <a:chExt cx="318" cy="637"/>
          </a:xfrm>
        </p:grpSpPr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424" y="1568"/>
              <a:ext cx="318" cy="36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5</a:t>
              </a:r>
              <a:endParaRPr lang="en-US" altLang="zh-CN" sz="3200" b="1" dirty="0">
                <a:latin typeface="+mj-lt"/>
                <a:ea typeface="+mj-ea"/>
              </a:endParaRP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3424" y="1299"/>
              <a:ext cx="227" cy="368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zh-CN" sz="3200" b="1" dirty="0">
                  <a:latin typeface="+mj-lt"/>
                  <a:ea typeface="+mj-ea"/>
                </a:rPr>
                <a:t>3</a:t>
              </a:r>
              <a:endParaRPr lang="en-US" altLang="zh-CN" sz="3200" b="1" dirty="0">
                <a:latin typeface="+mj-lt"/>
                <a:ea typeface="+mj-ea"/>
              </a:endParaRPr>
            </a:p>
          </p:txBody>
        </p:sp>
        <p:sp>
          <p:nvSpPr>
            <p:cNvPr id="33" name="Line 19"/>
            <p:cNvSpPr>
              <a:spLocks noChangeShapeType="1"/>
            </p:cNvSpPr>
            <p:nvPr/>
          </p:nvSpPr>
          <p:spPr bwMode="auto">
            <a:xfrm>
              <a:off x="3430" y="1608"/>
              <a:ext cx="181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</a:ln>
            <a:effectLst/>
          </p:spPr>
          <p:txBody>
            <a:bodyPr anchor="ctr"/>
            <a:lstStyle/>
            <a:p>
              <a:pPr>
                <a:defRPr/>
              </a:pPr>
              <a:endParaRPr lang="zh-CN" altLang="en-US" sz="3200" b="1">
                <a:latin typeface="+mj-lt"/>
                <a:ea typeface="+mj-ea"/>
              </a:endParaRPr>
            </a:p>
          </p:txBody>
        </p:sp>
      </p:grpSp>
      <p:grpSp>
        <p:nvGrpSpPr>
          <p:cNvPr id="34" name="Group 3"/>
          <p:cNvGrpSpPr/>
          <p:nvPr/>
        </p:nvGrpSpPr>
        <p:grpSpPr bwMode="auto">
          <a:xfrm>
            <a:off x="1417320" y="4067493"/>
            <a:ext cx="3084513" cy="900112"/>
            <a:chOff x="1043" y="3098"/>
            <a:chExt cx="1943" cy="567"/>
          </a:xfrm>
        </p:grpSpPr>
        <p:sp>
          <p:nvSpPr>
            <p:cNvPr id="11277" name="Rectangle 4"/>
            <p:cNvSpPr>
              <a:spLocks noChangeArrowheads="1"/>
            </p:cNvSpPr>
            <p:nvPr/>
          </p:nvSpPr>
          <p:spPr bwMode="auto">
            <a:xfrm>
              <a:off x="1043" y="3204"/>
              <a:ext cx="1943" cy="3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7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0.3 =      </a:t>
              </a:r>
              <a:r>
                <a:rPr lang="zh-CN" altLang="en-US" sz="27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，</a:t>
              </a:r>
              <a:r>
                <a:rPr lang="en-US" altLang="zh-CN" sz="27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0.6 =     </a:t>
              </a:r>
              <a:r>
                <a:rPr lang="en-US" altLang="zh-CN" sz="2700" b="1" baseline="-2500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 </a:t>
              </a:r>
              <a:r>
                <a:rPr lang="zh-CN" altLang="en-US" sz="27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。 </a:t>
              </a:r>
              <a:endParaRPr lang="zh-CN" altLang="en-US" sz="27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1278" name="Group 5"/>
            <p:cNvGrpSpPr/>
            <p:nvPr/>
          </p:nvGrpSpPr>
          <p:grpSpPr bwMode="auto">
            <a:xfrm>
              <a:off x="1558" y="3101"/>
              <a:ext cx="325" cy="564"/>
              <a:chOff x="515" y="2846"/>
              <a:chExt cx="325" cy="564"/>
            </a:xfrm>
          </p:grpSpPr>
          <p:sp>
            <p:nvSpPr>
              <p:cNvPr id="11282" name="Rectangle 6"/>
              <p:cNvSpPr>
                <a:spLocks noChangeArrowheads="1"/>
              </p:cNvSpPr>
              <p:nvPr/>
            </p:nvSpPr>
            <p:spPr bwMode="auto">
              <a:xfrm>
                <a:off x="515" y="2846"/>
                <a:ext cx="325" cy="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 eaLnBrk="1" hangingPunct="1"/>
                <a:r>
                  <a:rPr lang="en-US" altLang="zh-CN" sz="2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10</a:t>
                </a:r>
                <a:endPara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283" name="Line 7"/>
              <p:cNvSpPr>
                <a:spLocks noChangeShapeType="1"/>
              </p:cNvSpPr>
              <p:nvPr/>
            </p:nvSpPr>
            <p:spPr bwMode="auto">
              <a:xfrm>
                <a:off x="559" y="3125"/>
                <a:ext cx="239" cy="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1279" name="Group 8"/>
            <p:cNvGrpSpPr/>
            <p:nvPr/>
          </p:nvGrpSpPr>
          <p:grpSpPr bwMode="auto">
            <a:xfrm>
              <a:off x="2573" y="3098"/>
              <a:ext cx="220" cy="564"/>
              <a:chOff x="355" y="2843"/>
              <a:chExt cx="276" cy="564"/>
            </a:xfrm>
          </p:grpSpPr>
          <p:sp>
            <p:nvSpPr>
              <p:cNvPr id="11280" name="Rectangle 9"/>
              <p:cNvSpPr>
                <a:spLocks noChangeArrowheads="1"/>
              </p:cNvSpPr>
              <p:nvPr/>
            </p:nvSpPr>
            <p:spPr bwMode="auto">
              <a:xfrm>
                <a:off x="355" y="2843"/>
                <a:ext cx="276" cy="5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en-US" altLang="zh-CN" sz="2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 eaLnBrk="1" hangingPunct="1"/>
                <a:r>
                  <a:rPr lang="en-US" altLang="zh-CN" sz="26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26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1281" name="Line 10"/>
              <p:cNvSpPr>
                <a:spLocks noChangeShapeType="1"/>
              </p:cNvSpPr>
              <p:nvPr/>
            </p:nvSpPr>
            <p:spPr bwMode="auto">
              <a:xfrm>
                <a:off x="375" y="3122"/>
                <a:ext cx="239" cy="0"/>
              </a:xfrm>
              <a:prstGeom prst="line">
                <a:avLst/>
              </a:prstGeom>
              <a:noFill/>
              <a:ln w="15875">
                <a:solidFill>
                  <a:srgbClr val="FF0000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304948" y="65723"/>
            <a:ext cx="5577166" cy="634940"/>
            <a:chOff x="304948" y="65723"/>
            <a:chExt cx="5577166" cy="6349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1" name="图片 40"/>
            <p:cNvPicPr>
              <a:picLocks noChangeAspect="1"/>
            </p:cNvPicPr>
            <p:nvPr/>
          </p:nvPicPr>
          <p:blipFill rotWithShape="1">
            <a:blip r:embed="rId2"/>
            <a:srcRect r="48381"/>
            <a:stretch>
              <a:fillRect/>
            </a:stretch>
          </p:blipFill>
          <p:spPr>
            <a:xfrm>
              <a:off x="304948" y="65723"/>
              <a:ext cx="3638402" cy="634365"/>
            </a:xfrm>
            <a:prstGeom prst="rect">
              <a:avLst/>
            </a:prstGeom>
          </p:spPr>
        </p:pic>
        <p:grpSp>
          <p:nvGrpSpPr>
            <p:cNvPr id="42" name="组合 41"/>
            <p:cNvGrpSpPr/>
            <p:nvPr/>
          </p:nvGrpSpPr>
          <p:grpSpPr>
            <a:xfrm>
              <a:off x="588963" y="65723"/>
              <a:ext cx="5293151" cy="634940"/>
              <a:chOff x="588963" y="65723"/>
              <a:chExt cx="5293151" cy="634940"/>
            </a:xfrm>
          </p:grpSpPr>
          <p:pic>
            <p:nvPicPr>
              <p:cNvPr id="43" name="图片 42"/>
              <p:cNvPicPr>
                <a:picLocks noChangeAspect="1"/>
              </p:cNvPicPr>
              <p:nvPr/>
            </p:nvPicPr>
            <p:blipFill rotWithShape="1">
              <a:blip r:embed="rId2"/>
              <a:srcRect l="72486"/>
              <a:stretch>
                <a:fillRect/>
              </a:stretch>
            </p:blipFill>
            <p:spPr>
              <a:xfrm>
                <a:off x="3942779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44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471635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二、自主探索，掌握方法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对象 37"/>
          <p:cNvGraphicFramePr>
            <a:graphicFrameLocks noChangeAspect="1"/>
          </p:cNvGraphicFramePr>
          <p:nvPr/>
        </p:nvGraphicFramePr>
        <p:xfrm>
          <a:off x="1379538" y="2868613"/>
          <a:ext cx="2095500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1" imgW="951865" imgH="431800" progId="Equation.DSMT4">
                  <p:embed/>
                </p:oleObj>
              </mc:Choice>
              <mc:Fallback>
                <p:oleObj name="Equation" r:id="rId1" imgW="951865" imgH="431800" progId="Equation.DSMT4">
                  <p:embed/>
                  <p:pic>
                    <p:nvPicPr>
                      <p:cNvPr id="0" name="对象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9538" y="2868613"/>
                        <a:ext cx="2095500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对象 36"/>
          <p:cNvGraphicFramePr>
            <a:graphicFrameLocks noChangeAspect="1"/>
          </p:cNvGraphicFramePr>
          <p:nvPr/>
        </p:nvGraphicFramePr>
        <p:xfrm>
          <a:off x="4662488" y="1516063"/>
          <a:ext cx="1927225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3" imgW="876300" imgH="431800" progId="Equation.DSMT4">
                  <p:embed/>
                </p:oleObj>
              </mc:Choice>
              <mc:Fallback>
                <p:oleObj name="Equation" r:id="rId3" imgW="876300" imgH="431800" progId="Equation.DSMT4">
                  <p:embed/>
                  <p:pic>
                    <p:nvPicPr>
                      <p:cNvPr id="0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62488" y="1516063"/>
                        <a:ext cx="1927225" cy="949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5803900" y="1589088"/>
            <a:ext cx="1095375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en-US" altLang="zh-CN" sz="3200" b="1">
              <a:latin typeface="+mj-lt"/>
              <a:ea typeface="+mj-ea"/>
            </a:endParaRPr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5300663" y="1589088"/>
            <a:ext cx="2303462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endParaRPr lang="zh-CN" altLang="en-US" sz="3200" b="1">
              <a:latin typeface="+mj-lt"/>
              <a:ea typeface="+mj-ea"/>
            </a:endParaRPr>
          </a:p>
        </p:txBody>
      </p:sp>
      <p:sp>
        <p:nvSpPr>
          <p:cNvPr id="18" name="Text Box 50"/>
          <p:cNvSpPr txBox="1">
            <a:spLocks noChangeArrowheads="1"/>
          </p:cNvSpPr>
          <p:nvPr/>
        </p:nvSpPr>
        <p:spPr bwMode="auto">
          <a:xfrm>
            <a:off x="5614988" y="1944688"/>
            <a:ext cx="1119187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100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19" name="Text Box 52"/>
          <p:cNvSpPr txBox="1">
            <a:spLocks noChangeArrowheads="1"/>
          </p:cNvSpPr>
          <p:nvPr/>
        </p:nvSpPr>
        <p:spPr bwMode="auto">
          <a:xfrm>
            <a:off x="2522538" y="1865313"/>
            <a:ext cx="1008062" cy="58420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100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0" name="Text Box 71"/>
          <p:cNvSpPr txBox="1">
            <a:spLocks noChangeArrowheads="1"/>
          </p:cNvSpPr>
          <p:nvPr/>
        </p:nvSpPr>
        <p:spPr bwMode="auto">
          <a:xfrm>
            <a:off x="2490788" y="2813050"/>
            <a:ext cx="1008062" cy="5857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+mj-ea"/>
              </a:rPr>
              <a:t>123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1" name="Text Box 72"/>
          <p:cNvSpPr txBox="1">
            <a:spLocks noChangeArrowheads="1"/>
          </p:cNvSpPr>
          <p:nvPr/>
        </p:nvSpPr>
        <p:spPr bwMode="auto">
          <a:xfrm>
            <a:off x="2413000" y="3275013"/>
            <a:ext cx="1008063" cy="5857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zh-CN" sz="3200" b="1">
                <a:solidFill>
                  <a:srgbClr val="FF0000"/>
                </a:solidFill>
                <a:latin typeface="+mj-lt"/>
                <a:ea typeface="+mj-ea"/>
              </a:rPr>
              <a:t>1000</a:t>
            </a:r>
            <a:endParaRPr lang="en-US" altLang="zh-CN" sz="3200" b="1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5756275" y="1655763"/>
            <a:ext cx="593725" cy="200025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2800" b="1">
              <a:latin typeface="+mj-lt"/>
              <a:ea typeface="+mj-ea"/>
            </a:endParaRPr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5743575" y="2144713"/>
            <a:ext cx="593725" cy="149225"/>
          </a:xfrm>
          <a:prstGeom prst="line">
            <a:avLst/>
          </a:prstGeom>
          <a:noFill/>
          <a:ln w="28575">
            <a:solidFill>
              <a:srgbClr val="3399FF"/>
            </a:solidFill>
            <a:round/>
          </a:ln>
          <a:effectLst/>
        </p:spPr>
        <p:txBody>
          <a:bodyPr anchor="ctr"/>
          <a:lstStyle/>
          <a:p>
            <a:pPr>
              <a:defRPr/>
            </a:pPr>
            <a:endParaRPr lang="zh-CN" altLang="en-US" sz="2800" b="1">
              <a:latin typeface="+mj-lt"/>
              <a:ea typeface="+mj-ea"/>
            </a:endParaRPr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5829300" y="1109663"/>
            <a:ext cx="447675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rgbClr val="3399FF"/>
                </a:solidFill>
                <a:latin typeface="+mj-lt"/>
                <a:ea typeface="+mj-ea"/>
              </a:rPr>
              <a:t>6</a:t>
            </a:r>
            <a:endParaRPr lang="en-US" altLang="zh-CN" sz="2800" b="1" dirty="0">
              <a:solidFill>
                <a:srgbClr val="3399FF"/>
              </a:solidFill>
              <a:latin typeface="+mj-lt"/>
              <a:ea typeface="+mj-ea"/>
            </a:endParaRPr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5832475" y="2446338"/>
            <a:ext cx="681038" cy="52387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zh-CN" sz="2800" b="1" dirty="0">
                <a:solidFill>
                  <a:srgbClr val="3399FF"/>
                </a:solidFill>
                <a:latin typeface="+mj-lt"/>
                <a:ea typeface="+mj-ea"/>
              </a:rPr>
              <a:t>25</a:t>
            </a:r>
            <a:endParaRPr lang="en-US" altLang="zh-CN" sz="2800" b="1" dirty="0">
              <a:solidFill>
                <a:srgbClr val="3399FF"/>
              </a:solidFill>
              <a:latin typeface="+mj-lt"/>
              <a:ea typeface="+mj-ea"/>
            </a:endParaRPr>
          </a:p>
        </p:txBody>
      </p:sp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6678613" y="1458913"/>
          <a:ext cx="923925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Equation" r:id="rId5" imgW="342900" imgH="405765" progId="Equation.DSMT4">
                  <p:embed/>
                </p:oleObj>
              </mc:Choice>
              <mc:Fallback>
                <p:oleObj name="Equation" r:id="rId5" imgW="342900" imgH="405765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78613" y="1458913"/>
                        <a:ext cx="923925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303" name="Group 3"/>
          <p:cNvGrpSpPr/>
          <p:nvPr/>
        </p:nvGrpSpPr>
        <p:grpSpPr bwMode="auto">
          <a:xfrm>
            <a:off x="1314450" y="1458913"/>
            <a:ext cx="2246313" cy="965200"/>
            <a:chOff x="612" y="1491"/>
            <a:chExt cx="1415" cy="607"/>
          </a:xfrm>
        </p:grpSpPr>
        <p:sp>
          <p:nvSpPr>
            <p:cNvPr id="29" name="Rectangle 4"/>
            <p:cNvSpPr>
              <a:spLocks noChangeArrowheads="1"/>
            </p:cNvSpPr>
            <p:nvPr/>
          </p:nvSpPr>
          <p:spPr bwMode="auto">
            <a:xfrm>
              <a:off x="612" y="1491"/>
              <a:ext cx="704" cy="41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CN" sz="2800" b="1" kern="0">
                  <a:ea typeface="楷体_GB2312" panose="02010609030101010101" pitchFamily="49" charset="-122"/>
                </a:rPr>
                <a:t>0.07 = </a:t>
              </a:r>
              <a:endParaRPr kumimoji="0" lang="en-US" altLang="zh-CN" sz="2800" b="1" kern="0">
                <a:ea typeface="楷体_GB2312" panose="02010609030101010101" pitchFamily="49" charset="-122"/>
              </a:endParaRPr>
            </a:p>
          </p:txBody>
        </p:sp>
        <p:grpSp>
          <p:nvGrpSpPr>
            <p:cNvPr id="12311" name="Group 5"/>
            <p:cNvGrpSpPr/>
            <p:nvPr/>
          </p:nvGrpSpPr>
          <p:grpSpPr bwMode="auto">
            <a:xfrm>
              <a:off x="1228" y="1496"/>
              <a:ext cx="799" cy="602"/>
              <a:chOff x="1268" y="1496"/>
              <a:chExt cx="799" cy="602"/>
            </a:xfrm>
          </p:grpSpPr>
          <p:sp>
            <p:nvSpPr>
              <p:cNvPr id="31" name="Rectangle 6"/>
              <p:cNvSpPr>
                <a:spLocks noChangeArrowheads="1"/>
              </p:cNvSpPr>
              <p:nvPr/>
            </p:nvSpPr>
            <p:spPr bwMode="auto">
              <a:xfrm>
                <a:off x="1268" y="1496"/>
                <a:ext cx="799" cy="60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lstStyle>
                <a:lvl1pPr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CN" sz="2800" b="1" kern="0" dirty="0">
                    <a:ea typeface="楷体_GB2312" panose="02010609030101010101" pitchFamily="49" charset="-122"/>
                  </a:rPr>
                  <a:t>7</a:t>
                </a:r>
                <a:endParaRPr kumimoji="0" lang="en-US" altLang="zh-CN" sz="2800" b="1" kern="0" dirty="0">
                  <a:latin typeface="宋体" panose="02010600030101010101" pitchFamily="2" charset="-122"/>
                </a:endParaRPr>
              </a:p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CN" sz="2800" b="1" kern="0" dirty="0">
                    <a:latin typeface="宋体" panose="02010600030101010101" pitchFamily="2" charset="-122"/>
                  </a:rPr>
                  <a:t>(    )</a:t>
                </a:r>
                <a:endParaRPr kumimoji="0" lang="en-US" altLang="zh-CN" sz="2800" b="1" kern="0" dirty="0">
                  <a:latin typeface="宋体" panose="02010600030101010101" pitchFamily="2" charset="-122"/>
                </a:endParaRPr>
              </a:p>
            </p:txBody>
          </p:sp>
          <p:sp>
            <p:nvSpPr>
              <p:cNvPr id="32" name="Line 7"/>
              <p:cNvSpPr>
                <a:spLocks noChangeShapeType="1"/>
              </p:cNvSpPr>
              <p:nvPr/>
            </p:nvSpPr>
            <p:spPr bwMode="auto">
              <a:xfrm>
                <a:off x="1351" y="1780"/>
                <a:ext cx="636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</p:spPr>
            <p:txBody>
              <a:bodyPr lIns="90000" tIns="46800" rIns="90000" bIns="46800" anchor="ctr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1" lang="zh-CN" altLang="en-US" sz="2600" b="1" kern="0">
                  <a:solidFill>
                    <a:srgbClr val="002EC2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</p:grpSp>
      <p:grpSp>
        <p:nvGrpSpPr>
          <p:cNvPr id="35" name="组合 34"/>
          <p:cNvGrpSpPr/>
          <p:nvPr/>
        </p:nvGrpSpPr>
        <p:grpSpPr bwMode="auto">
          <a:xfrm>
            <a:off x="4140200" y="3105150"/>
            <a:ext cx="4392613" cy="1482725"/>
            <a:chOff x="4139952" y="3105248"/>
            <a:chExt cx="4392488" cy="1482726"/>
          </a:xfrm>
        </p:grpSpPr>
        <p:sp>
          <p:nvSpPr>
            <p:cNvPr id="34" name="对话气泡: 圆角矩形 33"/>
            <p:cNvSpPr/>
            <p:nvPr/>
          </p:nvSpPr>
          <p:spPr>
            <a:xfrm>
              <a:off x="4139952" y="3105248"/>
              <a:ext cx="4392488" cy="1482726"/>
            </a:xfrm>
            <a:prstGeom prst="wedgeRoundRectCallout">
              <a:avLst>
                <a:gd name="adj1" fmla="val -46143"/>
                <a:gd name="adj2" fmla="val -7060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4209800" y="3154461"/>
              <a:ext cx="4252792" cy="138430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小数化成分数时</a:t>
              </a:r>
              <a:r>
                <a:rPr lang="en-US" altLang="zh-CN" sz="2800" b="1" dirty="0">
                  <a:latin typeface="+mn-lt"/>
                  <a:ea typeface="+mn-ea"/>
                </a:rPr>
                <a:t>,</a:t>
              </a:r>
              <a:r>
                <a:rPr lang="zh-CN" altLang="en-US" sz="2800" b="1" dirty="0">
                  <a:latin typeface="+mn-lt"/>
                  <a:ea typeface="+mn-ea"/>
                </a:rPr>
                <a:t>先把小数化成分母是</a:t>
              </a:r>
              <a:r>
                <a:rPr lang="en-US" altLang="zh-CN" sz="2800" b="1" dirty="0">
                  <a:latin typeface="+mn-lt"/>
                  <a:ea typeface="+mn-ea"/>
                </a:rPr>
                <a:t>10, 100, 1000</a:t>
              </a:r>
              <a:r>
                <a:rPr lang="zh-CN" altLang="en-US" sz="2800" b="1" dirty="0">
                  <a:latin typeface="+mn-lt"/>
                  <a:ea typeface="+mn-ea"/>
                </a:rPr>
                <a:t>的分数</a:t>
              </a:r>
              <a:r>
                <a:rPr lang="en-US" altLang="zh-CN" sz="2800" b="1" dirty="0">
                  <a:latin typeface="+mn-lt"/>
                  <a:ea typeface="+mn-ea"/>
                </a:rPr>
                <a:t>,</a:t>
              </a:r>
              <a:r>
                <a:rPr lang="zh-CN" altLang="en-US" sz="2800" b="1" dirty="0">
                  <a:latin typeface="+mn-lt"/>
                  <a:ea typeface="+mn-ea"/>
                </a:rPr>
                <a:t>能约分的要约分。</a:t>
              </a:r>
              <a:endParaRPr lang="en-US" altLang="zh-CN" sz="2800" b="1" dirty="0">
                <a:latin typeface="+mn-lt"/>
                <a:ea typeface="+mn-ea"/>
              </a:endParaRPr>
            </a:p>
          </p:txBody>
        </p:sp>
      </p:grpSp>
      <p:grpSp>
        <p:nvGrpSpPr>
          <p:cNvPr id="12305" name="组合 3"/>
          <p:cNvGrpSpPr/>
          <p:nvPr/>
        </p:nvGrpSpPr>
        <p:grpSpPr bwMode="auto">
          <a:xfrm>
            <a:off x="3505200" y="-12700"/>
            <a:ext cx="2133600" cy="769938"/>
            <a:chOff x="3505697" y="109935"/>
            <a:chExt cx="2132607" cy="768746"/>
          </a:xfrm>
        </p:grpSpPr>
        <p:pic>
          <p:nvPicPr>
            <p:cNvPr id="12306" name="图片 2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505697" y="109935"/>
              <a:ext cx="2132607" cy="766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5" name="矩形 18"/>
            <p:cNvSpPr>
              <a:spLocks noChangeArrowheads="1"/>
            </p:cNvSpPr>
            <p:nvPr/>
          </p:nvSpPr>
          <p:spPr bwMode="auto">
            <a:xfrm>
              <a:off x="3784967" y="231984"/>
              <a:ext cx="1574067" cy="646697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试一试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4" name="组合 38"/>
          <p:cNvGrpSpPr/>
          <p:nvPr/>
        </p:nvGrpSpPr>
        <p:grpSpPr bwMode="auto">
          <a:xfrm>
            <a:off x="1057275" y="766763"/>
            <a:ext cx="7615238" cy="1209675"/>
            <a:chOff x="1209674" y="770825"/>
            <a:chExt cx="7613965" cy="1208370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1209674" y="827913"/>
              <a:ext cx="7613965" cy="11512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lnSpc>
                  <a:spcPct val="13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+mn-lt"/>
                  <a:ea typeface="+mn-ea"/>
                </a:rPr>
                <a:t>把     、   、 、  、  、  化成小数</a:t>
              </a:r>
              <a:r>
                <a:rPr lang="zh-CN" altLang="en-US" sz="2800" b="1" kern="0" dirty="0">
                  <a:solidFill>
                    <a:srgbClr val="FF0000"/>
                  </a:solidFill>
                  <a:latin typeface="+mn-lt"/>
                  <a:ea typeface="+mn-ea"/>
                </a:rPr>
                <a:t>（除不尽的保留两位小数）</a:t>
              </a:r>
              <a:r>
                <a:rPr lang="zh-CN" altLang="en-US" sz="2800" b="1" kern="0" dirty="0">
                  <a:solidFill>
                    <a:srgbClr val="000000"/>
                  </a:solidFill>
                  <a:latin typeface="+mn-lt"/>
                  <a:ea typeface="+mn-ea"/>
                </a:rPr>
                <a:t>。</a:t>
              </a:r>
              <a:endParaRPr lang="zh-CN" altLang="en-US" sz="2800" b="1" kern="0" dirty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graphicFrame>
          <p:nvGraphicFramePr>
            <p:cNvPr id="13339" name="对象 32"/>
            <p:cNvGraphicFramePr>
              <a:graphicFrameLocks noChangeAspect="1"/>
            </p:cNvGraphicFramePr>
            <p:nvPr/>
          </p:nvGraphicFramePr>
          <p:xfrm>
            <a:off x="1691680" y="771550"/>
            <a:ext cx="382500" cy="72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4" name="Equation" r:id="rId1" imgW="215900" imgH="405765" progId="Equation.DSMT4">
                    <p:embed/>
                  </p:oleObj>
                </mc:Choice>
                <mc:Fallback>
                  <p:oleObj name="Equation" r:id="rId1" imgW="215900" imgH="405765" progId="Equation.DSMT4">
                    <p:embed/>
                    <p:pic>
                      <p:nvPicPr>
                        <p:cNvPr id="0" name="对象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1680" y="771550"/>
                          <a:ext cx="382500" cy="720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40" name="对象 33"/>
            <p:cNvGraphicFramePr>
              <a:graphicFrameLocks noChangeAspect="1"/>
            </p:cNvGraphicFramePr>
            <p:nvPr/>
          </p:nvGraphicFramePr>
          <p:xfrm>
            <a:off x="2267744" y="770825"/>
            <a:ext cx="517525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5" name="Equation" r:id="rId3" imgW="292100" imgH="405765" progId="Equation.DSMT4">
                    <p:embed/>
                  </p:oleObj>
                </mc:Choice>
                <mc:Fallback>
                  <p:oleObj name="Equation" r:id="rId3" imgW="292100" imgH="405765" progId="Equation.DSMT4">
                    <p:embed/>
                    <p:pic>
                      <p:nvPicPr>
                        <p:cNvPr id="0" name="对象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7744" y="770825"/>
                          <a:ext cx="517525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41" name="对象 34"/>
            <p:cNvGraphicFramePr>
              <a:graphicFrameLocks noChangeAspect="1"/>
            </p:cNvGraphicFramePr>
            <p:nvPr/>
          </p:nvGraphicFramePr>
          <p:xfrm>
            <a:off x="2946809" y="770825"/>
            <a:ext cx="271463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6" name="Equation" r:id="rId5" imgW="152400" imgH="405765" progId="Equation.DSMT4">
                    <p:embed/>
                  </p:oleObj>
                </mc:Choice>
                <mc:Fallback>
                  <p:oleObj name="Equation" r:id="rId5" imgW="152400" imgH="405765" progId="Equation.DSMT4">
                    <p:embed/>
                    <p:pic>
                      <p:nvPicPr>
                        <p:cNvPr id="0" name="对象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6809" y="770825"/>
                          <a:ext cx="271463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42" name="对象 35"/>
            <p:cNvGraphicFramePr>
              <a:graphicFrameLocks noChangeAspect="1"/>
            </p:cNvGraphicFramePr>
            <p:nvPr/>
          </p:nvGraphicFramePr>
          <p:xfrm>
            <a:off x="3324225" y="771525"/>
            <a:ext cx="384175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7" name="Equation" r:id="rId7" imgW="215900" imgH="405765" progId="Equation.DSMT4">
                    <p:embed/>
                  </p:oleObj>
                </mc:Choice>
                <mc:Fallback>
                  <p:oleObj name="Equation" r:id="rId7" imgW="215900" imgH="405765" progId="Equation.DSMT4">
                    <p:embed/>
                    <p:pic>
                      <p:nvPicPr>
                        <p:cNvPr id="0" name="对象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4225" y="771525"/>
                          <a:ext cx="384175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43" name="对象 36"/>
            <p:cNvGraphicFramePr>
              <a:graphicFrameLocks noChangeAspect="1"/>
            </p:cNvGraphicFramePr>
            <p:nvPr/>
          </p:nvGraphicFramePr>
          <p:xfrm>
            <a:off x="3943350" y="771525"/>
            <a:ext cx="271463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8" name="Equation" r:id="rId9" imgW="152400" imgH="405765" progId="Equation.DSMT4">
                    <p:embed/>
                  </p:oleObj>
                </mc:Choice>
                <mc:Fallback>
                  <p:oleObj name="Equation" r:id="rId9" imgW="152400" imgH="405765" progId="Equation.DSMT4">
                    <p:embed/>
                    <p:pic>
                      <p:nvPicPr>
                        <p:cNvPr id="0" name="对象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3350" y="771525"/>
                          <a:ext cx="271463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44" name="对象 37"/>
            <p:cNvGraphicFramePr>
              <a:graphicFrameLocks noChangeAspect="1"/>
            </p:cNvGraphicFramePr>
            <p:nvPr/>
          </p:nvGraphicFramePr>
          <p:xfrm>
            <a:off x="4389438" y="771525"/>
            <a:ext cx="384175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19" name="Equation" r:id="rId11" imgW="215900" imgH="405765" progId="Equation.DSMT4">
                    <p:embed/>
                  </p:oleObj>
                </mc:Choice>
                <mc:Fallback>
                  <p:oleObj name="Equation" r:id="rId11" imgW="215900" imgH="405765" progId="Equation.DSMT4">
                    <p:embed/>
                    <p:pic>
                      <p:nvPicPr>
                        <p:cNvPr id="0" name="对象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9438" y="771525"/>
                          <a:ext cx="384175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3315" name="图片 40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95" y="875101"/>
            <a:ext cx="50811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7" name="组合 56"/>
          <p:cNvGrpSpPr/>
          <p:nvPr/>
        </p:nvGrpSpPr>
        <p:grpSpPr bwMode="auto">
          <a:xfrm>
            <a:off x="835025" y="1898650"/>
            <a:ext cx="5681663" cy="792163"/>
            <a:chOff x="1236278" y="1961028"/>
            <a:chExt cx="5681363" cy="790923"/>
          </a:xfrm>
        </p:grpSpPr>
        <p:sp>
          <p:nvSpPr>
            <p:cNvPr id="54" name="文本框 14"/>
            <p:cNvSpPr txBox="1">
              <a:spLocks noChangeArrowheads="1"/>
            </p:cNvSpPr>
            <p:nvPr/>
          </p:nvSpPr>
          <p:spPr bwMode="auto">
            <a:xfrm>
              <a:off x="1236278" y="2119530"/>
              <a:ext cx="5681363" cy="523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solidFill>
                    <a:srgbClr val="000000"/>
                  </a:solidFill>
                  <a:latin typeface="+mn-lt"/>
                  <a:ea typeface="+mn-ea"/>
                </a:rPr>
                <a:t>（</a:t>
              </a:r>
              <a:r>
                <a:rPr lang="en-US" altLang="zh-CN" sz="2800" b="1" dirty="0">
                  <a:solidFill>
                    <a:srgbClr val="000000"/>
                  </a:solidFill>
                  <a:latin typeface="+mn-lt"/>
                  <a:ea typeface="+mn-ea"/>
                </a:rPr>
                <a:t>1</a:t>
              </a:r>
              <a:r>
                <a:rPr lang="zh-CN" altLang="en-US" sz="2800" b="1" dirty="0">
                  <a:solidFill>
                    <a:srgbClr val="000000"/>
                  </a:solidFill>
                  <a:latin typeface="+mn-lt"/>
                  <a:ea typeface="+mn-ea"/>
                </a:rPr>
                <a:t>）  、     写成小数分别是多少？</a:t>
              </a:r>
              <a:endParaRPr lang="zh-CN" altLang="en-US" sz="2800" b="1" dirty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graphicFrame>
          <p:nvGraphicFramePr>
            <p:cNvPr id="13336" name="对象 15"/>
            <p:cNvGraphicFramePr>
              <a:graphicFrameLocks noChangeAspect="1"/>
            </p:cNvGraphicFramePr>
            <p:nvPr/>
          </p:nvGraphicFramePr>
          <p:xfrm>
            <a:off x="2060190" y="1991538"/>
            <a:ext cx="415925" cy="7604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0" name="Equation" r:id="rId14" imgW="215900" imgH="393065" progId="Equation.DSMT4">
                    <p:embed/>
                  </p:oleObj>
                </mc:Choice>
                <mc:Fallback>
                  <p:oleObj name="Equation" r:id="rId14" imgW="215900" imgH="393065" progId="Equation.DSMT4">
                    <p:embed/>
                    <p:pic>
                      <p:nvPicPr>
                        <p:cNvPr id="0" name="对象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0190" y="1991538"/>
                          <a:ext cx="415925" cy="7604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37" name="对象 16"/>
            <p:cNvGraphicFramePr>
              <a:graphicFrameLocks noChangeAspect="1"/>
            </p:cNvGraphicFramePr>
            <p:nvPr/>
          </p:nvGraphicFramePr>
          <p:xfrm>
            <a:off x="2607569" y="1961028"/>
            <a:ext cx="566737" cy="7842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1" name="Equation" r:id="rId16" imgW="292100" imgH="405765" progId="Equation.DSMT4">
                    <p:embed/>
                  </p:oleObj>
                </mc:Choice>
                <mc:Fallback>
                  <p:oleObj name="Equation" r:id="rId16" imgW="292100" imgH="405765" progId="Equation.DSMT4">
                    <p:embed/>
                    <p:pic>
                      <p:nvPicPr>
                        <p:cNvPr id="0" name="对象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7569" y="1961028"/>
                          <a:ext cx="566737" cy="7842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58" name="Group 54"/>
          <p:cNvGrpSpPr/>
          <p:nvPr/>
        </p:nvGrpSpPr>
        <p:grpSpPr bwMode="auto">
          <a:xfrm>
            <a:off x="2773363" y="2630488"/>
            <a:ext cx="1773237" cy="879475"/>
            <a:chOff x="877" y="1616"/>
            <a:chExt cx="1005" cy="554"/>
          </a:xfrm>
        </p:grpSpPr>
        <p:grpSp>
          <p:nvGrpSpPr>
            <p:cNvPr id="13330" name="Group 27"/>
            <p:cNvGrpSpPr/>
            <p:nvPr/>
          </p:nvGrpSpPr>
          <p:grpSpPr bwMode="auto">
            <a:xfrm>
              <a:off x="877" y="1616"/>
              <a:ext cx="332" cy="554"/>
              <a:chOff x="3969" y="1298"/>
              <a:chExt cx="318" cy="554"/>
            </a:xfrm>
          </p:grpSpPr>
          <p:sp>
            <p:nvSpPr>
              <p:cNvPr id="13332" name="Text Box 28"/>
              <p:cNvSpPr txBox="1">
                <a:spLocks noChangeArrowheads="1"/>
              </p:cNvSpPr>
              <p:nvPr/>
            </p:nvSpPr>
            <p:spPr bwMode="auto">
              <a:xfrm>
                <a:off x="3969" y="1522"/>
                <a:ext cx="318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3333" name="Text Box 29"/>
              <p:cNvSpPr txBox="1">
                <a:spLocks noChangeArrowheads="1"/>
              </p:cNvSpPr>
              <p:nvPr/>
            </p:nvSpPr>
            <p:spPr bwMode="auto">
              <a:xfrm>
                <a:off x="4025" y="1298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3334" name="Line 30"/>
              <p:cNvSpPr>
                <a:spLocks noChangeShapeType="1"/>
              </p:cNvSpPr>
              <p:nvPr/>
            </p:nvSpPr>
            <p:spPr bwMode="auto">
              <a:xfrm>
                <a:off x="4011" y="1562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3331" name="Text Box 31"/>
            <p:cNvSpPr txBox="1">
              <a:spLocks noChangeArrowheads="1"/>
            </p:cNvSpPr>
            <p:nvPr/>
          </p:nvSpPr>
          <p:spPr bwMode="auto">
            <a:xfrm>
              <a:off x="1126" y="1706"/>
              <a:ext cx="75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7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64" name="Group 53"/>
          <p:cNvGrpSpPr/>
          <p:nvPr/>
        </p:nvGrpSpPr>
        <p:grpSpPr bwMode="auto">
          <a:xfrm>
            <a:off x="5376863" y="2614613"/>
            <a:ext cx="1763712" cy="895350"/>
            <a:chOff x="2062" y="1560"/>
            <a:chExt cx="999" cy="564"/>
          </a:xfrm>
        </p:grpSpPr>
        <p:grpSp>
          <p:nvGrpSpPr>
            <p:cNvPr id="13325" name="Group 32"/>
            <p:cNvGrpSpPr/>
            <p:nvPr/>
          </p:nvGrpSpPr>
          <p:grpSpPr bwMode="auto">
            <a:xfrm>
              <a:off x="2062" y="1560"/>
              <a:ext cx="448" cy="564"/>
              <a:chOff x="3696" y="2870"/>
              <a:chExt cx="450" cy="564"/>
            </a:xfrm>
          </p:grpSpPr>
          <p:sp>
            <p:nvSpPr>
              <p:cNvPr id="13327" name="Text Box 33"/>
              <p:cNvSpPr txBox="1">
                <a:spLocks noChangeArrowheads="1"/>
              </p:cNvSpPr>
              <p:nvPr/>
            </p:nvSpPr>
            <p:spPr bwMode="auto">
              <a:xfrm>
                <a:off x="3696" y="3104"/>
                <a:ext cx="450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100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3328" name="Text Box 34"/>
              <p:cNvSpPr txBox="1">
                <a:spLocks noChangeArrowheads="1"/>
              </p:cNvSpPr>
              <p:nvPr/>
            </p:nvSpPr>
            <p:spPr bwMode="auto">
              <a:xfrm>
                <a:off x="3731" y="2870"/>
                <a:ext cx="325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39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3329" name="Line 35"/>
              <p:cNvSpPr>
                <a:spLocks noChangeShapeType="1"/>
              </p:cNvSpPr>
              <p:nvPr/>
            </p:nvSpPr>
            <p:spPr bwMode="auto">
              <a:xfrm>
                <a:off x="3731" y="3145"/>
                <a:ext cx="312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3326" name="Text Box 36"/>
            <p:cNvSpPr txBox="1">
              <a:spLocks noChangeArrowheads="1"/>
            </p:cNvSpPr>
            <p:nvPr/>
          </p:nvSpPr>
          <p:spPr bwMode="auto">
            <a:xfrm>
              <a:off x="2337" y="1655"/>
              <a:ext cx="72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39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1219200" y="3522663"/>
            <a:ext cx="7088188" cy="1465262"/>
            <a:chOff x="1133754" y="3447115"/>
            <a:chExt cx="7087684" cy="1464766"/>
          </a:xfrm>
        </p:grpSpPr>
        <p:sp>
          <p:nvSpPr>
            <p:cNvPr id="30" name="对话气泡: 圆角矩形 29"/>
            <p:cNvSpPr/>
            <p:nvPr/>
          </p:nvSpPr>
          <p:spPr bwMode="auto">
            <a:xfrm>
              <a:off x="1133754" y="3447115"/>
              <a:ext cx="7087684" cy="1464766"/>
            </a:xfrm>
            <a:prstGeom prst="wedgeRoundRectCallout">
              <a:avLst>
                <a:gd name="adj1" fmla="val -47133"/>
                <a:gd name="adj2" fmla="val 2656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1236935" y="3475680"/>
              <a:ext cx="6984503" cy="138541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分母是</a:t>
              </a:r>
              <a:r>
                <a:rPr lang="en-US" altLang="zh-CN" sz="2800" b="1" dirty="0">
                  <a:latin typeface="+mn-lt"/>
                  <a:ea typeface="+mn-ea"/>
                </a:rPr>
                <a:t>10, 100,1000, </a:t>
              </a: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…</a:t>
              </a:r>
              <a:r>
                <a:rPr lang="zh-CN" altLang="en-US" sz="2800" b="1" dirty="0">
                  <a:latin typeface="+mn-lt"/>
                  <a:ea typeface="+mn-ea"/>
                </a:rPr>
                <a:t>的分数化成小数，</a:t>
              </a:r>
              <a:r>
                <a:rPr lang="zh-CN" altLang="en-US" sz="2800" b="1" dirty="0">
                  <a:solidFill>
                    <a:srgbClr val="0070C0"/>
                  </a:solidFill>
                  <a:latin typeface="+mn-lt"/>
                  <a:ea typeface="+mn-ea"/>
                </a:rPr>
                <a:t>可以直接去掉分母</a:t>
              </a:r>
              <a:r>
                <a:rPr lang="zh-CN" altLang="en-US" sz="2800" b="1" dirty="0">
                  <a:latin typeface="+mn-lt"/>
                  <a:ea typeface="+mn-ea"/>
                </a:rPr>
                <a:t>，看</a:t>
              </a:r>
              <a:r>
                <a:rPr lang="en-US" altLang="zh-CN" sz="2800" b="1" dirty="0">
                  <a:latin typeface="+mn-lt"/>
                  <a:ea typeface="+mn-ea"/>
                </a:rPr>
                <a:t>1</a:t>
              </a:r>
              <a:r>
                <a:rPr lang="zh-CN" altLang="en-US" sz="2800" b="1" dirty="0">
                  <a:latin typeface="+mn-lt"/>
                  <a:ea typeface="+mn-ea"/>
                </a:rPr>
                <a:t>后面有几个</a:t>
              </a:r>
              <a:r>
                <a:rPr lang="en-US" altLang="zh-CN" sz="2800" b="1" dirty="0">
                  <a:latin typeface="+mn-lt"/>
                  <a:ea typeface="+mn-ea"/>
                </a:rPr>
                <a:t>0</a:t>
              </a:r>
              <a:r>
                <a:rPr lang="zh-CN" altLang="en-US" sz="2800" b="1" dirty="0">
                  <a:latin typeface="+mn-lt"/>
                  <a:ea typeface="+mn-ea"/>
                </a:rPr>
                <a:t>，就在分子中最后位起向左数几位，点上小数点。</a:t>
              </a:r>
              <a:endParaRPr lang="zh-CN" altLang="en-US" sz="2800" b="1" dirty="0">
                <a:latin typeface="+mn-lt"/>
                <a:ea typeface="+mn-ea"/>
              </a:endParaRPr>
            </a:p>
          </p:txBody>
        </p:sp>
      </p:grpSp>
      <p:grpSp>
        <p:nvGrpSpPr>
          <p:cNvPr id="13320" name="组合 32"/>
          <p:cNvGrpSpPr/>
          <p:nvPr/>
        </p:nvGrpSpPr>
        <p:grpSpPr bwMode="auto">
          <a:xfrm>
            <a:off x="2627313" y="-14288"/>
            <a:ext cx="3889375" cy="768351"/>
            <a:chOff x="3505697" y="109935"/>
            <a:chExt cx="2132607" cy="768965"/>
          </a:xfrm>
        </p:grpSpPr>
        <p:pic>
          <p:nvPicPr>
            <p:cNvPr id="13321" name="图片 33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505697" y="109935"/>
              <a:ext cx="2132607" cy="766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矩形 18"/>
            <p:cNvSpPr>
              <a:spLocks noChangeArrowheads="1"/>
            </p:cNvSpPr>
            <p:nvPr/>
          </p:nvSpPr>
          <p:spPr bwMode="auto">
            <a:xfrm>
              <a:off x="3886084" y="232271"/>
              <a:ext cx="1371832" cy="64662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分数化小数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文本框 2"/>
          <p:cNvSpPr txBox="1">
            <a:spLocks noChangeArrowheads="1"/>
          </p:cNvSpPr>
          <p:nvPr/>
        </p:nvSpPr>
        <p:spPr bwMode="auto">
          <a:xfrm>
            <a:off x="812800" y="2098675"/>
            <a:ext cx="66484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  、    、  、  写成小数分别是多少？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4339" name="对象 3"/>
          <p:cNvGraphicFramePr>
            <a:graphicFrameLocks noChangeAspect="1"/>
          </p:cNvGraphicFramePr>
          <p:nvPr/>
        </p:nvGraphicFramePr>
        <p:xfrm>
          <a:off x="1630363" y="1979613"/>
          <a:ext cx="293687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2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363" y="1979613"/>
                        <a:ext cx="293687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0" name="对象 4"/>
          <p:cNvGraphicFramePr>
            <a:graphicFrameLocks noChangeAspect="1"/>
          </p:cNvGraphicFramePr>
          <p:nvPr/>
        </p:nvGraphicFramePr>
        <p:xfrm>
          <a:off x="2209800" y="1979613"/>
          <a:ext cx="417513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3" name="Equation" r:id="rId3" imgW="215900" imgH="393065" progId="Equation.DSMT4">
                  <p:embed/>
                </p:oleObj>
              </mc:Choice>
              <mc:Fallback>
                <p:oleObj name="Equation" r:id="rId3" imgW="215900" imgH="3930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979613"/>
                        <a:ext cx="417513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42"/>
          <p:cNvGrpSpPr/>
          <p:nvPr/>
        </p:nvGrpSpPr>
        <p:grpSpPr bwMode="auto">
          <a:xfrm>
            <a:off x="1228725" y="3663950"/>
            <a:ext cx="2982913" cy="869950"/>
            <a:chOff x="976" y="2095"/>
            <a:chExt cx="1689" cy="548"/>
          </a:xfrm>
        </p:grpSpPr>
        <p:grpSp>
          <p:nvGrpSpPr>
            <p:cNvPr id="14360" name="Group 37"/>
            <p:cNvGrpSpPr/>
            <p:nvPr/>
          </p:nvGrpSpPr>
          <p:grpSpPr bwMode="auto">
            <a:xfrm>
              <a:off x="976" y="2095"/>
              <a:ext cx="318" cy="548"/>
              <a:chOff x="4009" y="1274"/>
              <a:chExt cx="318" cy="573"/>
            </a:xfrm>
          </p:grpSpPr>
          <p:sp>
            <p:nvSpPr>
              <p:cNvPr id="14362" name="Text Box 38"/>
              <p:cNvSpPr txBox="1">
                <a:spLocks noChangeArrowheads="1"/>
              </p:cNvSpPr>
              <p:nvPr/>
            </p:nvSpPr>
            <p:spPr bwMode="auto">
              <a:xfrm>
                <a:off x="4009" y="1502"/>
                <a:ext cx="31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4363" name="Text Box 39"/>
              <p:cNvSpPr txBox="1">
                <a:spLocks noChangeArrowheads="1"/>
              </p:cNvSpPr>
              <p:nvPr/>
            </p:nvSpPr>
            <p:spPr bwMode="auto">
              <a:xfrm>
                <a:off x="4025" y="1274"/>
                <a:ext cx="22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4364" name="Line 40"/>
              <p:cNvSpPr>
                <a:spLocks noChangeShapeType="1"/>
              </p:cNvSpPr>
              <p:nvPr/>
            </p:nvSpPr>
            <p:spPr bwMode="auto">
              <a:xfrm>
                <a:off x="4011" y="1562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4361" name="Text Box 41"/>
            <p:cNvSpPr txBox="1">
              <a:spLocks noChangeArrowheads="1"/>
            </p:cNvSpPr>
            <p:nvPr/>
          </p:nvSpPr>
          <p:spPr bwMode="auto">
            <a:xfrm>
              <a:off x="1173" y="2202"/>
              <a:ext cx="149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﹦3÷4﹦0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75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aphicFrame>
        <p:nvGraphicFramePr>
          <p:cNvPr id="14342" name="对象 12"/>
          <p:cNvGraphicFramePr>
            <a:graphicFrameLocks noChangeAspect="1"/>
          </p:cNvGraphicFramePr>
          <p:nvPr/>
        </p:nvGraphicFramePr>
        <p:xfrm>
          <a:off x="2922588" y="1979613"/>
          <a:ext cx="295275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2588" y="1979613"/>
                        <a:ext cx="295275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对象 13"/>
          <p:cNvGraphicFramePr>
            <a:graphicFrameLocks noChangeAspect="1"/>
          </p:cNvGraphicFramePr>
          <p:nvPr/>
        </p:nvGraphicFramePr>
        <p:xfrm>
          <a:off x="3378200" y="1979613"/>
          <a:ext cx="419100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Equation" r:id="rId7" imgW="215900" imgH="393065" progId="Equation.DSMT4">
                  <p:embed/>
                </p:oleObj>
              </mc:Choice>
              <mc:Fallback>
                <p:oleObj name="Equation" r:id="rId7" imgW="215900" imgH="393065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200" y="1979613"/>
                        <a:ext cx="419100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42"/>
          <p:cNvGrpSpPr/>
          <p:nvPr/>
        </p:nvGrpSpPr>
        <p:grpSpPr bwMode="auto">
          <a:xfrm>
            <a:off x="4564063" y="3663950"/>
            <a:ext cx="3017837" cy="869950"/>
            <a:chOff x="956" y="2095"/>
            <a:chExt cx="1709" cy="548"/>
          </a:xfrm>
        </p:grpSpPr>
        <p:grpSp>
          <p:nvGrpSpPr>
            <p:cNvPr id="14355" name="Group 37"/>
            <p:cNvGrpSpPr/>
            <p:nvPr/>
          </p:nvGrpSpPr>
          <p:grpSpPr bwMode="auto">
            <a:xfrm>
              <a:off x="956" y="2095"/>
              <a:ext cx="318" cy="548"/>
              <a:chOff x="3989" y="1274"/>
              <a:chExt cx="318" cy="573"/>
            </a:xfrm>
          </p:grpSpPr>
          <p:sp>
            <p:nvSpPr>
              <p:cNvPr id="14357" name="Text Box 38"/>
              <p:cNvSpPr txBox="1">
                <a:spLocks noChangeArrowheads="1"/>
              </p:cNvSpPr>
              <p:nvPr/>
            </p:nvSpPr>
            <p:spPr bwMode="auto">
              <a:xfrm>
                <a:off x="3989" y="1502"/>
                <a:ext cx="31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4358" name="Text Box 39"/>
              <p:cNvSpPr txBox="1">
                <a:spLocks noChangeArrowheads="1"/>
              </p:cNvSpPr>
              <p:nvPr/>
            </p:nvSpPr>
            <p:spPr bwMode="auto">
              <a:xfrm>
                <a:off x="4025" y="1274"/>
                <a:ext cx="22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9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4359" name="Line 40"/>
              <p:cNvSpPr>
                <a:spLocks noChangeShapeType="1"/>
              </p:cNvSpPr>
              <p:nvPr/>
            </p:nvSpPr>
            <p:spPr bwMode="auto">
              <a:xfrm>
                <a:off x="4011" y="1562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4356" name="Text Box 41"/>
            <p:cNvSpPr txBox="1">
              <a:spLocks noChangeArrowheads="1"/>
            </p:cNvSpPr>
            <p:nvPr/>
          </p:nvSpPr>
          <p:spPr bwMode="auto">
            <a:xfrm>
              <a:off x="1173" y="2202"/>
              <a:ext cx="149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﹦9÷40﹦0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225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1092200" y="2754313"/>
            <a:ext cx="7421563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71945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7030A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利用分数与除法的关系，用分子除以分母得出小数。</a:t>
            </a:r>
            <a:endParaRPr lang="zh-CN" altLang="en-US" sz="2800" b="1">
              <a:solidFill>
                <a:srgbClr val="7030A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4346" name="组合 38"/>
          <p:cNvGrpSpPr/>
          <p:nvPr/>
        </p:nvGrpSpPr>
        <p:grpSpPr bwMode="auto">
          <a:xfrm>
            <a:off x="1133475" y="700088"/>
            <a:ext cx="7686675" cy="1209675"/>
            <a:chOff x="1209674" y="770825"/>
            <a:chExt cx="7685963" cy="1208370"/>
          </a:xfrm>
        </p:grpSpPr>
        <p:sp>
          <p:nvSpPr>
            <p:cNvPr id="32" name="Text Box 7"/>
            <p:cNvSpPr txBox="1">
              <a:spLocks noChangeArrowheads="1"/>
            </p:cNvSpPr>
            <p:nvPr/>
          </p:nvSpPr>
          <p:spPr bwMode="auto">
            <a:xfrm>
              <a:off x="1209674" y="827913"/>
              <a:ext cx="7685963" cy="11512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lnSpc>
                  <a:spcPct val="130000"/>
                </a:lnSpc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2800" b="1" kern="0" dirty="0">
                  <a:solidFill>
                    <a:srgbClr val="000000"/>
                  </a:solidFill>
                  <a:latin typeface="+mn-lt"/>
                  <a:ea typeface="+mn-ea"/>
                </a:rPr>
                <a:t>把     、   、 、  、  、  化成小数</a:t>
              </a:r>
              <a:r>
                <a:rPr lang="zh-CN" altLang="en-US" sz="2800" b="1" kern="0" dirty="0">
                  <a:solidFill>
                    <a:srgbClr val="FF0000"/>
                  </a:solidFill>
                  <a:latin typeface="+mn-lt"/>
                  <a:ea typeface="+mn-ea"/>
                </a:rPr>
                <a:t>（除不尽的保留两位小数）</a:t>
              </a:r>
              <a:r>
                <a:rPr lang="zh-CN" altLang="en-US" sz="2800" b="1" kern="0" dirty="0">
                  <a:solidFill>
                    <a:srgbClr val="000000"/>
                  </a:solidFill>
                  <a:latin typeface="+mn-lt"/>
                  <a:ea typeface="+mn-ea"/>
                </a:rPr>
                <a:t>。</a:t>
              </a:r>
              <a:endParaRPr lang="zh-CN" altLang="en-US" sz="2800" b="1" kern="0" dirty="0">
                <a:solidFill>
                  <a:srgbClr val="000000"/>
                </a:solidFill>
                <a:latin typeface="+mn-lt"/>
                <a:ea typeface="+mn-ea"/>
              </a:endParaRPr>
            </a:p>
          </p:txBody>
        </p:sp>
        <p:graphicFrame>
          <p:nvGraphicFramePr>
            <p:cNvPr id="14349" name="对象 32"/>
            <p:cNvGraphicFramePr>
              <a:graphicFrameLocks noChangeAspect="1"/>
            </p:cNvGraphicFramePr>
            <p:nvPr/>
          </p:nvGraphicFramePr>
          <p:xfrm>
            <a:off x="1691680" y="771550"/>
            <a:ext cx="382500" cy="720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6" name="Equation" r:id="rId9" imgW="215900" imgH="405765" progId="Equation.DSMT4">
                    <p:embed/>
                  </p:oleObj>
                </mc:Choice>
                <mc:Fallback>
                  <p:oleObj name="Equation" r:id="rId9" imgW="215900" imgH="405765" progId="Equation.DSMT4">
                    <p:embed/>
                    <p:pic>
                      <p:nvPicPr>
                        <p:cNvPr id="0" name="对象 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91680" y="771550"/>
                          <a:ext cx="382500" cy="720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50" name="对象 33"/>
            <p:cNvGraphicFramePr>
              <a:graphicFrameLocks noChangeAspect="1"/>
            </p:cNvGraphicFramePr>
            <p:nvPr/>
          </p:nvGraphicFramePr>
          <p:xfrm>
            <a:off x="2267744" y="770825"/>
            <a:ext cx="517525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7" name="Equation" r:id="rId11" imgW="292100" imgH="405765" progId="Equation.DSMT4">
                    <p:embed/>
                  </p:oleObj>
                </mc:Choice>
                <mc:Fallback>
                  <p:oleObj name="Equation" r:id="rId11" imgW="292100" imgH="405765" progId="Equation.DSMT4">
                    <p:embed/>
                    <p:pic>
                      <p:nvPicPr>
                        <p:cNvPr id="0" name="对象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67744" y="770825"/>
                          <a:ext cx="517525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51" name="对象 34"/>
            <p:cNvGraphicFramePr>
              <a:graphicFrameLocks noChangeAspect="1"/>
            </p:cNvGraphicFramePr>
            <p:nvPr/>
          </p:nvGraphicFramePr>
          <p:xfrm>
            <a:off x="2946809" y="770825"/>
            <a:ext cx="271463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8" name="Equation" r:id="rId13" imgW="152400" imgH="405765" progId="Equation.DSMT4">
                    <p:embed/>
                  </p:oleObj>
                </mc:Choice>
                <mc:Fallback>
                  <p:oleObj name="Equation" r:id="rId13" imgW="152400" imgH="405765" progId="Equation.DSMT4">
                    <p:embed/>
                    <p:pic>
                      <p:nvPicPr>
                        <p:cNvPr id="0" name="对象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46809" y="770825"/>
                          <a:ext cx="271463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52" name="对象 35"/>
            <p:cNvGraphicFramePr>
              <a:graphicFrameLocks noChangeAspect="1"/>
            </p:cNvGraphicFramePr>
            <p:nvPr/>
          </p:nvGraphicFramePr>
          <p:xfrm>
            <a:off x="3324225" y="771525"/>
            <a:ext cx="384175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49" name="Equation" r:id="rId15" imgW="215900" imgH="405765" progId="Equation.DSMT4">
                    <p:embed/>
                  </p:oleObj>
                </mc:Choice>
                <mc:Fallback>
                  <p:oleObj name="Equation" r:id="rId15" imgW="215900" imgH="405765" progId="Equation.DSMT4">
                    <p:embed/>
                    <p:pic>
                      <p:nvPicPr>
                        <p:cNvPr id="0" name="对象 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324225" y="771525"/>
                          <a:ext cx="384175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53" name="对象 36"/>
            <p:cNvGraphicFramePr>
              <a:graphicFrameLocks noChangeAspect="1"/>
            </p:cNvGraphicFramePr>
            <p:nvPr/>
          </p:nvGraphicFramePr>
          <p:xfrm>
            <a:off x="3943350" y="771525"/>
            <a:ext cx="271463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0" name="Equation" r:id="rId17" imgW="152400" imgH="405765" progId="Equation.DSMT4">
                    <p:embed/>
                  </p:oleObj>
                </mc:Choice>
                <mc:Fallback>
                  <p:oleObj name="Equation" r:id="rId17" imgW="152400" imgH="405765" progId="Equation.DSMT4">
                    <p:embed/>
                    <p:pic>
                      <p:nvPicPr>
                        <p:cNvPr id="0" name="对象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3350" y="771525"/>
                          <a:ext cx="271463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54" name="对象 37"/>
            <p:cNvGraphicFramePr>
              <a:graphicFrameLocks noChangeAspect="1"/>
            </p:cNvGraphicFramePr>
            <p:nvPr/>
          </p:nvGraphicFramePr>
          <p:xfrm>
            <a:off x="4389438" y="771525"/>
            <a:ext cx="384175" cy="720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1" name="Equation" r:id="rId19" imgW="215900" imgH="405765" progId="Equation.DSMT4">
                    <p:embed/>
                  </p:oleObj>
                </mc:Choice>
                <mc:Fallback>
                  <p:oleObj name="Equation" r:id="rId19" imgW="215900" imgH="405765" progId="Equation.DSMT4">
                    <p:embed/>
                    <p:pic>
                      <p:nvPicPr>
                        <p:cNvPr id="0" name="对象 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9438" y="771525"/>
                          <a:ext cx="384175" cy="720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" name="图片 40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695" y="875101"/>
            <a:ext cx="508115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2"/>
          <p:cNvSpPr txBox="1">
            <a:spLocks noChangeArrowheads="1"/>
          </p:cNvSpPr>
          <p:nvPr/>
        </p:nvSpPr>
        <p:spPr bwMode="auto">
          <a:xfrm>
            <a:off x="812800" y="923925"/>
            <a:ext cx="664845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  、    、  、  写成小数分别是多少？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5363" name="对象 3"/>
          <p:cNvGraphicFramePr>
            <a:graphicFrameLocks noChangeAspect="1"/>
          </p:cNvGraphicFramePr>
          <p:nvPr/>
        </p:nvGraphicFramePr>
        <p:xfrm>
          <a:off x="1630363" y="804863"/>
          <a:ext cx="293687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1" imgW="152400" imgH="393700" progId="Equation.DSMT4">
                  <p:embed/>
                </p:oleObj>
              </mc:Choice>
              <mc:Fallback>
                <p:oleObj name="Equation" r:id="rId1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30363" y="804863"/>
                        <a:ext cx="293687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4" name="对象 4"/>
          <p:cNvGraphicFramePr>
            <a:graphicFrameLocks noChangeAspect="1"/>
          </p:cNvGraphicFramePr>
          <p:nvPr/>
        </p:nvGraphicFramePr>
        <p:xfrm>
          <a:off x="2209800" y="804863"/>
          <a:ext cx="417513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3" imgW="215900" imgH="393065" progId="Equation.DSMT4">
                  <p:embed/>
                </p:oleObj>
              </mc:Choice>
              <mc:Fallback>
                <p:oleObj name="Equation" r:id="rId3" imgW="215900" imgH="393065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804863"/>
                        <a:ext cx="417513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5" name="对象 12"/>
          <p:cNvGraphicFramePr>
            <a:graphicFrameLocks noChangeAspect="1"/>
          </p:cNvGraphicFramePr>
          <p:nvPr/>
        </p:nvGraphicFramePr>
        <p:xfrm>
          <a:off x="2922588" y="804863"/>
          <a:ext cx="295275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5" imgW="152400" imgH="393700" progId="Equation.DSMT4">
                  <p:embed/>
                </p:oleObj>
              </mc:Choice>
              <mc:Fallback>
                <p:oleObj name="Equation" r:id="rId5" imgW="1524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2588" y="804863"/>
                        <a:ext cx="295275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6" name="对象 13"/>
          <p:cNvGraphicFramePr>
            <a:graphicFrameLocks noChangeAspect="1"/>
          </p:cNvGraphicFramePr>
          <p:nvPr/>
        </p:nvGraphicFramePr>
        <p:xfrm>
          <a:off x="3378200" y="804863"/>
          <a:ext cx="419100" cy="760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7" imgW="215900" imgH="393065" progId="Equation.DSMT4">
                  <p:embed/>
                </p:oleObj>
              </mc:Choice>
              <mc:Fallback>
                <p:oleObj name="Equation" r:id="rId7" imgW="215900" imgH="393065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8200" y="804863"/>
                        <a:ext cx="419100" cy="7604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42"/>
          <p:cNvGrpSpPr/>
          <p:nvPr/>
        </p:nvGrpSpPr>
        <p:grpSpPr bwMode="auto">
          <a:xfrm>
            <a:off x="1104900" y="1720850"/>
            <a:ext cx="2982913" cy="869950"/>
            <a:chOff x="976" y="2095"/>
            <a:chExt cx="1689" cy="548"/>
          </a:xfrm>
        </p:grpSpPr>
        <p:grpSp>
          <p:nvGrpSpPr>
            <p:cNvPr id="15377" name="Group 37"/>
            <p:cNvGrpSpPr/>
            <p:nvPr/>
          </p:nvGrpSpPr>
          <p:grpSpPr bwMode="auto">
            <a:xfrm>
              <a:off x="976" y="2095"/>
              <a:ext cx="318" cy="548"/>
              <a:chOff x="4009" y="1274"/>
              <a:chExt cx="318" cy="573"/>
            </a:xfrm>
          </p:grpSpPr>
          <p:sp>
            <p:nvSpPr>
              <p:cNvPr id="15379" name="Text Box 38"/>
              <p:cNvSpPr txBox="1">
                <a:spLocks noChangeArrowheads="1"/>
              </p:cNvSpPr>
              <p:nvPr/>
            </p:nvSpPr>
            <p:spPr bwMode="auto">
              <a:xfrm>
                <a:off x="4009" y="1502"/>
                <a:ext cx="31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9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80" name="Text Box 39"/>
              <p:cNvSpPr txBox="1">
                <a:spLocks noChangeArrowheads="1"/>
              </p:cNvSpPr>
              <p:nvPr/>
            </p:nvSpPr>
            <p:spPr bwMode="auto">
              <a:xfrm>
                <a:off x="4025" y="1274"/>
                <a:ext cx="22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81" name="Line 40"/>
              <p:cNvSpPr>
                <a:spLocks noChangeShapeType="1"/>
              </p:cNvSpPr>
              <p:nvPr/>
            </p:nvSpPr>
            <p:spPr bwMode="auto">
              <a:xfrm>
                <a:off x="4011" y="1562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0" name="Text Box 41"/>
            <p:cNvSpPr txBox="1">
              <a:spLocks noChangeArrowheads="1"/>
            </p:cNvSpPr>
            <p:nvPr/>
          </p:nvSpPr>
          <p:spPr bwMode="auto">
            <a:xfrm>
              <a:off x="1173" y="2202"/>
              <a:ext cx="1492" cy="3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﹦2÷9</a:t>
              </a:r>
              <a:r>
                <a:rPr lang="en-US" altLang="zh-CN" sz="2800" b="1">
                  <a:solidFill>
                    <a:srgbClr val="FF0000"/>
                  </a:solidFill>
                  <a:ea typeface="楷体_GB2312" panose="02010609030101010101" pitchFamily="49" charset="-122"/>
                </a:rPr>
                <a:t> 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_GB2312" panose="02010609030101010101" pitchFamily="49" charset="-122"/>
                </a:rPr>
                <a:t>≈</a:t>
              </a:r>
              <a:r>
                <a:rPr lang="en-US" altLang="zh-CN" sz="2800" b="1">
                  <a:solidFill>
                    <a:srgbClr val="FF0000"/>
                  </a:solidFill>
                  <a:ea typeface="楷体_GB2312" panose="02010609030101010101" pitchFamily="49" charset="-122"/>
                </a:rPr>
                <a:t> 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22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34" name="Group 42"/>
          <p:cNvGrpSpPr/>
          <p:nvPr/>
        </p:nvGrpSpPr>
        <p:grpSpPr bwMode="auto">
          <a:xfrm>
            <a:off x="4572000" y="1668463"/>
            <a:ext cx="3017838" cy="869950"/>
            <a:chOff x="956" y="2095"/>
            <a:chExt cx="1709" cy="548"/>
          </a:xfrm>
        </p:grpSpPr>
        <p:grpSp>
          <p:nvGrpSpPr>
            <p:cNvPr id="15372" name="Group 37"/>
            <p:cNvGrpSpPr/>
            <p:nvPr/>
          </p:nvGrpSpPr>
          <p:grpSpPr bwMode="auto">
            <a:xfrm>
              <a:off x="956" y="2095"/>
              <a:ext cx="318" cy="548"/>
              <a:chOff x="3989" y="1274"/>
              <a:chExt cx="318" cy="573"/>
            </a:xfrm>
          </p:grpSpPr>
          <p:sp>
            <p:nvSpPr>
              <p:cNvPr id="15374" name="Text Box 38"/>
              <p:cNvSpPr txBox="1">
                <a:spLocks noChangeArrowheads="1"/>
              </p:cNvSpPr>
              <p:nvPr/>
            </p:nvSpPr>
            <p:spPr bwMode="auto">
              <a:xfrm>
                <a:off x="3989" y="1502"/>
                <a:ext cx="31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14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75" name="Text Box 39"/>
              <p:cNvSpPr txBox="1">
                <a:spLocks noChangeArrowheads="1"/>
              </p:cNvSpPr>
              <p:nvPr/>
            </p:nvSpPr>
            <p:spPr bwMode="auto">
              <a:xfrm>
                <a:off x="4044" y="1274"/>
                <a:ext cx="22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76" name="Line 40"/>
              <p:cNvSpPr>
                <a:spLocks noChangeShapeType="1"/>
              </p:cNvSpPr>
              <p:nvPr/>
            </p:nvSpPr>
            <p:spPr bwMode="auto">
              <a:xfrm>
                <a:off x="4025" y="1562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6" name="Text Box 41"/>
            <p:cNvSpPr txBox="1">
              <a:spLocks noChangeArrowheads="1"/>
            </p:cNvSpPr>
            <p:nvPr/>
          </p:nvSpPr>
          <p:spPr bwMode="auto">
            <a:xfrm>
              <a:off x="1173" y="2202"/>
              <a:ext cx="1492" cy="33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﹦5÷14</a:t>
              </a:r>
              <a:r>
                <a:rPr lang="en-US" altLang="zh-CN" sz="2800" b="1">
                  <a:solidFill>
                    <a:srgbClr val="FF0000"/>
                  </a:solidFill>
                  <a:ea typeface="楷体_GB2312" panose="02010609030101010101" pitchFamily="49" charset="-122"/>
                </a:rPr>
                <a:t> </a:t>
              </a:r>
              <a:r>
                <a:rPr lang="en-US" altLang="zh-CN" sz="2800" b="1">
                  <a:solidFill>
                    <a:srgbClr val="FF0000"/>
                  </a:solidFill>
                  <a:latin typeface="+mn-lt"/>
                  <a:ea typeface="楷体_GB2312" panose="02010609030101010101" pitchFamily="49" charset="-122"/>
                </a:rPr>
                <a:t>≈</a:t>
              </a:r>
              <a:r>
                <a:rPr lang="en-US" altLang="zh-CN" sz="2800" b="1">
                  <a:solidFill>
                    <a:srgbClr val="FF0000"/>
                  </a:solidFill>
                  <a:ea typeface="楷体_GB2312" panose="02010609030101010101" pitchFamily="49" charset="-122"/>
                </a:rPr>
                <a:t> 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36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 bwMode="auto">
          <a:xfrm>
            <a:off x="1452563" y="2859088"/>
            <a:ext cx="6791325" cy="1247775"/>
            <a:chOff x="2598989" y="3429099"/>
            <a:chExt cx="7025839" cy="1247055"/>
          </a:xfrm>
        </p:grpSpPr>
        <p:sp>
          <p:nvSpPr>
            <p:cNvPr id="41" name="对话气泡: 圆角矩形 40"/>
            <p:cNvSpPr/>
            <p:nvPr/>
          </p:nvSpPr>
          <p:spPr>
            <a:xfrm>
              <a:off x="2598989" y="3429099"/>
              <a:ext cx="7025839" cy="1247055"/>
            </a:xfrm>
            <a:prstGeom prst="wedgeRoundRectCallout">
              <a:avLst>
                <a:gd name="adj1" fmla="val -42723"/>
                <a:gd name="adj2" fmla="val -8039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  <a:ea typeface="黑体" panose="02010609060101010101" pitchFamily="49" charset="-122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2682747" y="3575065"/>
              <a:ext cx="6886242" cy="9551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zh-CN" altLang="en-US" sz="2800" b="1" dirty="0">
                  <a:latin typeface="+mn-lt"/>
                  <a:ea typeface="+mn-ea"/>
                </a:rPr>
                <a:t>如果分子除以分母除不尽，结果一般根据需要按“四舍五入” 法保留几位小数。</a:t>
              </a:r>
              <a:endParaRPr lang="en-US" altLang="zh-CN" sz="2800" b="1" dirty="0"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13"/>
          <p:cNvGrpSpPr/>
          <p:nvPr/>
        </p:nvGrpSpPr>
        <p:grpSpPr bwMode="auto">
          <a:xfrm>
            <a:off x="785019" y="503238"/>
            <a:ext cx="8017669" cy="1597758"/>
            <a:chOff x="415131" y="898525"/>
            <a:chExt cx="8017669" cy="1596062"/>
          </a:xfrm>
        </p:grpSpPr>
        <p:grpSp>
          <p:nvGrpSpPr>
            <p:cNvPr id="16435" name="组合 1"/>
            <p:cNvGrpSpPr/>
            <p:nvPr/>
          </p:nvGrpSpPr>
          <p:grpSpPr bwMode="auto">
            <a:xfrm>
              <a:off x="1171575" y="898525"/>
              <a:ext cx="7261225" cy="1057275"/>
              <a:chOff x="1052513" y="271462"/>
              <a:chExt cx="7261224" cy="1058225"/>
            </a:xfrm>
          </p:grpSpPr>
          <p:sp>
            <p:nvSpPr>
              <p:cNvPr id="16437" name="Text Box 10"/>
              <p:cNvSpPr txBox="1">
                <a:spLocks noChangeArrowheads="1"/>
              </p:cNvSpPr>
              <p:nvPr/>
            </p:nvSpPr>
            <p:spPr bwMode="auto">
              <a:xfrm>
                <a:off x="1052513" y="519335"/>
                <a:ext cx="7261224" cy="6367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  <a:spcBef>
                    <a:spcPct val="50000"/>
                  </a:spcBef>
                </a:pP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把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0.7 </a:t>
                </a: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、     、</a:t>
                </a:r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0.25 </a:t>
                </a:r>
                <a:r>
                  <a:rPr lang="zh-CN" altLang="en-US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、       、     、       </a:t>
                </a:r>
                <a:endPara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16438" name="Group 11"/>
              <p:cNvGrpSpPr/>
              <p:nvPr/>
            </p:nvGrpSpPr>
            <p:grpSpPr bwMode="auto">
              <a:xfrm>
                <a:off x="2452688" y="271462"/>
                <a:ext cx="1200150" cy="939798"/>
                <a:chOff x="3969" y="1298"/>
                <a:chExt cx="756" cy="592"/>
              </a:xfrm>
            </p:grpSpPr>
            <p:sp>
              <p:nvSpPr>
                <p:cNvPr id="16451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969" y="1522"/>
                  <a:ext cx="756" cy="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52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040" y="1298"/>
                  <a:ext cx="227" cy="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53" name="Line 14"/>
                <p:cNvSpPr>
                  <a:spLocks noChangeShapeType="1"/>
                </p:cNvSpPr>
                <p:nvPr/>
              </p:nvSpPr>
              <p:spPr bwMode="auto">
                <a:xfrm>
                  <a:off x="4041" y="1594"/>
                  <a:ext cx="227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439" name="Group 15"/>
              <p:cNvGrpSpPr/>
              <p:nvPr/>
            </p:nvGrpSpPr>
            <p:grpSpPr bwMode="auto">
              <a:xfrm>
                <a:off x="4598037" y="277479"/>
                <a:ext cx="1171575" cy="1027107"/>
                <a:chOff x="3696" y="2825"/>
                <a:chExt cx="738" cy="647"/>
              </a:xfrm>
            </p:grpSpPr>
            <p:sp>
              <p:nvSpPr>
                <p:cNvPr id="16448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3696" y="3104"/>
                  <a:ext cx="738" cy="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100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49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753" y="2825"/>
                  <a:ext cx="477" cy="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50" name="Line 18"/>
                <p:cNvSpPr>
                  <a:spLocks noChangeShapeType="1"/>
                </p:cNvSpPr>
                <p:nvPr/>
              </p:nvSpPr>
              <p:spPr bwMode="auto">
                <a:xfrm flipV="1">
                  <a:off x="3781" y="3138"/>
                  <a:ext cx="353" cy="6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440" name="Group 19"/>
              <p:cNvGrpSpPr/>
              <p:nvPr/>
            </p:nvGrpSpPr>
            <p:grpSpPr bwMode="auto">
              <a:xfrm>
                <a:off x="5710239" y="307979"/>
                <a:ext cx="928688" cy="987421"/>
                <a:chOff x="3969" y="1268"/>
                <a:chExt cx="585" cy="622"/>
              </a:xfrm>
            </p:grpSpPr>
            <p:sp>
              <p:nvSpPr>
                <p:cNvPr id="16445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3969" y="1522"/>
                  <a:ext cx="585" cy="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25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46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4025" y="1268"/>
                  <a:ext cx="227" cy="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47" name="Line 22"/>
                <p:cNvSpPr>
                  <a:spLocks noChangeShapeType="1"/>
                </p:cNvSpPr>
                <p:nvPr/>
              </p:nvSpPr>
              <p:spPr bwMode="auto">
                <a:xfrm>
                  <a:off x="4011" y="1562"/>
                  <a:ext cx="227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441" name="Group 23"/>
              <p:cNvGrpSpPr/>
              <p:nvPr/>
            </p:nvGrpSpPr>
            <p:grpSpPr bwMode="auto">
              <a:xfrm>
                <a:off x="6765131" y="310516"/>
                <a:ext cx="869950" cy="1019171"/>
                <a:chOff x="2912" y="1433"/>
                <a:chExt cx="548" cy="642"/>
              </a:xfrm>
            </p:grpSpPr>
            <p:sp>
              <p:nvSpPr>
                <p:cNvPr id="16442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2917" y="1715"/>
                  <a:ext cx="543" cy="3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47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43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2913" y="1433"/>
                  <a:ext cx="430" cy="36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CC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6444" name="Line 26"/>
                <p:cNvSpPr>
                  <a:spLocks noChangeShapeType="1"/>
                </p:cNvSpPr>
                <p:nvPr/>
              </p:nvSpPr>
              <p:spPr bwMode="auto">
                <a:xfrm>
                  <a:off x="2975" y="1755"/>
                  <a:ext cx="227" cy="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6436" name="矩形 5"/>
            <p:cNvSpPr>
              <a:spLocks noChangeArrowheads="1"/>
            </p:cNvSpPr>
            <p:nvPr/>
          </p:nvSpPr>
          <p:spPr bwMode="auto">
            <a:xfrm>
              <a:off x="415131" y="1910387"/>
              <a:ext cx="6713538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按从小到大的顺序排列起来。</a:t>
              </a:r>
              <a:endParaRPr lang="zh-CN" altLang="en-US" dirty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pic>
        <p:nvPicPr>
          <p:cNvPr id="16387" name="图片 3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324605"/>
            <a:ext cx="1247775" cy="35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" name="Group 54"/>
          <p:cNvGrpSpPr/>
          <p:nvPr/>
        </p:nvGrpSpPr>
        <p:grpSpPr bwMode="auto">
          <a:xfrm>
            <a:off x="1673225" y="2181225"/>
            <a:ext cx="1773238" cy="879475"/>
            <a:chOff x="877" y="1616"/>
            <a:chExt cx="1005" cy="554"/>
          </a:xfrm>
        </p:grpSpPr>
        <p:grpSp>
          <p:nvGrpSpPr>
            <p:cNvPr id="16430" name="Group 27"/>
            <p:cNvGrpSpPr/>
            <p:nvPr/>
          </p:nvGrpSpPr>
          <p:grpSpPr bwMode="auto">
            <a:xfrm>
              <a:off x="877" y="1616"/>
              <a:ext cx="332" cy="554"/>
              <a:chOff x="3969" y="1298"/>
              <a:chExt cx="318" cy="554"/>
            </a:xfrm>
          </p:grpSpPr>
          <p:sp>
            <p:nvSpPr>
              <p:cNvPr id="16432" name="Text Box 28"/>
              <p:cNvSpPr txBox="1">
                <a:spLocks noChangeArrowheads="1"/>
              </p:cNvSpPr>
              <p:nvPr/>
            </p:nvSpPr>
            <p:spPr bwMode="auto">
              <a:xfrm>
                <a:off x="3969" y="1522"/>
                <a:ext cx="318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6433" name="Text Box 29"/>
              <p:cNvSpPr txBox="1">
                <a:spLocks noChangeArrowheads="1"/>
              </p:cNvSpPr>
              <p:nvPr/>
            </p:nvSpPr>
            <p:spPr bwMode="auto">
              <a:xfrm>
                <a:off x="4025" y="1298"/>
                <a:ext cx="22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9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6434" name="Line 30"/>
              <p:cNvSpPr>
                <a:spLocks noChangeShapeType="1"/>
              </p:cNvSpPr>
              <p:nvPr/>
            </p:nvSpPr>
            <p:spPr bwMode="auto">
              <a:xfrm>
                <a:off x="4011" y="1562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6431" name="Text Box 31"/>
            <p:cNvSpPr txBox="1">
              <a:spLocks noChangeArrowheads="1"/>
            </p:cNvSpPr>
            <p:nvPr/>
          </p:nvSpPr>
          <p:spPr bwMode="auto">
            <a:xfrm>
              <a:off x="1126" y="1706"/>
              <a:ext cx="756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9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44" name="Group 53"/>
          <p:cNvGrpSpPr/>
          <p:nvPr/>
        </p:nvGrpSpPr>
        <p:grpSpPr bwMode="auto">
          <a:xfrm>
            <a:off x="4852988" y="2108200"/>
            <a:ext cx="1757362" cy="879475"/>
            <a:chOff x="2065" y="1570"/>
            <a:chExt cx="996" cy="554"/>
          </a:xfrm>
        </p:grpSpPr>
        <p:grpSp>
          <p:nvGrpSpPr>
            <p:cNvPr id="16425" name="Group 32"/>
            <p:cNvGrpSpPr/>
            <p:nvPr/>
          </p:nvGrpSpPr>
          <p:grpSpPr bwMode="auto">
            <a:xfrm>
              <a:off x="2065" y="1570"/>
              <a:ext cx="532" cy="554"/>
              <a:chOff x="3696" y="2880"/>
              <a:chExt cx="534" cy="554"/>
            </a:xfrm>
          </p:grpSpPr>
          <p:sp>
            <p:nvSpPr>
              <p:cNvPr id="16427" name="Text Box 33"/>
              <p:cNvSpPr txBox="1">
                <a:spLocks noChangeArrowheads="1"/>
              </p:cNvSpPr>
              <p:nvPr/>
            </p:nvSpPr>
            <p:spPr bwMode="auto">
              <a:xfrm>
                <a:off x="3696" y="3104"/>
                <a:ext cx="450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100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6428" name="Text Box 34"/>
              <p:cNvSpPr txBox="1">
                <a:spLocks noChangeArrowheads="1"/>
              </p:cNvSpPr>
              <p:nvPr/>
            </p:nvSpPr>
            <p:spPr bwMode="auto">
              <a:xfrm>
                <a:off x="3753" y="2880"/>
                <a:ext cx="477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6429" name="Line 35"/>
              <p:cNvSpPr>
                <a:spLocks noChangeShapeType="1"/>
              </p:cNvSpPr>
              <p:nvPr/>
            </p:nvSpPr>
            <p:spPr bwMode="auto">
              <a:xfrm>
                <a:off x="3781" y="3144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6426" name="Text Box 36"/>
            <p:cNvSpPr txBox="1">
              <a:spLocks noChangeArrowheads="1"/>
            </p:cNvSpPr>
            <p:nvPr/>
          </p:nvSpPr>
          <p:spPr bwMode="auto">
            <a:xfrm>
              <a:off x="2337" y="1655"/>
              <a:ext cx="724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43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0" name="Group 42"/>
          <p:cNvGrpSpPr/>
          <p:nvPr/>
        </p:nvGrpSpPr>
        <p:grpSpPr bwMode="auto">
          <a:xfrm>
            <a:off x="1714500" y="2990850"/>
            <a:ext cx="3052763" cy="863600"/>
            <a:chOff x="936" y="2113"/>
            <a:chExt cx="1729" cy="544"/>
          </a:xfrm>
        </p:grpSpPr>
        <p:grpSp>
          <p:nvGrpSpPr>
            <p:cNvPr id="16420" name="Group 37"/>
            <p:cNvGrpSpPr/>
            <p:nvPr/>
          </p:nvGrpSpPr>
          <p:grpSpPr bwMode="auto">
            <a:xfrm>
              <a:off x="936" y="2113"/>
              <a:ext cx="318" cy="544"/>
              <a:chOff x="3969" y="1298"/>
              <a:chExt cx="318" cy="569"/>
            </a:xfrm>
          </p:grpSpPr>
          <p:sp>
            <p:nvSpPr>
              <p:cNvPr id="16422" name="Text Box 38"/>
              <p:cNvSpPr txBox="1">
                <a:spLocks noChangeArrowheads="1"/>
              </p:cNvSpPr>
              <p:nvPr/>
            </p:nvSpPr>
            <p:spPr bwMode="auto">
              <a:xfrm>
                <a:off x="3969" y="1522"/>
                <a:ext cx="31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6423" name="Text Box 39"/>
              <p:cNvSpPr txBox="1">
                <a:spLocks noChangeArrowheads="1"/>
              </p:cNvSpPr>
              <p:nvPr/>
            </p:nvSpPr>
            <p:spPr bwMode="auto">
              <a:xfrm>
                <a:off x="4025" y="1298"/>
                <a:ext cx="228" cy="34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6424" name="Line 40"/>
              <p:cNvSpPr>
                <a:spLocks noChangeShapeType="1"/>
              </p:cNvSpPr>
              <p:nvPr/>
            </p:nvSpPr>
            <p:spPr bwMode="auto">
              <a:xfrm>
                <a:off x="4011" y="1562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16421" name="Text Box 41"/>
            <p:cNvSpPr txBox="1">
              <a:spLocks noChangeArrowheads="1"/>
            </p:cNvSpPr>
            <p:nvPr/>
          </p:nvSpPr>
          <p:spPr bwMode="auto">
            <a:xfrm>
              <a:off x="1173" y="2202"/>
              <a:ext cx="1492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﹦7÷25﹦0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28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</p:grpSp>
      <p:grpSp>
        <p:nvGrpSpPr>
          <p:cNvPr id="56" name="Group 55"/>
          <p:cNvGrpSpPr/>
          <p:nvPr/>
        </p:nvGrpSpPr>
        <p:grpSpPr bwMode="auto">
          <a:xfrm>
            <a:off x="4914900" y="2952750"/>
            <a:ext cx="3322638" cy="879475"/>
            <a:chOff x="2919" y="2102"/>
            <a:chExt cx="1883" cy="554"/>
          </a:xfrm>
        </p:grpSpPr>
        <p:sp>
          <p:nvSpPr>
            <p:cNvPr id="16415" name="Text Box 48"/>
            <p:cNvSpPr txBox="1">
              <a:spLocks noChangeArrowheads="1"/>
            </p:cNvSpPr>
            <p:nvPr/>
          </p:nvSpPr>
          <p:spPr bwMode="auto">
            <a:xfrm>
              <a:off x="3152" y="2201"/>
              <a:ext cx="165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﹦13÷47≈0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277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6416" name="Group 49"/>
            <p:cNvGrpSpPr/>
            <p:nvPr/>
          </p:nvGrpSpPr>
          <p:grpSpPr bwMode="auto">
            <a:xfrm>
              <a:off x="2919" y="2102"/>
              <a:ext cx="453" cy="554"/>
              <a:chOff x="2932" y="1483"/>
              <a:chExt cx="445" cy="554"/>
            </a:xfrm>
          </p:grpSpPr>
          <p:sp>
            <p:nvSpPr>
              <p:cNvPr id="16417" name="Text Box 50"/>
              <p:cNvSpPr txBox="1">
                <a:spLocks noChangeArrowheads="1"/>
              </p:cNvSpPr>
              <p:nvPr/>
            </p:nvSpPr>
            <p:spPr bwMode="auto">
              <a:xfrm>
                <a:off x="2932" y="1707"/>
                <a:ext cx="318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47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6418" name="Text Box 51"/>
              <p:cNvSpPr txBox="1">
                <a:spLocks noChangeArrowheads="1"/>
              </p:cNvSpPr>
              <p:nvPr/>
            </p:nvSpPr>
            <p:spPr bwMode="auto">
              <a:xfrm>
                <a:off x="2937" y="1483"/>
                <a:ext cx="440" cy="3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CC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6419" name="Line 52"/>
              <p:cNvSpPr>
                <a:spLocks noChangeShapeType="1"/>
              </p:cNvSpPr>
              <p:nvPr/>
            </p:nvSpPr>
            <p:spPr bwMode="auto">
              <a:xfrm>
                <a:off x="2974" y="1747"/>
                <a:ext cx="227" cy="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</p:grpSp>
      <p:sp>
        <p:nvSpPr>
          <p:cNvPr id="62" name="Text Box 56"/>
          <p:cNvSpPr txBox="1">
            <a:spLocks noChangeArrowheads="1"/>
          </p:cNvSpPr>
          <p:nvPr/>
        </p:nvSpPr>
        <p:spPr bwMode="auto">
          <a:xfrm>
            <a:off x="1639888" y="4184650"/>
            <a:ext cx="881062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0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25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63" name="Text Box 57"/>
          <p:cNvSpPr txBox="1">
            <a:spLocks noChangeArrowheads="1"/>
          </p:cNvSpPr>
          <p:nvPr/>
        </p:nvSpPr>
        <p:spPr bwMode="auto">
          <a:xfrm>
            <a:off x="2289175" y="4175125"/>
            <a:ext cx="88106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＜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64" name="Group 58"/>
          <p:cNvGrpSpPr/>
          <p:nvPr/>
        </p:nvGrpSpPr>
        <p:grpSpPr bwMode="auto">
          <a:xfrm>
            <a:off x="2720975" y="3973513"/>
            <a:ext cx="719138" cy="879475"/>
            <a:chOff x="2932" y="1483"/>
            <a:chExt cx="408" cy="554"/>
          </a:xfrm>
        </p:grpSpPr>
        <p:sp>
          <p:nvSpPr>
            <p:cNvPr id="16412" name="Text Box 59"/>
            <p:cNvSpPr txBox="1">
              <a:spLocks noChangeArrowheads="1"/>
            </p:cNvSpPr>
            <p:nvPr/>
          </p:nvSpPr>
          <p:spPr bwMode="auto">
            <a:xfrm>
              <a:off x="2932" y="1707"/>
              <a:ext cx="408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47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6413" name="Text Box 60"/>
            <p:cNvSpPr txBox="1">
              <a:spLocks noChangeArrowheads="1"/>
            </p:cNvSpPr>
            <p:nvPr/>
          </p:nvSpPr>
          <p:spPr bwMode="auto">
            <a:xfrm>
              <a:off x="2937" y="1483"/>
              <a:ext cx="403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13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6414" name="Line 61"/>
            <p:cNvSpPr>
              <a:spLocks noChangeShapeType="1"/>
            </p:cNvSpPr>
            <p:nvPr/>
          </p:nvSpPr>
          <p:spPr bwMode="auto">
            <a:xfrm>
              <a:off x="2974" y="1747"/>
              <a:ext cx="22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68" name="Text Box 62"/>
          <p:cNvSpPr txBox="1">
            <a:spLocks noChangeArrowheads="1"/>
          </p:cNvSpPr>
          <p:nvPr/>
        </p:nvSpPr>
        <p:spPr bwMode="auto">
          <a:xfrm>
            <a:off x="3117850" y="4184650"/>
            <a:ext cx="88106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＜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69" name="Group 63"/>
          <p:cNvGrpSpPr/>
          <p:nvPr/>
        </p:nvGrpSpPr>
        <p:grpSpPr bwMode="auto">
          <a:xfrm>
            <a:off x="3511550" y="3959225"/>
            <a:ext cx="668338" cy="879475"/>
            <a:chOff x="3969" y="1298"/>
            <a:chExt cx="379" cy="554"/>
          </a:xfrm>
        </p:grpSpPr>
        <p:sp>
          <p:nvSpPr>
            <p:cNvPr id="16409" name="Text Box 64"/>
            <p:cNvSpPr txBox="1">
              <a:spLocks noChangeArrowheads="1"/>
            </p:cNvSpPr>
            <p:nvPr/>
          </p:nvSpPr>
          <p:spPr bwMode="auto">
            <a:xfrm>
              <a:off x="3969" y="1522"/>
              <a:ext cx="379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25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6410" name="Text Box 65"/>
            <p:cNvSpPr txBox="1">
              <a:spLocks noChangeArrowheads="1"/>
            </p:cNvSpPr>
            <p:nvPr/>
          </p:nvSpPr>
          <p:spPr bwMode="auto">
            <a:xfrm>
              <a:off x="4025" y="1298"/>
              <a:ext cx="2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7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6411" name="Line 66"/>
            <p:cNvSpPr>
              <a:spLocks noChangeShapeType="1"/>
            </p:cNvSpPr>
            <p:nvPr/>
          </p:nvSpPr>
          <p:spPr bwMode="auto">
            <a:xfrm>
              <a:off x="4011" y="1562"/>
              <a:ext cx="22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73" name="Group 67"/>
          <p:cNvGrpSpPr/>
          <p:nvPr/>
        </p:nvGrpSpPr>
        <p:grpSpPr bwMode="auto">
          <a:xfrm>
            <a:off x="4176713" y="3989388"/>
            <a:ext cx="942975" cy="879475"/>
            <a:chOff x="3696" y="2880"/>
            <a:chExt cx="534" cy="554"/>
          </a:xfrm>
        </p:grpSpPr>
        <p:sp>
          <p:nvSpPr>
            <p:cNvPr id="16406" name="Text Box 68"/>
            <p:cNvSpPr txBox="1">
              <a:spLocks noChangeArrowheads="1"/>
            </p:cNvSpPr>
            <p:nvPr/>
          </p:nvSpPr>
          <p:spPr bwMode="auto">
            <a:xfrm>
              <a:off x="3696" y="3104"/>
              <a:ext cx="45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100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6407" name="Text Box 69"/>
            <p:cNvSpPr txBox="1">
              <a:spLocks noChangeArrowheads="1"/>
            </p:cNvSpPr>
            <p:nvPr/>
          </p:nvSpPr>
          <p:spPr bwMode="auto">
            <a:xfrm>
              <a:off x="3753" y="2880"/>
              <a:ext cx="47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43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6408" name="Line 70"/>
            <p:cNvSpPr>
              <a:spLocks noChangeShapeType="1"/>
            </p:cNvSpPr>
            <p:nvPr/>
          </p:nvSpPr>
          <p:spPr bwMode="auto">
            <a:xfrm>
              <a:off x="3781" y="3144"/>
              <a:ext cx="227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77" name="Text Box 71"/>
          <p:cNvSpPr txBox="1">
            <a:spLocks noChangeArrowheads="1"/>
          </p:cNvSpPr>
          <p:nvPr/>
        </p:nvSpPr>
        <p:spPr bwMode="auto">
          <a:xfrm>
            <a:off x="3881438" y="4165600"/>
            <a:ext cx="596900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＜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78" name="Text Box 72"/>
          <p:cNvSpPr txBox="1">
            <a:spLocks noChangeArrowheads="1"/>
          </p:cNvSpPr>
          <p:nvPr/>
        </p:nvSpPr>
        <p:spPr bwMode="auto">
          <a:xfrm>
            <a:off x="4641850" y="4165600"/>
            <a:ext cx="88106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＜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79" name="Text Box 73"/>
          <p:cNvSpPr txBox="1">
            <a:spLocks noChangeArrowheads="1"/>
          </p:cNvSpPr>
          <p:nvPr/>
        </p:nvSpPr>
        <p:spPr bwMode="auto">
          <a:xfrm>
            <a:off x="4953000" y="4194175"/>
            <a:ext cx="881063" cy="52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0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7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sp>
        <p:nvSpPr>
          <p:cNvPr id="80" name="Text Box 74"/>
          <p:cNvSpPr txBox="1">
            <a:spLocks noChangeArrowheads="1"/>
          </p:cNvSpPr>
          <p:nvPr/>
        </p:nvSpPr>
        <p:spPr bwMode="auto">
          <a:xfrm>
            <a:off x="5440363" y="4170363"/>
            <a:ext cx="881062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＜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楷体_GB2312" panose="02010609030101010101" pitchFamily="49" charset="-122"/>
            </a:endParaRPr>
          </a:p>
        </p:txBody>
      </p:sp>
      <p:grpSp>
        <p:nvGrpSpPr>
          <p:cNvPr id="81" name="Group 75"/>
          <p:cNvGrpSpPr/>
          <p:nvPr/>
        </p:nvGrpSpPr>
        <p:grpSpPr bwMode="auto">
          <a:xfrm>
            <a:off x="5816600" y="3960813"/>
            <a:ext cx="581025" cy="879475"/>
            <a:chOff x="3969" y="1298"/>
            <a:chExt cx="330" cy="554"/>
          </a:xfrm>
        </p:grpSpPr>
        <p:sp>
          <p:nvSpPr>
            <p:cNvPr id="16403" name="Text Box 76"/>
            <p:cNvSpPr txBox="1">
              <a:spLocks noChangeArrowheads="1"/>
            </p:cNvSpPr>
            <p:nvPr/>
          </p:nvSpPr>
          <p:spPr bwMode="auto">
            <a:xfrm>
              <a:off x="3969" y="1522"/>
              <a:ext cx="33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10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6404" name="Text Box 77"/>
            <p:cNvSpPr txBox="1">
              <a:spLocks noChangeArrowheads="1"/>
            </p:cNvSpPr>
            <p:nvPr/>
          </p:nvSpPr>
          <p:spPr bwMode="auto">
            <a:xfrm>
              <a:off x="4025" y="1298"/>
              <a:ext cx="227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CC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9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sp>
          <p:nvSpPr>
            <p:cNvPr id="16405" name="Line 78"/>
            <p:cNvSpPr>
              <a:spLocks noChangeShapeType="1"/>
            </p:cNvSpPr>
            <p:nvPr/>
          </p:nvSpPr>
          <p:spPr bwMode="auto">
            <a:xfrm>
              <a:off x="4011" y="1562"/>
              <a:ext cx="225" cy="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1638302" y="313631"/>
            <a:ext cx="21387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选自课本</a:t>
            </a:r>
            <a:r>
              <a:rPr lang="en-US" altLang="zh-CN" sz="1400" b="1" dirty="0">
                <a:solidFill>
                  <a:srgbClr val="EF75B2"/>
                </a:solidFill>
              </a:rPr>
              <a:t>P77 </a:t>
            </a:r>
            <a:r>
              <a:rPr lang="zh-CN" altLang="en-US" sz="1400" b="1" dirty="0">
                <a:solidFill>
                  <a:srgbClr val="EF75B2"/>
                </a:solidFill>
              </a:rPr>
              <a:t>做一做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8" grpId="0"/>
      <p:bldP spid="77" grpId="0"/>
      <p:bldP spid="78" grpId="0"/>
      <p:bldP spid="79" grpId="0"/>
      <p:bldP spid="8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矩形 62"/>
          <p:cNvSpPr/>
          <p:nvPr/>
        </p:nvSpPr>
        <p:spPr>
          <a:xfrm>
            <a:off x="709613" y="1139825"/>
            <a:ext cx="7894637" cy="31464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一般方法：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</a:t>
            </a:r>
            <a:r>
              <a:rPr lang="zh-CN" altLang="en-US" sz="2800" b="1" dirty="0">
                <a:latin typeface="+mn-lt"/>
                <a:ea typeface="+mj-ea"/>
              </a:rPr>
              <a:t>用分子除以分母</a:t>
            </a:r>
            <a:r>
              <a:rPr lang="en-US" altLang="zh-CN" sz="2800" b="1" dirty="0">
                <a:latin typeface="+mn-lt"/>
                <a:ea typeface="+mj-ea"/>
              </a:rPr>
              <a:t>(</a:t>
            </a:r>
            <a:r>
              <a:rPr lang="zh-CN" altLang="en-US" sz="2800" b="1" dirty="0">
                <a:latin typeface="+mn-lt"/>
                <a:ea typeface="+mj-ea"/>
              </a:rPr>
              <a:t>除不尽时按要求保留几位小数</a:t>
            </a:r>
            <a:r>
              <a:rPr lang="en-US" altLang="zh-CN" sz="2800" b="1" dirty="0">
                <a:latin typeface="+mn-lt"/>
                <a:ea typeface="+mj-ea"/>
              </a:rPr>
              <a:t>)</a:t>
            </a:r>
            <a:r>
              <a:rPr lang="zh-CN" altLang="en-US" sz="2800" b="1" dirty="0">
                <a:latin typeface="+mn-lt"/>
                <a:ea typeface="+mj-ea"/>
              </a:rPr>
              <a:t>。</a:t>
            </a:r>
            <a:endParaRPr lang="en-US" altLang="zh-CN" sz="2800" b="1" dirty="0"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特殊方法：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①分母是</a:t>
            </a:r>
            <a:r>
              <a:rPr lang="en-US" altLang="zh-CN" sz="2800" b="1" dirty="0">
                <a:latin typeface="+mn-lt"/>
                <a:ea typeface="+mj-ea"/>
              </a:rPr>
              <a:t>10</a:t>
            </a:r>
            <a:r>
              <a:rPr lang="zh-CN" altLang="en-US" sz="2800" b="1" dirty="0">
                <a:latin typeface="+mn-lt"/>
                <a:ea typeface="+mj-ea"/>
              </a:rPr>
              <a:t>，</a:t>
            </a:r>
            <a:r>
              <a:rPr lang="en-US" altLang="zh-CN" sz="2800" b="1" dirty="0">
                <a:latin typeface="+mn-lt"/>
                <a:ea typeface="+mj-ea"/>
              </a:rPr>
              <a:t>100</a:t>
            </a:r>
            <a:r>
              <a:rPr lang="zh-CN" altLang="en-US" sz="2800" b="1" dirty="0">
                <a:latin typeface="+mn-lt"/>
                <a:ea typeface="+mj-ea"/>
              </a:rPr>
              <a:t>，</a:t>
            </a:r>
            <a:r>
              <a:rPr lang="en-US" altLang="zh-CN" sz="2800" b="1" dirty="0">
                <a:latin typeface="+mn-lt"/>
                <a:ea typeface="+mj-ea"/>
              </a:rPr>
              <a:t>1000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800" b="1" dirty="0">
                <a:latin typeface="+mn-lt"/>
                <a:ea typeface="+mj-ea"/>
              </a:rPr>
              <a:t>时，直接化成小数；</a:t>
            </a:r>
            <a:endParaRPr lang="en-US" altLang="zh-CN" sz="2800" b="1" dirty="0">
              <a:latin typeface="+mn-lt"/>
              <a:ea typeface="+mj-ea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latin typeface="+mn-lt"/>
                <a:ea typeface="+mj-ea"/>
              </a:rPr>
              <a:t>②分母是</a:t>
            </a:r>
            <a:r>
              <a:rPr lang="en-US" altLang="zh-CN" sz="2800" b="1" dirty="0">
                <a:latin typeface="+mn-lt"/>
                <a:ea typeface="+mj-ea"/>
              </a:rPr>
              <a:t>10</a:t>
            </a:r>
            <a:r>
              <a:rPr lang="zh-CN" altLang="en-US" sz="2800" b="1" dirty="0">
                <a:latin typeface="+mn-lt"/>
                <a:ea typeface="+mj-ea"/>
              </a:rPr>
              <a:t>，</a:t>
            </a:r>
            <a:r>
              <a:rPr lang="en-US" altLang="zh-CN" sz="2800" b="1" dirty="0">
                <a:latin typeface="+mn-lt"/>
                <a:ea typeface="+mj-ea"/>
              </a:rPr>
              <a:t>100</a:t>
            </a:r>
            <a:r>
              <a:rPr lang="zh-CN" altLang="en-US" sz="2800" b="1" dirty="0">
                <a:latin typeface="+mn-lt"/>
                <a:ea typeface="+mj-ea"/>
              </a:rPr>
              <a:t>，</a:t>
            </a:r>
            <a:r>
              <a:rPr lang="en-US" altLang="zh-CN" sz="2800" b="1" dirty="0">
                <a:latin typeface="+mn-lt"/>
                <a:ea typeface="+mj-ea"/>
              </a:rPr>
              <a:t>1000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800" b="1" dirty="0">
                <a:latin typeface="+mn-lt"/>
                <a:ea typeface="+mj-ea"/>
              </a:rPr>
              <a:t>的因数时，可化成分母是</a:t>
            </a:r>
            <a:r>
              <a:rPr lang="en-US" altLang="zh-CN" sz="2800" b="1" dirty="0">
                <a:latin typeface="+mn-lt"/>
                <a:ea typeface="+mj-ea"/>
              </a:rPr>
              <a:t>10</a:t>
            </a:r>
            <a:r>
              <a:rPr lang="zh-CN" altLang="en-US" sz="2800" b="1" dirty="0">
                <a:latin typeface="+mn-lt"/>
                <a:ea typeface="+mj-ea"/>
              </a:rPr>
              <a:t>，</a:t>
            </a:r>
            <a:r>
              <a:rPr lang="en-US" altLang="zh-CN" sz="2800" b="1" dirty="0">
                <a:latin typeface="+mn-lt"/>
                <a:ea typeface="+mj-ea"/>
              </a:rPr>
              <a:t>100</a:t>
            </a:r>
            <a:r>
              <a:rPr lang="zh-CN" altLang="en-US" sz="2800" b="1" dirty="0">
                <a:latin typeface="+mn-lt"/>
                <a:ea typeface="+mj-ea"/>
              </a:rPr>
              <a:t>，</a:t>
            </a:r>
            <a:r>
              <a:rPr lang="en-US" altLang="zh-CN" sz="2800" b="1" dirty="0">
                <a:latin typeface="+mn-lt"/>
                <a:ea typeface="+mj-ea"/>
              </a:rPr>
              <a:t>1000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…</a:t>
            </a:r>
            <a:r>
              <a:rPr lang="zh-CN" altLang="en-US" sz="2800" b="1" dirty="0">
                <a:latin typeface="+mn-lt"/>
                <a:ea typeface="+mj-ea"/>
              </a:rPr>
              <a:t>的分数，再化成小数。</a:t>
            </a:r>
            <a:endParaRPr lang="zh-CN" altLang="en-US" sz="2800" b="1" dirty="0">
              <a:latin typeface="+mn-lt"/>
              <a:ea typeface="+mj-ea"/>
            </a:endParaRPr>
          </a:p>
        </p:txBody>
      </p:sp>
      <p:grpSp>
        <p:nvGrpSpPr>
          <p:cNvPr id="17411" name="组合 4"/>
          <p:cNvGrpSpPr/>
          <p:nvPr/>
        </p:nvGrpSpPr>
        <p:grpSpPr bwMode="auto">
          <a:xfrm>
            <a:off x="2627313" y="-14288"/>
            <a:ext cx="3889375" cy="768351"/>
            <a:chOff x="3505697" y="109935"/>
            <a:chExt cx="2132607" cy="768965"/>
          </a:xfrm>
        </p:grpSpPr>
        <p:pic>
          <p:nvPicPr>
            <p:cNvPr id="17412" name="图片 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V="1">
              <a:off x="3505697" y="109935"/>
              <a:ext cx="2132607" cy="766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矩形 18"/>
            <p:cNvSpPr>
              <a:spLocks noChangeArrowheads="1"/>
            </p:cNvSpPr>
            <p:nvPr/>
          </p:nvSpPr>
          <p:spPr bwMode="auto">
            <a:xfrm>
              <a:off x="3886084" y="232271"/>
              <a:ext cx="1371832" cy="64662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分数化小数</a:t>
              </a:r>
              <a:endParaRPr lang="zh-CN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04948" y="65723"/>
            <a:ext cx="5577166" cy="634940"/>
            <a:chOff x="304948" y="65723"/>
            <a:chExt cx="5577166" cy="6349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/>
            <a:srcRect r="48381"/>
            <a:stretch>
              <a:fillRect/>
            </a:stretch>
          </p:blipFill>
          <p:spPr>
            <a:xfrm>
              <a:off x="304948" y="65723"/>
              <a:ext cx="3638402" cy="634365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588963" y="65723"/>
              <a:ext cx="5293151" cy="634940"/>
              <a:chOff x="588963" y="65723"/>
              <a:chExt cx="5293151" cy="63494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1"/>
              <a:srcRect l="72486"/>
              <a:stretch>
                <a:fillRect/>
              </a:stretch>
            </p:blipFill>
            <p:spPr>
              <a:xfrm>
                <a:off x="3942779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10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471635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三、回顾反思，系统归纳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77" y="915566"/>
            <a:ext cx="7557025" cy="380579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4"/>
          <p:cNvSpPr txBox="1">
            <a:spLocks noChangeArrowheads="1"/>
          </p:cNvSpPr>
          <p:nvPr/>
        </p:nvSpPr>
        <p:spPr bwMode="auto">
          <a:xfrm>
            <a:off x="557213" y="1131888"/>
            <a:ext cx="13160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459" name="文本框 5"/>
          <p:cNvSpPr txBox="1">
            <a:spLocks noChangeArrowheads="1"/>
          </p:cNvSpPr>
          <p:nvPr/>
        </p:nvSpPr>
        <p:spPr bwMode="auto">
          <a:xfrm>
            <a:off x="557213" y="1885950"/>
            <a:ext cx="8139112" cy="182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化成分数时，因为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是（        ）小数，所以就在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后面写（    ）个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作（       ），把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0.25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去掉小数点作（       ），最后是（      ）。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/>
          <p:cNvSpPr txBox="1">
            <a:spLocks noChangeArrowheads="1"/>
          </p:cNvSpPr>
          <p:nvPr/>
        </p:nvSpPr>
        <p:spPr bwMode="auto">
          <a:xfrm>
            <a:off x="6483350" y="1908175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两位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4129088" y="248920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6210300" y="2503488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分母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4092575" y="3094038"/>
            <a:ext cx="1004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分子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7512050" y="3009900"/>
          <a:ext cx="319088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2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12050" y="3009900"/>
                        <a:ext cx="319088" cy="795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304948" y="65723"/>
            <a:ext cx="5577166" cy="634940"/>
            <a:chOff x="304948" y="65723"/>
            <a:chExt cx="5577166" cy="6349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/>
            <a:srcRect r="48381"/>
            <a:stretch>
              <a:fillRect/>
            </a:stretch>
          </p:blipFill>
          <p:spPr>
            <a:xfrm>
              <a:off x="304948" y="65723"/>
              <a:ext cx="3638402" cy="634365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/>
          </p:nvGrpSpPr>
          <p:grpSpPr>
            <a:xfrm>
              <a:off x="588963" y="65723"/>
              <a:ext cx="5293151" cy="634940"/>
              <a:chOff x="588963" y="65723"/>
              <a:chExt cx="5293151" cy="634940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3"/>
              <a:srcRect l="72486"/>
              <a:stretch>
                <a:fillRect/>
              </a:stretch>
            </p:blipFill>
            <p:spPr>
              <a:xfrm>
                <a:off x="3942779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16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471635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四、分层练习，巩固提升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对象 18"/>
          <p:cNvGraphicFramePr>
            <a:graphicFrameLocks noChangeAspect="1"/>
          </p:cNvGraphicFramePr>
          <p:nvPr/>
        </p:nvGraphicFramePr>
        <p:xfrm>
          <a:off x="7155533" y="3352896"/>
          <a:ext cx="141922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0" name="Equation" r:id="rId1" imgW="1344930" imgH="779780" progId="Equation.DSMT4">
                  <p:embed/>
                </p:oleObj>
              </mc:Choice>
              <mc:Fallback>
                <p:oleObj name="Equation" r:id="rId1" imgW="1344930" imgH="779780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5533" y="3352896"/>
                        <a:ext cx="141922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对象 17"/>
          <p:cNvGraphicFramePr>
            <a:graphicFrameLocks noChangeAspect="1"/>
          </p:cNvGraphicFramePr>
          <p:nvPr/>
        </p:nvGraphicFramePr>
        <p:xfrm>
          <a:off x="3939258" y="3352896"/>
          <a:ext cx="1419225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3" imgW="1344930" imgH="779780" progId="Equation.DSMT4">
                  <p:embed/>
                </p:oleObj>
              </mc:Choice>
              <mc:Fallback>
                <p:oleObj name="Equation" r:id="rId3" imgW="1344930" imgH="77978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39258" y="3352896"/>
                        <a:ext cx="1419225" cy="819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对象 16"/>
          <p:cNvGraphicFramePr>
            <a:graphicFrameLocks noChangeAspect="1"/>
          </p:cNvGraphicFramePr>
          <p:nvPr/>
        </p:nvGraphicFramePr>
        <p:xfrm>
          <a:off x="705520" y="3352896"/>
          <a:ext cx="1436688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4" imgW="748665" imgH="431800" progId="Equation.DSMT4">
                  <p:embed/>
                </p:oleObj>
              </mc:Choice>
              <mc:Fallback>
                <p:oleObj name="Equation" r:id="rId4" imgW="748665" imgH="4318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5520" y="3352896"/>
                        <a:ext cx="1436688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图片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0" b="1280"/>
          <a:stretch>
            <a:fillRect/>
          </a:stretch>
        </p:blipFill>
        <p:spPr bwMode="auto">
          <a:xfrm>
            <a:off x="570582" y="1819658"/>
            <a:ext cx="8194675" cy="1504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11870" y="3533871"/>
            <a:ext cx="15509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0.3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543720" y="3333846"/>
            <a:ext cx="1296988" cy="942975"/>
            <a:chOff x="2079854" y="3053309"/>
            <a:chExt cx="479273" cy="943847"/>
          </a:xfrm>
        </p:grpSpPr>
        <p:sp>
          <p:nvSpPr>
            <p:cNvPr id="20497" name="文本框 3"/>
            <p:cNvSpPr txBox="1">
              <a:spLocks noChangeArrowheads="1"/>
            </p:cNvSpPr>
            <p:nvPr/>
          </p:nvSpPr>
          <p:spPr bwMode="auto">
            <a:xfrm>
              <a:off x="2113618" y="3053309"/>
              <a:ext cx="403097" cy="523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8" name="文本框 4"/>
            <p:cNvSpPr txBox="1">
              <a:spLocks noChangeArrowheads="1"/>
            </p:cNvSpPr>
            <p:nvPr/>
          </p:nvSpPr>
          <p:spPr bwMode="auto">
            <a:xfrm>
              <a:off x="2079854" y="3473757"/>
              <a:ext cx="479273" cy="523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3834483" y="3551333"/>
            <a:ext cx="9874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0.25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4798095" y="3271933"/>
            <a:ext cx="488950" cy="962025"/>
            <a:chOff x="2086528" y="3074937"/>
            <a:chExt cx="489191" cy="960892"/>
          </a:xfrm>
        </p:grpSpPr>
        <p:sp>
          <p:nvSpPr>
            <p:cNvPr id="20495" name="文本框 8"/>
            <p:cNvSpPr txBox="1">
              <a:spLocks noChangeArrowheads="1"/>
            </p:cNvSpPr>
            <p:nvPr/>
          </p:nvSpPr>
          <p:spPr bwMode="auto">
            <a:xfrm>
              <a:off x="2172622" y="3074937"/>
              <a:ext cx="403097" cy="523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6" name="文本框 9"/>
            <p:cNvSpPr txBox="1">
              <a:spLocks noChangeArrowheads="1"/>
            </p:cNvSpPr>
            <p:nvPr/>
          </p:nvSpPr>
          <p:spPr bwMode="auto">
            <a:xfrm>
              <a:off x="2086528" y="3512670"/>
              <a:ext cx="479273" cy="523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7144420" y="3494183"/>
            <a:ext cx="6445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0.4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2" name="组合 11"/>
          <p:cNvGrpSpPr/>
          <p:nvPr/>
        </p:nvGrpSpPr>
        <p:grpSpPr bwMode="auto">
          <a:xfrm>
            <a:off x="8012783" y="3271933"/>
            <a:ext cx="485775" cy="892175"/>
            <a:chOff x="2092189" y="3066799"/>
            <a:chExt cx="485611" cy="893205"/>
          </a:xfrm>
        </p:grpSpPr>
        <p:sp>
          <p:nvSpPr>
            <p:cNvPr id="20493" name="文本框 12"/>
            <p:cNvSpPr txBox="1">
              <a:spLocks noChangeArrowheads="1"/>
            </p:cNvSpPr>
            <p:nvPr/>
          </p:nvSpPr>
          <p:spPr bwMode="auto">
            <a:xfrm>
              <a:off x="2174703" y="3066799"/>
              <a:ext cx="403097" cy="52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0494" name="文本框 13"/>
            <p:cNvSpPr txBox="1">
              <a:spLocks noChangeArrowheads="1"/>
            </p:cNvSpPr>
            <p:nvPr/>
          </p:nvSpPr>
          <p:spPr bwMode="auto">
            <a:xfrm>
              <a:off x="2092189" y="3435972"/>
              <a:ext cx="479273" cy="524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5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20492" name="矩形 14"/>
          <p:cNvSpPr>
            <a:spLocks noChangeArrowheads="1"/>
          </p:cNvSpPr>
          <p:nvPr/>
        </p:nvSpPr>
        <p:spPr bwMode="auto">
          <a:xfrm>
            <a:off x="325751" y="996583"/>
            <a:ext cx="868433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分别用小数和分数表示下面各图中涂色部分的大小。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82154" y="540466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选自课本</a:t>
            </a:r>
            <a:r>
              <a:rPr lang="en-US" altLang="zh-CN" sz="1400" b="1" dirty="0">
                <a:solidFill>
                  <a:srgbClr val="EF75B2"/>
                </a:solidFill>
              </a:rPr>
              <a:t>P77 </a:t>
            </a:r>
            <a:r>
              <a:rPr lang="zh-CN" altLang="en-US" sz="1400" b="1" dirty="0">
                <a:solidFill>
                  <a:srgbClr val="EF75B2"/>
                </a:solidFill>
              </a:rPr>
              <a:t>练习十九 第</a:t>
            </a:r>
            <a:r>
              <a:rPr lang="en-US" altLang="zh-CN" sz="1400" b="1" dirty="0">
                <a:solidFill>
                  <a:srgbClr val="EF75B2"/>
                </a:solidFill>
              </a:rPr>
              <a:t>1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8"/>
          <p:cNvSpPr>
            <a:spLocks noChangeArrowheads="1"/>
          </p:cNvSpPr>
          <p:nvPr/>
        </p:nvSpPr>
        <p:spPr bwMode="auto">
          <a:xfrm>
            <a:off x="495300" y="668338"/>
            <a:ext cx="66976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把相等的小数和分数用线连起来。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21507" name="对象 9"/>
          <p:cNvGraphicFramePr>
            <a:graphicFrameLocks noChangeAspect="1"/>
          </p:cNvGraphicFramePr>
          <p:nvPr/>
        </p:nvGraphicFramePr>
        <p:xfrm>
          <a:off x="900113" y="1563688"/>
          <a:ext cx="58578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8" name="Equation" r:id="rId1" imgW="241300" imgH="177800" progId="Equation.DSMT4">
                  <p:embed/>
                </p:oleObj>
              </mc:Choice>
              <mc:Fallback>
                <p:oleObj name="Equation" r:id="rId1" imgW="241300" imgH="1778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1563688"/>
                        <a:ext cx="58578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8" name="对象 10"/>
          <p:cNvGraphicFramePr>
            <a:graphicFrameLocks noChangeAspect="1"/>
          </p:cNvGraphicFramePr>
          <p:nvPr/>
        </p:nvGraphicFramePr>
        <p:xfrm>
          <a:off x="930275" y="2608263"/>
          <a:ext cx="523875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Equation" r:id="rId3" imgW="215900" imgH="405765" progId="Equation.DSMT4">
                  <p:embed/>
                </p:oleObj>
              </mc:Choice>
              <mc:Fallback>
                <p:oleObj name="Equation" r:id="rId3" imgW="215900" imgH="405765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0275" y="2608263"/>
                        <a:ext cx="523875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09" name="对象 11"/>
          <p:cNvGraphicFramePr>
            <a:graphicFrameLocks noChangeAspect="1"/>
          </p:cNvGraphicFramePr>
          <p:nvPr/>
        </p:nvGraphicFramePr>
        <p:xfrm>
          <a:off x="2289175" y="1563688"/>
          <a:ext cx="769938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0" name="Equation" r:id="rId5" imgW="316865" imgH="177800" progId="Equation.DSMT4">
                  <p:embed/>
                </p:oleObj>
              </mc:Choice>
              <mc:Fallback>
                <p:oleObj name="Equation" r:id="rId5" imgW="316865" imgH="1778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9175" y="1563688"/>
                        <a:ext cx="769938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0" name="对象 12"/>
          <p:cNvGraphicFramePr>
            <a:graphicFrameLocks noChangeAspect="1"/>
          </p:cNvGraphicFramePr>
          <p:nvPr/>
        </p:nvGraphicFramePr>
        <p:xfrm>
          <a:off x="3989388" y="1563688"/>
          <a:ext cx="769937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1" name="Equation" r:id="rId7" imgW="316865" imgH="177800" progId="Equation.DSMT4">
                  <p:embed/>
                </p:oleObj>
              </mc:Choice>
              <mc:Fallback>
                <p:oleObj name="Equation" r:id="rId7" imgW="316865" imgH="1778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9388" y="1563688"/>
                        <a:ext cx="769937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1" name="对象 13"/>
          <p:cNvGraphicFramePr>
            <a:graphicFrameLocks noChangeAspect="1"/>
          </p:cNvGraphicFramePr>
          <p:nvPr/>
        </p:nvGraphicFramePr>
        <p:xfrm>
          <a:off x="5776913" y="1563688"/>
          <a:ext cx="771525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2" name="Equation" r:id="rId9" imgW="316865" imgH="177800" progId="Equation.DSMT4">
                  <p:embed/>
                </p:oleObj>
              </mc:Choice>
              <mc:Fallback>
                <p:oleObj name="Equation" r:id="rId9" imgW="316865" imgH="1778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6913" y="1563688"/>
                        <a:ext cx="771525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2" name="对象 14"/>
          <p:cNvGraphicFramePr>
            <a:graphicFrameLocks noChangeAspect="1"/>
          </p:cNvGraphicFramePr>
          <p:nvPr/>
        </p:nvGraphicFramePr>
        <p:xfrm>
          <a:off x="7373938" y="1563688"/>
          <a:ext cx="7683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3" name="Equation" r:id="rId11" imgW="316865" imgH="177800" progId="Equation.DSMT4">
                  <p:embed/>
                </p:oleObj>
              </mc:Choice>
              <mc:Fallback>
                <p:oleObj name="Equation" r:id="rId11" imgW="316865" imgH="1778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3938" y="1563688"/>
                        <a:ext cx="76835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3" name="对象 15"/>
          <p:cNvGraphicFramePr>
            <a:graphicFrameLocks noChangeAspect="1"/>
          </p:cNvGraphicFramePr>
          <p:nvPr/>
        </p:nvGraphicFramePr>
        <p:xfrm>
          <a:off x="2355850" y="2608263"/>
          <a:ext cx="709613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4" name="Equation" r:id="rId13" imgW="292100" imgH="405765" progId="Equation.DSMT4">
                  <p:embed/>
                </p:oleObj>
              </mc:Choice>
              <mc:Fallback>
                <p:oleObj name="Equation" r:id="rId13" imgW="292100" imgH="4057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55850" y="2608263"/>
                        <a:ext cx="709613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4" name="对象 16"/>
          <p:cNvGraphicFramePr>
            <a:graphicFrameLocks noChangeAspect="1"/>
          </p:cNvGraphicFramePr>
          <p:nvPr/>
        </p:nvGraphicFramePr>
        <p:xfrm>
          <a:off x="4330700" y="2608263"/>
          <a:ext cx="369888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5" name="Equation" r:id="rId15" imgW="152400" imgH="405765" progId="Equation.DSMT4">
                  <p:embed/>
                </p:oleObj>
              </mc:Choice>
              <mc:Fallback>
                <p:oleObj name="Equation" r:id="rId15" imgW="152400" imgH="405765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0700" y="2608263"/>
                        <a:ext cx="369888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5" name="对象 17"/>
          <p:cNvGraphicFramePr>
            <a:graphicFrameLocks noChangeAspect="1"/>
          </p:cNvGraphicFramePr>
          <p:nvPr/>
        </p:nvGraphicFramePr>
        <p:xfrm>
          <a:off x="5853113" y="2608263"/>
          <a:ext cx="555625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6" name="Equation" r:id="rId17" imgW="228600" imgH="406400" progId="Equation.DSMT4">
                  <p:embed/>
                </p:oleObj>
              </mc:Choice>
              <mc:Fallback>
                <p:oleObj name="Equation" r:id="rId17" imgW="228600" imgH="4064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3113" y="2608263"/>
                        <a:ext cx="555625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516" name="对象 18"/>
          <p:cNvGraphicFramePr>
            <a:graphicFrameLocks noChangeAspect="1"/>
          </p:cNvGraphicFramePr>
          <p:nvPr/>
        </p:nvGraphicFramePr>
        <p:xfrm>
          <a:off x="7556500" y="2608263"/>
          <a:ext cx="523875" cy="985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7" name="Equation" r:id="rId19" imgW="215900" imgH="405765" progId="Equation.DSMT4">
                  <p:embed/>
                </p:oleObj>
              </mc:Choice>
              <mc:Fallback>
                <p:oleObj name="Equation" r:id="rId19" imgW="215900" imgH="405765" progId="Equation.DSMT4">
                  <p:embed/>
                  <p:pic>
                    <p:nvPicPr>
                      <p:cNvPr id="0" name="对象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0" y="2608263"/>
                        <a:ext cx="523875" cy="9858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直接连接符 20"/>
          <p:cNvCxnSpPr/>
          <p:nvPr/>
        </p:nvCxnSpPr>
        <p:spPr bwMode="auto">
          <a:xfrm>
            <a:off x="1273175" y="2019300"/>
            <a:ext cx="2940050" cy="738188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 bwMode="auto">
          <a:xfrm>
            <a:off x="2613025" y="1982788"/>
            <a:ext cx="96838" cy="625475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 bwMode="auto">
          <a:xfrm>
            <a:off x="4433888" y="1973263"/>
            <a:ext cx="1470025" cy="82391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 bwMode="auto">
          <a:xfrm flipH="1">
            <a:off x="1331913" y="1973263"/>
            <a:ext cx="4764087" cy="71120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 bwMode="auto">
          <a:xfrm>
            <a:off x="7778750" y="1979613"/>
            <a:ext cx="39688" cy="62865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4988317" y="270074"/>
            <a:ext cx="28408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EF75B2"/>
                </a:solidFill>
              </a:rPr>
              <a:t>【</a:t>
            </a:r>
            <a:r>
              <a:rPr lang="zh-CN" altLang="en-US" sz="1400" b="1" dirty="0">
                <a:solidFill>
                  <a:srgbClr val="EF75B2"/>
                </a:solidFill>
              </a:rPr>
              <a:t>选自课本</a:t>
            </a:r>
            <a:r>
              <a:rPr lang="en-US" altLang="zh-CN" sz="1400" b="1" dirty="0">
                <a:solidFill>
                  <a:srgbClr val="EF75B2"/>
                </a:solidFill>
              </a:rPr>
              <a:t>P77 </a:t>
            </a:r>
            <a:r>
              <a:rPr lang="zh-CN" altLang="en-US" sz="1400" b="1" dirty="0">
                <a:solidFill>
                  <a:srgbClr val="EF75B2"/>
                </a:solidFill>
              </a:rPr>
              <a:t>练习十九 第</a:t>
            </a:r>
            <a:r>
              <a:rPr lang="en-US" altLang="zh-CN" sz="1400" b="1" dirty="0">
                <a:solidFill>
                  <a:srgbClr val="EF75B2"/>
                </a:solidFill>
              </a:rPr>
              <a:t>3</a:t>
            </a:r>
            <a:r>
              <a:rPr lang="zh-CN" altLang="en-US" sz="1400" b="1" dirty="0">
                <a:solidFill>
                  <a:srgbClr val="EF75B2"/>
                </a:solidFill>
              </a:rPr>
              <a:t>题</a:t>
            </a:r>
            <a:r>
              <a:rPr lang="en-US" altLang="zh-CN" sz="1400" b="1" dirty="0">
                <a:solidFill>
                  <a:srgbClr val="EF75B2"/>
                </a:solidFill>
              </a:rPr>
              <a:t>】</a:t>
            </a:r>
            <a:endParaRPr lang="zh-CN" altLang="en-US" sz="1400" b="1" dirty="0">
              <a:solidFill>
                <a:srgbClr val="EF75B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078" y="987108"/>
            <a:ext cx="6289675" cy="343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/>
          <p:nvPr/>
        </p:nvGrpSpPr>
        <p:grpSpPr>
          <a:xfrm>
            <a:off x="304948" y="65723"/>
            <a:ext cx="3542837" cy="634940"/>
            <a:chOff x="304948" y="65723"/>
            <a:chExt cx="3542837" cy="6349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/>
            <a:srcRect r="77261"/>
            <a:stretch>
              <a:fillRect/>
            </a:stretch>
          </p:blipFill>
          <p:spPr>
            <a:xfrm>
              <a:off x="304948" y="65723"/>
              <a:ext cx="1602756" cy="634365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588963" y="65723"/>
              <a:ext cx="3258822" cy="634940"/>
              <a:chOff x="588963" y="65723"/>
              <a:chExt cx="3258822" cy="634940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 rotWithShape="1">
              <a:blip r:embed="rId2"/>
              <a:srcRect l="72486"/>
              <a:stretch>
                <a:fillRect/>
              </a:stretch>
            </p:blipFill>
            <p:spPr>
              <a:xfrm>
                <a:off x="1908450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15" name="文本框 1"/>
              <p:cNvSpPr txBox="1">
                <a:spLocks noChangeArrowheads="1"/>
              </p:cNvSpPr>
              <p:nvPr/>
            </p:nvSpPr>
            <p:spPr bwMode="auto">
              <a:xfrm>
                <a:off x="588963" y="115888"/>
                <a:ext cx="2656496" cy="5847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五、课堂小结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12" name="矩形 11"/>
          <p:cNvSpPr/>
          <p:nvPr/>
        </p:nvSpPr>
        <p:spPr bwMode="auto">
          <a:xfrm>
            <a:off x="2661603" y="2015808"/>
            <a:ext cx="4357687" cy="107791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</a:rPr>
              <a:t>小数化成分数的方法；</a:t>
            </a:r>
            <a:endParaRPr lang="en-US" altLang="zh-CN" sz="3200" b="1" dirty="0">
              <a:latin typeface="+mn-lt"/>
              <a:ea typeface="+mn-ea"/>
            </a:endParaRPr>
          </a:p>
          <a:p>
            <a:pPr>
              <a:defRPr/>
            </a:pPr>
            <a:r>
              <a:rPr lang="zh-CN" altLang="en-US" sz="3200" b="1" dirty="0">
                <a:latin typeface="+mn-lt"/>
                <a:ea typeface="+mn-ea"/>
              </a:rPr>
              <a:t>分数化成小数的方法。</a:t>
            </a:r>
            <a:endParaRPr lang="en-US" altLang="zh-CN" sz="3200" b="1" dirty="0">
              <a:latin typeface="+mn-lt"/>
              <a:ea typeface="+mn-e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44500" y="802005"/>
            <a:ext cx="75717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 b="1">
                <a:solidFill>
                  <a:srgbClr val="F292C2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见“状元成才路”系列丛书《创优作业100分》对应课时作业。</a:t>
            </a:r>
            <a:endParaRPr lang="zh-CN" altLang="en-US" sz="1800" b="1">
              <a:solidFill>
                <a:srgbClr val="F292C2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8315" y="1118235"/>
            <a:ext cx="8390255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把下面的小数化成分数，分数化成小数（除不尽的保留两位小数）</a:t>
            </a:r>
            <a:r>
              <a:rPr lang="zh-CN" altLang="en-US" sz="2400" b="1" dirty="0">
                <a:latin typeface="+mn-lt"/>
                <a:ea typeface="+mn-ea"/>
              </a:rPr>
              <a:t>。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755650" y="3147378"/>
          <a:ext cx="2730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1" imgW="139700" imgH="406400" progId="Equation.DSMT4">
                  <p:embed/>
                </p:oleObj>
              </mc:Choice>
              <mc:Fallback>
                <p:oleObj name="Equation" r:id="rId1" imgW="139700" imgH="4064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147378"/>
                        <a:ext cx="27305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1908175" y="3147378"/>
          <a:ext cx="298450" cy="792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tion" r:id="rId3" imgW="152400" imgH="405765" progId="Equation.DSMT4">
                  <p:embed/>
                </p:oleObj>
              </mc:Choice>
              <mc:Fallback>
                <p:oleObj name="Equation" r:id="rId3" imgW="152400" imgH="405765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3147378"/>
                        <a:ext cx="298450" cy="792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6156325" y="3147377"/>
          <a:ext cx="296863" cy="792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Equation" r:id="rId5" imgW="152400" imgH="405765" progId="Equation.DSMT4">
                  <p:embed/>
                </p:oleObj>
              </mc:Choice>
              <mc:Fallback>
                <p:oleObj name="Equation" r:id="rId5" imgW="152400" imgH="405765" progId="Equation.DSMT4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3147377"/>
                        <a:ext cx="296863" cy="792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7571740" y="3147536"/>
          <a:ext cx="444500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7" imgW="228600" imgH="405765" progId="Equation.DSMT4">
                  <p:embed/>
                </p:oleObj>
              </mc:Choice>
              <mc:Fallback>
                <p:oleObj name="Equation" r:id="rId7" imgW="228600" imgH="405765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1740" y="3147536"/>
                        <a:ext cx="444500" cy="791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304948" y="65723"/>
            <a:ext cx="3542837" cy="634365"/>
            <a:chOff x="304948" y="65723"/>
            <a:chExt cx="3542837" cy="6343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9"/>
            <a:srcRect r="77261"/>
            <a:stretch>
              <a:fillRect/>
            </a:stretch>
          </p:blipFill>
          <p:spPr>
            <a:xfrm>
              <a:off x="304948" y="65723"/>
              <a:ext cx="1602756" cy="634365"/>
            </a:xfrm>
            <a:prstGeom prst="rect">
              <a:avLst/>
            </a:prstGeom>
          </p:spPr>
        </p:pic>
        <p:grpSp>
          <p:nvGrpSpPr>
            <p:cNvPr id="14" name="组合 13"/>
            <p:cNvGrpSpPr/>
            <p:nvPr/>
          </p:nvGrpSpPr>
          <p:grpSpPr>
            <a:xfrm>
              <a:off x="721357" y="65723"/>
              <a:ext cx="3126428" cy="634365"/>
              <a:chOff x="721357" y="65723"/>
              <a:chExt cx="3126428" cy="634365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9"/>
              <a:srcRect l="72486"/>
              <a:stretch>
                <a:fillRect/>
              </a:stretch>
            </p:blipFill>
            <p:spPr>
              <a:xfrm>
                <a:off x="1908450" y="65723"/>
                <a:ext cx="1939335" cy="634365"/>
              </a:xfrm>
              <a:prstGeom prst="rect">
                <a:avLst/>
              </a:prstGeom>
            </p:spPr>
          </p:pic>
          <p:sp>
            <p:nvSpPr>
              <p:cNvPr id="16" name="文本框 1"/>
              <p:cNvSpPr txBox="1">
                <a:spLocks noChangeArrowheads="1"/>
              </p:cNvSpPr>
              <p:nvPr/>
            </p:nvSpPr>
            <p:spPr bwMode="auto">
              <a:xfrm>
                <a:off x="721357" y="115888"/>
                <a:ext cx="2632710" cy="58356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defRPr/>
                </a:pPr>
                <a:r>
                  <a:rPr lang="zh-CN" altLang="en-US" sz="3200" b="1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黑体" panose="02010609060101010101" pitchFamily="49" charset="-122"/>
                    <a:ea typeface="黑体" panose="02010609060101010101" pitchFamily="49" charset="-122"/>
                  </a:rPr>
                  <a:t>六、作业设计</a:t>
                </a:r>
                <a:endParaRPr lang="zh-CN" altLang="en-US" sz="3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5" name="文本框 4"/>
          <p:cNvSpPr txBox="1"/>
          <p:nvPr/>
        </p:nvSpPr>
        <p:spPr>
          <a:xfrm>
            <a:off x="685800" y="2416175"/>
            <a:ext cx="952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latin typeface="+mn-lt"/>
                <a:ea typeface="+mn-ea"/>
              </a:rPr>
              <a:t>0.2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35785" y="2427605"/>
            <a:ext cx="952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latin typeface="+mn-lt"/>
                <a:ea typeface="+mn-ea"/>
              </a:rPr>
              <a:t>0.</a:t>
            </a:r>
            <a:r>
              <a:rPr lang="en-US" altLang="zh-CN" sz="2400" b="1" dirty="0">
                <a:latin typeface="+mn-lt"/>
                <a:ea typeface="+mn-ea"/>
              </a:rPr>
              <a:t>4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31820" y="2427605"/>
            <a:ext cx="952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latin typeface="+mn-lt"/>
                <a:ea typeface="+mn-ea"/>
              </a:rPr>
              <a:t>0.</a:t>
            </a:r>
            <a:r>
              <a:rPr lang="en-US" altLang="zh-CN" sz="2400" b="1" dirty="0">
                <a:latin typeface="+mn-lt"/>
                <a:ea typeface="+mn-ea"/>
              </a:rPr>
              <a:t>56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27855" y="2427605"/>
            <a:ext cx="952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latin typeface="+mn-lt"/>
                <a:ea typeface="+mn-ea"/>
              </a:rPr>
              <a:t>0.</a:t>
            </a:r>
            <a:r>
              <a:rPr lang="en-US" altLang="zh-CN" sz="2400" b="1" dirty="0">
                <a:latin typeface="+mn-lt"/>
                <a:ea typeface="+mn-ea"/>
              </a:rPr>
              <a:t>76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796280" y="2427605"/>
            <a:ext cx="1163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latin typeface="+mn-lt"/>
                <a:ea typeface="+mn-ea"/>
              </a:rPr>
              <a:t>0.</a:t>
            </a:r>
            <a:r>
              <a:rPr lang="en-US" altLang="zh-CN" sz="2400" b="1" dirty="0">
                <a:latin typeface="+mn-lt"/>
                <a:ea typeface="+mn-ea"/>
              </a:rPr>
              <a:t>375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06945" y="2427605"/>
            <a:ext cx="1163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sz="2400" b="1" dirty="0">
                <a:latin typeface="+mn-lt"/>
                <a:ea typeface="+mn-ea"/>
              </a:rPr>
              <a:t>1.625</a:t>
            </a:r>
            <a:endParaRPr lang="en-US" sz="2400" b="1" dirty="0">
              <a:latin typeface="+mn-lt"/>
              <a:ea typeface="+mn-ea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3273108" y="3147536"/>
          <a:ext cx="44767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Equation" r:id="rId10" imgW="228600" imgH="405765" progId="Equation.DSMT4">
                  <p:embed/>
                </p:oleObj>
              </mc:Choice>
              <mc:Fallback>
                <p:oleObj name="Equation" r:id="rId10" imgW="228600" imgH="405765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3108" y="3147536"/>
                        <a:ext cx="447675" cy="791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4571683" y="3147536"/>
          <a:ext cx="44767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Equation" r:id="rId12" imgW="228600" imgH="405765" progId="Equation.DSMT4">
                  <p:embed/>
                </p:oleObj>
              </mc:Choice>
              <mc:Fallback>
                <p:oleObj name="Equation" r:id="rId12" imgW="228600" imgH="405765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1683" y="3147536"/>
                        <a:ext cx="447675" cy="791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对象 1"/>
          <p:cNvGraphicFramePr>
            <a:graphicFrameLocks noChangeAspect="1"/>
          </p:cNvGraphicFramePr>
          <p:nvPr/>
        </p:nvGraphicFramePr>
        <p:xfrm>
          <a:off x="681038" y="1562259"/>
          <a:ext cx="422275" cy="791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1" imgW="215900" imgH="405765" progId="Equation.DSMT4">
                  <p:embed/>
                </p:oleObj>
              </mc:Choice>
              <mc:Fallback>
                <p:oleObj name="Equation" r:id="rId1" imgW="215900" imgH="405765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038" y="1562259"/>
                        <a:ext cx="422275" cy="7912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1833563" y="1561941"/>
          <a:ext cx="44767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tion" r:id="rId3" imgW="228600" imgH="405765" progId="Equation.DSMT4">
                  <p:embed/>
                </p:oleObj>
              </mc:Choice>
              <mc:Fallback>
                <p:oleObj name="Equation" r:id="rId3" imgW="228600" imgH="405765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3563" y="1561941"/>
                        <a:ext cx="447675" cy="791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6156167" y="1561624"/>
          <a:ext cx="297180" cy="792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Equation" r:id="rId5" imgW="152400" imgH="405765" progId="Equation.DSMT4">
                  <p:embed/>
                </p:oleObj>
              </mc:Choice>
              <mc:Fallback>
                <p:oleObj name="Equation" r:id="rId5" imgW="152400" imgH="405765" progId="Equation.DSMT4">
                  <p:embed/>
                  <p:pic>
                    <p:nvPicPr>
                      <p:cNvPr id="0" name="对象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167" y="1561624"/>
                        <a:ext cx="297180" cy="7924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7658100" y="1561941"/>
          <a:ext cx="271780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7" imgW="139700" imgH="405765" progId="Equation.DSMT4">
                  <p:embed/>
                </p:oleObj>
              </mc:Choice>
              <mc:Fallback>
                <p:oleObj name="Equation" r:id="rId7" imgW="139700" imgH="405765" progId="Equation.DSMT4">
                  <p:embed/>
                  <p:pic>
                    <p:nvPicPr>
                      <p:cNvPr id="0" name="对象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8100" y="1561941"/>
                        <a:ext cx="271780" cy="791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395605" y="2858135"/>
            <a:ext cx="2233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0.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56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835785" y="2858135"/>
            <a:ext cx="952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0.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35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31820" y="2858135"/>
            <a:ext cx="952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0.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049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499610" y="2858135"/>
            <a:ext cx="9525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1.2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011545" y="2859405"/>
            <a:ext cx="1163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0.22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06945" y="2858135"/>
            <a:ext cx="11639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sz="2400" b="1" dirty="0">
                <a:solidFill>
                  <a:srgbClr val="FF0000"/>
                </a:solidFill>
                <a:latin typeface="+mn-lt"/>
                <a:ea typeface="+mn-ea"/>
              </a:rPr>
              <a:t>0.17</a:t>
            </a:r>
            <a:endParaRPr 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3136266" y="1561941"/>
          <a:ext cx="721360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Equation" r:id="rId9" imgW="368300" imgH="405765" progId="Equation.DSMT4">
                  <p:embed/>
                </p:oleObj>
              </mc:Choice>
              <mc:Fallback>
                <p:oleObj name="Equation" r:id="rId9" imgW="368300" imgH="405765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6266" y="1561941"/>
                        <a:ext cx="721360" cy="791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4658678" y="1561941"/>
          <a:ext cx="273685" cy="791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Equation" r:id="rId11" imgW="139700" imgH="405765" progId="Equation.DSMT4">
                  <p:embed/>
                </p:oleObj>
              </mc:Choice>
              <mc:Fallback>
                <p:oleObj name="Equation" r:id="rId11" imgW="139700" imgH="405765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8678" y="1561941"/>
                        <a:ext cx="273685" cy="7918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5" grpId="1"/>
      <p:bldP spid="6" grpId="1"/>
      <p:bldP spid="7" grpId="1"/>
      <p:bldP spid="8" grpId="1"/>
      <p:bldP spid="10" grpId="1"/>
      <p:bldP spid="11" grpId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1389</Words>
  <Application>WPS 演示</Application>
  <PresentationFormat>全屏显示(16:9)</PresentationFormat>
  <Paragraphs>301</Paragraphs>
  <Slides>19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58</vt:i4>
      </vt:variant>
      <vt:variant>
        <vt:lpstr>幻灯片标题</vt:lpstr>
      </vt:variant>
      <vt:variant>
        <vt:i4>19</vt:i4>
      </vt:variant>
    </vt:vector>
  </HeadingPairs>
  <TitlesOfParts>
    <vt:vector size="90" baseType="lpstr">
      <vt:lpstr>Arial</vt:lpstr>
      <vt:lpstr>宋体</vt:lpstr>
      <vt:lpstr>Wingdings</vt:lpstr>
      <vt:lpstr>等线</vt:lpstr>
      <vt:lpstr>Times New Roman</vt:lpstr>
      <vt:lpstr>黑体</vt:lpstr>
      <vt:lpstr>等线 Light</vt:lpstr>
      <vt:lpstr>思源黑体 CN Heavy</vt:lpstr>
      <vt:lpstr>楷体</vt:lpstr>
      <vt:lpstr>楷体_GB2312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253</cp:revision>
  <dcterms:created xsi:type="dcterms:W3CDTF">2015-08-27T07:30:00Z</dcterms:created>
  <dcterms:modified xsi:type="dcterms:W3CDTF">2023-11-02T08:14:04Z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56D120B9302742FA9C83F9AEEF6453DE</vt:lpwstr>
  </property>
</Properties>
</file>