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62" r:id="rId6"/>
    <p:sldId id="363" r:id="rId7"/>
    <p:sldId id="274" r:id="rId8"/>
    <p:sldId id="275" r:id="rId9"/>
    <p:sldId id="269" r:id="rId10"/>
    <p:sldId id="276" r:id="rId11"/>
    <p:sldId id="277" r:id="rId12"/>
    <p:sldId id="278" r:id="rId13"/>
    <p:sldId id="279" r:id="rId14"/>
    <p:sldId id="280" r:id="rId15"/>
    <p:sldId id="282" r:id="rId16"/>
    <p:sldId id="281" r:id="rId17"/>
    <p:sldId id="283" r:id="rId18"/>
    <p:sldId id="284" r:id="rId19"/>
    <p:sldId id="285" r:id="rId20"/>
    <p:sldId id="347" r:id="rId21"/>
    <p:sldId id="287" r:id="rId22"/>
    <p:sldId id="288" r:id="rId23"/>
    <p:sldId id="364" r:id="rId24"/>
    <p:sldId id="289" r:id="rId25"/>
    <p:sldId id="290" r:id="rId26"/>
    <p:sldId id="270" r:id="rId27"/>
    <p:sldId id="345" r:id="rId28"/>
    <p:sldId id="346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438"/>
    <a:srgbClr val="D1E5E4"/>
    <a:srgbClr val="E72D8B"/>
    <a:srgbClr val="0000FF"/>
    <a:srgbClr val="EE6CAD"/>
    <a:srgbClr val="EF75B2"/>
    <a:srgbClr val="F292C2"/>
    <a:srgbClr val="E75A4F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761" autoAdjust="0"/>
    <p:restoredTop sz="96209" autoAdjust="0"/>
  </p:normalViewPr>
  <p:slideViewPr>
    <p:cSldViewPr snapToGrid="0">
      <p:cViewPr>
        <p:scale>
          <a:sx n="75" d="100"/>
          <a:sy n="75" d="100"/>
        </p:scale>
        <p:origin x="570" y="744"/>
      </p:cViewPr>
      <p:guideLst>
        <p:guide orient="horz" pos="1632"/>
        <p:guide orient="horz" pos="713"/>
        <p:guide orient="horz" pos="2988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C3CE0C-9884-4DB5-B9B3-519772A6993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6EE05BE-5599-4BCA-8DCB-B1C301CAFFA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F15FDB4-CDAD-4FD9-82E8-DE44EAED6E64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26988" y="10636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0" y="328613"/>
            <a:ext cx="4475163" cy="44751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 userDrawn="1"/>
        </p:nvSpPr>
        <p:spPr>
          <a:xfrm>
            <a:off x="328613" y="268288"/>
            <a:ext cx="8486775" cy="4606925"/>
          </a:xfrm>
          <a:prstGeom prst="roundRect">
            <a:avLst>
              <a:gd name="adj" fmla="val 31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36047" r="6424" b="38235"/>
          <a:stretch>
            <a:fillRect/>
          </a:stretch>
        </p:blipFill>
        <p:spPr bwMode="auto">
          <a:xfrm rot="1116756" flipH="1">
            <a:off x="174625" y="33338"/>
            <a:ext cx="8429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70226"/>
            <a:ext cx="1225241" cy="87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GIF"/><Relationship Id="rId1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emf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1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emf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9.emf"/><Relationship Id="rId4" Type="http://schemas.openxmlformats.org/officeDocument/2006/relationships/image" Target="../media/image43.emf"/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5"/>
          <p:cNvSpPr txBox="1">
            <a:spLocks noChangeArrowheads="1"/>
          </p:cNvSpPr>
          <p:nvPr/>
        </p:nvSpPr>
        <p:spPr bwMode="auto">
          <a:xfrm>
            <a:off x="620479" y="1665097"/>
            <a:ext cx="49133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图形的运动（三）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171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802" y="259733"/>
            <a:ext cx="1151408" cy="114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1900221" y="2931790"/>
            <a:ext cx="2268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/>
          <p:nvPr/>
        </p:nvGrpSpPr>
        <p:grpSpPr bwMode="auto">
          <a:xfrm>
            <a:off x="266700" y="120650"/>
            <a:ext cx="3759200" cy="609600"/>
            <a:chOff x="266849" y="119922"/>
            <a:chExt cx="3759573" cy="609600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4798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一、认识旋转要素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2184400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1708150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/>
          <p:nvPr/>
        </p:nvGrpSpPr>
        <p:grpSpPr bwMode="auto">
          <a:xfrm>
            <a:off x="266700" y="120650"/>
            <a:ext cx="3759200" cy="609600"/>
            <a:chOff x="266849" y="119922"/>
            <a:chExt cx="3759573" cy="609600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4798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一、认识旋转要素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92644"/>
            <a:ext cx="5191195" cy="28984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/>
          <p:nvPr/>
        </p:nvGrpSpPr>
        <p:grpSpPr bwMode="auto">
          <a:xfrm>
            <a:off x="266700" y="120650"/>
            <a:ext cx="3759200" cy="609600"/>
            <a:chOff x="266849" y="119922"/>
            <a:chExt cx="3759573" cy="609600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4798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一、认识旋转要素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563638"/>
            <a:ext cx="3018494" cy="30184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296418"/>
            <a:ext cx="1224136" cy="367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96417" y="705773"/>
            <a:ext cx="65389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在生活中你还见过哪些旋转现象？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23768" t="9500" r="25348" b="7833"/>
          <a:stretch>
            <a:fillRect/>
          </a:stretch>
        </p:blipFill>
        <p:spPr>
          <a:xfrm>
            <a:off x="3464221" y="1731963"/>
            <a:ext cx="2215557" cy="21329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31" y="1563638"/>
            <a:ext cx="2756594" cy="2756594"/>
          </a:xfrm>
          <a:prstGeom prst="rect">
            <a:avLst/>
          </a:prstGeom>
        </p:spPr>
      </p:pic>
      <p:pic>
        <p:nvPicPr>
          <p:cNvPr id="8" name="图片 7" descr="R-C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062" t="6717" r="16827" b="24125"/>
          <a:stretch>
            <a:fillRect/>
          </a:stretch>
        </p:blipFill>
        <p:spPr>
          <a:xfrm>
            <a:off x="6515735" y="2157743"/>
            <a:ext cx="1281430" cy="12814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18" h="2018">
                <a:moveTo>
                  <a:pt x="1009" y="0"/>
                </a:moveTo>
                <a:cubicBezTo>
                  <a:pt x="1566" y="0"/>
                  <a:pt x="2018" y="452"/>
                  <a:pt x="2018" y="1009"/>
                </a:cubicBezTo>
                <a:cubicBezTo>
                  <a:pt x="2018" y="1566"/>
                  <a:pt x="1566" y="2018"/>
                  <a:pt x="1009" y="2018"/>
                </a:cubicBezTo>
                <a:cubicBezTo>
                  <a:pt x="452" y="2018"/>
                  <a:pt x="0" y="1566"/>
                  <a:pt x="0" y="1009"/>
                </a:cubicBezTo>
                <a:cubicBezTo>
                  <a:pt x="0" y="452"/>
                  <a:pt x="452" y="0"/>
                  <a:pt x="1009" y="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1392238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915988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392238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915988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439863" y="3983038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任意多边形 9"/>
          <p:cNvSpPr/>
          <p:nvPr/>
        </p:nvSpPr>
        <p:spPr>
          <a:xfrm rot="19633728">
            <a:off x="2378075" y="560479"/>
            <a:ext cx="822325" cy="58420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37188" y="3983038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任意多边形 4"/>
          <p:cNvSpPr/>
          <p:nvPr/>
        </p:nvSpPr>
        <p:spPr>
          <a:xfrm rot="13014366" flipV="1">
            <a:off x="6361905" y="574436"/>
            <a:ext cx="801687" cy="64135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50" y="541931"/>
            <a:ext cx="565361" cy="56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35250"/>
            <a:ext cx="110648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993900" y="4175125"/>
            <a:ext cx="4535488" cy="647700"/>
          </a:xfrm>
          <a:prstGeom prst="wedgeRoundRectCallout">
            <a:avLst>
              <a:gd name="adj1" fmla="val -55731"/>
              <a:gd name="adj2" fmla="val 49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说说指针是怎样旋转的。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17525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任意多边形 9"/>
          <p:cNvSpPr/>
          <p:nvPr/>
        </p:nvSpPr>
        <p:spPr>
          <a:xfrm>
            <a:off x="4113213" y="452438"/>
            <a:ext cx="1035050" cy="769937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3446463" y="1150938"/>
            <a:ext cx="215900" cy="2311400"/>
            <a:chOff x="4290813" y="842232"/>
            <a:chExt cx="215859" cy="2309903"/>
          </a:xfrm>
        </p:grpSpPr>
        <p:sp>
          <p:nvSpPr>
            <p:cNvPr id="16" name="上箭头 11"/>
            <p:cNvSpPr/>
            <p:nvPr/>
          </p:nvSpPr>
          <p:spPr>
            <a:xfrm>
              <a:off x="4290813" y="84223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上箭头 12"/>
            <p:cNvSpPr/>
            <p:nvPr/>
          </p:nvSpPr>
          <p:spPr>
            <a:xfrm flipV="1">
              <a:off x="4290813" y="2151071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251450" y="1558925"/>
            <a:ext cx="3570288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 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点顺时针旋转</a:t>
            </a:r>
            <a:endParaRPr lang="zh-CN" altLang="en-US" sz="320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088063" y="2454275"/>
            <a:ext cx="2698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旋转中心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6706" y="1090068"/>
            <a:ext cx="2036890" cy="19585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059582"/>
            <a:ext cx="3483838" cy="1944563"/>
          </a:xfrm>
          <a:prstGeom prst="rect">
            <a:avLst/>
          </a:prstGeom>
        </p:spPr>
      </p:pic>
      <p:pic>
        <p:nvPicPr>
          <p:cNvPr id="15362" name="Picture 9" descr="u5jx01_201_2345看图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80" b="57703"/>
          <a:stretch>
            <a:fillRect/>
          </a:stretch>
        </p:blipFill>
        <p:spPr bwMode="auto">
          <a:xfrm>
            <a:off x="610644" y="1059582"/>
            <a:ext cx="2577274" cy="1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1861593" y="1689819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71496" y="1603328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643004" y="1770781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059201" y="3634382"/>
            <a:ext cx="26987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旋转的中心点</a:t>
            </a:r>
            <a:endParaRPr lang="zh-CN" altLang="en-US" sz="32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842963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4"/>
          <p:cNvSpPr/>
          <p:nvPr/>
        </p:nvSpPr>
        <p:spPr>
          <a:xfrm rot="295396">
            <a:off x="2587625" y="776288"/>
            <a:ext cx="1276350" cy="78105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384675" y="747713"/>
            <a:ext cx="44354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方向旋转了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208213" y="1476375"/>
            <a:ext cx="215900" cy="2311400"/>
            <a:chOff x="4290813" y="842232"/>
            <a:chExt cx="215859" cy="2309903"/>
          </a:xfrm>
        </p:grpSpPr>
        <p:sp>
          <p:nvSpPr>
            <p:cNvPr id="7" name="上箭头 3"/>
            <p:cNvSpPr/>
            <p:nvPr/>
          </p:nvSpPr>
          <p:spPr>
            <a:xfrm>
              <a:off x="4290813" y="842232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上箭头 8"/>
            <p:cNvSpPr/>
            <p:nvPr/>
          </p:nvSpPr>
          <p:spPr>
            <a:xfrm flipV="1">
              <a:off x="4290813" y="215107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84675" y="2593975"/>
            <a:ext cx="28225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旋转的三要素：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384675" y="3363913"/>
            <a:ext cx="200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旋转中心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405563" y="3363913"/>
            <a:ext cx="1820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旋转方向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384675" y="4098925"/>
            <a:ext cx="18208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旋转角度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54075"/>
            <a:ext cx="342423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5561986">
            <a:off x="3277394" y="3288507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 rot="5400000">
            <a:off x="2243138" y="1457325"/>
            <a:ext cx="215900" cy="2355850"/>
            <a:chOff x="4290813" y="867616"/>
            <a:chExt cx="215859" cy="2309902"/>
          </a:xfrm>
        </p:grpSpPr>
        <p:sp>
          <p:nvSpPr>
            <p:cNvPr id="5" name="上箭头 3"/>
            <p:cNvSpPr/>
            <p:nvPr/>
          </p:nvSpPr>
          <p:spPr>
            <a:xfrm>
              <a:off x="4290813" y="908085"/>
              <a:ext cx="215859" cy="1000854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上箭头 8"/>
            <p:cNvSpPr/>
            <p:nvPr/>
          </p:nvSpPr>
          <p:spPr>
            <a:xfrm flipV="1">
              <a:off x="4290813" y="2217135"/>
              <a:ext cx="215859" cy="100085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13" name="Rectangle 2"/>
          <p:cNvSpPr txBox="1">
            <a:spLocks noChangeArrowheads="1"/>
          </p:cNvSpPr>
          <p:nvPr/>
        </p:nvSpPr>
        <p:spPr bwMode="auto">
          <a:xfrm>
            <a:off x="4170363" y="1338263"/>
            <a:ext cx="43942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946650" y="2000250"/>
            <a:ext cx="3617913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指针绕点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11138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4"/>
          <p:cNvSpPr/>
          <p:nvPr/>
        </p:nvSpPr>
        <p:spPr>
          <a:xfrm rot="14167984">
            <a:off x="2064544" y="1680369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6" name="Rectangle 2"/>
          <p:cNvSpPr txBox="1">
            <a:spLocks noChangeArrowheads="1"/>
          </p:cNvSpPr>
          <p:nvPr/>
        </p:nvSpPr>
        <p:spPr bwMode="auto">
          <a:xfrm>
            <a:off x="1077913" y="3695700"/>
            <a:ext cx="69881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 rot="10800000">
            <a:off x="4475163" y="885825"/>
            <a:ext cx="215900" cy="2311400"/>
            <a:chOff x="4290813" y="845406"/>
            <a:chExt cx="215859" cy="2309902"/>
          </a:xfrm>
        </p:grpSpPr>
        <p:sp>
          <p:nvSpPr>
            <p:cNvPr id="7" name="上箭头 3"/>
            <p:cNvSpPr/>
            <p:nvPr/>
          </p:nvSpPr>
          <p:spPr>
            <a:xfrm>
              <a:off x="4290813" y="908865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上箭头 8"/>
            <p:cNvSpPr/>
            <p:nvPr/>
          </p:nvSpPr>
          <p:spPr>
            <a:xfrm flipV="1">
              <a:off x="4290813" y="2217703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06912" y="4305300"/>
            <a:ext cx="12892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223838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1501871">
            <a:off x="5299075" y="619125"/>
            <a:ext cx="1274763" cy="779463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>
              <a:solidFill>
                <a:prstClr val="white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0" name="Rectangle 2"/>
          <p:cNvSpPr txBox="1">
            <a:spLocks noChangeArrowheads="1"/>
          </p:cNvSpPr>
          <p:nvPr/>
        </p:nvSpPr>
        <p:spPr bwMode="auto">
          <a:xfrm>
            <a:off x="955675" y="3667125"/>
            <a:ext cx="69167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”，指针绕点 </a:t>
            </a:r>
            <a:r>
              <a:rPr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 rot="1800000">
            <a:off x="4287838" y="857250"/>
            <a:ext cx="219075" cy="2309813"/>
            <a:chOff x="4287936" y="842803"/>
            <a:chExt cx="218071" cy="2308973"/>
          </a:xfrm>
        </p:grpSpPr>
        <p:sp>
          <p:nvSpPr>
            <p:cNvPr id="6" name="上箭头 10"/>
            <p:cNvSpPr/>
            <p:nvPr/>
          </p:nvSpPr>
          <p:spPr>
            <a:xfrm>
              <a:off x="4287886" y="842929"/>
              <a:ext cx="216490" cy="1001348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solidFill>
                  <a:prstClr val="whit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上箭头 11"/>
            <p:cNvSpPr/>
            <p:nvPr/>
          </p:nvSpPr>
          <p:spPr>
            <a:xfrm flipV="1">
              <a:off x="4287408" y="2149721"/>
              <a:ext cx="216490" cy="1001349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solidFill>
                  <a:prstClr val="whit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367213" y="3678238"/>
            <a:ext cx="57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09" y="1526271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84" y="1050021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2" name="组合 5"/>
          <p:cNvGrpSpPr/>
          <p:nvPr/>
        </p:nvGrpSpPr>
        <p:grpSpPr bwMode="auto">
          <a:xfrm>
            <a:off x="828675" y="211138"/>
            <a:ext cx="1549400" cy="735012"/>
            <a:chOff x="1732" y="585"/>
            <a:chExt cx="2440" cy="1157"/>
          </a:xfrm>
        </p:grpSpPr>
        <p:grpSp>
          <p:nvGrpSpPr>
            <p:cNvPr id="20492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20494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  <a:endParaRPr lang="zh-CN" altLang="en-US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495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20" y="585"/>
              <a:ext cx="452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200959" y="380889"/>
            <a:ext cx="19446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旋转中心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94046" y="2035858"/>
            <a:ext cx="161925" cy="161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任意多边形 4"/>
          <p:cNvSpPr/>
          <p:nvPr/>
        </p:nvSpPr>
        <p:spPr>
          <a:xfrm rot="5561986">
            <a:off x="6179934" y="2837842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403271" y="4093479"/>
            <a:ext cx="5105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旋转方向：顺时针方向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31887" y="2269331"/>
            <a:ext cx="1984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旋转角度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" b="131"/>
          <a:stretch>
            <a:fillRect/>
          </a:stretch>
        </p:blipFill>
        <p:spPr bwMode="auto">
          <a:xfrm>
            <a:off x="1334430" y="730495"/>
            <a:ext cx="6668813" cy="162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 txBox="1">
            <a:spLocks noChangeArrowheads="1"/>
          </p:cNvSpPr>
          <p:nvPr/>
        </p:nvSpPr>
        <p:spPr bwMode="auto">
          <a:xfrm>
            <a:off x="536575" y="2279650"/>
            <a:ext cx="826452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左侧有车通过，车杆要绕点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右侧有车通过，车杆要绕点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方向旋转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473950" y="3506788"/>
            <a:ext cx="1581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54275" y="4089400"/>
            <a:ext cx="908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315075" y="3471863"/>
            <a:ext cx="7286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-25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1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57" y="660382"/>
            <a:ext cx="1627188" cy="46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74" y="835415"/>
            <a:ext cx="52728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1263" y="946298"/>
            <a:ext cx="6953250" cy="241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矩形 4"/>
          <p:cNvSpPr>
            <a:spLocks noChangeArrowheads="1"/>
          </p:cNvSpPr>
          <p:nvPr/>
        </p:nvSpPr>
        <p:spPr bwMode="auto">
          <a:xfrm>
            <a:off x="1244600" y="3457575"/>
            <a:ext cx="7026275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三角形绕点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后，得到的是什么样的图形呢？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3" name="组合 7"/>
          <p:cNvGrpSpPr/>
          <p:nvPr/>
        </p:nvGrpSpPr>
        <p:grpSpPr bwMode="auto">
          <a:xfrm>
            <a:off x="266700" y="120650"/>
            <a:ext cx="3978275" cy="609600"/>
            <a:chOff x="266849" y="119922"/>
            <a:chExt cx="3978807" cy="609600"/>
          </a:xfrm>
        </p:grpSpPr>
        <p:pic>
          <p:nvPicPr>
            <p:cNvPr id="22534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97880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5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8924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二、研究旋转的特征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3"/>
          <p:cNvGrpSpPr/>
          <p:nvPr/>
        </p:nvGrpSpPr>
        <p:grpSpPr bwMode="auto">
          <a:xfrm>
            <a:off x="2617788" y="449263"/>
            <a:ext cx="4981575" cy="4249737"/>
            <a:chOff x="2055874" y="626869"/>
            <a:chExt cx="4981098" cy="4249929"/>
          </a:xfrm>
        </p:grpSpPr>
        <p:pic>
          <p:nvPicPr>
            <p:cNvPr id="23565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5874" y="626869"/>
              <a:ext cx="4981098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66" name="组合 9"/>
            <p:cNvGrpSpPr/>
            <p:nvPr/>
          </p:nvGrpSpPr>
          <p:grpSpPr bwMode="auto">
            <a:xfrm>
              <a:off x="4136634" y="2606663"/>
              <a:ext cx="481222" cy="584775"/>
              <a:chOff x="4136634" y="2606663"/>
              <a:chExt cx="481222" cy="584775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508326" y="2711350"/>
                <a:ext cx="76193" cy="76203"/>
              </a:xfrm>
              <a:prstGeom prst="ellipse">
                <a:avLst/>
              </a:prstGeom>
              <a:solidFill>
                <a:srgbClr val="E60083"/>
              </a:solidFill>
              <a:ln w="9525">
                <a:solidFill>
                  <a:srgbClr val="E6008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3568" name="矩形 8"/>
              <p:cNvSpPr>
                <a:spLocks noChangeArrowheads="1"/>
              </p:cNvSpPr>
              <p:nvPr/>
            </p:nvSpPr>
            <p:spPr bwMode="auto">
              <a:xfrm>
                <a:off x="4136634" y="2606663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3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7" name="直接连接符 6"/>
          <p:cNvCxnSpPr/>
          <p:nvPr/>
        </p:nvCxnSpPr>
        <p:spPr>
          <a:xfrm>
            <a:off x="5099050" y="457200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5107781" y="2563019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978150" y="2568575"/>
            <a:ext cx="2127250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2977356" y="456407"/>
            <a:ext cx="2128837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 bwMode="auto">
          <a:xfrm>
            <a:off x="2987675" y="458788"/>
            <a:ext cx="4240213" cy="4224337"/>
            <a:chOff x="2279870" y="637188"/>
            <a:chExt cx="4240583" cy="4223914"/>
          </a:xfrm>
        </p:grpSpPr>
        <p:pic>
          <p:nvPicPr>
            <p:cNvPr id="2356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224" y="637188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870" y="2732873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 bwMode="auto">
          <a:xfrm>
            <a:off x="477838" y="1168400"/>
            <a:ext cx="1764200" cy="2775236"/>
            <a:chOff x="533454" y="1216809"/>
            <a:chExt cx="1763713" cy="2775323"/>
          </a:xfrm>
        </p:grpSpPr>
        <p:sp>
          <p:nvSpPr>
            <p:cNvPr id="23561" name="AutoShape 27"/>
            <p:cNvSpPr>
              <a:spLocks noChangeArrowheads="1"/>
            </p:cNvSpPr>
            <p:nvPr/>
          </p:nvSpPr>
          <p:spPr bwMode="auto">
            <a:xfrm>
              <a:off x="533454" y="1216809"/>
              <a:ext cx="1763713" cy="1192213"/>
            </a:xfrm>
            <a:prstGeom prst="wedgeRoundRectCallout">
              <a:avLst>
                <a:gd name="adj1" fmla="val -3861"/>
                <a:gd name="adj2" fmla="val 5782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你有什么发现？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3562" name="图片 2" descr="E:\潘菲\模板\笔记素材图\状元笔记的娃娃（8.22日更新\夏菲半.png夏菲半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15032" y="2692246"/>
              <a:ext cx="857832" cy="129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846" y="1496219"/>
            <a:ext cx="1559209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96219"/>
            <a:ext cx="1519008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518738" y="1122362"/>
            <a:ext cx="2201490" cy="1894703"/>
          </a:xfrm>
          <a:prstGeom prst="wedgeRoundRectCallout">
            <a:avLst>
              <a:gd name="adj1" fmla="val 64560"/>
              <a:gd name="adj2" fmla="val -901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我发现旋转时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位置不变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6084168" y="1101044"/>
            <a:ext cx="2643160" cy="2514447"/>
          </a:xfrm>
          <a:prstGeom prst="wedgeRoundRectCallout">
            <a:avLst>
              <a:gd name="adj1" fmla="val -62009"/>
              <a:gd name="adj2" fmla="val -14546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三角尺的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每条直角边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按顺时针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旋转了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5"/>
          <p:cNvGrpSpPr/>
          <p:nvPr/>
        </p:nvGrpSpPr>
        <p:grpSpPr bwMode="auto">
          <a:xfrm>
            <a:off x="611188" y="127000"/>
            <a:ext cx="1549400" cy="735013"/>
            <a:chOff x="1732" y="585"/>
            <a:chExt cx="2440" cy="1157"/>
          </a:xfrm>
        </p:grpSpPr>
        <p:grpSp>
          <p:nvGrpSpPr>
            <p:cNvPr id="25608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25610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  <a:endParaRPr lang="zh-CN" altLang="en-US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5611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603" name="Rectangle 2"/>
          <p:cNvSpPr txBox="1">
            <a:spLocks noChangeArrowheads="1"/>
          </p:cNvSpPr>
          <p:nvPr/>
        </p:nvSpPr>
        <p:spPr bwMode="auto">
          <a:xfrm>
            <a:off x="896938" y="931863"/>
            <a:ext cx="36750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图形旋转前后：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06563" y="1611313"/>
            <a:ext cx="29273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位置变了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06563" y="2292350"/>
            <a:ext cx="4665662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旋转中心位置不变</a:t>
            </a:r>
            <a:endParaRPr lang="zh-CN" altLang="en-US" sz="3200" b="1">
              <a:solidFill>
                <a:srgbClr val="E44438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706563" y="2970213"/>
            <a:ext cx="46656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形状、大小不变</a:t>
            </a:r>
            <a:endParaRPr lang="zh-CN" altLang="en-US" sz="3200" b="1">
              <a:solidFill>
                <a:srgbClr val="E44438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706563" y="3651250"/>
            <a:ext cx="60340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每个顶点到点</a:t>
            </a:r>
            <a:r>
              <a:rPr lang="en-US" altLang="zh-CN" sz="3200" b="1" i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的距离不变</a:t>
            </a:r>
            <a:endParaRPr lang="zh-CN" altLang="en-US" sz="3200" b="1">
              <a:solidFill>
                <a:srgbClr val="E44438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4" descr="E:\潘菲\模板\笔记素材图\状元笔记的娃娃（8.22日更新\夏成半2.png夏成半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flipH="1">
            <a:off x="1475656" y="2139743"/>
            <a:ext cx="1180977" cy="174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7"/>
          <p:cNvSpPr>
            <a:spLocks noChangeArrowheads="1"/>
          </p:cNvSpPr>
          <p:nvPr/>
        </p:nvSpPr>
        <p:spPr bwMode="auto">
          <a:xfrm>
            <a:off x="3276600" y="987425"/>
            <a:ext cx="4606925" cy="2834819"/>
          </a:xfrm>
          <a:prstGeom prst="wedgeRoundRectCallout">
            <a:avLst>
              <a:gd name="adj1" fmla="val -58806"/>
              <a:gd name="adj2" fmla="val 3486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把三角尺在方格纸上按逆时针方向像前面那样转一圈，并说一说你的发现。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4"/>
          <p:cNvGrpSpPr/>
          <p:nvPr/>
        </p:nvGrpSpPr>
        <p:grpSpPr bwMode="auto">
          <a:xfrm>
            <a:off x="2055813" y="455613"/>
            <a:ext cx="4981575" cy="4249737"/>
            <a:chOff x="2055874" y="455419"/>
            <a:chExt cx="4981098" cy="4249929"/>
          </a:xfrm>
        </p:grpSpPr>
        <p:pic>
          <p:nvPicPr>
            <p:cNvPr id="27658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5874" y="455419"/>
              <a:ext cx="4981098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59" name="组合 11"/>
            <p:cNvGrpSpPr/>
            <p:nvPr/>
          </p:nvGrpSpPr>
          <p:grpSpPr bwMode="auto">
            <a:xfrm>
              <a:off x="4136634" y="2430451"/>
              <a:ext cx="481222" cy="584775"/>
              <a:chOff x="4136634" y="2606663"/>
              <a:chExt cx="481222" cy="584775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508326" y="2711350"/>
                <a:ext cx="76193" cy="76203"/>
              </a:xfrm>
              <a:prstGeom prst="ellipse">
                <a:avLst/>
              </a:prstGeom>
              <a:solidFill>
                <a:srgbClr val="E60083"/>
              </a:solidFill>
              <a:ln w="9525">
                <a:solidFill>
                  <a:srgbClr val="E6008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7661" name="矩形 13"/>
              <p:cNvSpPr>
                <a:spLocks noChangeArrowheads="1"/>
              </p:cNvSpPr>
              <p:nvPr/>
            </p:nvSpPr>
            <p:spPr bwMode="auto">
              <a:xfrm>
                <a:off x="4136634" y="2606663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3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7" name="直接连接符 6"/>
          <p:cNvCxnSpPr/>
          <p:nvPr/>
        </p:nvCxnSpPr>
        <p:spPr>
          <a:xfrm>
            <a:off x="4537075" y="463550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4545806" y="2569369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416175" y="2574925"/>
            <a:ext cx="2127250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2415381" y="462757"/>
            <a:ext cx="2128837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 bwMode="auto">
          <a:xfrm>
            <a:off x="2425700" y="465138"/>
            <a:ext cx="4240213" cy="4224337"/>
            <a:chOff x="2279870" y="637188"/>
            <a:chExt cx="4240583" cy="4223914"/>
          </a:xfrm>
        </p:grpSpPr>
        <p:pic>
          <p:nvPicPr>
            <p:cNvPr id="2765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224" y="637188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870" y="2732873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1084246" y="2163697"/>
            <a:ext cx="523106" cy="789013"/>
          </a:xfrm>
          <a:custGeom>
            <a:avLst/>
            <a:gdLst>
              <a:gd name="connsiteX0" fmla="*/ 362191 w 523106"/>
              <a:gd name="connsiteY0" fmla="*/ 788628 h 789013"/>
              <a:gd name="connsiteX1" fmla="*/ 426484 w 523106"/>
              <a:gd name="connsiteY1" fmla="*/ 698140 h 789013"/>
              <a:gd name="connsiteX2" fmla="*/ 481253 w 523106"/>
              <a:gd name="connsiteY2" fmla="*/ 579078 h 789013"/>
              <a:gd name="connsiteX3" fmla="*/ 521734 w 523106"/>
              <a:gd name="connsiteY3" fmla="*/ 419534 h 789013"/>
              <a:gd name="connsiteX4" fmla="*/ 505066 w 523106"/>
              <a:gd name="connsiteY4" fmla="*/ 229034 h 789013"/>
              <a:gd name="connsiteX5" fmla="*/ 424103 w 523106"/>
              <a:gd name="connsiteY5" fmla="*/ 95684 h 789013"/>
              <a:gd name="connsiteX6" fmla="*/ 283609 w 523106"/>
              <a:gd name="connsiteY6" fmla="*/ 5196 h 789013"/>
              <a:gd name="connsiteX7" fmla="*/ 152641 w 523106"/>
              <a:gd name="connsiteY7" fmla="*/ 14721 h 789013"/>
              <a:gd name="connsiteX8" fmla="*/ 145497 w 523106"/>
              <a:gd name="connsiteY8" fmla="*/ 45678 h 789013"/>
              <a:gd name="connsiteX9" fmla="*/ 135972 w 523106"/>
              <a:gd name="connsiteY9" fmla="*/ 76634 h 789013"/>
              <a:gd name="connsiteX10" fmla="*/ 97872 w 523106"/>
              <a:gd name="connsiteY10" fmla="*/ 83778 h 789013"/>
              <a:gd name="connsiteX11" fmla="*/ 78822 w 523106"/>
              <a:gd name="connsiteY11" fmla="*/ 98065 h 789013"/>
              <a:gd name="connsiteX12" fmla="*/ 55009 w 523106"/>
              <a:gd name="connsiteY12" fmla="*/ 129021 h 789013"/>
              <a:gd name="connsiteX13" fmla="*/ 2622 w 523106"/>
              <a:gd name="connsiteY13" fmla="*/ 136165 h 789013"/>
              <a:gd name="connsiteX14" fmla="*/ 9766 w 523106"/>
              <a:gd name="connsiteY14" fmla="*/ 245703 h 789013"/>
              <a:gd name="connsiteX15" fmla="*/ 26434 w 523106"/>
              <a:gd name="connsiteY15" fmla="*/ 317140 h 789013"/>
              <a:gd name="connsiteX16" fmla="*/ 83584 w 523106"/>
              <a:gd name="connsiteY16" fmla="*/ 412390 h 789013"/>
              <a:gd name="connsiteX17" fmla="*/ 190741 w 523106"/>
              <a:gd name="connsiteY17" fmla="*/ 488590 h 789013"/>
              <a:gd name="connsiteX18" fmla="*/ 269322 w 523106"/>
              <a:gd name="connsiteY18" fmla="*/ 564790 h 789013"/>
              <a:gd name="connsiteX19" fmla="*/ 316947 w 523106"/>
              <a:gd name="connsiteY19" fmla="*/ 621940 h 789013"/>
              <a:gd name="connsiteX20" fmla="*/ 345522 w 523106"/>
              <a:gd name="connsiteY20" fmla="*/ 726715 h 789013"/>
              <a:gd name="connsiteX21" fmla="*/ 362191 w 523106"/>
              <a:gd name="connsiteY21" fmla="*/ 788628 h 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3106" h="789013">
                <a:moveTo>
                  <a:pt x="362191" y="788628"/>
                </a:moveTo>
                <a:cubicBezTo>
                  <a:pt x="375685" y="783865"/>
                  <a:pt x="406640" y="733065"/>
                  <a:pt x="426484" y="698140"/>
                </a:cubicBezTo>
                <a:cubicBezTo>
                  <a:pt x="446328" y="663215"/>
                  <a:pt x="465378" y="625512"/>
                  <a:pt x="481253" y="579078"/>
                </a:cubicBezTo>
                <a:cubicBezTo>
                  <a:pt x="497128" y="532644"/>
                  <a:pt x="517765" y="477875"/>
                  <a:pt x="521734" y="419534"/>
                </a:cubicBezTo>
                <a:cubicBezTo>
                  <a:pt x="525703" y="361193"/>
                  <a:pt x="521338" y="283009"/>
                  <a:pt x="505066" y="229034"/>
                </a:cubicBezTo>
                <a:cubicBezTo>
                  <a:pt x="488794" y="175059"/>
                  <a:pt x="461013" y="132990"/>
                  <a:pt x="424103" y="95684"/>
                </a:cubicBezTo>
                <a:cubicBezTo>
                  <a:pt x="387194" y="58378"/>
                  <a:pt x="328853" y="18690"/>
                  <a:pt x="283609" y="5196"/>
                </a:cubicBezTo>
                <a:cubicBezTo>
                  <a:pt x="238365" y="-8298"/>
                  <a:pt x="175659" y="7974"/>
                  <a:pt x="152641" y="14721"/>
                </a:cubicBezTo>
                <a:cubicBezTo>
                  <a:pt x="129623" y="21468"/>
                  <a:pt x="148275" y="35359"/>
                  <a:pt x="145497" y="45678"/>
                </a:cubicBezTo>
                <a:cubicBezTo>
                  <a:pt x="142719" y="55997"/>
                  <a:pt x="143909" y="70284"/>
                  <a:pt x="135972" y="76634"/>
                </a:cubicBezTo>
                <a:cubicBezTo>
                  <a:pt x="128035" y="82984"/>
                  <a:pt x="107397" y="80206"/>
                  <a:pt x="97872" y="83778"/>
                </a:cubicBezTo>
                <a:cubicBezTo>
                  <a:pt x="88347" y="87350"/>
                  <a:pt x="85966" y="90524"/>
                  <a:pt x="78822" y="98065"/>
                </a:cubicBezTo>
                <a:cubicBezTo>
                  <a:pt x="71678" y="105605"/>
                  <a:pt x="67709" y="122671"/>
                  <a:pt x="55009" y="129021"/>
                </a:cubicBezTo>
                <a:cubicBezTo>
                  <a:pt x="42309" y="135371"/>
                  <a:pt x="10162" y="116718"/>
                  <a:pt x="2622" y="136165"/>
                </a:cubicBezTo>
                <a:cubicBezTo>
                  <a:pt x="-4918" y="155612"/>
                  <a:pt x="5797" y="215541"/>
                  <a:pt x="9766" y="245703"/>
                </a:cubicBezTo>
                <a:cubicBezTo>
                  <a:pt x="13735" y="275865"/>
                  <a:pt x="14131" y="289359"/>
                  <a:pt x="26434" y="317140"/>
                </a:cubicBezTo>
                <a:cubicBezTo>
                  <a:pt x="38737" y="344921"/>
                  <a:pt x="56200" y="383815"/>
                  <a:pt x="83584" y="412390"/>
                </a:cubicBezTo>
                <a:cubicBezTo>
                  <a:pt x="110968" y="440965"/>
                  <a:pt x="159785" y="463190"/>
                  <a:pt x="190741" y="488590"/>
                </a:cubicBezTo>
                <a:cubicBezTo>
                  <a:pt x="221697" y="513990"/>
                  <a:pt x="248288" y="542565"/>
                  <a:pt x="269322" y="564790"/>
                </a:cubicBezTo>
                <a:cubicBezTo>
                  <a:pt x="290356" y="587015"/>
                  <a:pt x="304247" y="594953"/>
                  <a:pt x="316947" y="621940"/>
                </a:cubicBezTo>
                <a:cubicBezTo>
                  <a:pt x="329647" y="648927"/>
                  <a:pt x="338775" y="700521"/>
                  <a:pt x="345522" y="726715"/>
                </a:cubicBezTo>
                <a:cubicBezTo>
                  <a:pt x="352269" y="752909"/>
                  <a:pt x="348697" y="793391"/>
                  <a:pt x="362191" y="78862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6835140" y="2133600"/>
            <a:ext cx="1615440" cy="1615440"/>
          </a:xfrm>
          <a:custGeom>
            <a:avLst/>
            <a:gdLst>
              <a:gd name="connsiteX0" fmla="*/ 807720 w 1615440"/>
              <a:gd name="connsiteY0" fmla="*/ 0 h 1615440"/>
              <a:gd name="connsiteX1" fmla="*/ 0 w 1615440"/>
              <a:gd name="connsiteY1" fmla="*/ 815340 h 1615440"/>
              <a:gd name="connsiteX2" fmla="*/ 807720 w 1615440"/>
              <a:gd name="connsiteY2" fmla="*/ 1615440 h 1615440"/>
              <a:gd name="connsiteX3" fmla="*/ 1615440 w 1615440"/>
              <a:gd name="connsiteY3" fmla="*/ 800100 h 1615440"/>
              <a:gd name="connsiteX4" fmla="*/ 807720 w 1615440"/>
              <a:gd name="connsiteY4" fmla="*/ 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5440" h="1615440">
                <a:moveTo>
                  <a:pt x="807720" y="0"/>
                </a:moveTo>
                <a:lnTo>
                  <a:pt x="0" y="815340"/>
                </a:lnTo>
                <a:lnTo>
                  <a:pt x="807720" y="1615440"/>
                </a:lnTo>
                <a:lnTo>
                  <a:pt x="1615440" y="800100"/>
                </a:lnTo>
                <a:lnTo>
                  <a:pt x="80772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979508" y="2124381"/>
            <a:ext cx="1016051" cy="1260734"/>
          </a:xfrm>
          <a:custGeom>
            <a:avLst/>
            <a:gdLst>
              <a:gd name="connsiteX0" fmla="*/ 487717 w 1016051"/>
              <a:gd name="connsiteY0" fmla="*/ 2869 h 1260734"/>
              <a:gd name="connsiteX1" fmla="*/ 446442 w 1016051"/>
              <a:gd name="connsiteY1" fmla="*/ 50494 h 1260734"/>
              <a:gd name="connsiteX2" fmla="*/ 290867 w 1016051"/>
              <a:gd name="connsiteY2" fmla="*/ 190194 h 1260734"/>
              <a:gd name="connsiteX3" fmla="*/ 106717 w 1016051"/>
              <a:gd name="connsiteY3" fmla="*/ 431494 h 1260734"/>
              <a:gd name="connsiteX4" fmla="*/ 17817 w 1016051"/>
              <a:gd name="connsiteY4" fmla="*/ 663269 h 1260734"/>
              <a:gd name="connsiteX5" fmla="*/ 8292 w 1016051"/>
              <a:gd name="connsiteY5" fmla="*/ 879169 h 1260734"/>
              <a:gd name="connsiteX6" fmla="*/ 113067 w 1016051"/>
              <a:gd name="connsiteY6" fmla="*/ 1104594 h 1260734"/>
              <a:gd name="connsiteX7" fmla="*/ 325792 w 1016051"/>
              <a:gd name="connsiteY7" fmla="*/ 1234769 h 1260734"/>
              <a:gd name="connsiteX8" fmla="*/ 595667 w 1016051"/>
              <a:gd name="connsiteY8" fmla="*/ 1256994 h 1260734"/>
              <a:gd name="connsiteX9" fmla="*/ 779817 w 1016051"/>
              <a:gd name="connsiteY9" fmla="*/ 1183969 h 1260734"/>
              <a:gd name="connsiteX10" fmla="*/ 929042 w 1016051"/>
              <a:gd name="connsiteY10" fmla="*/ 1053794 h 1260734"/>
              <a:gd name="connsiteX11" fmla="*/ 1014767 w 1016051"/>
              <a:gd name="connsiteY11" fmla="*/ 755344 h 1260734"/>
              <a:gd name="connsiteX12" fmla="*/ 865542 w 1016051"/>
              <a:gd name="connsiteY12" fmla="*/ 393394 h 1260734"/>
              <a:gd name="connsiteX13" fmla="*/ 624242 w 1016051"/>
              <a:gd name="connsiteY13" fmla="*/ 123519 h 1260734"/>
              <a:gd name="connsiteX14" fmla="*/ 487717 w 1016051"/>
              <a:gd name="connsiteY14" fmla="*/ 2869 h 12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6051" h="1260734">
                <a:moveTo>
                  <a:pt x="487717" y="2869"/>
                </a:moveTo>
                <a:cubicBezTo>
                  <a:pt x="458084" y="-9302"/>
                  <a:pt x="479250" y="19273"/>
                  <a:pt x="446442" y="50494"/>
                </a:cubicBezTo>
                <a:cubicBezTo>
                  <a:pt x="413634" y="81715"/>
                  <a:pt x="347488" y="126694"/>
                  <a:pt x="290867" y="190194"/>
                </a:cubicBezTo>
                <a:cubicBezTo>
                  <a:pt x="234246" y="253694"/>
                  <a:pt x="152225" y="352648"/>
                  <a:pt x="106717" y="431494"/>
                </a:cubicBezTo>
                <a:cubicBezTo>
                  <a:pt x="61209" y="510340"/>
                  <a:pt x="34221" y="588657"/>
                  <a:pt x="17817" y="663269"/>
                </a:cubicBezTo>
                <a:cubicBezTo>
                  <a:pt x="1413" y="737881"/>
                  <a:pt x="-7583" y="805615"/>
                  <a:pt x="8292" y="879169"/>
                </a:cubicBezTo>
                <a:cubicBezTo>
                  <a:pt x="24167" y="952723"/>
                  <a:pt x="60150" y="1045327"/>
                  <a:pt x="113067" y="1104594"/>
                </a:cubicBezTo>
                <a:cubicBezTo>
                  <a:pt x="165984" y="1163861"/>
                  <a:pt x="245359" y="1209369"/>
                  <a:pt x="325792" y="1234769"/>
                </a:cubicBezTo>
                <a:cubicBezTo>
                  <a:pt x="406225" y="1260169"/>
                  <a:pt x="519996" y="1265461"/>
                  <a:pt x="595667" y="1256994"/>
                </a:cubicBezTo>
                <a:cubicBezTo>
                  <a:pt x="671338" y="1248527"/>
                  <a:pt x="724255" y="1217836"/>
                  <a:pt x="779817" y="1183969"/>
                </a:cubicBezTo>
                <a:cubicBezTo>
                  <a:pt x="835379" y="1150102"/>
                  <a:pt x="889884" y="1125231"/>
                  <a:pt x="929042" y="1053794"/>
                </a:cubicBezTo>
                <a:cubicBezTo>
                  <a:pt x="968200" y="982357"/>
                  <a:pt x="1025350" y="865411"/>
                  <a:pt x="1014767" y="755344"/>
                </a:cubicBezTo>
                <a:cubicBezTo>
                  <a:pt x="1004184" y="645277"/>
                  <a:pt x="930629" y="498698"/>
                  <a:pt x="865542" y="393394"/>
                </a:cubicBezTo>
                <a:cubicBezTo>
                  <a:pt x="800455" y="288090"/>
                  <a:pt x="685625" y="185432"/>
                  <a:pt x="624242" y="123519"/>
                </a:cubicBezTo>
                <a:cubicBezTo>
                  <a:pt x="562859" y="61607"/>
                  <a:pt x="517350" y="15040"/>
                  <a:pt x="487717" y="286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790" y="2000403"/>
            <a:ext cx="7944593" cy="1888831"/>
          </a:xfrm>
          <a:prstGeom prst="rect">
            <a:avLst/>
          </a:prstGeom>
        </p:spPr>
      </p:pic>
      <p:sp>
        <p:nvSpPr>
          <p:cNvPr id="28674" name="Rectangle 25"/>
          <p:cNvSpPr>
            <a:spLocks noChangeArrowheads="1"/>
          </p:cNvSpPr>
          <p:nvPr/>
        </p:nvSpPr>
        <p:spPr bwMode="auto">
          <a:xfrm>
            <a:off x="581025" y="1231283"/>
            <a:ext cx="7735391" cy="5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下面的图案分别是由哪个图形旋转而成的？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81" name="组合 3"/>
          <p:cNvGrpSpPr/>
          <p:nvPr/>
        </p:nvGrpSpPr>
        <p:grpSpPr bwMode="auto">
          <a:xfrm>
            <a:off x="304800" y="155575"/>
            <a:ext cx="4884738" cy="595313"/>
            <a:chOff x="304800" y="155258"/>
            <a:chExt cx="4884990" cy="595968"/>
          </a:xfrm>
        </p:grpSpPr>
        <p:pic>
          <p:nvPicPr>
            <p:cNvPr id="28682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25626"/>
              <a:ext cx="4884990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3" name="文本框 2"/>
            <p:cNvSpPr txBox="1">
              <a:spLocks noChangeArrowheads="1"/>
            </p:cNvSpPr>
            <p:nvPr/>
          </p:nvSpPr>
          <p:spPr bwMode="auto">
            <a:xfrm>
              <a:off x="410528" y="155258"/>
              <a:ext cx="47164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三、尝试练习，深化理解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838057" y="803826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选自教材</a:t>
            </a:r>
            <a:r>
              <a:rPr lang="en-US" altLang="zh-CN" sz="1400" b="1" dirty="0">
                <a:solidFill>
                  <a:srgbClr val="E44438"/>
                </a:solidFill>
              </a:rPr>
              <a:t>P85 </a:t>
            </a:r>
            <a:r>
              <a:rPr lang="zh-CN" altLang="en-US" sz="14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373" y="339725"/>
            <a:ext cx="1792304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494" y="314325"/>
            <a:ext cx="2139202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25"/>
          <p:cNvSpPr>
            <a:spLocks noChangeArrowheads="1"/>
          </p:cNvSpPr>
          <p:nvPr/>
        </p:nvSpPr>
        <p:spPr bwMode="auto">
          <a:xfrm>
            <a:off x="1182688" y="244475"/>
            <a:ext cx="580866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992262" y="3331483"/>
            <a:ext cx="329083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5407232" y="3326495"/>
            <a:ext cx="296722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086146" y="332649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487659" y="3305404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11960" y="4515966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选自教材</a:t>
            </a:r>
            <a:r>
              <a:rPr lang="en-US" altLang="zh-CN" sz="1400" b="1" dirty="0">
                <a:solidFill>
                  <a:srgbClr val="E44438"/>
                </a:solidFill>
              </a:rPr>
              <a:t>P85 </a:t>
            </a:r>
            <a:r>
              <a:rPr lang="zh-CN" altLang="en-US" sz="14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400" b="1" dirty="0">
                <a:solidFill>
                  <a:srgbClr val="E44438"/>
                </a:solidFill>
              </a:rPr>
              <a:t>2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32" y="1252538"/>
            <a:ext cx="7024986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8"/>
          <p:cNvSpPr txBox="1">
            <a:spLocks noChangeArrowheads="1"/>
          </p:cNvSpPr>
          <p:nvPr/>
        </p:nvSpPr>
        <p:spPr bwMode="auto">
          <a:xfrm>
            <a:off x="1596812" y="2834185"/>
            <a:ext cx="324008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4" name="Text Box 13"/>
          <p:cNvSpPr txBox="1">
            <a:spLocks noChangeArrowheads="1"/>
          </p:cNvSpPr>
          <p:nvPr/>
        </p:nvSpPr>
        <p:spPr bwMode="auto">
          <a:xfrm>
            <a:off x="4951653" y="2814001"/>
            <a:ext cx="29845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832225" y="283418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016751" y="2814001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14165" y="3326946"/>
            <a:ext cx="11138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77013" y="3306762"/>
            <a:ext cx="10913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9" name="Rectangle 25"/>
          <p:cNvSpPr>
            <a:spLocks noChangeArrowheads="1"/>
          </p:cNvSpPr>
          <p:nvPr/>
        </p:nvSpPr>
        <p:spPr bwMode="auto">
          <a:xfrm>
            <a:off x="768350" y="373063"/>
            <a:ext cx="58086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21250" y="469101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选自教材</a:t>
            </a:r>
            <a:r>
              <a:rPr lang="en-US" altLang="zh-CN" sz="1400" b="1" dirty="0">
                <a:solidFill>
                  <a:srgbClr val="E44438"/>
                </a:solidFill>
              </a:rPr>
              <a:t>P85 </a:t>
            </a:r>
            <a:r>
              <a:rPr lang="zh-CN" altLang="en-US" sz="14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400" b="1" dirty="0">
                <a:solidFill>
                  <a:srgbClr val="E44438"/>
                </a:solidFill>
              </a:rPr>
              <a:t>3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/>
          <p:nvPr/>
        </p:nvGrpSpPr>
        <p:grpSpPr bwMode="auto">
          <a:xfrm>
            <a:off x="392113" y="128588"/>
            <a:ext cx="2728912" cy="612775"/>
            <a:chOff x="392712" y="128588"/>
            <a:chExt cx="2728482" cy="612347"/>
          </a:xfrm>
        </p:grpSpPr>
        <p:pic>
          <p:nvPicPr>
            <p:cNvPr id="31756" name="图片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7" name="文本框 3"/>
            <p:cNvSpPr txBox="1">
              <a:spLocks noChangeArrowheads="1"/>
            </p:cNvSpPr>
            <p:nvPr/>
          </p:nvSpPr>
          <p:spPr bwMode="auto">
            <a:xfrm>
              <a:off x="441960" y="128588"/>
              <a:ext cx="26558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30723" name="Rectangle 2"/>
          <p:cNvSpPr txBox="1">
            <a:spLocks noChangeArrowheads="1"/>
          </p:cNvSpPr>
          <p:nvPr/>
        </p:nvSpPr>
        <p:spPr bwMode="auto">
          <a:xfrm>
            <a:off x="835025" y="1624013"/>
            <a:ext cx="28225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旋转的三要素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24" name="Rectangle 2"/>
          <p:cNvSpPr txBox="1">
            <a:spLocks noChangeArrowheads="1"/>
          </p:cNvSpPr>
          <p:nvPr/>
        </p:nvSpPr>
        <p:spPr bwMode="auto">
          <a:xfrm>
            <a:off x="3506788" y="1847850"/>
            <a:ext cx="200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旋转中心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5" name="Rectangle 2"/>
          <p:cNvSpPr txBox="1">
            <a:spLocks noChangeArrowheads="1"/>
          </p:cNvSpPr>
          <p:nvPr/>
        </p:nvSpPr>
        <p:spPr bwMode="auto">
          <a:xfrm>
            <a:off x="3506788" y="909638"/>
            <a:ext cx="1820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旋转方向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6" name="Rectangle 2"/>
          <p:cNvSpPr txBox="1">
            <a:spLocks noChangeArrowheads="1"/>
          </p:cNvSpPr>
          <p:nvPr/>
        </p:nvSpPr>
        <p:spPr bwMode="auto">
          <a:xfrm>
            <a:off x="3506788" y="2444750"/>
            <a:ext cx="18208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旋转角度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3398838" y="1055688"/>
            <a:ext cx="215900" cy="1870075"/>
          </a:xfrm>
          <a:prstGeom prst="leftBrace">
            <a:avLst>
              <a:gd name="adj1" fmla="val 40067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5297488" y="601663"/>
            <a:ext cx="215900" cy="1203325"/>
          </a:xfrm>
          <a:prstGeom prst="leftBrace">
            <a:avLst>
              <a:gd name="adj1" fmla="val 40067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29" name="Rectangle 2"/>
          <p:cNvSpPr txBox="1">
            <a:spLocks noChangeArrowheads="1"/>
          </p:cNvSpPr>
          <p:nvPr/>
        </p:nvSpPr>
        <p:spPr bwMode="auto">
          <a:xfrm>
            <a:off x="5435600" y="484188"/>
            <a:ext cx="224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顺时针方向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30" name="Rectangle 2"/>
          <p:cNvSpPr txBox="1">
            <a:spLocks noChangeArrowheads="1"/>
          </p:cNvSpPr>
          <p:nvPr/>
        </p:nvSpPr>
        <p:spPr bwMode="auto">
          <a:xfrm>
            <a:off x="5416550" y="1204913"/>
            <a:ext cx="224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逆时针方向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31" name="Rectangle 2"/>
          <p:cNvSpPr txBox="1">
            <a:spLocks noChangeArrowheads="1"/>
          </p:cNvSpPr>
          <p:nvPr/>
        </p:nvSpPr>
        <p:spPr bwMode="auto">
          <a:xfrm>
            <a:off x="755650" y="3027363"/>
            <a:ext cx="7985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图形旋转前后，位置变了，旋转中心位置不变，图形的形状、大小不变，每个顶点到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点的距离不变。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  <p:bldP spid="30725" grpId="0"/>
      <p:bldP spid="30726" grpId="0"/>
      <p:bldP spid="3" grpId="0" animBg="1"/>
      <p:bldP spid="10" grpId="0" animBg="1"/>
      <p:bldP spid="30729" grpId="0"/>
      <p:bldP spid="30730" grpId="0"/>
      <p:bldP spid="307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900113" y="987425"/>
            <a:ext cx="7416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一、下面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中的阴影部分是由空白部分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点顺时针旋转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得到的。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1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60650"/>
            <a:ext cx="1627187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矩形 3"/>
          <p:cNvSpPr>
            <a:spLocks noChangeArrowheads="1"/>
          </p:cNvSpPr>
          <p:nvPr/>
        </p:nvSpPr>
        <p:spPr bwMode="auto">
          <a:xfrm>
            <a:off x="1116013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3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541588"/>
            <a:ext cx="9112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571750"/>
            <a:ext cx="1219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2108200"/>
            <a:ext cx="73977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矩形 7"/>
          <p:cNvSpPr>
            <a:spLocks noChangeArrowheads="1"/>
          </p:cNvSpPr>
          <p:nvPr/>
        </p:nvSpPr>
        <p:spPr bwMode="auto">
          <a:xfrm>
            <a:off x="3005138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7" name="矩形 8"/>
          <p:cNvSpPr>
            <a:spLocks noChangeArrowheads="1"/>
          </p:cNvSpPr>
          <p:nvPr/>
        </p:nvSpPr>
        <p:spPr bwMode="auto">
          <a:xfrm>
            <a:off x="5035550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8" name="矩形 9"/>
          <p:cNvSpPr>
            <a:spLocks noChangeArrowheads="1"/>
          </p:cNvSpPr>
          <p:nvPr/>
        </p:nvSpPr>
        <p:spPr bwMode="auto">
          <a:xfrm>
            <a:off x="7051675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627313" y="995363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780" name="组合 14"/>
          <p:cNvGrpSpPr/>
          <p:nvPr/>
        </p:nvGrpSpPr>
        <p:grpSpPr bwMode="auto">
          <a:xfrm>
            <a:off x="392113" y="155575"/>
            <a:ext cx="2728912" cy="585788"/>
            <a:chOff x="392712" y="156160"/>
            <a:chExt cx="2728482" cy="584775"/>
          </a:xfrm>
        </p:grpSpPr>
        <p:pic>
          <p:nvPicPr>
            <p:cNvPr id="32782" name="图片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3" name="文本框 3"/>
            <p:cNvSpPr txBox="1">
              <a:spLocks noChangeArrowheads="1"/>
            </p:cNvSpPr>
            <p:nvPr/>
          </p:nvSpPr>
          <p:spPr bwMode="auto">
            <a:xfrm>
              <a:off x="443512" y="156160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32781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233488" y="484188"/>
            <a:ext cx="6477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781050"/>
            <a:ext cx="6245225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179388" y="2571750"/>
            <a:ext cx="84963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图形绕点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　　图形绕点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针旋转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       针旋转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276600" y="2578100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627313" y="3121025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7021513" y="2590800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734175" y="3127375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801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</Words>
  <Application>WPS 演示</Application>
  <PresentationFormat>全屏显示(16:9)</PresentationFormat>
  <Paragraphs>183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245</cp:revision>
  <dcterms:created xsi:type="dcterms:W3CDTF">2015-08-27T07:30:00Z</dcterms:created>
  <dcterms:modified xsi:type="dcterms:W3CDTF">2023-11-03T03:46:15Z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D061D954A7F04941B7D18283CB23B770</vt:lpwstr>
  </property>
</Properties>
</file>