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1"/>
  </p:notesMasterIdLst>
  <p:sldIdLst>
    <p:sldId id="263" r:id="rId2"/>
    <p:sldId id="264" r:id="rId3"/>
    <p:sldId id="344" r:id="rId4"/>
    <p:sldId id="269" r:id="rId5"/>
    <p:sldId id="346" r:id="rId6"/>
    <p:sldId id="345" r:id="rId7"/>
    <p:sldId id="347" r:id="rId8"/>
    <p:sldId id="348" r:id="rId9"/>
    <p:sldId id="349" r:id="rId10"/>
    <p:sldId id="350" r:id="rId11"/>
    <p:sldId id="352" r:id="rId12"/>
    <p:sldId id="351" r:id="rId13"/>
    <p:sldId id="353" r:id="rId14"/>
    <p:sldId id="354" r:id="rId15"/>
    <p:sldId id="369" r:id="rId16"/>
    <p:sldId id="356" r:id="rId17"/>
    <p:sldId id="357" r:id="rId18"/>
    <p:sldId id="358" r:id="rId19"/>
    <p:sldId id="382" r:id="rId20"/>
    <p:sldId id="359" r:id="rId21"/>
    <p:sldId id="360" r:id="rId22"/>
    <p:sldId id="361" r:id="rId23"/>
    <p:sldId id="383" r:id="rId24"/>
    <p:sldId id="363" r:id="rId25"/>
    <p:sldId id="365" r:id="rId26"/>
    <p:sldId id="270" r:id="rId27"/>
    <p:sldId id="364" r:id="rId28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4">
          <p15:clr>
            <a:srgbClr val="A4A3A4"/>
          </p15:clr>
        </p15:guide>
        <p15:guide id="2" orient="horz" pos="716">
          <p15:clr>
            <a:srgbClr val="A4A3A4"/>
          </p15:clr>
        </p15:guide>
        <p15:guide id="3" pos="173">
          <p15:clr>
            <a:srgbClr val="A4A3A4"/>
          </p15:clr>
        </p15:guide>
        <p15:guide id="4" pos="35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BFE"/>
    <a:srgbClr val="E72D8B"/>
    <a:srgbClr val="E44438"/>
    <a:srgbClr val="FFF6EE"/>
    <a:srgbClr val="EE6CAD"/>
    <a:srgbClr val="F292C2"/>
    <a:srgbClr val="E8333C"/>
    <a:srgbClr val="B292AD"/>
    <a:srgbClr val="7D4880"/>
    <a:srgbClr val="E3DB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58" autoAdjust="0"/>
    <p:restoredTop sz="96209" autoAdjust="0"/>
  </p:normalViewPr>
  <p:slideViewPr>
    <p:cSldViewPr snapToGrid="0">
      <p:cViewPr>
        <p:scale>
          <a:sx n="100" d="100"/>
          <a:sy n="100" d="100"/>
        </p:scale>
        <p:origin x="-978" y="684"/>
      </p:cViewPr>
      <p:guideLst>
        <p:guide orient="horz" pos="1804"/>
        <p:guide orient="horz" pos="716"/>
        <p:guide pos="173"/>
        <p:guide pos="356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0" cy="72000"/>
</p:viewPr>
</file>

<file path=ppt/_rels/presentation.xml.rels><?xml version='1.0' encoding='UTF-8' standalone='yes'?>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CF5700E9-3A74-4DBB-AE24-D728EC67B77E}" type="datetimeFigureOut">
              <a:rPr lang="zh-CN" altLang="en-US"/>
              <a:t>2023/12/8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dirty="0"/>
              <a:t>编辑母版文本样式</a:t>
            </a:r>
          </a:p>
          <a:p>
            <a:pPr lvl="1"/>
            <a:r>
              <a:rPr lang="zh-CN" altLang="en-US" noProof="0" dirty="0"/>
              <a:t>第二级</a:t>
            </a:r>
          </a:p>
          <a:p>
            <a:pPr lvl="2"/>
            <a:r>
              <a:rPr lang="zh-CN" altLang="en-US" noProof="0" dirty="0"/>
              <a:t>第三级</a:t>
            </a:r>
          </a:p>
          <a:p>
            <a:pPr lvl="3"/>
            <a:r>
              <a:rPr lang="zh-CN" altLang="en-US" noProof="0" dirty="0"/>
              <a:t>第四级</a:t>
            </a:r>
          </a:p>
          <a:p>
            <a:pPr lvl="4"/>
            <a:r>
              <a:rPr lang="zh-CN" altLang="en-US" noProof="0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D4D33AFC-743A-41A7-BFAB-F26D50E70F76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3FD5D08C-EBB7-4671-A026-5E484C2615A1}" type="slidenum">
              <a:rPr lang="zh-CN" altLang="en-US">
                <a:latin typeface="黑体" panose="02010609060101010101" pitchFamily="49" charset="-122"/>
                <a:ea typeface="黑体" panose="02010609060101010101" pitchFamily="49" charset="-122"/>
              </a:rPr>
              <a:t>1</a:t>
            </a:fld>
            <a:endParaRPr lang="zh-CN" altLang="en-US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6.jpe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1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副标题 6"/>
          <p:cNvSpPr txBox="1">
            <a:spLocks noChangeArrowheads="1"/>
          </p:cNvSpPr>
          <p:nvPr userDrawn="1"/>
        </p:nvSpPr>
        <p:spPr bwMode="auto">
          <a:xfrm>
            <a:off x="-26988" y="106363"/>
            <a:ext cx="2160588" cy="39687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143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572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2001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5430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0002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4574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9146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3718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sz="2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·五年级下册</a:t>
            </a:r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72000" y="328613"/>
            <a:ext cx="4475163" cy="447516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6" name="文本框 5"/>
          <p:cNvSpPr txBox="1">
            <a:spLocks noChangeArrowheads="1"/>
          </p:cNvSpPr>
          <p:nvPr userDrawn="1"/>
        </p:nvSpPr>
        <p:spPr bwMode="auto">
          <a:xfrm rot="19800000">
            <a:off x="3348038" y="2341563"/>
            <a:ext cx="2447925" cy="4603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400">
                <a:solidFill>
                  <a:srgbClr val="D9D9D9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en-US" altLang="zh-CN" sz="2400">
              <a:solidFill>
                <a:srgbClr val="D9D9D9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幻灯片"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/>
          <p:cNvSpPr/>
          <p:nvPr userDrawn="1"/>
        </p:nvSpPr>
        <p:spPr>
          <a:xfrm>
            <a:off x="328613" y="268288"/>
            <a:ext cx="8486775" cy="4606925"/>
          </a:xfrm>
          <a:prstGeom prst="roundRect">
            <a:avLst>
              <a:gd name="adj" fmla="val 3161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 userDrawn="1"/>
        </p:nvSpPr>
        <p:spPr bwMode="auto">
          <a:xfrm rot="19800000">
            <a:off x="3348038" y="2341563"/>
            <a:ext cx="2447925" cy="4603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400">
                <a:solidFill>
                  <a:srgbClr val="D9D9D9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en-US" altLang="zh-CN" sz="2400">
              <a:solidFill>
                <a:srgbClr val="D9D9D9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" name="图片 5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17" t="36047" r="6424" b="38235"/>
          <a:stretch>
            <a:fillRect/>
          </a:stretch>
        </p:blipFill>
        <p:spPr bwMode="auto">
          <a:xfrm rot="1116756" flipH="1">
            <a:off x="174625" y="33338"/>
            <a:ext cx="842963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3"/>
          <p:cNvPicPr>
            <a:picLocks noChangeAspect="1" noChangeArrowheads="1"/>
          </p:cNvPicPr>
          <p:nvPr userDrawn="1"/>
        </p:nvPicPr>
        <p:blipFill>
          <a:blip r:embed="rId4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4270226"/>
            <a:ext cx="1225241" cy="870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" y="0"/>
            <a:ext cx="90995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 smtClean="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FD4F4FB9-0974-49E6-ACB1-E7AA2ADBC0B7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emf"/><Relationship Id="rId4" Type="http://schemas.openxmlformats.org/officeDocument/2006/relationships/image" Target="../media/image40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文本框 2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93663" y="4986338"/>
            <a:ext cx="855663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800">
                <a:solidFill>
                  <a:srgbClr val="E72D8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1400">
              <a:solidFill>
                <a:srgbClr val="E72D8B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195" name="图片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9788" y="4987925"/>
            <a:ext cx="854075" cy="22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标题 5"/>
          <p:cNvSpPr txBox="1">
            <a:spLocks noChangeArrowheads="1"/>
          </p:cNvSpPr>
          <p:nvPr/>
        </p:nvSpPr>
        <p:spPr bwMode="auto">
          <a:xfrm>
            <a:off x="577850" y="1400175"/>
            <a:ext cx="4913313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4400" b="1">
                <a:latin typeface="Times New Roman" panose="02020603050405020304" pitchFamily="18" charset="0"/>
                <a:ea typeface="黑体" panose="02010609060101010101" pitchFamily="49" charset="-122"/>
              </a:rPr>
              <a:t>图形的运动（三）</a:t>
            </a:r>
          </a:p>
        </p:txBody>
      </p:sp>
      <p:pic>
        <p:nvPicPr>
          <p:cNvPr id="8197" name="图片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496407"/>
            <a:ext cx="925471" cy="916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8" name="矩形 3"/>
          <p:cNvSpPr>
            <a:spLocks noChangeArrowheads="1"/>
          </p:cNvSpPr>
          <p:nvPr/>
        </p:nvSpPr>
        <p:spPr bwMode="auto">
          <a:xfrm>
            <a:off x="1691680" y="2642860"/>
            <a:ext cx="226857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旋转（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图片 6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987425"/>
            <a:ext cx="2603500" cy="259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Rectangle 2"/>
          <p:cNvSpPr txBox="1">
            <a:spLocks noChangeArrowheads="1"/>
          </p:cNvSpPr>
          <p:nvPr/>
        </p:nvSpPr>
        <p:spPr bwMode="auto">
          <a:xfrm>
            <a:off x="968375" y="3835400"/>
            <a:ext cx="8170863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79057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说一说图形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的位置变化。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</a:p>
        </p:txBody>
      </p:sp>
      <p:grpSp>
        <p:nvGrpSpPr>
          <p:cNvPr id="10244" name="组合 6"/>
          <p:cNvGrpSpPr/>
          <p:nvPr/>
        </p:nvGrpSpPr>
        <p:grpSpPr bwMode="auto">
          <a:xfrm>
            <a:off x="266700" y="120650"/>
            <a:ext cx="2865438" cy="609600"/>
            <a:chOff x="266849" y="119922"/>
            <a:chExt cx="2864991" cy="609600"/>
          </a:xfrm>
        </p:grpSpPr>
        <p:pic>
          <p:nvPicPr>
            <p:cNvPr id="10245" name="图片 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849" y="205647"/>
              <a:ext cx="2864991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46" name="文本框 14"/>
            <p:cNvSpPr txBox="1">
              <a:spLocks noChangeArrowheads="1"/>
            </p:cNvSpPr>
            <p:nvPr/>
          </p:nvSpPr>
          <p:spPr bwMode="auto">
            <a:xfrm>
              <a:off x="353244" y="119922"/>
              <a:ext cx="2656496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+mn-lt"/>
                </a:rPr>
                <a:t>一、复习回顾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1203325"/>
            <a:ext cx="2338388" cy="240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任意多边形 4"/>
          <p:cNvSpPr/>
          <p:nvPr/>
        </p:nvSpPr>
        <p:spPr>
          <a:xfrm rot="911780">
            <a:off x="7902575" y="1239838"/>
            <a:ext cx="638175" cy="271462"/>
          </a:xfrm>
          <a:custGeom>
            <a:avLst/>
            <a:gdLst>
              <a:gd name="connsiteX0" fmla="*/ 0 w 1689652"/>
              <a:gd name="connsiteY0" fmla="*/ 0 h 1033669"/>
              <a:gd name="connsiteX1" fmla="*/ 543339 w 1689652"/>
              <a:gd name="connsiteY1" fmla="*/ 86139 h 1033669"/>
              <a:gd name="connsiteX2" fmla="*/ 1053548 w 1689652"/>
              <a:gd name="connsiteY2" fmla="*/ 331304 h 1033669"/>
              <a:gd name="connsiteX3" fmla="*/ 1437861 w 1689652"/>
              <a:gd name="connsiteY3" fmla="*/ 689113 h 1033669"/>
              <a:gd name="connsiteX4" fmla="*/ 1689652 w 1689652"/>
              <a:gd name="connsiteY4" fmla="*/ 1033669 h 1033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9652" h="1033669">
                <a:moveTo>
                  <a:pt x="0" y="0"/>
                </a:moveTo>
                <a:cubicBezTo>
                  <a:pt x="183874" y="15461"/>
                  <a:pt x="367748" y="30922"/>
                  <a:pt x="543339" y="86139"/>
                </a:cubicBezTo>
                <a:cubicBezTo>
                  <a:pt x="718930" y="141356"/>
                  <a:pt x="904461" y="230808"/>
                  <a:pt x="1053548" y="331304"/>
                </a:cubicBezTo>
                <a:cubicBezTo>
                  <a:pt x="1202635" y="431800"/>
                  <a:pt x="1331844" y="572052"/>
                  <a:pt x="1437861" y="689113"/>
                </a:cubicBezTo>
                <a:cubicBezTo>
                  <a:pt x="1543878" y="806174"/>
                  <a:pt x="1616765" y="919921"/>
                  <a:pt x="1689652" y="1033669"/>
                </a:cubicBezTo>
              </a:path>
            </a:pathLst>
          </a:custGeom>
          <a:noFill/>
          <a:ln w="34925">
            <a:solidFill>
              <a:srgbClr val="E60083"/>
            </a:solidFill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dirty="0">
              <a:solidFill>
                <a:prstClr val="white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268" name="Rectangle 2"/>
          <p:cNvSpPr txBox="1">
            <a:spLocks noChangeArrowheads="1"/>
          </p:cNvSpPr>
          <p:nvPr/>
        </p:nvSpPr>
        <p:spPr bwMode="auto">
          <a:xfrm>
            <a:off x="331788" y="771525"/>
            <a:ext cx="6212205" cy="1173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）指针从“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”绕点 </a:t>
            </a:r>
            <a:r>
              <a:rPr lang="en-US" altLang="zh-CN" sz="3200" b="1" i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 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按顺时</a:t>
            </a:r>
            <a:endParaRPr lang="en-US" altLang="zh-CN" sz="32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针方向旋转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到“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” 。</a:t>
            </a:r>
          </a:p>
        </p:txBody>
      </p:sp>
      <p:sp>
        <p:nvSpPr>
          <p:cNvPr id="11269" name="Rectangle 2"/>
          <p:cNvSpPr txBox="1">
            <a:spLocks noChangeArrowheads="1"/>
          </p:cNvSpPr>
          <p:nvPr/>
        </p:nvSpPr>
        <p:spPr bwMode="auto">
          <a:xfrm>
            <a:off x="332105" y="2066925"/>
            <a:ext cx="6633210" cy="1173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）指针从“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” 绕点 </a:t>
            </a:r>
            <a:r>
              <a:rPr lang="en-US" altLang="zh-CN" sz="3200" b="1" i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 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按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顺时</a:t>
            </a:r>
            <a:endParaRPr lang="en-US" altLang="zh-CN" sz="32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针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方向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旋转 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60°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到“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” 。</a:t>
            </a:r>
          </a:p>
        </p:txBody>
      </p:sp>
      <p:sp>
        <p:nvSpPr>
          <p:cNvPr id="11270" name="Rectangle 2"/>
          <p:cNvSpPr txBox="1">
            <a:spLocks noChangeArrowheads="1"/>
          </p:cNvSpPr>
          <p:nvPr/>
        </p:nvSpPr>
        <p:spPr bwMode="auto">
          <a:xfrm>
            <a:off x="331788" y="3395663"/>
            <a:ext cx="6745287" cy="1173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）指针从“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” 绕点 </a:t>
            </a:r>
            <a:r>
              <a:rPr lang="en-US" altLang="zh-CN" sz="3200" b="1" i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按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顺</a:t>
            </a:r>
            <a:endParaRPr lang="en-US" altLang="zh-CN" sz="32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时针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方向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旋转 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60°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到“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”。</a:t>
            </a: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3691637" y="1347470"/>
            <a:ext cx="113335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30°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5435918" y="2571750"/>
            <a:ext cx="5715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3408363" y="3394075"/>
            <a:ext cx="64452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1" name="组合 10"/>
          <p:cNvGrpSpPr/>
          <p:nvPr/>
        </p:nvGrpSpPr>
        <p:grpSpPr bwMode="auto">
          <a:xfrm>
            <a:off x="7442200" y="1590675"/>
            <a:ext cx="217488" cy="1676400"/>
            <a:chOff x="4290813" y="842232"/>
            <a:chExt cx="215859" cy="2309903"/>
          </a:xfrm>
        </p:grpSpPr>
        <p:sp>
          <p:nvSpPr>
            <p:cNvPr id="12" name="上箭头 3"/>
            <p:cNvSpPr/>
            <p:nvPr/>
          </p:nvSpPr>
          <p:spPr>
            <a:xfrm>
              <a:off x="4290813" y="842232"/>
              <a:ext cx="215859" cy="1001833"/>
            </a:xfrm>
            <a:prstGeom prst="upArrow">
              <a:avLst>
                <a:gd name="adj1" fmla="val 44138"/>
                <a:gd name="adj2" fmla="val 73614"/>
              </a:avLst>
            </a:prstGeom>
            <a:solidFill>
              <a:srgbClr val="000000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dirty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3" name="上箭头 8"/>
            <p:cNvSpPr/>
            <p:nvPr/>
          </p:nvSpPr>
          <p:spPr>
            <a:xfrm flipV="1">
              <a:off x="4290813" y="2150302"/>
              <a:ext cx="215859" cy="1001833"/>
            </a:xfrm>
            <a:prstGeom prst="upArrow">
              <a:avLst>
                <a:gd name="adj1" fmla="val 44138"/>
                <a:gd name="adj2" fmla="val 73614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dirty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 bwMode="auto">
          <a:xfrm rot="-5400000">
            <a:off x="7461250" y="1627188"/>
            <a:ext cx="180975" cy="1638300"/>
            <a:chOff x="4287936" y="842803"/>
            <a:chExt cx="218071" cy="2308973"/>
          </a:xfrm>
        </p:grpSpPr>
        <p:sp>
          <p:nvSpPr>
            <p:cNvPr id="18" name="上箭头 11"/>
            <p:cNvSpPr/>
            <p:nvPr/>
          </p:nvSpPr>
          <p:spPr>
            <a:xfrm>
              <a:off x="4351062" y="842804"/>
              <a:ext cx="216159" cy="1002345"/>
            </a:xfrm>
            <a:prstGeom prst="upArrow">
              <a:avLst>
                <a:gd name="adj1" fmla="val 44138"/>
                <a:gd name="adj2" fmla="val 73614"/>
              </a:avLst>
            </a:prstGeom>
            <a:solidFill>
              <a:srgbClr val="000000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dirty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9" name="上箭头 12"/>
            <p:cNvSpPr/>
            <p:nvPr/>
          </p:nvSpPr>
          <p:spPr>
            <a:xfrm flipV="1">
              <a:off x="4351062" y="2149432"/>
              <a:ext cx="216159" cy="1002345"/>
            </a:xfrm>
            <a:prstGeom prst="upArrow">
              <a:avLst>
                <a:gd name="adj1" fmla="val 44138"/>
                <a:gd name="adj2" fmla="val 73614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dirty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1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600000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3600000">
                                      <p:cBhvr>
                                        <p:cTn id="34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915988"/>
            <a:ext cx="3424237" cy="351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组合 4"/>
          <p:cNvGrpSpPr/>
          <p:nvPr/>
        </p:nvGrpSpPr>
        <p:grpSpPr bwMode="auto">
          <a:xfrm>
            <a:off x="6975475" y="1549400"/>
            <a:ext cx="215900" cy="2309813"/>
            <a:chOff x="4290813" y="843183"/>
            <a:chExt cx="215859" cy="2308952"/>
          </a:xfrm>
        </p:grpSpPr>
        <p:sp>
          <p:nvSpPr>
            <p:cNvPr id="6" name="上箭头 4"/>
            <p:cNvSpPr/>
            <p:nvPr/>
          </p:nvSpPr>
          <p:spPr>
            <a:xfrm>
              <a:off x="4290813" y="843183"/>
              <a:ext cx="215859" cy="1001340"/>
            </a:xfrm>
            <a:prstGeom prst="upArrow">
              <a:avLst>
                <a:gd name="adj1" fmla="val 44138"/>
                <a:gd name="adj2" fmla="val 73614"/>
              </a:avLst>
            </a:prstGeom>
            <a:solidFill>
              <a:srgbClr val="000000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dirty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7" name="上箭头 5"/>
            <p:cNvSpPr/>
            <p:nvPr/>
          </p:nvSpPr>
          <p:spPr>
            <a:xfrm flipV="1">
              <a:off x="4290813" y="2150795"/>
              <a:ext cx="215859" cy="1001340"/>
            </a:xfrm>
            <a:prstGeom prst="upArrow">
              <a:avLst>
                <a:gd name="adj1" fmla="val 44138"/>
                <a:gd name="adj2" fmla="val 73614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dirty="0">
                <a:solidFill>
                  <a:prstClr val="white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8" name="AutoShape 27"/>
          <p:cNvSpPr>
            <a:spLocks noChangeArrowheads="1"/>
          </p:cNvSpPr>
          <p:nvPr/>
        </p:nvSpPr>
        <p:spPr bwMode="auto">
          <a:xfrm>
            <a:off x="1558925" y="1239838"/>
            <a:ext cx="3424238" cy="1192212"/>
          </a:xfrm>
          <a:prstGeom prst="wedgeRoundRectCallout">
            <a:avLst>
              <a:gd name="adj1" fmla="val -58079"/>
              <a:gd name="adj2" fmla="val 30569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在描述旋转现象时要注意些什么？</a:t>
            </a:r>
          </a:p>
        </p:txBody>
      </p:sp>
      <p:pic>
        <p:nvPicPr>
          <p:cNvPr id="9" name="Picture 3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25" y="1670050"/>
            <a:ext cx="1054100" cy="208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1558925" y="2505075"/>
            <a:ext cx="3484563" cy="20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79057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旋转点</a:t>
            </a: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旋转方向</a:t>
            </a: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旋转角度</a:t>
            </a:r>
            <a:endParaRPr lang="zh-CN" altLang="en-US" sz="3200" b="1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12295" name="图片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" y="209550"/>
            <a:ext cx="7223125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6" name="文本框 9"/>
          <p:cNvSpPr txBox="1">
            <a:spLocks noChangeArrowheads="1"/>
          </p:cNvSpPr>
          <p:nvPr/>
        </p:nvSpPr>
        <p:spPr bwMode="auto">
          <a:xfrm>
            <a:off x="461963" y="120650"/>
            <a:ext cx="73120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lt"/>
              </a:rPr>
              <a:t>二、运用旋转的性质，画旋转后的线段</a:t>
            </a:r>
            <a:endParaRPr lang="en-US" altLang="zh-CN" sz="3200" b="1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800000">
                                      <p:cBhvr>
                                        <p:cTn id="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600000">
                                      <p:cBhvr>
                                        <p:cTn id="10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r="35529"/>
          <a:stretch>
            <a:fillRect/>
          </a:stretch>
        </p:blipFill>
        <p:spPr bwMode="auto">
          <a:xfrm>
            <a:off x="3209925" y="786130"/>
            <a:ext cx="2710180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矩形 6"/>
          <p:cNvSpPr>
            <a:spLocks noChangeArrowheads="1"/>
          </p:cNvSpPr>
          <p:nvPr/>
        </p:nvSpPr>
        <p:spPr bwMode="auto">
          <a:xfrm>
            <a:off x="4006850" y="2482850"/>
            <a:ext cx="4079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400" b="1" i="1">
                <a:latin typeface="Times New Roman" panose="02020603050405020304" pitchFamily="18" charset="0"/>
                <a:ea typeface="黑体" panose="02010609060101010101" pitchFamily="49" charset="-122"/>
              </a:rPr>
              <a:t>O</a:t>
            </a:r>
            <a:endParaRPr lang="zh-CN" altLang="en-US" sz="2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316" name="矩形 3"/>
          <p:cNvSpPr>
            <a:spLocks noChangeArrowheads="1"/>
          </p:cNvSpPr>
          <p:nvPr/>
        </p:nvSpPr>
        <p:spPr bwMode="auto">
          <a:xfrm>
            <a:off x="4006850" y="1162050"/>
            <a:ext cx="5064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400" b="1" i="1">
                <a:latin typeface="Times New Roman" panose="02020603050405020304" pitchFamily="18" charset="0"/>
                <a:ea typeface="黑体" panose="02010609060101010101" pitchFamily="49" charset="-122"/>
              </a:rPr>
              <a:t>A</a:t>
            </a:r>
            <a:endParaRPr lang="zh-CN" altLang="en-US" sz="2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4422775" y="1371600"/>
            <a:ext cx="0" cy="1222375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 bwMode="auto">
          <a:xfrm>
            <a:off x="4400550" y="1380489"/>
            <a:ext cx="44450" cy="2431100"/>
            <a:chOff x="6398488" y="1741710"/>
            <a:chExt cx="45720" cy="2431163"/>
          </a:xfrm>
        </p:grpSpPr>
        <p:sp>
          <p:nvSpPr>
            <p:cNvPr id="20" name="矩形 19"/>
            <p:cNvSpPr/>
            <p:nvPr/>
          </p:nvSpPr>
          <p:spPr>
            <a:xfrm flipH="1">
              <a:off x="6398488" y="1741710"/>
              <a:ext cx="45720" cy="121288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 flipH="1">
              <a:off x="6398488" y="2961579"/>
              <a:ext cx="45720" cy="121129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cxnSp>
        <p:nvCxnSpPr>
          <p:cNvPr id="23" name="直接连接符 22"/>
          <p:cNvCxnSpPr/>
          <p:nvPr/>
        </p:nvCxnSpPr>
        <p:spPr>
          <a:xfrm>
            <a:off x="4432300" y="1376363"/>
            <a:ext cx="1222375" cy="11953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3"/>
          <p:cNvSpPr>
            <a:spLocks noChangeArrowheads="1"/>
          </p:cNvSpPr>
          <p:nvPr/>
        </p:nvSpPr>
        <p:spPr bwMode="auto">
          <a:xfrm>
            <a:off x="5519738" y="2555875"/>
            <a:ext cx="11842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400" b="1" i="1">
                <a:latin typeface="Times New Roman" panose="02020603050405020304" pitchFamily="18" charset="0"/>
                <a:ea typeface="黑体" panose="02010609060101010101" pitchFamily="49" charset="-122"/>
              </a:rPr>
              <a:t> A′ 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endParaRPr lang="zh-CN" altLang="en-US" sz="2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7" name="矩形 26"/>
          <p:cNvSpPr>
            <a:spLocks noChangeArrowheads="1"/>
          </p:cNvSpPr>
          <p:nvPr/>
        </p:nvSpPr>
        <p:spPr bwMode="auto">
          <a:xfrm>
            <a:off x="5461000" y="2555875"/>
            <a:ext cx="3889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400" b="1" i="1">
                <a:latin typeface="Times New Roman" panose="02020603050405020304" pitchFamily="18" charset="0"/>
                <a:ea typeface="黑体" panose="02010609060101010101" pitchFamily="49" charset="-122"/>
              </a:rPr>
              <a:t>B</a:t>
            </a:r>
            <a:endParaRPr lang="zh-CN" altLang="en-US" sz="2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Rectangle 2"/>
          <p:cNvSpPr txBox="1">
            <a:spLocks noChangeArrowheads="1"/>
          </p:cNvSpPr>
          <p:nvPr/>
        </p:nvSpPr>
        <p:spPr bwMode="auto">
          <a:xfrm>
            <a:off x="579438" y="1276350"/>
            <a:ext cx="4283075" cy="195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79057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画出三角形 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AOB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绕点 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按顺时针方向旋转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90°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后的图形。</a:t>
            </a:r>
          </a:p>
        </p:txBody>
      </p:sp>
      <p:pic>
        <p:nvPicPr>
          <p:cNvPr id="14338" name="图片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160338"/>
            <a:ext cx="6288088" cy="525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文本框 9"/>
          <p:cNvSpPr txBox="1">
            <a:spLocks noChangeArrowheads="1"/>
          </p:cNvSpPr>
          <p:nvPr/>
        </p:nvSpPr>
        <p:spPr bwMode="auto">
          <a:xfrm>
            <a:off x="681038" y="84138"/>
            <a:ext cx="66754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lt"/>
              </a:rPr>
              <a:t>三、实践操作，画旋转后的图形</a:t>
            </a:r>
          </a:p>
        </p:txBody>
      </p:sp>
      <p:pic>
        <p:nvPicPr>
          <p:cNvPr id="14340" name="Picture 1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144" y="1316116"/>
            <a:ext cx="588849" cy="590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342" name="组合 7"/>
          <p:cNvGrpSpPr/>
          <p:nvPr/>
        </p:nvGrpSpPr>
        <p:grpSpPr bwMode="auto">
          <a:xfrm>
            <a:off x="5292725" y="915988"/>
            <a:ext cx="2697163" cy="3570287"/>
            <a:chOff x="996735" y="444309"/>
            <a:chExt cx="3211451" cy="4249929"/>
          </a:xfrm>
        </p:grpSpPr>
        <p:pic>
          <p:nvPicPr>
            <p:cNvPr id="14343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35529"/>
            <a:stretch>
              <a:fillRect/>
            </a:stretch>
          </p:blipFill>
          <p:spPr bwMode="auto">
            <a:xfrm>
              <a:off x="996735" y="444309"/>
              <a:ext cx="3211451" cy="42499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等腰三角形 21"/>
            <p:cNvSpPr/>
            <p:nvPr/>
          </p:nvSpPr>
          <p:spPr>
            <a:xfrm>
              <a:off x="1724463" y="1173732"/>
              <a:ext cx="1052841" cy="1400265"/>
            </a:xfrm>
            <a:prstGeom prst="triangle">
              <a:avLst>
                <a:gd name="adj" fmla="val 0"/>
              </a:avLst>
            </a:pr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sz="14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4345" name="矩形 3"/>
            <p:cNvSpPr>
              <a:spLocks noChangeArrowheads="1"/>
            </p:cNvSpPr>
            <p:nvPr/>
          </p:nvSpPr>
          <p:spPr bwMode="auto">
            <a:xfrm>
              <a:off x="1339196" y="693350"/>
              <a:ext cx="603903" cy="5495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 b="1" i="1">
                  <a:latin typeface="Times New Roman" panose="02020603050405020304" pitchFamily="18" charset="0"/>
                  <a:ea typeface="黑体" panose="02010609060101010101" pitchFamily="49" charset="-122"/>
                </a:rPr>
                <a:t>A</a:t>
              </a:r>
              <a:endParaRPr lang="zh-CN" altLang="en-US" sz="24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4346" name="矩形 4"/>
            <p:cNvSpPr>
              <a:spLocks noChangeArrowheads="1"/>
            </p:cNvSpPr>
            <p:nvPr/>
          </p:nvSpPr>
          <p:spPr bwMode="auto">
            <a:xfrm>
              <a:off x="2700675" y="2440913"/>
              <a:ext cx="603903" cy="5495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 b="1" i="1">
                  <a:latin typeface="Times New Roman" panose="02020603050405020304" pitchFamily="18" charset="0"/>
                  <a:ea typeface="黑体" panose="02010609060101010101" pitchFamily="49" charset="-122"/>
                </a:rPr>
                <a:t>B</a:t>
              </a:r>
              <a:endParaRPr lang="zh-CN" altLang="en-US" sz="24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4347" name="矩形 6"/>
            <p:cNvSpPr>
              <a:spLocks noChangeArrowheads="1"/>
            </p:cNvSpPr>
            <p:nvPr/>
          </p:nvSpPr>
          <p:spPr bwMode="auto">
            <a:xfrm>
              <a:off x="1273291" y="2452075"/>
              <a:ext cx="485182" cy="5495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 b="1" i="1">
                  <a:latin typeface="Times New Roman" panose="02020603050405020304" pitchFamily="18" charset="0"/>
                  <a:ea typeface="黑体" panose="02010609060101010101" pitchFamily="49" charset="-122"/>
                </a:rPr>
                <a:t>O</a:t>
              </a:r>
              <a:endParaRPr lang="zh-CN" altLang="en-US" sz="24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组合 7"/>
          <p:cNvGrpSpPr/>
          <p:nvPr/>
        </p:nvGrpSpPr>
        <p:grpSpPr bwMode="auto">
          <a:xfrm>
            <a:off x="5292725" y="915988"/>
            <a:ext cx="2697163" cy="3570287"/>
            <a:chOff x="996735" y="444309"/>
            <a:chExt cx="3211451" cy="4249929"/>
          </a:xfrm>
        </p:grpSpPr>
        <p:pic>
          <p:nvPicPr>
            <p:cNvPr id="15366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35529"/>
            <a:stretch>
              <a:fillRect/>
            </a:stretch>
          </p:blipFill>
          <p:spPr bwMode="auto">
            <a:xfrm>
              <a:off x="996735" y="444309"/>
              <a:ext cx="3211451" cy="42499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等腰三角形 3"/>
            <p:cNvSpPr/>
            <p:nvPr/>
          </p:nvSpPr>
          <p:spPr>
            <a:xfrm>
              <a:off x="1724463" y="1173732"/>
              <a:ext cx="1052841" cy="1400265"/>
            </a:xfrm>
            <a:prstGeom prst="triangle">
              <a:avLst>
                <a:gd name="adj" fmla="val 0"/>
              </a:avLst>
            </a:pr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sz="14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5368" name="矩形 3"/>
            <p:cNvSpPr>
              <a:spLocks noChangeArrowheads="1"/>
            </p:cNvSpPr>
            <p:nvPr/>
          </p:nvSpPr>
          <p:spPr bwMode="auto">
            <a:xfrm>
              <a:off x="1339196" y="693350"/>
              <a:ext cx="603903" cy="5495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 b="1" i="1">
                  <a:latin typeface="Times New Roman" panose="02020603050405020304" pitchFamily="18" charset="0"/>
                  <a:ea typeface="黑体" panose="02010609060101010101" pitchFamily="49" charset="-122"/>
                </a:rPr>
                <a:t>A</a:t>
              </a:r>
              <a:endParaRPr lang="zh-CN" altLang="en-US" sz="24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5369" name="矩形 4"/>
            <p:cNvSpPr>
              <a:spLocks noChangeArrowheads="1"/>
            </p:cNvSpPr>
            <p:nvPr/>
          </p:nvSpPr>
          <p:spPr bwMode="auto">
            <a:xfrm>
              <a:off x="2700675" y="2440913"/>
              <a:ext cx="603903" cy="5495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 b="1" i="1">
                  <a:latin typeface="Times New Roman" panose="02020603050405020304" pitchFamily="18" charset="0"/>
                  <a:ea typeface="黑体" panose="02010609060101010101" pitchFamily="49" charset="-122"/>
                </a:rPr>
                <a:t>B</a:t>
              </a:r>
              <a:endParaRPr lang="zh-CN" altLang="en-US" sz="24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5370" name="矩形 6"/>
            <p:cNvSpPr>
              <a:spLocks noChangeArrowheads="1"/>
            </p:cNvSpPr>
            <p:nvPr/>
          </p:nvSpPr>
          <p:spPr bwMode="auto">
            <a:xfrm>
              <a:off x="1273291" y="2452075"/>
              <a:ext cx="485182" cy="5495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 b="1" i="1">
                  <a:latin typeface="Times New Roman" panose="02020603050405020304" pitchFamily="18" charset="0"/>
                  <a:ea typeface="黑体" panose="02010609060101010101" pitchFamily="49" charset="-122"/>
                </a:rPr>
                <a:t>O</a:t>
              </a:r>
              <a:endParaRPr lang="zh-CN" altLang="en-US" sz="24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5363" name="Group 64"/>
          <p:cNvGrpSpPr/>
          <p:nvPr/>
        </p:nvGrpSpPr>
        <p:grpSpPr bwMode="auto">
          <a:xfrm>
            <a:off x="450850" y="741363"/>
            <a:ext cx="4483100" cy="3744913"/>
            <a:chOff x="2959" y="429"/>
            <a:chExt cx="2824" cy="2359"/>
          </a:xfrm>
        </p:grpSpPr>
        <p:pic>
          <p:nvPicPr>
            <p:cNvPr id="15365" name="Picture 6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59" y="1447"/>
              <a:ext cx="760" cy="1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64" name="AutoShape 27"/>
            <p:cNvSpPr>
              <a:spLocks noChangeArrowheads="1"/>
            </p:cNvSpPr>
            <p:nvPr/>
          </p:nvSpPr>
          <p:spPr bwMode="auto">
            <a:xfrm>
              <a:off x="3838" y="429"/>
              <a:ext cx="1945" cy="1866"/>
            </a:xfrm>
            <a:prstGeom prst="wedgeRoundRectCallout">
              <a:avLst>
                <a:gd name="adj1" fmla="val -61271"/>
                <a:gd name="adj2" fmla="val 28325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E72D8B"/>
              </a:solidFill>
              <a:miter lim="800000"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绕点 </a:t>
              </a:r>
              <a:r>
                <a:rPr lang="en-US" altLang="zh-CN" sz="2800" b="1" i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O 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旋转，</a:t>
              </a:r>
              <a:r>
                <a: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点</a:t>
              </a:r>
              <a:r>
                <a:rPr lang="en-US" altLang="zh-CN" sz="2800" b="1" i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O</a:t>
              </a:r>
              <a:r>
                <a: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的位置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应该</a:t>
              </a:r>
              <a:r>
                <a: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不变。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只要找出点 </a:t>
              </a:r>
              <a:r>
                <a:rPr lang="en-US" altLang="zh-CN" sz="2800" b="1" i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A 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和点 </a:t>
              </a:r>
              <a:r>
                <a:rPr lang="en-US" altLang="zh-CN" sz="2800" b="1" i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B 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按顺时针方向旋转 </a:t>
              </a: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90°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后的位置</a:t>
              </a:r>
              <a:r>
                <a:rPr lang="en-US" altLang="zh-CN" sz="2800" b="1" dirty="0"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……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组合 7"/>
          <p:cNvGrpSpPr/>
          <p:nvPr/>
        </p:nvGrpSpPr>
        <p:grpSpPr bwMode="auto">
          <a:xfrm>
            <a:off x="5292725" y="915988"/>
            <a:ext cx="2697163" cy="3570287"/>
            <a:chOff x="996735" y="444309"/>
            <a:chExt cx="3211451" cy="4249929"/>
          </a:xfrm>
        </p:grpSpPr>
        <p:pic>
          <p:nvPicPr>
            <p:cNvPr id="16392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35529"/>
            <a:stretch>
              <a:fillRect/>
            </a:stretch>
          </p:blipFill>
          <p:spPr bwMode="auto">
            <a:xfrm>
              <a:off x="996735" y="444309"/>
              <a:ext cx="3211451" cy="42499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等腰三角形 3"/>
            <p:cNvSpPr/>
            <p:nvPr/>
          </p:nvSpPr>
          <p:spPr>
            <a:xfrm>
              <a:off x="1724463" y="1173732"/>
              <a:ext cx="1052841" cy="1400265"/>
            </a:xfrm>
            <a:prstGeom prst="triangle">
              <a:avLst>
                <a:gd name="adj" fmla="val 0"/>
              </a:avLst>
            </a:pr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sz="14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6394" name="矩形 3"/>
            <p:cNvSpPr>
              <a:spLocks noChangeArrowheads="1"/>
            </p:cNvSpPr>
            <p:nvPr/>
          </p:nvSpPr>
          <p:spPr bwMode="auto">
            <a:xfrm>
              <a:off x="1339196" y="693350"/>
              <a:ext cx="603903" cy="5495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 b="1" i="1">
                  <a:latin typeface="Times New Roman" panose="02020603050405020304" pitchFamily="18" charset="0"/>
                  <a:ea typeface="黑体" panose="02010609060101010101" pitchFamily="49" charset="-122"/>
                </a:rPr>
                <a:t>A</a:t>
              </a:r>
              <a:endParaRPr lang="zh-CN" altLang="en-US" sz="24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6395" name="矩形 4"/>
            <p:cNvSpPr>
              <a:spLocks noChangeArrowheads="1"/>
            </p:cNvSpPr>
            <p:nvPr/>
          </p:nvSpPr>
          <p:spPr bwMode="auto">
            <a:xfrm>
              <a:off x="2700675" y="2440913"/>
              <a:ext cx="603903" cy="5495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 b="1" i="1">
                  <a:latin typeface="Times New Roman" panose="02020603050405020304" pitchFamily="18" charset="0"/>
                  <a:ea typeface="黑体" panose="02010609060101010101" pitchFamily="49" charset="-122"/>
                </a:rPr>
                <a:t>B</a:t>
              </a:r>
              <a:endParaRPr lang="zh-CN" altLang="en-US" sz="24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6396" name="矩形 6"/>
            <p:cNvSpPr>
              <a:spLocks noChangeArrowheads="1"/>
            </p:cNvSpPr>
            <p:nvPr/>
          </p:nvSpPr>
          <p:spPr bwMode="auto">
            <a:xfrm>
              <a:off x="1273291" y="2452075"/>
              <a:ext cx="485182" cy="5495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 b="1" i="1">
                  <a:latin typeface="Times New Roman" panose="02020603050405020304" pitchFamily="18" charset="0"/>
                  <a:ea typeface="黑体" panose="02010609060101010101" pitchFamily="49" charset="-122"/>
                </a:rPr>
                <a:t>O</a:t>
              </a:r>
              <a:endParaRPr lang="zh-CN" altLang="en-US" sz="24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6387" name="组合 7"/>
          <p:cNvGrpSpPr/>
          <p:nvPr/>
        </p:nvGrpSpPr>
        <p:grpSpPr bwMode="auto">
          <a:xfrm>
            <a:off x="377544" y="1131590"/>
            <a:ext cx="4818091" cy="2485787"/>
            <a:chOff x="4258827" y="321834"/>
            <a:chExt cx="4817286" cy="2485543"/>
          </a:xfrm>
        </p:grpSpPr>
        <p:pic>
          <p:nvPicPr>
            <p:cNvPr id="16390" name="Picture 4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4258827" y="974666"/>
              <a:ext cx="1149795" cy="1831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391" name="AutoShape 27"/>
            <p:cNvSpPr>
              <a:spLocks noChangeArrowheads="1"/>
            </p:cNvSpPr>
            <p:nvPr/>
          </p:nvSpPr>
          <p:spPr bwMode="auto">
            <a:xfrm>
              <a:off x="5500747" y="321834"/>
              <a:ext cx="3575366" cy="2485543"/>
            </a:xfrm>
            <a:prstGeom prst="wedgeRoundRectCallout">
              <a:avLst>
                <a:gd name="adj1" fmla="val -55788"/>
                <a:gd name="adj2" fmla="val -5975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E72D8B"/>
              </a:solidFill>
              <a:miter lim="800000"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先画</a:t>
              </a:r>
              <a:r>
                <a:rPr lang="en-US" altLang="zh-CN" sz="2800" b="1" i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O</a:t>
              </a:r>
              <a:r>
                <a:rPr lang="en-US" altLang="en-US" sz="2800" b="1" i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A</a:t>
              </a: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′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，</a:t>
              </a:r>
              <a:r>
                <a:rPr lang="en-US" altLang="zh-CN" sz="2800" b="1" i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OA</a:t>
              </a: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顺时针旋转 </a:t>
              </a: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90°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后的位置 </a:t>
              </a:r>
              <a:r>
                <a:rPr lang="en-US" altLang="zh-CN" sz="2800" b="1" i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O</a:t>
              </a:r>
              <a:r>
                <a:rPr lang="en-US" altLang="en-US" sz="2800" b="1" i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A</a:t>
              </a: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′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，</a:t>
              </a:r>
              <a:r>
                <a:rPr lang="en-US" altLang="zh-CN" sz="2800" b="1" i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O</a:t>
              </a:r>
              <a:r>
                <a:rPr lang="en-US" altLang="en-US" sz="2800" b="1" i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A</a:t>
              </a: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′</a:t>
              </a:r>
              <a:r>
                <a: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垂直于 </a:t>
              </a:r>
              <a:r>
                <a:rPr lang="en-US" altLang="zh-CN" sz="2800" b="1" i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O</a:t>
              </a:r>
              <a:r>
                <a:rPr lang="en-US" altLang="en-US" sz="2800" b="1" i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A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，点 </a:t>
              </a:r>
              <a:r>
                <a:rPr lang="en-US" altLang="en-US" sz="2800" b="1" i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A</a:t>
              </a: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′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与点 </a:t>
              </a:r>
              <a:r>
                <a:rPr lang="en-US" altLang="zh-CN" sz="2800" b="1" i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O</a:t>
              </a: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的距离还应该是</a:t>
              </a: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4</a:t>
              </a:r>
              <a:r>
                <a: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格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。</a:t>
              </a:r>
            </a:p>
          </p:txBody>
        </p:sp>
      </p:grpSp>
      <p:sp>
        <p:nvSpPr>
          <p:cNvPr id="11" name="Line 54"/>
          <p:cNvSpPr>
            <a:spLocks noChangeShapeType="1"/>
          </p:cNvSpPr>
          <p:nvPr/>
        </p:nvSpPr>
        <p:spPr bwMode="auto">
          <a:xfrm flipV="1">
            <a:off x="5900738" y="2705100"/>
            <a:ext cx="1192212" cy="0"/>
          </a:xfrm>
          <a:prstGeom prst="line">
            <a:avLst/>
          </a:prstGeom>
          <a:noFill/>
          <a:ln w="25400">
            <a:solidFill>
              <a:srgbClr val="E60083"/>
            </a:solidFill>
            <a:prstDash val="lg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2" name="Text Box 57"/>
          <p:cNvSpPr txBox="1">
            <a:spLocks noChangeArrowheads="1"/>
          </p:cNvSpPr>
          <p:nvPr/>
        </p:nvSpPr>
        <p:spPr bwMode="auto">
          <a:xfrm>
            <a:off x="7034213" y="2408238"/>
            <a:ext cx="687387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′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4" name="Picture 4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51752" y="1686992"/>
            <a:ext cx="1344127" cy="190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0" name="AutoShape 27"/>
          <p:cNvSpPr>
            <a:spLocks noChangeArrowheads="1"/>
          </p:cNvSpPr>
          <p:nvPr/>
        </p:nvSpPr>
        <p:spPr bwMode="auto">
          <a:xfrm>
            <a:off x="1853029" y="888699"/>
            <a:ext cx="3181350" cy="2962513"/>
          </a:xfrm>
          <a:prstGeom prst="wedgeRoundRectCallout">
            <a:avLst>
              <a:gd name="adj1" fmla="val -56810"/>
              <a:gd name="adj2" fmla="val -6093"/>
              <a:gd name="adj3" fmla="val 16667"/>
            </a:avLst>
          </a:prstGeom>
          <a:solidFill>
            <a:srgbClr val="FFFFFF"/>
          </a:solidFill>
          <a:ln w="19050">
            <a:solidFill>
              <a:srgbClr val="E72D8B"/>
            </a:solidFill>
            <a:miter lim="800000"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再画 </a:t>
            </a:r>
            <a:r>
              <a:rPr lang="en-US" altLang="zh-CN" sz="28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OB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′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OB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顺时针旋转 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90°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后的位置 </a:t>
            </a:r>
            <a:r>
              <a:rPr lang="en-US" altLang="zh-CN" sz="28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OB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′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OB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′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垂直于 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OB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，点 </a:t>
            </a:r>
            <a:r>
              <a:rPr lang="en-US" altLang="zh-CN" sz="28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′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与点 </a:t>
            </a:r>
            <a:r>
              <a:rPr lang="en-US" altLang="zh-CN" sz="2800" b="1" i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O 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的距离还应该是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格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grpSp>
        <p:nvGrpSpPr>
          <p:cNvPr id="17411" name="组合 7"/>
          <p:cNvGrpSpPr/>
          <p:nvPr/>
        </p:nvGrpSpPr>
        <p:grpSpPr bwMode="auto">
          <a:xfrm>
            <a:off x="5292725" y="915988"/>
            <a:ext cx="2697163" cy="3570287"/>
            <a:chOff x="996735" y="444309"/>
            <a:chExt cx="3211451" cy="4249929"/>
          </a:xfrm>
        </p:grpSpPr>
        <p:pic>
          <p:nvPicPr>
            <p:cNvPr id="1741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35529"/>
            <a:stretch>
              <a:fillRect/>
            </a:stretch>
          </p:blipFill>
          <p:spPr bwMode="auto">
            <a:xfrm>
              <a:off x="996735" y="444309"/>
              <a:ext cx="3211451" cy="42499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等腰三角形 6"/>
            <p:cNvSpPr/>
            <p:nvPr/>
          </p:nvSpPr>
          <p:spPr>
            <a:xfrm>
              <a:off x="1724463" y="1173732"/>
              <a:ext cx="1052841" cy="1400265"/>
            </a:xfrm>
            <a:prstGeom prst="triangle">
              <a:avLst>
                <a:gd name="adj" fmla="val 0"/>
              </a:avLst>
            </a:pr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sz="14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7419" name="矩形 3"/>
            <p:cNvSpPr>
              <a:spLocks noChangeArrowheads="1"/>
            </p:cNvSpPr>
            <p:nvPr/>
          </p:nvSpPr>
          <p:spPr bwMode="auto">
            <a:xfrm>
              <a:off x="1339196" y="693350"/>
              <a:ext cx="603903" cy="5495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 b="1" i="1">
                  <a:latin typeface="Times New Roman" panose="02020603050405020304" pitchFamily="18" charset="0"/>
                  <a:ea typeface="黑体" panose="02010609060101010101" pitchFamily="49" charset="-122"/>
                </a:rPr>
                <a:t>A</a:t>
              </a:r>
              <a:endParaRPr lang="zh-CN" altLang="en-US" sz="24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7420" name="矩形 4"/>
            <p:cNvSpPr>
              <a:spLocks noChangeArrowheads="1"/>
            </p:cNvSpPr>
            <p:nvPr/>
          </p:nvSpPr>
          <p:spPr bwMode="auto">
            <a:xfrm>
              <a:off x="2700675" y="2440913"/>
              <a:ext cx="603903" cy="5495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 b="1" i="1">
                  <a:latin typeface="Times New Roman" panose="02020603050405020304" pitchFamily="18" charset="0"/>
                  <a:ea typeface="黑体" panose="02010609060101010101" pitchFamily="49" charset="-122"/>
                </a:rPr>
                <a:t>B</a:t>
              </a:r>
              <a:endParaRPr lang="zh-CN" altLang="en-US" sz="24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7421" name="矩形 9"/>
            <p:cNvSpPr>
              <a:spLocks noChangeArrowheads="1"/>
            </p:cNvSpPr>
            <p:nvPr/>
          </p:nvSpPr>
          <p:spPr bwMode="auto">
            <a:xfrm>
              <a:off x="1273291" y="2452075"/>
              <a:ext cx="485182" cy="5495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 b="1" i="1">
                  <a:latin typeface="Times New Roman" panose="02020603050405020304" pitchFamily="18" charset="0"/>
                  <a:ea typeface="黑体" panose="02010609060101010101" pitchFamily="49" charset="-122"/>
                </a:rPr>
                <a:t>O</a:t>
              </a:r>
              <a:endParaRPr lang="zh-CN" altLang="en-US" sz="24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7412" name="Line 54"/>
          <p:cNvSpPr>
            <a:spLocks noChangeShapeType="1"/>
          </p:cNvSpPr>
          <p:nvPr/>
        </p:nvSpPr>
        <p:spPr bwMode="auto">
          <a:xfrm flipV="1">
            <a:off x="5900738" y="2705100"/>
            <a:ext cx="1192212" cy="0"/>
          </a:xfrm>
          <a:prstGeom prst="line">
            <a:avLst/>
          </a:prstGeom>
          <a:noFill/>
          <a:ln w="25400">
            <a:solidFill>
              <a:srgbClr val="E60083"/>
            </a:solidFill>
            <a:prstDash val="lg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7413" name="Text Box 57"/>
          <p:cNvSpPr txBox="1">
            <a:spLocks noChangeArrowheads="1"/>
          </p:cNvSpPr>
          <p:nvPr/>
        </p:nvSpPr>
        <p:spPr bwMode="auto">
          <a:xfrm>
            <a:off x="7034213" y="2408238"/>
            <a:ext cx="687387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′</a:t>
            </a:r>
          </a:p>
        </p:txBody>
      </p:sp>
      <p:sp>
        <p:nvSpPr>
          <p:cNvPr id="14" name="Line 55"/>
          <p:cNvSpPr>
            <a:spLocks noChangeShapeType="1"/>
          </p:cNvSpPr>
          <p:nvPr/>
        </p:nvSpPr>
        <p:spPr bwMode="auto">
          <a:xfrm flipH="1" flipV="1">
            <a:off x="5897563" y="2706688"/>
            <a:ext cx="3175" cy="873125"/>
          </a:xfrm>
          <a:prstGeom prst="line">
            <a:avLst/>
          </a:prstGeom>
          <a:noFill/>
          <a:ln w="25400">
            <a:solidFill>
              <a:srgbClr val="E60083"/>
            </a:solidFill>
            <a:prstDash val="lg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5" name="Text Box 58"/>
          <p:cNvSpPr txBox="1">
            <a:spLocks noChangeArrowheads="1"/>
          </p:cNvSpPr>
          <p:nvPr/>
        </p:nvSpPr>
        <p:spPr bwMode="auto">
          <a:xfrm>
            <a:off x="5407025" y="3475038"/>
            <a:ext cx="687388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′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40" name="Picture 4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79451" y="1627044"/>
            <a:ext cx="1065617" cy="2090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434" name="组合 7"/>
          <p:cNvGrpSpPr/>
          <p:nvPr/>
        </p:nvGrpSpPr>
        <p:grpSpPr bwMode="auto">
          <a:xfrm>
            <a:off x="5292725" y="915988"/>
            <a:ext cx="2697163" cy="3570287"/>
            <a:chOff x="996735" y="444309"/>
            <a:chExt cx="3211451" cy="4249929"/>
          </a:xfrm>
        </p:grpSpPr>
        <p:pic>
          <p:nvPicPr>
            <p:cNvPr id="18442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35529"/>
            <a:stretch>
              <a:fillRect/>
            </a:stretch>
          </p:blipFill>
          <p:spPr bwMode="auto">
            <a:xfrm>
              <a:off x="996735" y="444309"/>
              <a:ext cx="3211451" cy="42499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等腰三角形 3"/>
            <p:cNvSpPr/>
            <p:nvPr/>
          </p:nvSpPr>
          <p:spPr>
            <a:xfrm>
              <a:off x="1724463" y="1173732"/>
              <a:ext cx="1052841" cy="1400265"/>
            </a:xfrm>
            <a:prstGeom prst="triangle">
              <a:avLst>
                <a:gd name="adj" fmla="val 0"/>
              </a:avLst>
            </a:pr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sz="14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8444" name="矩形 3"/>
            <p:cNvSpPr>
              <a:spLocks noChangeArrowheads="1"/>
            </p:cNvSpPr>
            <p:nvPr/>
          </p:nvSpPr>
          <p:spPr bwMode="auto">
            <a:xfrm>
              <a:off x="1339196" y="693350"/>
              <a:ext cx="603903" cy="5495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 b="1" i="1">
                  <a:latin typeface="Times New Roman" panose="02020603050405020304" pitchFamily="18" charset="0"/>
                  <a:ea typeface="黑体" panose="02010609060101010101" pitchFamily="49" charset="-122"/>
                </a:rPr>
                <a:t>A</a:t>
              </a:r>
              <a:endParaRPr lang="zh-CN" altLang="en-US" sz="24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445" name="矩形 4"/>
            <p:cNvSpPr>
              <a:spLocks noChangeArrowheads="1"/>
            </p:cNvSpPr>
            <p:nvPr/>
          </p:nvSpPr>
          <p:spPr bwMode="auto">
            <a:xfrm>
              <a:off x="2700675" y="2440913"/>
              <a:ext cx="603903" cy="5495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 b="1" i="1">
                  <a:latin typeface="Times New Roman" panose="02020603050405020304" pitchFamily="18" charset="0"/>
                  <a:ea typeface="黑体" panose="02010609060101010101" pitchFamily="49" charset="-122"/>
                </a:rPr>
                <a:t>B</a:t>
              </a:r>
              <a:endParaRPr lang="zh-CN" altLang="en-US" sz="24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446" name="矩形 6"/>
            <p:cNvSpPr>
              <a:spLocks noChangeArrowheads="1"/>
            </p:cNvSpPr>
            <p:nvPr/>
          </p:nvSpPr>
          <p:spPr bwMode="auto">
            <a:xfrm>
              <a:off x="1273291" y="2452075"/>
              <a:ext cx="485182" cy="5495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 b="1" i="1">
                  <a:latin typeface="Times New Roman" panose="02020603050405020304" pitchFamily="18" charset="0"/>
                  <a:ea typeface="黑体" panose="02010609060101010101" pitchFamily="49" charset="-122"/>
                </a:rPr>
                <a:t>O</a:t>
              </a:r>
              <a:endParaRPr lang="zh-CN" altLang="en-US" sz="24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8435" name="Line 54"/>
          <p:cNvSpPr>
            <a:spLocks noChangeShapeType="1"/>
          </p:cNvSpPr>
          <p:nvPr/>
        </p:nvSpPr>
        <p:spPr bwMode="auto">
          <a:xfrm flipV="1">
            <a:off x="5900738" y="2705100"/>
            <a:ext cx="1192212" cy="0"/>
          </a:xfrm>
          <a:prstGeom prst="line">
            <a:avLst/>
          </a:prstGeom>
          <a:noFill/>
          <a:ln w="25400">
            <a:solidFill>
              <a:srgbClr val="E60083"/>
            </a:solidFill>
            <a:prstDash val="lg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8436" name="Text Box 57"/>
          <p:cNvSpPr txBox="1">
            <a:spLocks noChangeArrowheads="1"/>
          </p:cNvSpPr>
          <p:nvPr/>
        </p:nvSpPr>
        <p:spPr bwMode="auto">
          <a:xfrm>
            <a:off x="7034213" y="2408238"/>
            <a:ext cx="687387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′</a:t>
            </a:r>
          </a:p>
        </p:txBody>
      </p:sp>
      <p:sp>
        <p:nvSpPr>
          <p:cNvPr id="18437" name="Line 55"/>
          <p:cNvSpPr>
            <a:spLocks noChangeShapeType="1"/>
          </p:cNvSpPr>
          <p:nvPr/>
        </p:nvSpPr>
        <p:spPr bwMode="auto">
          <a:xfrm flipH="1" flipV="1">
            <a:off x="5897563" y="2706688"/>
            <a:ext cx="3175" cy="873125"/>
          </a:xfrm>
          <a:prstGeom prst="line">
            <a:avLst/>
          </a:prstGeom>
          <a:noFill/>
          <a:ln w="25400">
            <a:solidFill>
              <a:srgbClr val="E60083"/>
            </a:solidFill>
            <a:prstDash val="lg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8438" name="Text Box 58"/>
          <p:cNvSpPr txBox="1">
            <a:spLocks noChangeArrowheads="1"/>
          </p:cNvSpPr>
          <p:nvPr/>
        </p:nvSpPr>
        <p:spPr bwMode="auto">
          <a:xfrm>
            <a:off x="5407025" y="3475038"/>
            <a:ext cx="687388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′</a:t>
            </a:r>
          </a:p>
        </p:txBody>
      </p:sp>
      <p:sp>
        <p:nvSpPr>
          <p:cNvPr id="18439" name="AutoShape 27"/>
          <p:cNvSpPr>
            <a:spLocks noChangeArrowheads="1"/>
          </p:cNvSpPr>
          <p:nvPr/>
        </p:nvSpPr>
        <p:spPr bwMode="auto">
          <a:xfrm>
            <a:off x="1891131" y="1328856"/>
            <a:ext cx="2998486" cy="2485787"/>
          </a:xfrm>
          <a:prstGeom prst="wedgeRoundRectCallout">
            <a:avLst>
              <a:gd name="adj1" fmla="val -57880"/>
              <a:gd name="adj2" fmla="val -5884"/>
              <a:gd name="adj3" fmla="val 16667"/>
            </a:avLst>
          </a:prstGeom>
          <a:solidFill>
            <a:srgbClr val="FFFFFF"/>
          </a:solidFill>
          <a:ln w="19050">
            <a:solidFill>
              <a:srgbClr val="E72D8B"/>
            </a:solidFill>
            <a:miter lim="800000"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连接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en-US" sz="2800" b="1" i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′</a:t>
            </a:r>
            <a:r>
              <a:rPr lang="en-US" altLang="en-US" sz="2800" b="1" i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′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，三角形 </a:t>
            </a:r>
            <a:r>
              <a:rPr lang="en-US" altLang="en-US" sz="2800" b="1" i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′</a:t>
            </a:r>
            <a:r>
              <a:rPr lang="en-US" altLang="zh-CN" sz="2800" b="1" i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O </a:t>
            </a:r>
            <a:r>
              <a:rPr lang="en-US" altLang="en-US" sz="2800" b="1" i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′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就是</a:t>
            </a:r>
            <a:r>
              <a:rPr lang="en-US" altLang="zh-CN" sz="2800" b="1" i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AOB</a:t>
            </a: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绕点 </a:t>
            </a:r>
            <a:r>
              <a:rPr lang="en-US" altLang="zh-CN" sz="2800" b="1" i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O 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顺时针旋转 </a:t>
            </a: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90°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后的图形。</a:t>
            </a:r>
          </a:p>
        </p:txBody>
      </p:sp>
      <p:sp>
        <p:nvSpPr>
          <p:cNvPr id="14" name="Line 52"/>
          <p:cNvSpPr>
            <a:spLocks noChangeShapeType="1"/>
          </p:cNvSpPr>
          <p:nvPr/>
        </p:nvSpPr>
        <p:spPr bwMode="auto">
          <a:xfrm flipH="1">
            <a:off x="5895975" y="2700338"/>
            <a:ext cx="1196975" cy="879475"/>
          </a:xfrm>
          <a:prstGeom prst="line">
            <a:avLst/>
          </a:prstGeom>
          <a:noFill/>
          <a:ln w="25400">
            <a:solidFill>
              <a:srgbClr val="E60083"/>
            </a:solidFill>
            <a:prstDash val="lg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组合 5"/>
          <p:cNvGrpSpPr/>
          <p:nvPr/>
        </p:nvGrpSpPr>
        <p:grpSpPr bwMode="auto">
          <a:xfrm>
            <a:off x="684213" y="195263"/>
            <a:ext cx="1549400" cy="735012"/>
            <a:chOff x="1732" y="585"/>
            <a:chExt cx="2440" cy="1157"/>
          </a:xfrm>
        </p:grpSpPr>
        <p:grpSp>
          <p:nvGrpSpPr>
            <p:cNvPr id="19461" name="组合 33"/>
            <p:cNvGrpSpPr/>
            <p:nvPr/>
          </p:nvGrpSpPr>
          <p:grpSpPr bwMode="auto">
            <a:xfrm>
              <a:off x="1732" y="605"/>
              <a:ext cx="1918" cy="1032"/>
              <a:chOff x="166" y="5742"/>
              <a:chExt cx="1918" cy="1033"/>
            </a:xfrm>
          </p:grpSpPr>
          <p:sp>
            <p:nvSpPr>
              <p:cNvPr id="19463" name="矩形 26"/>
              <p:cNvSpPr>
                <a:spLocks noChangeArrowheads="1"/>
              </p:cNvSpPr>
              <p:nvPr/>
            </p:nvSpPr>
            <p:spPr bwMode="auto">
              <a:xfrm rot="300000">
                <a:off x="166" y="5742"/>
                <a:ext cx="955" cy="953"/>
              </a:xfrm>
              <a:prstGeom prst="rect">
                <a:avLst/>
              </a:prstGeom>
              <a:solidFill>
                <a:srgbClr val="FB6E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zh-CN" altLang="en-US" sz="3600" b="1">
                    <a:solidFill>
                      <a:schemeClr val="bg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总</a:t>
                </a:r>
              </a:p>
            </p:txBody>
          </p:sp>
          <p:sp>
            <p:nvSpPr>
              <p:cNvPr id="19464" name="矩形 27"/>
              <p:cNvSpPr>
                <a:spLocks noChangeArrowheads="1"/>
              </p:cNvSpPr>
              <p:nvPr/>
            </p:nvSpPr>
            <p:spPr bwMode="auto">
              <a:xfrm rot="-180000">
                <a:off x="1129" y="5822"/>
                <a:ext cx="955" cy="953"/>
              </a:xfrm>
              <a:prstGeom prst="rect">
                <a:avLst/>
              </a:prstGeom>
              <a:solidFill>
                <a:srgbClr val="FECC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zh-CN" altLang="en-US" sz="3600" b="1">
                    <a:solidFill>
                      <a:schemeClr val="bg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结</a:t>
                </a:r>
                <a:endParaRPr lang="zh-CN" altLang="zh-CN" sz="3600" b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  <p:sp>
          <p:nvSpPr>
            <p:cNvPr id="4" name="铅笔"/>
            <p:cNvSpPr/>
            <p:nvPr/>
          </p:nvSpPr>
          <p:spPr>
            <a:xfrm rot="2280000">
              <a:off x="3719" y="585"/>
              <a:ext cx="453" cy="1157"/>
            </a:xfrm>
            <a:custGeom>
              <a:avLst/>
              <a:gdLst>
                <a:gd name="connsiteX0" fmla="*/ 68824 w 586846"/>
                <a:gd name="connsiteY0" fmla="*/ 1723528 h 2207149"/>
                <a:gd name="connsiteX1" fmla="*/ 229234 w 586846"/>
                <a:gd name="connsiteY1" fmla="*/ 1999898 h 2207149"/>
                <a:gd name="connsiteX2" fmla="*/ 395081 w 586846"/>
                <a:gd name="connsiteY2" fmla="*/ 1968031 h 2207149"/>
                <a:gd name="connsiteX3" fmla="*/ 530795 w 586846"/>
                <a:gd name="connsiteY3" fmla="*/ 1725944 h 2207149"/>
                <a:gd name="connsiteX4" fmla="*/ 306023 w 586846"/>
                <a:gd name="connsiteY4" fmla="*/ 76465 h 2207149"/>
                <a:gd name="connsiteX5" fmla="*/ 306023 w 586846"/>
                <a:gd name="connsiteY5" fmla="*/ 1514740 h 2207149"/>
                <a:gd name="connsiteX6" fmla="*/ 529167 w 586846"/>
                <a:gd name="connsiteY6" fmla="*/ 1514740 h 2207149"/>
                <a:gd name="connsiteX7" fmla="*/ 529167 w 586846"/>
                <a:gd name="connsiteY7" fmla="*/ 155048 h 2207149"/>
                <a:gd name="connsiteX8" fmla="*/ 450584 w 586846"/>
                <a:gd name="connsiteY8" fmla="*/ 76465 h 2207149"/>
                <a:gd name="connsiteX9" fmla="*/ 136262 w 586846"/>
                <a:gd name="connsiteY9" fmla="*/ 76465 h 2207149"/>
                <a:gd name="connsiteX10" fmla="*/ 57679 w 586846"/>
                <a:gd name="connsiteY10" fmla="*/ 155048 h 2207149"/>
                <a:gd name="connsiteX11" fmla="*/ 57679 w 586846"/>
                <a:gd name="connsiteY11" fmla="*/ 1514740 h 2207149"/>
                <a:gd name="connsiteX12" fmla="*/ 280823 w 586846"/>
                <a:gd name="connsiteY12" fmla="*/ 1514740 h 2207149"/>
                <a:gd name="connsiteX13" fmla="*/ 280823 w 586846"/>
                <a:gd name="connsiteY13" fmla="*/ 76465 h 2207149"/>
                <a:gd name="connsiteX14" fmla="*/ 97810 w 586846"/>
                <a:gd name="connsiteY14" fmla="*/ 0 h 2207149"/>
                <a:gd name="connsiteX15" fmla="*/ 489036 w 586846"/>
                <a:gd name="connsiteY15" fmla="*/ 0 h 2207149"/>
                <a:gd name="connsiteX16" fmla="*/ 586846 w 586846"/>
                <a:gd name="connsiteY16" fmla="*/ 97810 h 2207149"/>
                <a:gd name="connsiteX17" fmla="*/ 586846 w 586846"/>
                <a:gd name="connsiteY17" fmla="*/ 1690953 h 2207149"/>
                <a:gd name="connsiteX18" fmla="*/ 586517 w 586846"/>
                <a:gd name="connsiteY18" fmla="*/ 1690953 h 2207149"/>
                <a:gd name="connsiteX19" fmla="*/ 586514 w 586846"/>
                <a:gd name="connsiteY19" fmla="*/ 1691828 h 2207149"/>
                <a:gd name="connsiteX20" fmla="*/ 586823 w 586846"/>
                <a:gd name="connsiteY20" fmla="*/ 1691829 h 2207149"/>
                <a:gd name="connsiteX21" fmla="*/ 586812 w 586846"/>
                <a:gd name="connsiteY21" fmla="*/ 1694880 h 2207149"/>
                <a:gd name="connsiteX22" fmla="*/ 299633 w 586846"/>
                <a:gd name="connsiteY22" fmla="*/ 2207149 h 2207149"/>
                <a:gd name="connsiteX23" fmla="*/ 23 w 586846"/>
                <a:gd name="connsiteY23" fmla="*/ 1690953 h 2207149"/>
                <a:gd name="connsiteX24" fmla="*/ 0 w 586846"/>
                <a:gd name="connsiteY24" fmla="*/ 1690953 h 2207149"/>
                <a:gd name="connsiteX25" fmla="*/ 0 w 586846"/>
                <a:gd name="connsiteY25" fmla="*/ 97810 h 2207149"/>
                <a:gd name="connsiteX26" fmla="*/ 97810 w 586846"/>
                <a:gd name="connsiteY26" fmla="*/ 0 h 220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86846" h="2207149">
                  <a:moveTo>
                    <a:pt x="68824" y="1723528"/>
                  </a:moveTo>
                  <a:lnTo>
                    <a:pt x="229234" y="1999898"/>
                  </a:lnTo>
                  <a:lnTo>
                    <a:pt x="395081" y="1968031"/>
                  </a:lnTo>
                  <a:lnTo>
                    <a:pt x="530795" y="1725944"/>
                  </a:lnTo>
                  <a:close/>
                  <a:moveTo>
                    <a:pt x="306023" y="76465"/>
                  </a:moveTo>
                  <a:lnTo>
                    <a:pt x="306023" y="1514740"/>
                  </a:lnTo>
                  <a:lnTo>
                    <a:pt x="529167" y="1514740"/>
                  </a:lnTo>
                  <a:lnTo>
                    <a:pt x="529167" y="155048"/>
                  </a:lnTo>
                  <a:cubicBezTo>
                    <a:pt x="529167" y="111648"/>
                    <a:pt x="493984" y="76465"/>
                    <a:pt x="450584" y="76465"/>
                  </a:cubicBezTo>
                  <a:close/>
                  <a:moveTo>
                    <a:pt x="136262" y="76465"/>
                  </a:moveTo>
                  <a:cubicBezTo>
                    <a:pt x="92862" y="76465"/>
                    <a:pt x="57679" y="111648"/>
                    <a:pt x="57679" y="155048"/>
                  </a:cubicBezTo>
                  <a:lnTo>
                    <a:pt x="57679" y="1514740"/>
                  </a:lnTo>
                  <a:lnTo>
                    <a:pt x="280823" y="1514740"/>
                  </a:lnTo>
                  <a:lnTo>
                    <a:pt x="280823" y="76465"/>
                  </a:lnTo>
                  <a:close/>
                  <a:moveTo>
                    <a:pt x="97810" y="0"/>
                  </a:moveTo>
                  <a:lnTo>
                    <a:pt x="489036" y="0"/>
                  </a:lnTo>
                  <a:cubicBezTo>
                    <a:pt x="543055" y="0"/>
                    <a:pt x="586846" y="43791"/>
                    <a:pt x="586846" y="97810"/>
                  </a:cubicBezTo>
                  <a:lnTo>
                    <a:pt x="586846" y="1690953"/>
                  </a:lnTo>
                  <a:lnTo>
                    <a:pt x="586517" y="1690953"/>
                  </a:lnTo>
                  <a:lnTo>
                    <a:pt x="586514" y="1691828"/>
                  </a:lnTo>
                  <a:lnTo>
                    <a:pt x="586823" y="1691829"/>
                  </a:lnTo>
                  <a:lnTo>
                    <a:pt x="586812" y="1694880"/>
                  </a:lnTo>
                  <a:lnTo>
                    <a:pt x="299633" y="2207149"/>
                  </a:lnTo>
                  <a:lnTo>
                    <a:pt x="23" y="1690953"/>
                  </a:lnTo>
                  <a:lnTo>
                    <a:pt x="0" y="1690953"/>
                  </a:lnTo>
                  <a:lnTo>
                    <a:pt x="0" y="97810"/>
                  </a:lnTo>
                  <a:cubicBezTo>
                    <a:pt x="0" y="43791"/>
                    <a:pt x="43791" y="0"/>
                    <a:pt x="97810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3600" b="1" noProof="1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8" name="TextBox 15"/>
          <p:cNvSpPr txBox="1">
            <a:spLocks noChangeArrowheads="1"/>
          </p:cNvSpPr>
          <p:nvPr/>
        </p:nvSpPr>
        <p:spPr bwMode="auto">
          <a:xfrm>
            <a:off x="635000" y="979488"/>
            <a:ext cx="733742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怎样画出简单图形旋转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90°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后的图形？</a:t>
            </a:r>
          </a:p>
        </p:txBody>
      </p:sp>
      <p:sp>
        <p:nvSpPr>
          <p:cNvPr id="9" name="TextBox 5"/>
          <p:cNvSpPr txBox="1">
            <a:spLocks noChangeArrowheads="1"/>
          </p:cNvSpPr>
          <p:nvPr/>
        </p:nvSpPr>
        <p:spPr bwMode="auto">
          <a:xfrm>
            <a:off x="381000" y="1660525"/>
            <a:ext cx="8382000" cy="280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043305" indent="-10433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）找出图形的关键点或线段。</a:t>
            </a:r>
          </a:p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）借助三角尺作原图形的线段或关键点与旋转中心所在线段的垂线。</a:t>
            </a:r>
          </a:p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）在所画垂线上量出与原线段相等的长度。</a:t>
            </a:r>
          </a:p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）顺次连接所画出的对应点。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853799" y="1371600"/>
            <a:ext cx="4111625" cy="1949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在例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的方格纸上画出三角形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AOB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绕点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О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按逆时针方向旋转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90°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后的图形。</a:t>
            </a:r>
          </a:p>
        </p:txBody>
      </p:sp>
      <p:grpSp>
        <p:nvGrpSpPr>
          <p:cNvPr id="20483" name="组合 39"/>
          <p:cNvGrpSpPr/>
          <p:nvPr/>
        </p:nvGrpSpPr>
        <p:grpSpPr bwMode="auto">
          <a:xfrm>
            <a:off x="5530850" y="1012825"/>
            <a:ext cx="3095625" cy="3600450"/>
            <a:chOff x="1485340" y="693350"/>
            <a:chExt cx="3097388" cy="3600562"/>
          </a:xfrm>
        </p:grpSpPr>
        <p:pic>
          <p:nvPicPr>
            <p:cNvPr id="20490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35529"/>
            <a:stretch>
              <a:fillRect/>
            </a:stretch>
          </p:blipFill>
          <p:spPr bwMode="auto">
            <a:xfrm>
              <a:off x="1485340" y="693350"/>
              <a:ext cx="2720758" cy="3600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等腰三角形 7"/>
            <p:cNvSpPr/>
            <p:nvPr/>
          </p:nvSpPr>
          <p:spPr>
            <a:xfrm>
              <a:off x="2994324" y="1315669"/>
              <a:ext cx="1211953" cy="1468484"/>
            </a:xfrm>
            <a:prstGeom prst="triangle">
              <a:avLst>
                <a:gd name="adj" fmla="val 0"/>
              </a:avLst>
            </a:pr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grpSp>
          <p:nvGrpSpPr>
            <p:cNvPr id="20492" name="组合 35"/>
            <p:cNvGrpSpPr/>
            <p:nvPr/>
          </p:nvGrpSpPr>
          <p:grpSpPr bwMode="auto">
            <a:xfrm>
              <a:off x="2660322" y="829538"/>
              <a:ext cx="1922406" cy="2438705"/>
              <a:chOff x="1641147" y="829538"/>
              <a:chExt cx="1922406" cy="2438705"/>
            </a:xfrm>
          </p:grpSpPr>
          <p:sp>
            <p:nvSpPr>
              <p:cNvPr id="20493" name="矩形 36"/>
              <p:cNvSpPr>
                <a:spLocks noChangeArrowheads="1"/>
              </p:cNvSpPr>
              <p:nvPr/>
            </p:nvSpPr>
            <p:spPr bwMode="auto">
              <a:xfrm>
                <a:off x="1798466" y="829538"/>
                <a:ext cx="603903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 i="1">
                    <a:latin typeface="Times New Roman" panose="02020603050405020304" pitchFamily="18" charset="0"/>
                    <a:ea typeface="黑体" panose="02010609060101010101" pitchFamily="49" charset="-122"/>
                  </a:rPr>
                  <a:t>A</a:t>
                </a:r>
                <a:endParaRPr lang="zh-CN" altLang="en-US" sz="320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0494" name="矩形 37"/>
              <p:cNvSpPr>
                <a:spLocks noChangeArrowheads="1"/>
              </p:cNvSpPr>
              <p:nvPr/>
            </p:nvSpPr>
            <p:spPr bwMode="auto">
              <a:xfrm>
                <a:off x="2959650" y="2683468"/>
                <a:ext cx="603903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 i="1">
                    <a:latin typeface="Times New Roman" panose="02020603050405020304" pitchFamily="18" charset="0"/>
                    <a:ea typeface="黑体" panose="02010609060101010101" pitchFamily="49" charset="-122"/>
                  </a:rPr>
                  <a:t>B</a:t>
                </a:r>
                <a:endParaRPr lang="zh-CN" altLang="en-US" sz="320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0495" name="矩形 38"/>
              <p:cNvSpPr>
                <a:spLocks noChangeArrowheads="1"/>
              </p:cNvSpPr>
              <p:nvPr/>
            </p:nvSpPr>
            <p:spPr bwMode="auto">
              <a:xfrm>
                <a:off x="1641147" y="2661531"/>
                <a:ext cx="481222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 i="1">
                    <a:latin typeface="Times New Roman" panose="02020603050405020304" pitchFamily="18" charset="0"/>
                    <a:ea typeface="黑体" panose="02010609060101010101" pitchFamily="49" charset="-122"/>
                  </a:rPr>
                  <a:t>O</a:t>
                </a:r>
                <a:endParaRPr lang="zh-CN" altLang="en-US" sz="320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13" name="Line 52"/>
          <p:cNvSpPr>
            <a:spLocks noChangeShapeType="1"/>
          </p:cNvSpPr>
          <p:nvPr/>
        </p:nvSpPr>
        <p:spPr bwMode="auto">
          <a:xfrm flipH="1">
            <a:off x="5524500" y="1933575"/>
            <a:ext cx="1512888" cy="1169988"/>
          </a:xfrm>
          <a:prstGeom prst="line">
            <a:avLst/>
          </a:prstGeom>
          <a:noFill/>
          <a:ln w="25400">
            <a:solidFill>
              <a:srgbClr val="E60083"/>
            </a:solidFill>
            <a:prstDash val="lg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4" name="Line 54"/>
          <p:cNvSpPr>
            <a:spLocks noChangeShapeType="1"/>
          </p:cNvSpPr>
          <p:nvPr/>
        </p:nvSpPr>
        <p:spPr bwMode="auto">
          <a:xfrm>
            <a:off x="5524500" y="3103563"/>
            <a:ext cx="1506538" cy="3175"/>
          </a:xfrm>
          <a:prstGeom prst="line">
            <a:avLst/>
          </a:prstGeom>
          <a:noFill/>
          <a:ln w="25400">
            <a:solidFill>
              <a:srgbClr val="E60083"/>
            </a:solidFill>
            <a:prstDash val="lg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5" name="Line 55"/>
          <p:cNvSpPr>
            <a:spLocks noChangeShapeType="1"/>
          </p:cNvSpPr>
          <p:nvPr/>
        </p:nvSpPr>
        <p:spPr bwMode="auto">
          <a:xfrm>
            <a:off x="7037388" y="1933575"/>
            <a:ext cx="4762" cy="1158875"/>
          </a:xfrm>
          <a:prstGeom prst="line">
            <a:avLst/>
          </a:prstGeom>
          <a:noFill/>
          <a:ln w="25400">
            <a:solidFill>
              <a:srgbClr val="E60083"/>
            </a:solidFill>
            <a:prstDash val="lg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6" name="Text Box 57"/>
          <p:cNvSpPr txBox="1">
            <a:spLocks noChangeArrowheads="1"/>
          </p:cNvSpPr>
          <p:nvPr/>
        </p:nvSpPr>
        <p:spPr bwMode="auto">
          <a:xfrm>
            <a:off x="5149850" y="2989263"/>
            <a:ext cx="687388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′</a:t>
            </a:r>
          </a:p>
        </p:txBody>
      </p:sp>
      <p:sp>
        <p:nvSpPr>
          <p:cNvPr id="17" name="Text Box 58"/>
          <p:cNvSpPr txBox="1">
            <a:spLocks noChangeArrowheads="1"/>
          </p:cNvSpPr>
          <p:nvPr/>
        </p:nvSpPr>
        <p:spPr bwMode="auto">
          <a:xfrm>
            <a:off x="6556375" y="1582738"/>
            <a:ext cx="687388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′</a:t>
            </a:r>
          </a:p>
        </p:txBody>
      </p:sp>
      <p:pic>
        <p:nvPicPr>
          <p:cNvPr id="20489" name="图片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613566"/>
            <a:ext cx="1870075" cy="535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089" y="979488"/>
            <a:ext cx="5830835" cy="2465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Rectangle 2"/>
          <p:cNvSpPr>
            <a:spLocks noChangeArrowheads="1"/>
          </p:cNvSpPr>
          <p:nvPr/>
        </p:nvSpPr>
        <p:spPr bwMode="auto">
          <a:xfrm>
            <a:off x="584200" y="696913"/>
            <a:ext cx="4841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508" name="Rectangle 2"/>
          <p:cNvSpPr txBox="1">
            <a:spLocks noChangeArrowheads="1"/>
          </p:cNvSpPr>
          <p:nvPr/>
        </p:nvSpPr>
        <p:spPr bwMode="auto">
          <a:xfrm>
            <a:off x="900113" y="3516313"/>
            <a:ext cx="7704137" cy="1131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）图形</a:t>
            </a:r>
            <a:r>
              <a:rPr lang="en-US" altLang="zh-CN" sz="3200" b="1" i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OABC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绕点</a:t>
            </a:r>
            <a:r>
              <a:rPr lang="en-US" altLang="zh-CN" sz="3200" b="1" i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顺时针旋转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90°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，在右图中标出点</a:t>
            </a:r>
            <a:r>
              <a:rPr lang="en-US" altLang="zh-CN" sz="3200" b="1" i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的对应点</a:t>
            </a:r>
            <a:r>
              <a:rPr lang="en-US" altLang="zh-CN" sz="3200" b="1" i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A'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11" name="Text Box 57"/>
          <p:cNvSpPr txBox="1">
            <a:spLocks noChangeArrowheads="1"/>
          </p:cNvSpPr>
          <p:nvPr/>
        </p:nvSpPr>
        <p:spPr bwMode="auto">
          <a:xfrm>
            <a:off x="6877926" y="1557949"/>
            <a:ext cx="687388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′</a:t>
            </a:r>
          </a:p>
        </p:txBody>
      </p:sp>
      <p:sp>
        <p:nvSpPr>
          <p:cNvPr id="12" name="椭圆 11"/>
          <p:cNvSpPr/>
          <p:nvPr/>
        </p:nvSpPr>
        <p:spPr>
          <a:xfrm>
            <a:off x="6817601" y="1969112"/>
            <a:ext cx="76200" cy="76200"/>
          </a:xfrm>
          <a:prstGeom prst="ellipse">
            <a:avLst/>
          </a:prstGeom>
          <a:solidFill>
            <a:srgbClr val="E60083"/>
          </a:solidFill>
          <a:ln w="9525">
            <a:solidFill>
              <a:srgbClr val="E600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21511" name="组合 9"/>
          <p:cNvGrpSpPr/>
          <p:nvPr/>
        </p:nvGrpSpPr>
        <p:grpSpPr bwMode="auto">
          <a:xfrm>
            <a:off x="304800" y="155575"/>
            <a:ext cx="4884738" cy="595313"/>
            <a:chOff x="304800" y="155258"/>
            <a:chExt cx="4884990" cy="595968"/>
          </a:xfrm>
        </p:grpSpPr>
        <p:pic>
          <p:nvPicPr>
            <p:cNvPr id="21512" name="图片 1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" y="225626"/>
              <a:ext cx="4884990" cy="525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513" name="文本框 2"/>
            <p:cNvSpPr txBox="1">
              <a:spLocks noChangeArrowheads="1"/>
            </p:cNvSpPr>
            <p:nvPr/>
          </p:nvSpPr>
          <p:spPr bwMode="auto">
            <a:xfrm>
              <a:off x="410528" y="155258"/>
              <a:ext cx="4716462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+mn-lt"/>
                </a:rPr>
                <a:t>四、实践应用，提升技能</a:t>
              </a: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5189538" y="346177"/>
            <a:ext cx="25987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solidFill>
                  <a:srgbClr val="E44438"/>
                </a:solidFill>
              </a:rPr>
              <a:t>【</a:t>
            </a:r>
            <a:r>
              <a:rPr lang="zh-CN" altLang="en-US" sz="1200" b="1" dirty="0">
                <a:solidFill>
                  <a:srgbClr val="E44438"/>
                </a:solidFill>
              </a:rPr>
              <a:t>选自课本</a:t>
            </a:r>
            <a:r>
              <a:rPr lang="en-US" altLang="zh-CN" sz="1200" b="1" dirty="0">
                <a:solidFill>
                  <a:srgbClr val="E44438"/>
                </a:solidFill>
              </a:rPr>
              <a:t>P85 </a:t>
            </a:r>
            <a:r>
              <a:rPr lang="zh-CN" altLang="en-US" sz="1200" b="1" dirty="0">
                <a:solidFill>
                  <a:srgbClr val="E44438"/>
                </a:solidFill>
              </a:rPr>
              <a:t>练习二十一 第</a:t>
            </a:r>
            <a:r>
              <a:rPr lang="en-US" altLang="zh-CN" sz="1200" b="1" dirty="0">
                <a:solidFill>
                  <a:srgbClr val="E44438"/>
                </a:solidFill>
              </a:rPr>
              <a:t>4</a:t>
            </a:r>
            <a:r>
              <a:rPr lang="zh-CN" altLang="en-US" sz="1200" b="1" dirty="0">
                <a:solidFill>
                  <a:srgbClr val="E44438"/>
                </a:solidFill>
              </a:rPr>
              <a:t>题</a:t>
            </a:r>
            <a:r>
              <a:rPr lang="en-US" altLang="zh-CN" sz="1200" b="1" dirty="0">
                <a:solidFill>
                  <a:srgbClr val="E44438"/>
                </a:solidFill>
              </a:rPr>
              <a:t>】</a:t>
            </a:r>
            <a:endParaRPr lang="zh-CN" altLang="en-US" sz="1200" b="1" dirty="0">
              <a:solidFill>
                <a:srgbClr val="E4443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 txBox="1">
            <a:spLocks noChangeArrowheads="1"/>
          </p:cNvSpPr>
          <p:nvPr/>
        </p:nvSpPr>
        <p:spPr bwMode="auto">
          <a:xfrm>
            <a:off x="752475" y="3479800"/>
            <a:ext cx="7275513" cy="1176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）图形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OABC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绕点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    ）时针旋转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______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，得到图②。</a:t>
            </a: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2051720" y="4030663"/>
            <a:ext cx="120258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180°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5199063" y="3481388"/>
            <a:ext cx="1093787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顺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089" y="979488"/>
            <a:ext cx="5830835" cy="2465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 txBox="1">
            <a:spLocks noChangeArrowheads="1"/>
          </p:cNvSpPr>
          <p:nvPr/>
        </p:nvSpPr>
        <p:spPr bwMode="auto">
          <a:xfrm>
            <a:off x="752475" y="3479800"/>
            <a:ext cx="7275513" cy="1176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）图形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OABC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绕点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    ）时针旋转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______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，得到图③。</a:t>
            </a: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2195736" y="4067175"/>
            <a:ext cx="1093788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90°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5199063" y="3481388"/>
            <a:ext cx="1093787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逆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089" y="979488"/>
            <a:ext cx="5830835" cy="2465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alphaModFix amt="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 txBox="1">
            <a:spLocks noChangeArrowheads="1"/>
          </p:cNvSpPr>
          <p:nvPr/>
        </p:nvSpPr>
        <p:spPr bwMode="auto">
          <a:xfrm>
            <a:off x="971600" y="483518"/>
            <a:ext cx="34766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按要求画图。</a:t>
            </a:r>
          </a:p>
        </p:txBody>
      </p:sp>
      <p:grpSp>
        <p:nvGrpSpPr>
          <p:cNvPr id="23555" name="组合 14"/>
          <p:cNvGrpSpPr/>
          <p:nvPr/>
        </p:nvGrpSpPr>
        <p:grpSpPr bwMode="auto">
          <a:xfrm>
            <a:off x="683568" y="1133661"/>
            <a:ext cx="3044228" cy="3010817"/>
            <a:chOff x="106632" y="647802"/>
            <a:chExt cx="4218222" cy="4172331"/>
          </a:xfrm>
        </p:grpSpPr>
        <p:pic>
          <p:nvPicPr>
            <p:cNvPr id="23589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632" y="647802"/>
              <a:ext cx="4218222" cy="4172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3595" name="组合 6"/>
            <p:cNvGrpSpPr/>
            <p:nvPr/>
          </p:nvGrpSpPr>
          <p:grpSpPr bwMode="auto">
            <a:xfrm rot="10800000">
              <a:off x="1965490" y="2620954"/>
              <a:ext cx="526255" cy="1824038"/>
              <a:chOff x="2298859" y="638175"/>
              <a:chExt cx="526255" cy="1824038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2406169" y="637884"/>
                <a:ext cx="454815" cy="1034619"/>
              </a:xfrm>
              <a:prstGeom prst="rect">
                <a:avLst/>
              </a:prstGeom>
              <a:noFill/>
              <a:ln w="317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buFont typeface="Arial" panose="020B0604020202020204" pitchFamily="34" charset="0"/>
                  <a:buNone/>
                  <a:defRPr/>
                </a:pPr>
                <a:endParaRPr lang="zh-CN" altLang="en-US" sz="1600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cxnSp>
            <p:nvCxnSpPr>
              <p:cNvPr id="14" name="直接连接符 13"/>
              <p:cNvCxnSpPr/>
              <p:nvPr/>
            </p:nvCxnSpPr>
            <p:spPr>
              <a:xfrm>
                <a:off x="2825568" y="1599799"/>
                <a:ext cx="0" cy="790411"/>
              </a:xfrm>
              <a:prstGeom prst="line">
                <a:avLst/>
              </a:prstGeom>
              <a:ln w="31750"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3563888" y="773982"/>
            <a:ext cx="5033409" cy="3595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marL="806450" indent="-806450" eaLnBrk="1" hangingPunct="1">
              <a:lnSpc>
                <a:spcPct val="12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）把图①绕点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逆时针旋转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90°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，得到图②。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806450" indent="-806450" eaLnBrk="1" hangingPunct="1">
              <a:lnSpc>
                <a:spcPct val="12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）把图①绕点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顺时针旋转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90°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，得到图③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806450" indent="-806450" eaLnBrk="1" hangingPunct="1">
              <a:lnSpc>
                <a:spcPct val="12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）把图②绕点</a:t>
            </a:r>
            <a:r>
              <a:rPr lang="en-US" altLang="zh-CN" sz="24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逆时针旋转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90°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，得到图 ④。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806450" indent="-806450" eaLnBrk="1" hangingPunct="1">
              <a:lnSpc>
                <a:spcPct val="12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）把图①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、图②、图③、图④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都涂上红色，这个图形像什么？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5189538" y="346177"/>
            <a:ext cx="25987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solidFill>
                  <a:srgbClr val="E44438"/>
                </a:solidFill>
              </a:rPr>
              <a:t>【</a:t>
            </a:r>
            <a:r>
              <a:rPr lang="zh-CN" altLang="en-US" sz="1200" b="1" dirty="0">
                <a:solidFill>
                  <a:srgbClr val="E44438"/>
                </a:solidFill>
              </a:rPr>
              <a:t>选自课本</a:t>
            </a:r>
            <a:r>
              <a:rPr lang="en-US" altLang="zh-CN" sz="1200" b="1" dirty="0">
                <a:solidFill>
                  <a:srgbClr val="E44438"/>
                </a:solidFill>
              </a:rPr>
              <a:t>P86 </a:t>
            </a:r>
            <a:r>
              <a:rPr lang="zh-CN" altLang="en-US" sz="1200" b="1" dirty="0">
                <a:solidFill>
                  <a:srgbClr val="E44438"/>
                </a:solidFill>
              </a:rPr>
              <a:t>练习二十一 第</a:t>
            </a:r>
            <a:r>
              <a:rPr lang="en-US" altLang="zh-CN" sz="1200" b="1" dirty="0">
                <a:solidFill>
                  <a:srgbClr val="E44438"/>
                </a:solidFill>
              </a:rPr>
              <a:t>5</a:t>
            </a:r>
            <a:r>
              <a:rPr lang="zh-CN" altLang="en-US" sz="1200" b="1" dirty="0">
                <a:solidFill>
                  <a:srgbClr val="E44438"/>
                </a:solidFill>
              </a:rPr>
              <a:t>题</a:t>
            </a:r>
            <a:r>
              <a:rPr lang="en-US" altLang="zh-CN" sz="1200" b="1" dirty="0">
                <a:solidFill>
                  <a:srgbClr val="E44438"/>
                </a:solidFill>
              </a:rPr>
              <a:t>】</a:t>
            </a:r>
            <a:endParaRPr lang="zh-CN" altLang="en-US" sz="1200" b="1" dirty="0">
              <a:solidFill>
                <a:srgbClr val="E44438"/>
              </a:solidFill>
            </a:endParaRPr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2852886" y="2308337"/>
            <a:ext cx="10937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③</a:t>
            </a:r>
          </a:p>
        </p:txBody>
      </p:sp>
      <p:sp>
        <p:nvSpPr>
          <p:cNvPr id="23557" name="矩形 23556"/>
          <p:cNvSpPr/>
          <p:nvPr/>
        </p:nvSpPr>
        <p:spPr>
          <a:xfrm>
            <a:off x="2697955" y="2381250"/>
            <a:ext cx="752475" cy="250031"/>
          </a:xfrm>
          <a:prstGeom prst="rect">
            <a:avLst/>
          </a:prstGeom>
          <a:solidFill>
            <a:srgbClr val="EE6C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1137295" y="2568166"/>
            <a:ext cx="10937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②</a:t>
            </a:r>
          </a:p>
        </p:txBody>
      </p:sp>
      <p:sp>
        <p:nvSpPr>
          <p:cNvPr id="29" name="矩形 28"/>
          <p:cNvSpPr>
            <a:spLocks noChangeArrowheads="1"/>
          </p:cNvSpPr>
          <p:nvPr/>
        </p:nvSpPr>
        <p:spPr bwMode="auto">
          <a:xfrm>
            <a:off x="2122086" y="3303782"/>
            <a:ext cx="10937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④</a:t>
            </a:r>
          </a:p>
        </p:txBody>
      </p:sp>
      <p:sp>
        <p:nvSpPr>
          <p:cNvPr id="23552" name="矩形 23551"/>
          <p:cNvSpPr/>
          <p:nvPr/>
        </p:nvSpPr>
        <p:spPr>
          <a:xfrm rot="5400000">
            <a:off x="1712117" y="1640683"/>
            <a:ext cx="745334" cy="254793"/>
          </a:xfrm>
          <a:prstGeom prst="rect">
            <a:avLst/>
          </a:prstGeom>
          <a:solidFill>
            <a:srgbClr val="EE6C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556" name="矩形 23555"/>
          <p:cNvSpPr/>
          <p:nvPr/>
        </p:nvSpPr>
        <p:spPr>
          <a:xfrm rot="16200000">
            <a:off x="1963343" y="3375422"/>
            <a:ext cx="747711" cy="254791"/>
          </a:xfrm>
          <a:prstGeom prst="rect">
            <a:avLst/>
          </a:prstGeom>
          <a:solidFill>
            <a:srgbClr val="EE6C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553" name="矩形 23552"/>
          <p:cNvSpPr/>
          <p:nvPr/>
        </p:nvSpPr>
        <p:spPr>
          <a:xfrm>
            <a:off x="978694" y="2636045"/>
            <a:ext cx="745331" cy="242454"/>
          </a:xfrm>
          <a:prstGeom prst="rect">
            <a:avLst/>
          </a:prstGeom>
          <a:solidFill>
            <a:srgbClr val="EE6C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 rot="16200000">
            <a:off x="1956916" y="1395034"/>
            <a:ext cx="510232" cy="2470631"/>
            <a:chOff x="1955800" y="1397000"/>
            <a:chExt cx="510232" cy="2470631"/>
          </a:xfrm>
        </p:grpSpPr>
        <p:sp>
          <p:nvSpPr>
            <p:cNvPr id="21" name="任意多边形: 形状 20"/>
            <p:cNvSpPr/>
            <p:nvPr/>
          </p:nvSpPr>
          <p:spPr>
            <a:xfrm>
              <a:off x="1955800" y="1397000"/>
              <a:ext cx="254000" cy="1231900"/>
            </a:xfrm>
            <a:custGeom>
              <a:avLst/>
              <a:gdLst>
                <a:gd name="connsiteX0" fmla="*/ 254000 w 254000"/>
                <a:gd name="connsiteY0" fmla="*/ 1231900 h 1231900"/>
                <a:gd name="connsiteX1" fmla="*/ 247650 w 254000"/>
                <a:gd name="connsiteY1" fmla="*/ 0 h 1231900"/>
                <a:gd name="connsiteX2" fmla="*/ 0 w 254000"/>
                <a:gd name="connsiteY2" fmla="*/ 0 h 1231900"/>
                <a:gd name="connsiteX3" fmla="*/ 6350 w 254000"/>
                <a:gd name="connsiteY3" fmla="*/ 749300 h 1231900"/>
                <a:gd name="connsiteX4" fmla="*/ 254000 w 254000"/>
                <a:gd name="connsiteY4" fmla="*/ 742950 h 1231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000" h="1231900">
                  <a:moveTo>
                    <a:pt x="254000" y="1231900"/>
                  </a:moveTo>
                  <a:cubicBezTo>
                    <a:pt x="251883" y="821267"/>
                    <a:pt x="249767" y="410633"/>
                    <a:pt x="247650" y="0"/>
                  </a:cubicBezTo>
                  <a:lnTo>
                    <a:pt x="0" y="0"/>
                  </a:lnTo>
                  <a:cubicBezTo>
                    <a:pt x="2117" y="249767"/>
                    <a:pt x="4233" y="499533"/>
                    <a:pt x="6350" y="749300"/>
                  </a:cubicBezTo>
                  <a:lnTo>
                    <a:pt x="254000" y="742950"/>
                  </a:ln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任意多边形: 形状 27"/>
            <p:cNvSpPr/>
            <p:nvPr/>
          </p:nvSpPr>
          <p:spPr>
            <a:xfrm flipH="1" flipV="1">
              <a:off x="2212032" y="2635731"/>
              <a:ext cx="254000" cy="1231900"/>
            </a:xfrm>
            <a:custGeom>
              <a:avLst/>
              <a:gdLst>
                <a:gd name="connsiteX0" fmla="*/ 254000 w 254000"/>
                <a:gd name="connsiteY0" fmla="*/ 1231900 h 1231900"/>
                <a:gd name="connsiteX1" fmla="*/ 247650 w 254000"/>
                <a:gd name="connsiteY1" fmla="*/ 0 h 1231900"/>
                <a:gd name="connsiteX2" fmla="*/ 0 w 254000"/>
                <a:gd name="connsiteY2" fmla="*/ 0 h 1231900"/>
                <a:gd name="connsiteX3" fmla="*/ 6350 w 254000"/>
                <a:gd name="connsiteY3" fmla="*/ 749300 h 1231900"/>
                <a:gd name="connsiteX4" fmla="*/ 254000 w 254000"/>
                <a:gd name="connsiteY4" fmla="*/ 742950 h 1231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000" h="1231900">
                  <a:moveTo>
                    <a:pt x="254000" y="1231900"/>
                  </a:moveTo>
                  <a:cubicBezTo>
                    <a:pt x="251883" y="821267"/>
                    <a:pt x="249767" y="410633"/>
                    <a:pt x="247650" y="0"/>
                  </a:cubicBezTo>
                  <a:lnTo>
                    <a:pt x="0" y="0"/>
                  </a:lnTo>
                  <a:cubicBezTo>
                    <a:pt x="2117" y="249767"/>
                    <a:pt x="4233" y="499533"/>
                    <a:pt x="6350" y="749300"/>
                  </a:cubicBezTo>
                  <a:lnTo>
                    <a:pt x="254000" y="742950"/>
                  </a:lnTo>
                </a:path>
              </a:pathLst>
            </a:custGeom>
            <a:noFill/>
            <a:ln w="19050">
              <a:solidFill>
                <a:schemeClr val="tx1">
                  <a:alpha val="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950566" y="1393584"/>
            <a:ext cx="510232" cy="2470631"/>
            <a:chOff x="1955800" y="1397000"/>
            <a:chExt cx="510232" cy="2470631"/>
          </a:xfrm>
        </p:grpSpPr>
        <p:sp>
          <p:nvSpPr>
            <p:cNvPr id="11" name="任意多边形: 形状 10"/>
            <p:cNvSpPr/>
            <p:nvPr/>
          </p:nvSpPr>
          <p:spPr>
            <a:xfrm>
              <a:off x="1955800" y="1397000"/>
              <a:ext cx="254000" cy="1231900"/>
            </a:xfrm>
            <a:custGeom>
              <a:avLst/>
              <a:gdLst>
                <a:gd name="connsiteX0" fmla="*/ 254000 w 254000"/>
                <a:gd name="connsiteY0" fmla="*/ 1231900 h 1231900"/>
                <a:gd name="connsiteX1" fmla="*/ 247650 w 254000"/>
                <a:gd name="connsiteY1" fmla="*/ 0 h 1231900"/>
                <a:gd name="connsiteX2" fmla="*/ 0 w 254000"/>
                <a:gd name="connsiteY2" fmla="*/ 0 h 1231900"/>
                <a:gd name="connsiteX3" fmla="*/ 6350 w 254000"/>
                <a:gd name="connsiteY3" fmla="*/ 749300 h 1231900"/>
                <a:gd name="connsiteX4" fmla="*/ 254000 w 254000"/>
                <a:gd name="connsiteY4" fmla="*/ 742950 h 1231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000" h="1231900">
                  <a:moveTo>
                    <a:pt x="254000" y="1231900"/>
                  </a:moveTo>
                  <a:cubicBezTo>
                    <a:pt x="251883" y="821267"/>
                    <a:pt x="249767" y="410633"/>
                    <a:pt x="247650" y="0"/>
                  </a:cubicBezTo>
                  <a:lnTo>
                    <a:pt x="0" y="0"/>
                  </a:lnTo>
                  <a:cubicBezTo>
                    <a:pt x="2117" y="249767"/>
                    <a:pt x="4233" y="499533"/>
                    <a:pt x="6350" y="749300"/>
                  </a:cubicBezTo>
                  <a:lnTo>
                    <a:pt x="254000" y="742950"/>
                  </a:ln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任意多边形: 形状 11"/>
            <p:cNvSpPr/>
            <p:nvPr/>
          </p:nvSpPr>
          <p:spPr>
            <a:xfrm flipH="1" flipV="1">
              <a:off x="2212032" y="2635731"/>
              <a:ext cx="254000" cy="1231900"/>
            </a:xfrm>
            <a:custGeom>
              <a:avLst/>
              <a:gdLst>
                <a:gd name="connsiteX0" fmla="*/ 254000 w 254000"/>
                <a:gd name="connsiteY0" fmla="*/ 1231900 h 1231900"/>
                <a:gd name="connsiteX1" fmla="*/ 247650 w 254000"/>
                <a:gd name="connsiteY1" fmla="*/ 0 h 1231900"/>
                <a:gd name="connsiteX2" fmla="*/ 0 w 254000"/>
                <a:gd name="connsiteY2" fmla="*/ 0 h 1231900"/>
                <a:gd name="connsiteX3" fmla="*/ 6350 w 254000"/>
                <a:gd name="connsiteY3" fmla="*/ 749300 h 1231900"/>
                <a:gd name="connsiteX4" fmla="*/ 254000 w 254000"/>
                <a:gd name="connsiteY4" fmla="*/ 742950 h 1231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000" h="1231900">
                  <a:moveTo>
                    <a:pt x="254000" y="1231900"/>
                  </a:moveTo>
                  <a:cubicBezTo>
                    <a:pt x="251883" y="821267"/>
                    <a:pt x="249767" y="410633"/>
                    <a:pt x="247650" y="0"/>
                  </a:cubicBezTo>
                  <a:lnTo>
                    <a:pt x="0" y="0"/>
                  </a:lnTo>
                  <a:cubicBezTo>
                    <a:pt x="2117" y="249767"/>
                    <a:pt x="4233" y="499533"/>
                    <a:pt x="6350" y="749300"/>
                  </a:cubicBezTo>
                  <a:lnTo>
                    <a:pt x="254000" y="742950"/>
                  </a:lnTo>
                </a:path>
              </a:pathLst>
            </a:custGeom>
            <a:noFill/>
            <a:ln w="19050">
              <a:solidFill>
                <a:schemeClr val="tx1">
                  <a:alpha val="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955800" y="1397000"/>
            <a:ext cx="510232" cy="2470631"/>
            <a:chOff x="1955800" y="1397000"/>
            <a:chExt cx="510232" cy="2470631"/>
          </a:xfrm>
        </p:grpSpPr>
        <p:sp>
          <p:nvSpPr>
            <p:cNvPr id="5" name="任意多边形: 形状 4"/>
            <p:cNvSpPr/>
            <p:nvPr/>
          </p:nvSpPr>
          <p:spPr>
            <a:xfrm>
              <a:off x="1955800" y="1397000"/>
              <a:ext cx="254000" cy="1231900"/>
            </a:xfrm>
            <a:custGeom>
              <a:avLst/>
              <a:gdLst>
                <a:gd name="connsiteX0" fmla="*/ 254000 w 254000"/>
                <a:gd name="connsiteY0" fmla="*/ 1231900 h 1231900"/>
                <a:gd name="connsiteX1" fmla="*/ 247650 w 254000"/>
                <a:gd name="connsiteY1" fmla="*/ 0 h 1231900"/>
                <a:gd name="connsiteX2" fmla="*/ 0 w 254000"/>
                <a:gd name="connsiteY2" fmla="*/ 0 h 1231900"/>
                <a:gd name="connsiteX3" fmla="*/ 6350 w 254000"/>
                <a:gd name="connsiteY3" fmla="*/ 749300 h 1231900"/>
                <a:gd name="connsiteX4" fmla="*/ 254000 w 254000"/>
                <a:gd name="connsiteY4" fmla="*/ 742950 h 1231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000" h="1231900">
                  <a:moveTo>
                    <a:pt x="254000" y="1231900"/>
                  </a:moveTo>
                  <a:cubicBezTo>
                    <a:pt x="251883" y="821267"/>
                    <a:pt x="249767" y="410633"/>
                    <a:pt x="247650" y="0"/>
                  </a:cubicBezTo>
                  <a:lnTo>
                    <a:pt x="0" y="0"/>
                  </a:lnTo>
                  <a:cubicBezTo>
                    <a:pt x="2117" y="249767"/>
                    <a:pt x="4233" y="499533"/>
                    <a:pt x="6350" y="749300"/>
                  </a:cubicBezTo>
                  <a:lnTo>
                    <a:pt x="254000" y="742950"/>
                  </a:ln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任意多边形: 形状 5"/>
            <p:cNvSpPr/>
            <p:nvPr/>
          </p:nvSpPr>
          <p:spPr>
            <a:xfrm flipH="1" flipV="1">
              <a:off x="2212032" y="2635731"/>
              <a:ext cx="254000" cy="1231900"/>
            </a:xfrm>
            <a:custGeom>
              <a:avLst/>
              <a:gdLst>
                <a:gd name="connsiteX0" fmla="*/ 254000 w 254000"/>
                <a:gd name="connsiteY0" fmla="*/ 1231900 h 1231900"/>
                <a:gd name="connsiteX1" fmla="*/ 247650 w 254000"/>
                <a:gd name="connsiteY1" fmla="*/ 0 h 1231900"/>
                <a:gd name="connsiteX2" fmla="*/ 0 w 254000"/>
                <a:gd name="connsiteY2" fmla="*/ 0 h 1231900"/>
                <a:gd name="connsiteX3" fmla="*/ 6350 w 254000"/>
                <a:gd name="connsiteY3" fmla="*/ 749300 h 1231900"/>
                <a:gd name="connsiteX4" fmla="*/ 254000 w 254000"/>
                <a:gd name="connsiteY4" fmla="*/ 742950 h 1231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000" h="1231900">
                  <a:moveTo>
                    <a:pt x="254000" y="1231900"/>
                  </a:moveTo>
                  <a:cubicBezTo>
                    <a:pt x="251883" y="821267"/>
                    <a:pt x="249767" y="410633"/>
                    <a:pt x="247650" y="0"/>
                  </a:cubicBezTo>
                  <a:lnTo>
                    <a:pt x="0" y="0"/>
                  </a:lnTo>
                  <a:cubicBezTo>
                    <a:pt x="2117" y="249767"/>
                    <a:pt x="4233" y="499533"/>
                    <a:pt x="6350" y="749300"/>
                  </a:cubicBezTo>
                  <a:lnTo>
                    <a:pt x="254000" y="742950"/>
                  </a:lnTo>
                </a:path>
              </a:pathLst>
            </a:custGeom>
            <a:noFill/>
            <a:ln w="19050">
              <a:solidFill>
                <a:schemeClr val="tx1">
                  <a:alpha val="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2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3557" grpId="0" animBg="1"/>
      <p:bldP spid="8" grpId="0"/>
      <p:bldP spid="29" grpId="0"/>
      <p:bldP spid="23552" grpId="0" animBg="1"/>
      <p:bldP spid="23556" grpId="0" animBg="1"/>
      <p:bldP spid="2355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 txBox="1">
            <a:spLocks noChangeArrowheads="1"/>
          </p:cNvSpPr>
          <p:nvPr/>
        </p:nvSpPr>
        <p:spPr bwMode="auto">
          <a:xfrm>
            <a:off x="-249238" y="555526"/>
            <a:ext cx="8662988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79057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如图，长方形的两条对称轴相交于点 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绕点 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旋转长方形，你能发现什么？</a:t>
            </a:r>
          </a:p>
        </p:txBody>
      </p:sp>
      <p:pic>
        <p:nvPicPr>
          <p:cNvPr id="4" name="Picture 1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4459" y="1770063"/>
            <a:ext cx="1483545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Picture 1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363" y="2725356"/>
            <a:ext cx="1123950" cy="58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3313" y="2615952"/>
            <a:ext cx="1867972" cy="86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0900" y="2936901"/>
            <a:ext cx="1728788" cy="528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986" y="3675856"/>
            <a:ext cx="1616615" cy="62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1"/>
          <p:cNvSpPr>
            <a:spLocks noChangeArrowheads="1"/>
          </p:cNvSpPr>
          <p:nvPr/>
        </p:nvSpPr>
        <p:spPr bwMode="auto">
          <a:xfrm>
            <a:off x="6305249" y="1997896"/>
            <a:ext cx="17986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旋转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90°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矩形 8"/>
          <p:cNvSpPr>
            <a:spLocks noChangeArrowheads="1"/>
          </p:cNvSpPr>
          <p:nvPr/>
        </p:nvSpPr>
        <p:spPr bwMode="auto">
          <a:xfrm>
            <a:off x="6448425" y="3016250"/>
            <a:ext cx="18669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旋转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180°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矩形 9"/>
          <p:cNvSpPr>
            <a:spLocks noChangeArrowheads="1"/>
          </p:cNvSpPr>
          <p:nvPr/>
        </p:nvSpPr>
        <p:spPr bwMode="auto">
          <a:xfrm>
            <a:off x="6482556" y="3794125"/>
            <a:ext cx="18669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旋转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360°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189538" y="346177"/>
            <a:ext cx="25987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solidFill>
                  <a:srgbClr val="E44438"/>
                </a:solidFill>
              </a:rPr>
              <a:t>【</a:t>
            </a:r>
            <a:r>
              <a:rPr lang="zh-CN" altLang="en-US" sz="1200" b="1" dirty="0">
                <a:solidFill>
                  <a:srgbClr val="E44438"/>
                </a:solidFill>
              </a:rPr>
              <a:t>选自课本</a:t>
            </a:r>
            <a:r>
              <a:rPr lang="en-US" altLang="zh-CN" sz="1200" b="1" dirty="0">
                <a:solidFill>
                  <a:srgbClr val="E44438"/>
                </a:solidFill>
              </a:rPr>
              <a:t>P86 </a:t>
            </a:r>
            <a:r>
              <a:rPr lang="zh-CN" altLang="en-US" sz="1200" b="1" dirty="0">
                <a:solidFill>
                  <a:srgbClr val="E44438"/>
                </a:solidFill>
              </a:rPr>
              <a:t>练习二十一 第</a:t>
            </a:r>
            <a:r>
              <a:rPr lang="en-US" altLang="zh-CN" sz="1200" b="1" dirty="0">
                <a:solidFill>
                  <a:srgbClr val="E44438"/>
                </a:solidFill>
              </a:rPr>
              <a:t>6</a:t>
            </a:r>
            <a:r>
              <a:rPr lang="zh-CN" altLang="en-US" sz="1200" b="1" dirty="0">
                <a:solidFill>
                  <a:srgbClr val="E44438"/>
                </a:solidFill>
              </a:rPr>
              <a:t>题</a:t>
            </a:r>
            <a:r>
              <a:rPr lang="en-US" altLang="zh-CN" sz="1200" b="1" dirty="0">
                <a:solidFill>
                  <a:srgbClr val="E44438"/>
                </a:solidFill>
              </a:rPr>
              <a:t>】</a:t>
            </a:r>
            <a:endParaRPr lang="zh-CN" altLang="en-US" sz="1200" b="1" dirty="0">
              <a:solidFill>
                <a:srgbClr val="E4443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 txBox="1">
            <a:spLocks noChangeArrowheads="1"/>
          </p:cNvSpPr>
          <p:nvPr/>
        </p:nvSpPr>
        <p:spPr bwMode="auto">
          <a:xfrm>
            <a:off x="538163" y="942975"/>
            <a:ext cx="8067675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79057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将下列图形按上面的方法试一试，你能发现什么？</a:t>
            </a:r>
          </a:p>
        </p:txBody>
      </p:sp>
      <p:sp>
        <p:nvSpPr>
          <p:cNvPr id="2" name="六边形 1"/>
          <p:cNvSpPr/>
          <p:nvPr/>
        </p:nvSpPr>
        <p:spPr>
          <a:xfrm>
            <a:off x="1043608" y="2565772"/>
            <a:ext cx="1131517" cy="975445"/>
          </a:xfrm>
          <a:prstGeom prst="hexagon">
            <a:avLst/>
          </a:prstGeom>
          <a:solidFill>
            <a:srgbClr val="FFF6EE"/>
          </a:solidFill>
          <a:ln w="190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等腰三角形 2"/>
          <p:cNvSpPr/>
          <p:nvPr/>
        </p:nvSpPr>
        <p:spPr>
          <a:xfrm>
            <a:off x="2771800" y="2458032"/>
            <a:ext cx="1214039" cy="1046585"/>
          </a:xfrm>
          <a:prstGeom prst="triangle">
            <a:avLst/>
          </a:prstGeom>
          <a:solidFill>
            <a:srgbClr val="FFF6EE"/>
          </a:solidFill>
          <a:ln w="190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4679121" y="2511901"/>
            <a:ext cx="938845" cy="938845"/>
          </a:xfrm>
          <a:prstGeom prst="ellipse">
            <a:avLst/>
          </a:prstGeom>
          <a:solidFill>
            <a:srgbClr val="FFF6EE"/>
          </a:solidFill>
          <a:ln w="190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平行四边形 4"/>
          <p:cNvSpPr/>
          <p:nvPr/>
        </p:nvSpPr>
        <p:spPr>
          <a:xfrm>
            <a:off x="6480809" y="2461217"/>
            <a:ext cx="1080000" cy="1080000"/>
          </a:xfrm>
          <a:prstGeom prst="parallelogram">
            <a:avLst>
              <a:gd name="adj" fmla="val 0"/>
            </a:avLst>
          </a:prstGeom>
          <a:solidFill>
            <a:srgbClr val="FFF6EE"/>
          </a:solidFill>
          <a:ln w="190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72845" y="929005"/>
            <a:ext cx="6941820" cy="3322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 eaLnBrk="1" latinLnBrk="0" hangingPunct="1">
              <a:lnSpc>
                <a:spcPct val="15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我发现：</a:t>
            </a:r>
          </a:p>
          <a:p>
            <a:pPr marL="0" indent="0" eaLnBrk="1" latinLnBrk="0" hangingPunct="1">
              <a:lnSpc>
                <a:spcPct val="15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</a:t>
            </a:r>
            <a:r>
              <a:rPr lang="zh-CN" altLang="en-US" sz="2800" b="1">
                <a:solidFill>
                  <a:srgbClr val="000BFE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把长方形绕点</a:t>
            </a:r>
            <a:r>
              <a:rPr lang="zh-CN" altLang="en-US" sz="2800" b="1" i="1">
                <a:solidFill>
                  <a:srgbClr val="000BFE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</a:t>
            </a:r>
            <a:r>
              <a:rPr lang="zh-CN" altLang="en-US" sz="2800" b="1">
                <a:solidFill>
                  <a:srgbClr val="000BFE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旋转180°的倍数的角度，得到的图形与原图形重合；把长方形绕点</a:t>
            </a:r>
            <a:r>
              <a:rPr lang="zh-CN" altLang="en-US" sz="2800" b="1" i="1">
                <a:solidFill>
                  <a:srgbClr val="000BFE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</a:t>
            </a:r>
            <a:r>
              <a:rPr lang="zh-CN" altLang="en-US" sz="2800" b="1">
                <a:solidFill>
                  <a:srgbClr val="000BFE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旋转90°的倍数（奇数）的角度，得到的图形与原图形垂直。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六边形 1"/>
          <p:cNvSpPr/>
          <p:nvPr/>
        </p:nvSpPr>
        <p:spPr>
          <a:xfrm>
            <a:off x="566738" y="2142083"/>
            <a:ext cx="1131517" cy="975445"/>
          </a:xfrm>
          <a:prstGeom prst="hexagon">
            <a:avLst/>
          </a:prstGeom>
          <a:solidFill>
            <a:srgbClr val="FFF6EE"/>
          </a:solidFill>
          <a:ln w="190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4" name="组合 23"/>
          <p:cNvGrpSpPr/>
          <p:nvPr/>
        </p:nvGrpSpPr>
        <p:grpSpPr>
          <a:xfrm>
            <a:off x="2083217" y="2117697"/>
            <a:ext cx="1972846" cy="999831"/>
            <a:chOff x="2083217" y="2117697"/>
            <a:chExt cx="1972846" cy="999831"/>
          </a:xfrm>
        </p:grpSpPr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91626" y="2117697"/>
              <a:ext cx="1164437" cy="999831"/>
            </a:xfrm>
            <a:prstGeom prst="rect">
              <a:avLst/>
            </a:prstGeom>
          </p:spPr>
        </p:pic>
        <p:sp>
          <p:nvSpPr>
            <p:cNvPr id="23" name="箭头: 右 22"/>
            <p:cNvSpPr/>
            <p:nvPr/>
          </p:nvSpPr>
          <p:spPr>
            <a:xfrm>
              <a:off x="2083217" y="2521682"/>
              <a:ext cx="432048" cy="216024"/>
            </a:xfrm>
            <a:prstGeom prst="rightArrow">
              <a:avLst/>
            </a:prstGeom>
            <a:solidFill>
              <a:srgbClr val="E72D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4527188" y="686341"/>
            <a:ext cx="4056425" cy="1164437"/>
            <a:chOff x="4527188" y="686341"/>
            <a:chExt cx="4056425" cy="1164437"/>
          </a:xfrm>
        </p:grpSpPr>
        <p:sp>
          <p:nvSpPr>
            <p:cNvPr id="7" name="矩形 46"/>
            <p:cNvSpPr>
              <a:spLocks noChangeArrowheads="1"/>
            </p:cNvSpPr>
            <p:nvPr/>
          </p:nvSpPr>
          <p:spPr bwMode="auto">
            <a:xfrm>
              <a:off x="6786563" y="1073150"/>
              <a:ext cx="1797050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旋转</a:t>
              </a:r>
              <a:r>
                <a:rPr lang="en-US" altLang="zh-CN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90°</a:t>
              </a:r>
              <a:endPara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4527188" y="686341"/>
              <a:ext cx="1919905" cy="1164437"/>
              <a:chOff x="2053855" y="2035394"/>
              <a:chExt cx="1919905" cy="1164437"/>
            </a:xfrm>
          </p:grpSpPr>
          <p:pic>
            <p:nvPicPr>
              <p:cNvPr id="26" name="图片 25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 rot="5400000">
                <a:off x="2891626" y="2117697"/>
                <a:ext cx="1164437" cy="999831"/>
              </a:xfrm>
              <a:prstGeom prst="rect">
                <a:avLst/>
              </a:prstGeom>
            </p:spPr>
          </p:pic>
          <p:sp>
            <p:nvSpPr>
              <p:cNvPr id="27" name="箭头: 右 26"/>
              <p:cNvSpPr/>
              <p:nvPr/>
            </p:nvSpPr>
            <p:spPr>
              <a:xfrm rot="19870626">
                <a:off x="2053855" y="2687109"/>
                <a:ext cx="432048" cy="216024"/>
              </a:xfrm>
              <a:prstGeom prst="rightArrow">
                <a:avLst/>
              </a:prstGeom>
              <a:solidFill>
                <a:srgbClr val="E72D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6624" name="组合 26623"/>
          <p:cNvGrpSpPr/>
          <p:nvPr/>
        </p:nvGrpSpPr>
        <p:grpSpPr>
          <a:xfrm>
            <a:off x="4485625" y="2101996"/>
            <a:ext cx="4166250" cy="999831"/>
            <a:chOff x="4485625" y="2101996"/>
            <a:chExt cx="4166250" cy="999831"/>
          </a:xfrm>
        </p:grpSpPr>
        <p:sp>
          <p:nvSpPr>
            <p:cNvPr id="8" name="矩形 47"/>
            <p:cNvSpPr>
              <a:spLocks noChangeArrowheads="1"/>
            </p:cNvSpPr>
            <p:nvPr/>
          </p:nvSpPr>
          <p:spPr bwMode="auto">
            <a:xfrm>
              <a:off x="6786563" y="2339975"/>
              <a:ext cx="1865312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旋转</a:t>
              </a:r>
              <a:r>
                <a:rPr lang="en-US" altLang="zh-CN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180°</a:t>
              </a:r>
              <a:endPara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4485625" y="2101996"/>
              <a:ext cx="2059715" cy="999831"/>
              <a:chOff x="4485625" y="2101996"/>
              <a:chExt cx="2059715" cy="999831"/>
            </a:xfrm>
          </p:grpSpPr>
          <p:pic>
            <p:nvPicPr>
              <p:cNvPr id="29" name="图片 28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 rot="10800000">
                <a:off x="5380903" y="2101996"/>
                <a:ext cx="1164437" cy="999831"/>
              </a:xfrm>
              <a:prstGeom prst="rect">
                <a:avLst/>
              </a:prstGeom>
            </p:spPr>
          </p:pic>
          <p:sp>
            <p:nvSpPr>
              <p:cNvPr id="30" name="箭头: 右 29"/>
              <p:cNvSpPr/>
              <p:nvPr/>
            </p:nvSpPr>
            <p:spPr>
              <a:xfrm>
                <a:off x="4485625" y="2493899"/>
                <a:ext cx="432048" cy="216024"/>
              </a:xfrm>
              <a:prstGeom prst="rightArrow">
                <a:avLst/>
              </a:prstGeom>
              <a:solidFill>
                <a:srgbClr val="E72D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6628" name="组合 26627"/>
          <p:cNvGrpSpPr/>
          <p:nvPr/>
        </p:nvGrpSpPr>
        <p:grpSpPr>
          <a:xfrm>
            <a:off x="4521285" y="3425178"/>
            <a:ext cx="4130590" cy="999831"/>
            <a:chOff x="4521285" y="3425178"/>
            <a:chExt cx="4130590" cy="999831"/>
          </a:xfrm>
        </p:grpSpPr>
        <p:sp>
          <p:nvSpPr>
            <p:cNvPr id="9" name="矩形 48"/>
            <p:cNvSpPr>
              <a:spLocks noChangeArrowheads="1"/>
            </p:cNvSpPr>
            <p:nvPr/>
          </p:nvSpPr>
          <p:spPr bwMode="auto">
            <a:xfrm>
              <a:off x="6786563" y="3608388"/>
              <a:ext cx="1865312" cy="522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旋转</a:t>
              </a:r>
              <a:r>
                <a:rPr lang="en-US" altLang="zh-CN" sz="2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360°</a:t>
              </a:r>
              <a:endPara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pic>
          <p:nvPicPr>
            <p:cNvPr id="26625" name="图片 2662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80902" y="3425178"/>
              <a:ext cx="1164437" cy="999831"/>
            </a:xfrm>
            <a:prstGeom prst="rect">
              <a:avLst/>
            </a:prstGeom>
          </p:spPr>
        </p:pic>
        <p:sp>
          <p:nvSpPr>
            <p:cNvPr id="26627" name="箭头: 右 26626"/>
            <p:cNvSpPr/>
            <p:nvPr/>
          </p:nvSpPr>
          <p:spPr>
            <a:xfrm rot="1744353">
              <a:off x="4521285" y="3641288"/>
              <a:ext cx="432048" cy="216024"/>
            </a:xfrm>
            <a:prstGeom prst="rightArrow">
              <a:avLst/>
            </a:prstGeom>
            <a:solidFill>
              <a:srgbClr val="E72D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等腰三角形 14"/>
          <p:cNvSpPr/>
          <p:nvPr/>
        </p:nvSpPr>
        <p:spPr>
          <a:xfrm>
            <a:off x="571500" y="1928813"/>
            <a:ext cx="1214039" cy="1046585"/>
          </a:xfrm>
          <a:prstGeom prst="triangle">
            <a:avLst/>
          </a:prstGeom>
          <a:solidFill>
            <a:srgbClr val="FFF6EE"/>
          </a:solidFill>
          <a:ln w="190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" name="组合 29"/>
          <p:cNvGrpSpPr/>
          <p:nvPr/>
        </p:nvGrpSpPr>
        <p:grpSpPr>
          <a:xfrm>
            <a:off x="2104178" y="1910089"/>
            <a:ext cx="2109409" cy="1158340"/>
            <a:chOff x="2104178" y="1910089"/>
            <a:chExt cx="2109409" cy="1158340"/>
          </a:xfrm>
        </p:grpSpPr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57702" y="1910089"/>
              <a:ext cx="1255885" cy="1158340"/>
            </a:xfrm>
            <a:prstGeom prst="rect">
              <a:avLst/>
            </a:prstGeom>
          </p:spPr>
        </p:pic>
        <p:sp>
          <p:nvSpPr>
            <p:cNvPr id="29" name="箭头: 右 28"/>
            <p:cNvSpPr/>
            <p:nvPr/>
          </p:nvSpPr>
          <p:spPr>
            <a:xfrm>
              <a:off x="2104178" y="2463738"/>
              <a:ext cx="432048" cy="216024"/>
            </a:xfrm>
            <a:prstGeom prst="rightArrow">
              <a:avLst/>
            </a:prstGeom>
            <a:solidFill>
              <a:srgbClr val="E72D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650" name="组合 27649"/>
          <p:cNvGrpSpPr/>
          <p:nvPr/>
        </p:nvGrpSpPr>
        <p:grpSpPr>
          <a:xfrm>
            <a:off x="4597210" y="525463"/>
            <a:ext cx="3986403" cy="1255885"/>
            <a:chOff x="4597210" y="525463"/>
            <a:chExt cx="3986403" cy="1255885"/>
          </a:xfrm>
        </p:grpSpPr>
        <p:sp>
          <p:nvSpPr>
            <p:cNvPr id="7" name="矩形 21"/>
            <p:cNvSpPr>
              <a:spLocks noChangeArrowheads="1"/>
            </p:cNvSpPr>
            <p:nvPr/>
          </p:nvSpPr>
          <p:spPr bwMode="auto">
            <a:xfrm>
              <a:off x="6786563" y="900113"/>
              <a:ext cx="1797050" cy="522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旋转</a:t>
              </a:r>
              <a:r>
                <a:rPr lang="en-US" altLang="zh-CN" sz="2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90°</a:t>
              </a:r>
              <a:endPara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4597210" y="525463"/>
              <a:ext cx="1925218" cy="1255885"/>
              <a:chOff x="2054302" y="1934687"/>
              <a:chExt cx="1925218" cy="1255885"/>
            </a:xfrm>
          </p:grpSpPr>
          <p:pic>
            <p:nvPicPr>
              <p:cNvPr id="27648" name="图片 27647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 rot="5400000">
                <a:off x="2772407" y="1983460"/>
                <a:ext cx="1255885" cy="1158340"/>
              </a:xfrm>
              <a:prstGeom prst="rect">
                <a:avLst/>
              </a:prstGeom>
            </p:spPr>
          </p:pic>
          <p:sp>
            <p:nvSpPr>
              <p:cNvPr id="27649" name="箭头: 右 27648"/>
              <p:cNvSpPr/>
              <p:nvPr/>
            </p:nvSpPr>
            <p:spPr>
              <a:xfrm rot="19838119">
                <a:off x="2054302" y="2785445"/>
                <a:ext cx="432048" cy="216024"/>
              </a:xfrm>
              <a:prstGeom prst="rightArrow">
                <a:avLst/>
              </a:prstGeom>
              <a:solidFill>
                <a:srgbClr val="E72D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7657" name="组合 27656"/>
          <p:cNvGrpSpPr/>
          <p:nvPr/>
        </p:nvGrpSpPr>
        <p:grpSpPr>
          <a:xfrm>
            <a:off x="4597210" y="1967335"/>
            <a:ext cx="4054665" cy="1158340"/>
            <a:chOff x="4597210" y="1967335"/>
            <a:chExt cx="4054665" cy="1158340"/>
          </a:xfrm>
        </p:grpSpPr>
        <p:sp>
          <p:nvSpPr>
            <p:cNvPr id="8" name="矩形 22"/>
            <p:cNvSpPr>
              <a:spLocks noChangeArrowheads="1"/>
            </p:cNvSpPr>
            <p:nvPr/>
          </p:nvSpPr>
          <p:spPr bwMode="auto">
            <a:xfrm>
              <a:off x="6786563" y="2339975"/>
              <a:ext cx="1865312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旋转</a:t>
              </a:r>
              <a:r>
                <a:rPr lang="en-US" altLang="zh-CN" sz="2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180°</a:t>
              </a:r>
              <a:endPara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pic>
          <p:nvPicPr>
            <p:cNvPr id="27655" name="图片 2765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5389390" y="1967335"/>
              <a:ext cx="1255885" cy="1158340"/>
            </a:xfrm>
            <a:prstGeom prst="rect">
              <a:avLst/>
            </a:prstGeom>
          </p:spPr>
        </p:pic>
        <p:sp>
          <p:nvSpPr>
            <p:cNvPr id="27656" name="箭头: 右 27655"/>
            <p:cNvSpPr/>
            <p:nvPr/>
          </p:nvSpPr>
          <p:spPr>
            <a:xfrm>
              <a:off x="4597210" y="2430386"/>
              <a:ext cx="432048" cy="216024"/>
            </a:xfrm>
            <a:prstGeom prst="rightArrow">
              <a:avLst/>
            </a:prstGeom>
            <a:solidFill>
              <a:srgbClr val="E72D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662" name="组合 27661"/>
          <p:cNvGrpSpPr/>
          <p:nvPr/>
        </p:nvGrpSpPr>
        <p:grpSpPr>
          <a:xfrm>
            <a:off x="4585992" y="3346450"/>
            <a:ext cx="4065883" cy="1158340"/>
            <a:chOff x="4585992" y="3346450"/>
            <a:chExt cx="4065883" cy="1158340"/>
          </a:xfrm>
        </p:grpSpPr>
        <p:sp>
          <p:nvSpPr>
            <p:cNvPr id="9" name="矩形 23"/>
            <p:cNvSpPr>
              <a:spLocks noChangeArrowheads="1"/>
            </p:cNvSpPr>
            <p:nvPr/>
          </p:nvSpPr>
          <p:spPr bwMode="auto">
            <a:xfrm>
              <a:off x="6786563" y="3651250"/>
              <a:ext cx="1865312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旋转</a:t>
              </a:r>
              <a:r>
                <a:rPr lang="en-US" altLang="zh-CN" sz="2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360°</a:t>
              </a:r>
              <a:endPara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pic>
          <p:nvPicPr>
            <p:cNvPr id="27660" name="图片 2765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417193" y="3346450"/>
              <a:ext cx="1255885" cy="1158340"/>
            </a:xfrm>
            <a:prstGeom prst="rect">
              <a:avLst/>
            </a:prstGeom>
          </p:spPr>
        </p:pic>
        <p:sp>
          <p:nvSpPr>
            <p:cNvPr id="27661" name="箭头: 右 27660"/>
            <p:cNvSpPr/>
            <p:nvPr/>
          </p:nvSpPr>
          <p:spPr>
            <a:xfrm rot="2079017">
              <a:off x="4585992" y="3566204"/>
              <a:ext cx="432048" cy="216024"/>
            </a:xfrm>
            <a:prstGeom prst="rightArrow">
              <a:avLst/>
            </a:prstGeom>
            <a:solidFill>
              <a:srgbClr val="E72D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椭圆 14"/>
          <p:cNvSpPr/>
          <p:nvPr/>
        </p:nvSpPr>
        <p:spPr>
          <a:xfrm>
            <a:off x="506413" y="1958975"/>
            <a:ext cx="1098550" cy="1098550"/>
          </a:xfrm>
          <a:prstGeom prst="ellipse">
            <a:avLst/>
          </a:prstGeom>
          <a:solidFill>
            <a:srgbClr val="FFF6EE"/>
          </a:solidFill>
          <a:ln w="190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8680" name="组合 28679"/>
          <p:cNvGrpSpPr/>
          <p:nvPr/>
        </p:nvGrpSpPr>
        <p:grpSpPr>
          <a:xfrm>
            <a:off x="2011777" y="1937718"/>
            <a:ext cx="2029133" cy="1115665"/>
            <a:chOff x="2011777" y="1937718"/>
            <a:chExt cx="2029133" cy="1115665"/>
          </a:xfrm>
        </p:grpSpPr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19149" y="1937718"/>
              <a:ext cx="1121761" cy="1115665"/>
            </a:xfrm>
            <a:prstGeom prst="rect">
              <a:avLst/>
            </a:prstGeom>
          </p:spPr>
        </p:pic>
        <p:sp>
          <p:nvSpPr>
            <p:cNvPr id="31" name="箭头: 右 30"/>
            <p:cNvSpPr/>
            <p:nvPr/>
          </p:nvSpPr>
          <p:spPr>
            <a:xfrm>
              <a:off x="2011777" y="2447289"/>
              <a:ext cx="432048" cy="216024"/>
            </a:xfrm>
            <a:prstGeom prst="rightArrow">
              <a:avLst/>
            </a:prstGeom>
            <a:solidFill>
              <a:srgbClr val="E72D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681" name="组合 28680"/>
          <p:cNvGrpSpPr/>
          <p:nvPr/>
        </p:nvGrpSpPr>
        <p:grpSpPr>
          <a:xfrm>
            <a:off x="4555976" y="727202"/>
            <a:ext cx="4027637" cy="1121761"/>
            <a:chOff x="4555976" y="727202"/>
            <a:chExt cx="4027637" cy="1121761"/>
          </a:xfrm>
        </p:grpSpPr>
        <p:sp>
          <p:nvSpPr>
            <p:cNvPr id="7" name="矩形 21"/>
            <p:cNvSpPr>
              <a:spLocks noChangeArrowheads="1"/>
            </p:cNvSpPr>
            <p:nvPr/>
          </p:nvSpPr>
          <p:spPr bwMode="auto">
            <a:xfrm>
              <a:off x="6786563" y="900113"/>
              <a:ext cx="1797050" cy="522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旋转</a:t>
              </a:r>
              <a:r>
                <a:rPr lang="en-US" altLang="zh-CN" sz="2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90°</a:t>
              </a:r>
              <a:endPara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8672" name="箭头: 右 28671"/>
            <p:cNvSpPr/>
            <p:nvPr/>
          </p:nvSpPr>
          <p:spPr>
            <a:xfrm rot="19957754">
              <a:off x="4555976" y="1422400"/>
              <a:ext cx="432048" cy="216024"/>
            </a:xfrm>
            <a:prstGeom prst="rightArrow">
              <a:avLst/>
            </a:prstGeom>
            <a:solidFill>
              <a:srgbClr val="E72D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8676" name="图片 2867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5400000">
              <a:off x="5231414" y="730250"/>
              <a:ext cx="1121761" cy="1115665"/>
            </a:xfrm>
            <a:prstGeom prst="rect">
              <a:avLst/>
            </a:prstGeom>
          </p:spPr>
        </p:pic>
      </p:grpSp>
      <p:grpSp>
        <p:nvGrpSpPr>
          <p:cNvPr id="28682" name="组合 28681"/>
          <p:cNvGrpSpPr/>
          <p:nvPr/>
        </p:nvGrpSpPr>
        <p:grpSpPr>
          <a:xfrm>
            <a:off x="4499743" y="2030691"/>
            <a:ext cx="4152132" cy="1115665"/>
            <a:chOff x="4499743" y="2030691"/>
            <a:chExt cx="4152132" cy="1115665"/>
          </a:xfrm>
        </p:grpSpPr>
        <p:sp>
          <p:nvSpPr>
            <p:cNvPr id="8" name="矩形 22"/>
            <p:cNvSpPr>
              <a:spLocks noChangeArrowheads="1"/>
            </p:cNvSpPr>
            <p:nvPr/>
          </p:nvSpPr>
          <p:spPr bwMode="auto">
            <a:xfrm>
              <a:off x="6786563" y="2339975"/>
              <a:ext cx="1865312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旋转</a:t>
              </a:r>
              <a:r>
                <a:rPr lang="en-US" altLang="zh-CN" sz="2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180°</a:t>
              </a:r>
              <a:endPara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8673" name="箭头: 右 28672"/>
            <p:cNvSpPr/>
            <p:nvPr/>
          </p:nvSpPr>
          <p:spPr>
            <a:xfrm rot="203094">
              <a:off x="4499743" y="2463739"/>
              <a:ext cx="432048" cy="216024"/>
            </a:xfrm>
            <a:prstGeom prst="rightArrow">
              <a:avLst/>
            </a:prstGeom>
            <a:solidFill>
              <a:srgbClr val="E72D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8677" name="图片 2867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5245104" y="2030691"/>
              <a:ext cx="1121761" cy="1115665"/>
            </a:xfrm>
            <a:prstGeom prst="rect">
              <a:avLst/>
            </a:prstGeom>
          </p:spPr>
        </p:pic>
      </p:grpSp>
      <p:grpSp>
        <p:nvGrpSpPr>
          <p:cNvPr id="28683" name="组合 28682"/>
          <p:cNvGrpSpPr/>
          <p:nvPr/>
        </p:nvGrpSpPr>
        <p:grpSpPr>
          <a:xfrm>
            <a:off x="4542651" y="3346658"/>
            <a:ext cx="4109224" cy="1115665"/>
            <a:chOff x="4542651" y="3346658"/>
            <a:chExt cx="4109224" cy="1115665"/>
          </a:xfrm>
        </p:grpSpPr>
        <p:sp>
          <p:nvSpPr>
            <p:cNvPr id="9" name="矩形 23"/>
            <p:cNvSpPr>
              <a:spLocks noChangeArrowheads="1"/>
            </p:cNvSpPr>
            <p:nvPr/>
          </p:nvSpPr>
          <p:spPr bwMode="auto">
            <a:xfrm>
              <a:off x="6786563" y="3651250"/>
              <a:ext cx="1865312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旋转</a:t>
              </a:r>
              <a:r>
                <a:rPr lang="en-US" altLang="zh-CN" sz="2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360°</a:t>
              </a:r>
              <a:endPara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8674" name="箭头: 右 28673"/>
            <p:cNvSpPr/>
            <p:nvPr/>
          </p:nvSpPr>
          <p:spPr>
            <a:xfrm rot="1518271">
              <a:off x="4542651" y="3543238"/>
              <a:ext cx="432048" cy="216024"/>
            </a:xfrm>
            <a:prstGeom prst="rightArrow">
              <a:avLst/>
            </a:prstGeom>
            <a:solidFill>
              <a:srgbClr val="E72D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8679" name="图片 2867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248678" y="3346658"/>
              <a:ext cx="1121761" cy="1115665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平行四边形 16"/>
          <p:cNvSpPr/>
          <p:nvPr/>
        </p:nvSpPr>
        <p:spPr>
          <a:xfrm>
            <a:off x="696765" y="2104896"/>
            <a:ext cx="1080000" cy="1080000"/>
          </a:xfrm>
          <a:prstGeom prst="parallelogram">
            <a:avLst>
              <a:gd name="adj" fmla="val 0"/>
            </a:avLst>
          </a:prstGeom>
          <a:solidFill>
            <a:srgbClr val="FFF6EE"/>
          </a:solidFill>
          <a:ln w="190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D6F3E8FD-0196-06E0-3151-ACBB355A7586}"/>
              </a:ext>
            </a:extLst>
          </p:cNvPr>
          <p:cNvGrpSpPr/>
          <p:nvPr/>
        </p:nvGrpSpPr>
        <p:grpSpPr>
          <a:xfrm>
            <a:off x="2032635" y="2104896"/>
            <a:ext cx="1767670" cy="1080000"/>
            <a:chOff x="2032635" y="2104896"/>
            <a:chExt cx="1767670" cy="1080000"/>
          </a:xfrm>
        </p:grpSpPr>
        <p:sp>
          <p:nvSpPr>
            <p:cNvPr id="12" name="箭头: 右 30"/>
            <p:cNvSpPr/>
            <p:nvPr/>
          </p:nvSpPr>
          <p:spPr>
            <a:xfrm>
              <a:off x="2032635" y="2510155"/>
              <a:ext cx="431800" cy="215900"/>
            </a:xfrm>
            <a:prstGeom prst="rightArrow">
              <a:avLst/>
            </a:prstGeom>
            <a:solidFill>
              <a:srgbClr val="E72D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id="{1F1C3105-2307-3ED4-D0AC-EC351E479F6C}"/>
                </a:ext>
              </a:extLst>
            </p:cNvPr>
            <p:cNvGrpSpPr/>
            <p:nvPr/>
          </p:nvGrpSpPr>
          <p:grpSpPr>
            <a:xfrm>
              <a:off x="2720305" y="2104896"/>
              <a:ext cx="1080000" cy="1080000"/>
              <a:chOff x="2720305" y="2104896"/>
              <a:chExt cx="1080000" cy="1080000"/>
            </a:xfrm>
          </p:grpSpPr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7422EEE1-F7DB-1094-A74F-4539ED9C6E7A}"/>
                  </a:ext>
                </a:extLst>
              </p:cNvPr>
              <p:cNvGrpSpPr/>
              <p:nvPr/>
            </p:nvGrpSpPr>
            <p:grpSpPr>
              <a:xfrm>
                <a:off x="2720305" y="2104896"/>
                <a:ext cx="1080000" cy="1080000"/>
                <a:chOff x="2720305" y="2104896"/>
                <a:chExt cx="1080000" cy="1080000"/>
              </a:xfrm>
            </p:grpSpPr>
            <p:sp>
              <p:nvSpPr>
                <p:cNvPr id="10" name="平行四边形 9">
                  <a:extLst>
                    <a:ext uri="{FF2B5EF4-FFF2-40B4-BE49-F238E27FC236}">
                      <a16:creationId xmlns:a16="http://schemas.microsoft.com/office/drawing/2014/main" id="{D2C088B2-9372-0975-7334-58EC48D1376D}"/>
                    </a:ext>
                  </a:extLst>
                </p:cNvPr>
                <p:cNvSpPr/>
                <p:nvPr/>
              </p:nvSpPr>
              <p:spPr>
                <a:xfrm>
                  <a:off x="2720305" y="2104896"/>
                  <a:ext cx="1080000" cy="1080000"/>
                </a:xfrm>
                <a:prstGeom prst="parallelogram">
                  <a:avLst>
                    <a:gd name="adj" fmla="val 0"/>
                  </a:avLst>
                </a:prstGeom>
                <a:solidFill>
                  <a:srgbClr val="FFF6EE"/>
                </a:solidFill>
                <a:ln w="1905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cxnSp>
              <p:nvCxnSpPr>
                <p:cNvPr id="15" name="直接连接符 14">
                  <a:extLst>
                    <a:ext uri="{FF2B5EF4-FFF2-40B4-BE49-F238E27FC236}">
                      <a16:creationId xmlns:a16="http://schemas.microsoft.com/office/drawing/2014/main" id="{2C7CB668-0351-4DE8-00D2-D36F5666714F}"/>
                    </a:ext>
                  </a:extLst>
                </p:cNvPr>
                <p:cNvCxnSpPr>
                  <a:stCxn id="10" idx="5"/>
                  <a:endCxn id="10" idx="2"/>
                </p:cNvCxnSpPr>
                <p:nvPr/>
              </p:nvCxnSpPr>
              <p:spPr>
                <a:xfrm>
                  <a:off x="2720305" y="2644896"/>
                  <a:ext cx="1080000" cy="0"/>
                </a:xfrm>
                <a:prstGeom prst="line">
                  <a:avLst/>
                </a:prstGeom>
                <a:ln w="19050">
                  <a:solidFill>
                    <a:srgbClr val="FF0000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直接连接符 17">
                  <a:extLst>
                    <a:ext uri="{FF2B5EF4-FFF2-40B4-BE49-F238E27FC236}">
                      <a16:creationId xmlns:a16="http://schemas.microsoft.com/office/drawing/2014/main" id="{F6D8387D-D6A2-E0C8-BC16-6E4389E622C1}"/>
                    </a:ext>
                  </a:extLst>
                </p:cNvPr>
                <p:cNvCxnSpPr>
                  <a:cxnSpLocks/>
                  <a:stCxn id="10" idx="0"/>
                  <a:endCxn id="10" idx="3"/>
                </p:cNvCxnSpPr>
                <p:nvPr/>
              </p:nvCxnSpPr>
              <p:spPr>
                <a:xfrm>
                  <a:off x="3260305" y="2104896"/>
                  <a:ext cx="0" cy="1080000"/>
                </a:xfrm>
                <a:prstGeom prst="line">
                  <a:avLst/>
                </a:prstGeom>
                <a:ln w="19050">
                  <a:solidFill>
                    <a:srgbClr val="FF0000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1" name="椭圆 20">
                  <a:extLst>
                    <a:ext uri="{FF2B5EF4-FFF2-40B4-BE49-F238E27FC236}">
                      <a16:creationId xmlns:a16="http://schemas.microsoft.com/office/drawing/2014/main" id="{FE64F386-6E92-1B10-6F8D-F4531B5EDC92}"/>
                    </a:ext>
                  </a:extLst>
                </p:cNvPr>
                <p:cNvSpPr/>
                <p:nvPr/>
              </p:nvSpPr>
              <p:spPr>
                <a:xfrm>
                  <a:off x="3228555" y="2621401"/>
                  <a:ext cx="63500" cy="63500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043E0908-67CF-269E-4A44-866E1F56A52F}"/>
                  </a:ext>
                </a:extLst>
              </p:cNvPr>
              <p:cNvSpPr txBox="1"/>
              <p:nvPr/>
            </p:nvSpPr>
            <p:spPr>
              <a:xfrm>
                <a:off x="2943953" y="2617588"/>
                <a:ext cx="55457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</a:t>
                </a:r>
                <a:endParaRPr lang="zh-CN" altLang="en-US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C0BC2AAA-D688-0B5F-EA9F-7C6324EFB1BB}"/>
              </a:ext>
            </a:extLst>
          </p:cNvPr>
          <p:cNvGrpSpPr/>
          <p:nvPr/>
        </p:nvGrpSpPr>
        <p:grpSpPr>
          <a:xfrm>
            <a:off x="4555976" y="662870"/>
            <a:ext cx="4027637" cy="1080000"/>
            <a:chOff x="4555976" y="662870"/>
            <a:chExt cx="4027637" cy="1080000"/>
          </a:xfrm>
        </p:grpSpPr>
        <p:grpSp>
          <p:nvGrpSpPr>
            <p:cNvPr id="28681" name="组合 28680"/>
            <p:cNvGrpSpPr/>
            <p:nvPr/>
          </p:nvGrpSpPr>
          <p:grpSpPr>
            <a:xfrm>
              <a:off x="4555976" y="963317"/>
              <a:ext cx="4027637" cy="738530"/>
              <a:chOff x="4555976" y="900113"/>
              <a:chExt cx="4027637" cy="738311"/>
            </a:xfrm>
          </p:grpSpPr>
          <p:sp>
            <p:nvSpPr>
              <p:cNvPr id="13" name="矩形 21"/>
              <p:cNvSpPr>
                <a:spLocks noChangeArrowheads="1"/>
              </p:cNvSpPr>
              <p:nvPr/>
            </p:nvSpPr>
            <p:spPr bwMode="auto">
              <a:xfrm>
                <a:off x="6786563" y="900113"/>
                <a:ext cx="1797050" cy="5222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28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旋转</a:t>
                </a:r>
                <a:r>
                  <a:rPr lang="en-US" altLang="zh-CN" sz="28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90°</a:t>
                </a:r>
                <a:endParaRPr lang="zh-CN" altLang="en-US" sz="2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8672" name="箭头: 右 28671"/>
              <p:cNvSpPr/>
              <p:nvPr/>
            </p:nvSpPr>
            <p:spPr>
              <a:xfrm rot="19957754">
                <a:off x="4555976" y="1422400"/>
                <a:ext cx="432048" cy="216024"/>
              </a:xfrm>
              <a:prstGeom prst="rightArrow">
                <a:avLst/>
              </a:prstGeom>
              <a:solidFill>
                <a:srgbClr val="E72D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id="{3FF0DA43-003B-1387-583C-FA995F3D9843}"/>
                </a:ext>
              </a:extLst>
            </p:cNvPr>
            <p:cNvGrpSpPr/>
            <p:nvPr/>
          </p:nvGrpSpPr>
          <p:grpSpPr>
            <a:xfrm rot="16200000">
              <a:off x="5450634" y="662870"/>
              <a:ext cx="1080000" cy="1080000"/>
              <a:chOff x="2720305" y="2104896"/>
              <a:chExt cx="1080000" cy="1080000"/>
            </a:xfrm>
          </p:grpSpPr>
          <p:grpSp>
            <p:nvGrpSpPr>
              <p:cNvPr id="26" name="组合 25">
                <a:extLst>
                  <a:ext uri="{FF2B5EF4-FFF2-40B4-BE49-F238E27FC236}">
                    <a16:creationId xmlns:a16="http://schemas.microsoft.com/office/drawing/2014/main" id="{A994DABB-2B08-9B99-DFBC-A2AC5171856F}"/>
                  </a:ext>
                </a:extLst>
              </p:cNvPr>
              <p:cNvGrpSpPr/>
              <p:nvPr/>
            </p:nvGrpSpPr>
            <p:grpSpPr>
              <a:xfrm>
                <a:off x="2720305" y="2104896"/>
                <a:ext cx="1080000" cy="1080000"/>
                <a:chOff x="2720305" y="2104896"/>
                <a:chExt cx="1080000" cy="1080000"/>
              </a:xfrm>
            </p:grpSpPr>
            <p:sp>
              <p:nvSpPr>
                <p:cNvPr id="28" name="平行四边形 27">
                  <a:extLst>
                    <a:ext uri="{FF2B5EF4-FFF2-40B4-BE49-F238E27FC236}">
                      <a16:creationId xmlns:a16="http://schemas.microsoft.com/office/drawing/2014/main" id="{5F41F9D6-6138-5535-8D54-02B0B4C2A302}"/>
                    </a:ext>
                  </a:extLst>
                </p:cNvPr>
                <p:cNvSpPr/>
                <p:nvPr/>
              </p:nvSpPr>
              <p:spPr>
                <a:xfrm>
                  <a:off x="2720305" y="2104896"/>
                  <a:ext cx="1080000" cy="1080000"/>
                </a:xfrm>
                <a:prstGeom prst="parallelogram">
                  <a:avLst>
                    <a:gd name="adj" fmla="val 0"/>
                  </a:avLst>
                </a:prstGeom>
                <a:solidFill>
                  <a:srgbClr val="FFF6EE"/>
                </a:solidFill>
                <a:ln w="1905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cxnSp>
              <p:nvCxnSpPr>
                <p:cNvPr id="29" name="直接连接符 28">
                  <a:extLst>
                    <a:ext uri="{FF2B5EF4-FFF2-40B4-BE49-F238E27FC236}">
                      <a16:creationId xmlns:a16="http://schemas.microsoft.com/office/drawing/2014/main" id="{FCA2811D-FADD-9211-5362-5C938F4F9099}"/>
                    </a:ext>
                  </a:extLst>
                </p:cNvPr>
                <p:cNvCxnSpPr>
                  <a:stCxn id="28" idx="5"/>
                  <a:endCxn id="28" idx="2"/>
                </p:cNvCxnSpPr>
                <p:nvPr/>
              </p:nvCxnSpPr>
              <p:spPr>
                <a:xfrm>
                  <a:off x="2720305" y="2644896"/>
                  <a:ext cx="1080000" cy="0"/>
                </a:xfrm>
                <a:prstGeom prst="line">
                  <a:avLst/>
                </a:prstGeom>
                <a:ln w="19050">
                  <a:solidFill>
                    <a:srgbClr val="FF0000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直接连接符 29">
                  <a:extLst>
                    <a:ext uri="{FF2B5EF4-FFF2-40B4-BE49-F238E27FC236}">
                      <a16:creationId xmlns:a16="http://schemas.microsoft.com/office/drawing/2014/main" id="{F5DDA468-75F0-FB1D-C0F3-61F392B2AE09}"/>
                    </a:ext>
                  </a:extLst>
                </p:cNvPr>
                <p:cNvCxnSpPr>
                  <a:cxnSpLocks/>
                  <a:stCxn id="28" idx="0"/>
                  <a:endCxn id="28" idx="3"/>
                </p:cNvCxnSpPr>
                <p:nvPr/>
              </p:nvCxnSpPr>
              <p:spPr>
                <a:xfrm>
                  <a:off x="3260305" y="2104896"/>
                  <a:ext cx="0" cy="1080000"/>
                </a:xfrm>
                <a:prstGeom prst="line">
                  <a:avLst/>
                </a:prstGeom>
                <a:ln w="19050">
                  <a:solidFill>
                    <a:srgbClr val="FF0000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1" name="椭圆 30">
                  <a:extLst>
                    <a:ext uri="{FF2B5EF4-FFF2-40B4-BE49-F238E27FC236}">
                      <a16:creationId xmlns:a16="http://schemas.microsoft.com/office/drawing/2014/main" id="{4D3CBAD3-2202-78E5-1344-8DF8E2B59CED}"/>
                    </a:ext>
                  </a:extLst>
                </p:cNvPr>
                <p:cNvSpPr/>
                <p:nvPr/>
              </p:nvSpPr>
              <p:spPr>
                <a:xfrm>
                  <a:off x="3228555" y="2621401"/>
                  <a:ext cx="63500" cy="63500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F0D76048-3E97-1992-4638-FFDCAECFF847}"/>
                  </a:ext>
                </a:extLst>
              </p:cNvPr>
              <p:cNvSpPr txBox="1"/>
              <p:nvPr/>
            </p:nvSpPr>
            <p:spPr>
              <a:xfrm>
                <a:off x="2943953" y="2617588"/>
                <a:ext cx="55457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</a:t>
                </a:r>
                <a:endParaRPr lang="zh-CN" altLang="en-US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1B04FE97-3907-C57D-46CD-08CD9E5D3C53}"/>
              </a:ext>
            </a:extLst>
          </p:cNvPr>
          <p:cNvGrpSpPr/>
          <p:nvPr/>
        </p:nvGrpSpPr>
        <p:grpSpPr>
          <a:xfrm>
            <a:off x="4465955" y="2168156"/>
            <a:ext cx="4185920" cy="1080000"/>
            <a:chOff x="4465955" y="2168156"/>
            <a:chExt cx="4185920" cy="1080000"/>
          </a:xfrm>
        </p:grpSpPr>
        <p:grpSp>
          <p:nvGrpSpPr>
            <p:cNvPr id="28682" name="组合 28681"/>
            <p:cNvGrpSpPr/>
            <p:nvPr/>
          </p:nvGrpSpPr>
          <p:grpSpPr>
            <a:xfrm>
              <a:off x="4465955" y="2422963"/>
              <a:ext cx="4185920" cy="523875"/>
              <a:chOff x="4466088" y="2194303"/>
              <a:chExt cx="4185787" cy="523875"/>
            </a:xfrm>
          </p:grpSpPr>
          <p:sp>
            <p:nvSpPr>
              <p:cNvPr id="14" name="矩形 22"/>
              <p:cNvSpPr>
                <a:spLocks noChangeArrowheads="1"/>
              </p:cNvSpPr>
              <p:nvPr/>
            </p:nvSpPr>
            <p:spPr bwMode="auto">
              <a:xfrm>
                <a:off x="6786563" y="2194303"/>
                <a:ext cx="1865312" cy="523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2800" b="1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旋转</a:t>
                </a:r>
                <a:r>
                  <a:rPr lang="en-US" altLang="zh-CN" sz="2800" b="1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180°</a:t>
                </a:r>
                <a:endPara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8673" name="箭头: 右 28672"/>
              <p:cNvSpPr/>
              <p:nvPr/>
            </p:nvSpPr>
            <p:spPr>
              <a:xfrm>
                <a:off x="4466088" y="2407981"/>
                <a:ext cx="432048" cy="216024"/>
              </a:xfrm>
              <a:prstGeom prst="rightArrow">
                <a:avLst/>
              </a:prstGeom>
              <a:solidFill>
                <a:srgbClr val="E72D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id="{1C3F01FD-56CB-1882-AB8B-4B6D3A7BA962}"/>
                </a:ext>
              </a:extLst>
            </p:cNvPr>
            <p:cNvGrpSpPr/>
            <p:nvPr/>
          </p:nvGrpSpPr>
          <p:grpSpPr>
            <a:xfrm rot="10800000">
              <a:off x="5450634" y="2168156"/>
              <a:ext cx="1080000" cy="1080000"/>
              <a:chOff x="2720305" y="2104896"/>
              <a:chExt cx="1080000" cy="1080000"/>
            </a:xfrm>
          </p:grpSpPr>
          <p:grpSp>
            <p:nvGrpSpPr>
              <p:cNvPr id="33" name="组合 32">
                <a:extLst>
                  <a:ext uri="{FF2B5EF4-FFF2-40B4-BE49-F238E27FC236}">
                    <a16:creationId xmlns:a16="http://schemas.microsoft.com/office/drawing/2014/main" id="{264A7953-3B03-F460-443B-508284F240A4}"/>
                  </a:ext>
                </a:extLst>
              </p:cNvPr>
              <p:cNvGrpSpPr/>
              <p:nvPr/>
            </p:nvGrpSpPr>
            <p:grpSpPr>
              <a:xfrm>
                <a:off x="2720305" y="2104896"/>
                <a:ext cx="1080000" cy="1080000"/>
                <a:chOff x="2720305" y="2104896"/>
                <a:chExt cx="1080000" cy="1080000"/>
              </a:xfrm>
            </p:grpSpPr>
            <p:sp>
              <p:nvSpPr>
                <p:cNvPr id="35" name="平行四边形 34">
                  <a:extLst>
                    <a:ext uri="{FF2B5EF4-FFF2-40B4-BE49-F238E27FC236}">
                      <a16:creationId xmlns:a16="http://schemas.microsoft.com/office/drawing/2014/main" id="{82C94F6B-9AC5-DEF2-EB26-3904D904E605}"/>
                    </a:ext>
                  </a:extLst>
                </p:cNvPr>
                <p:cNvSpPr/>
                <p:nvPr/>
              </p:nvSpPr>
              <p:spPr>
                <a:xfrm>
                  <a:off x="2720305" y="2104896"/>
                  <a:ext cx="1080000" cy="1080000"/>
                </a:xfrm>
                <a:prstGeom prst="parallelogram">
                  <a:avLst>
                    <a:gd name="adj" fmla="val 0"/>
                  </a:avLst>
                </a:prstGeom>
                <a:solidFill>
                  <a:srgbClr val="FFF6EE"/>
                </a:solidFill>
                <a:ln w="1905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cxnSp>
              <p:nvCxnSpPr>
                <p:cNvPr id="36" name="直接连接符 35">
                  <a:extLst>
                    <a:ext uri="{FF2B5EF4-FFF2-40B4-BE49-F238E27FC236}">
                      <a16:creationId xmlns:a16="http://schemas.microsoft.com/office/drawing/2014/main" id="{A4CA8090-8A4C-9B72-2A6B-10CC2B08BB61}"/>
                    </a:ext>
                  </a:extLst>
                </p:cNvPr>
                <p:cNvCxnSpPr>
                  <a:stCxn id="35" idx="5"/>
                  <a:endCxn id="35" idx="2"/>
                </p:cNvCxnSpPr>
                <p:nvPr/>
              </p:nvCxnSpPr>
              <p:spPr>
                <a:xfrm>
                  <a:off x="2720305" y="2644896"/>
                  <a:ext cx="1080000" cy="0"/>
                </a:xfrm>
                <a:prstGeom prst="line">
                  <a:avLst/>
                </a:prstGeom>
                <a:ln w="19050">
                  <a:solidFill>
                    <a:srgbClr val="FF0000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直接连接符 36">
                  <a:extLst>
                    <a:ext uri="{FF2B5EF4-FFF2-40B4-BE49-F238E27FC236}">
                      <a16:creationId xmlns:a16="http://schemas.microsoft.com/office/drawing/2014/main" id="{4749E138-786F-EB70-C451-4F1B48395E2A}"/>
                    </a:ext>
                  </a:extLst>
                </p:cNvPr>
                <p:cNvCxnSpPr>
                  <a:cxnSpLocks/>
                  <a:stCxn id="35" idx="0"/>
                  <a:endCxn id="35" idx="3"/>
                </p:cNvCxnSpPr>
                <p:nvPr/>
              </p:nvCxnSpPr>
              <p:spPr>
                <a:xfrm>
                  <a:off x="3260305" y="2104896"/>
                  <a:ext cx="0" cy="1080000"/>
                </a:xfrm>
                <a:prstGeom prst="line">
                  <a:avLst/>
                </a:prstGeom>
                <a:ln w="19050">
                  <a:solidFill>
                    <a:srgbClr val="FF0000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8" name="椭圆 37">
                  <a:extLst>
                    <a:ext uri="{FF2B5EF4-FFF2-40B4-BE49-F238E27FC236}">
                      <a16:creationId xmlns:a16="http://schemas.microsoft.com/office/drawing/2014/main" id="{00D5DB8B-A0F8-8335-5365-F591A352B040}"/>
                    </a:ext>
                  </a:extLst>
                </p:cNvPr>
                <p:cNvSpPr/>
                <p:nvPr/>
              </p:nvSpPr>
              <p:spPr>
                <a:xfrm>
                  <a:off x="3228555" y="2621401"/>
                  <a:ext cx="63500" cy="63500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id="{7B2F198B-2282-31C8-2206-6FD8E9118AB1}"/>
                  </a:ext>
                </a:extLst>
              </p:cNvPr>
              <p:cNvSpPr txBox="1"/>
              <p:nvPr/>
            </p:nvSpPr>
            <p:spPr>
              <a:xfrm>
                <a:off x="2943953" y="2617588"/>
                <a:ext cx="55457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</a:t>
                </a:r>
                <a:endParaRPr lang="zh-CN" altLang="en-US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32C16582-1916-ECF0-CEA6-781F97A8019A}"/>
              </a:ext>
            </a:extLst>
          </p:cNvPr>
          <p:cNvGrpSpPr/>
          <p:nvPr/>
        </p:nvGrpSpPr>
        <p:grpSpPr>
          <a:xfrm>
            <a:off x="4542790" y="3673442"/>
            <a:ext cx="4109085" cy="1080000"/>
            <a:chOff x="4542790" y="3673442"/>
            <a:chExt cx="4109085" cy="1080000"/>
          </a:xfrm>
        </p:grpSpPr>
        <p:grpSp>
          <p:nvGrpSpPr>
            <p:cNvPr id="28683" name="组合 28682"/>
            <p:cNvGrpSpPr/>
            <p:nvPr/>
          </p:nvGrpSpPr>
          <p:grpSpPr>
            <a:xfrm>
              <a:off x="4542790" y="3915470"/>
              <a:ext cx="4109085" cy="631825"/>
              <a:chOff x="4542651" y="3543238"/>
              <a:chExt cx="4109224" cy="631887"/>
            </a:xfrm>
          </p:grpSpPr>
          <p:sp>
            <p:nvSpPr>
              <p:cNvPr id="16" name="矩形 23"/>
              <p:cNvSpPr>
                <a:spLocks noChangeArrowheads="1"/>
              </p:cNvSpPr>
              <p:nvPr/>
            </p:nvSpPr>
            <p:spPr bwMode="auto">
              <a:xfrm>
                <a:off x="6786563" y="3651250"/>
                <a:ext cx="1865312" cy="523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28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旋转</a:t>
                </a:r>
                <a:r>
                  <a:rPr lang="en-US" altLang="zh-CN" sz="28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360°</a:t>
                </a:r>
                <a:endParaRPr lang="zh-CN" altLang="en-US" sz="2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8674" name="箭头: 右 28673"/>
              <p:cNvSpPr/>
              <p:nvPr/>
            </p:nvSpPr>
            <p:spPr>
              <a:xfrm rot="1518271">
                <a:off x="4542651" y="3543238"/>
                <a:ext cx="432048" cy="216024"/>
              </a:xfrm>
              <a:prstGeom prst="rightArrow">
                <a:avLst/>
              </a:prstGeom>
              <a:solidFill>
                <a:srgbClr val="E72D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AEB67023-28EB-466C-6138-3B33D056D6D3}"/>
                </a:ext>
              </a:extLst>
            </p:cNvPr>
            <p:cNvGrpSpPr/>
            <p:nvPr/>
          </p:nvGrpSpPr>
          <p:grpSpPr>
            <a:xfrm>
              <a:off x="5482384" y="3673442"/>
              <a:ext cx="1080000" cy="1080000"/>
              <a:chOff x="2720305" y="2104896"/>
              <a:chExt cx="1080000" cy="1080000"/>
            </a:xfrm>
          </p:grpSpPr>
          <p:grpSp>
            <p:nvGrpSpPr>
              <p:cNvPr id="40" name="组合 39">
                <a:extLst>
                  <a:ext uri="{FF2B5EF4-FFF2-40B4-BE49-F238E27FC236}">
                    <a16:creationId xmlns:a16="http://schemas.microsoft.com/office/drawing/2014/main" id="{B200C683-EDFA-27DA-4F65-30150BF6BABA}"/>
                  </a:ext>
                </a:extLst>
              </p:cNvPr>
              <p:cNvGrpSpPr/>
              <p:nvPr/>
            </p:nvGrpSpPr>
            <p:grpSpPr>
              <a:xfrm>
                <a:off x="2720305" y="2104896"/>
                <a:ext cx="1080000" cy="1080000"/>
                <a:chOff x="2720305" y="2104896"/>
                <a:chExt cx="1080000" cy="1080000"/>
              </a:xfrm>
            </p:grpSpPr>
            <p:sp>
              <p:nvSpPr>
                <p:cNvPr id="42" name="平行四边形 41">
                  <a:extLst>
                    <a:ext uri="{FF2B5EF4-FFF2-40B4-BE49-F238E27FC236}">
                      <a16:creationId xmlns:a16="http://schemas.microsoft.com/office/drawing/2014/main" id="{486DA925-B45F-222E-477C-84746D555E63}"/>
                    </a:ext>
                  </a:extLst>
                </p:cNvPr>
                <p:cNvSpPr/>
                <p:nvPr/>
              </p:nvSpPr>
              <p:spPr>
                <a:xfrm>
                  <a:off x="2720305" y="2104896"/>
                  <a:ext cx="1080000" cy="1080000"/>
                </a:xfrm>
                <a:prstGeom prst="parallelogram">
                  <a:avLst>
                    <a:gd name="adj" fmla="val 0"/>
                  </a:avLst>
                </a:prstGeom>
                <a:solidFill>
                  <a:srgbClr val="FFF6EE"/>
                </a:solidFill>
                <a:ln w="1905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cxnSp>
              <p:nvCxnSpPr>
                <p:cNvPr id="43" name="直接连接符 42">
                  <a:extLst>
                    <a:ext uri="{FF2B5EF4-FFF2-40B4-BE49-F238E27FC236}">
                      <a16:creationId xmlns:a16="http://schemas.microsoft.com/office/drawing/2014/main" id="{0FEDFB83-A66B-5F7B-3BDE-85BB442D9CD9}"/>
                    </a:ext>
                  </a:extLst>
                </p:cNvPr>
                <p:cNvCxnSpPr>
                  <a:stCxn id="42" idx="5"/>
                  <a:endCxn id="42" idx="2"/>
                </p:cNvCxnSpPr>
                <p:nvPr/>
              </p:nvCxnSpPr>
              <p:spPr>
                <a:xfrm>
                  <a:off x="2720305" y="2644896"/>
                  <a:ext cx="1080000" cy="0"/>
                </a:xfrm>
                <a:prstGeom prst="line">
                  <a:avLst/>
                </a:prstGeom>
                <a:ln w="19050">
                  <a:solidFill>
                    <a:srgbClr val="FF0000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直接连接符 43">
                  <a:extLst>
                    <a:ext uri="{FF2B5EF4-FFF2-40B4-BE49-F238E27FC236}">
                      <a16:creationId xmlns:a16="http://schemas.microsoft.com/office/drawing/2014/main" id="{99AE322F-A1D0-F940-992B-8E1CA49C6099}"/>
                    </a:ext>
                  </a:extLst>
                </p:cNvPr>
                <p:cNvCxnSpPr>
                  <a:cxnSpLocks/>
                  <a:stCxn id="42" idx="0"/>
                  <a:endCxn id="42" idx="3"/>
                </p:cNvCxnSpPr>
                <p:nvPr/>
              </p:nvCxnSpPr>
              <p:spPr>
                <a:xfrm>
                  <a:off x="3260305" y="2104896"/>
                  <a:ext cx="0" cy="1080000"/>
                </a:xfrm>
                <a:prstGeom prst="line">
                  <a:avLst/>
                </a:prstGeom>
                <a:ln w="19050">
                  <a:solidFill>
                    <a:srgbClr val="FF0000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5" name="椭圆 44">
                  <a:extLst>
                    <a:ext uri="{FF2B5EF4-FFF2-40B4-BE49-F238E27FC236}">
                      <a16:creationId xmlns:a16="http://schemas.microsoft.com/office/drawing/2014/main" id="{FD3BFAF0-123F-02F2-3DA7-AC7A63D38585}"/>
                    </a:ext>
                  </a:extLst>
                </p:cNvPr>
                <p:cNvSpPr/>
                <p:nvPr/>
              </p:nvSpPr>
              <p:spPr>
                <a:xfrm>
                  <a:off x="3228555" y="2621401"/>
                  <a:ext cx="63500" cy="63500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41" name="文本框 40">
                <a:extLst>
                  <a:ext uri="{FF2B5EF4-FFF2-40B4-BE49-F238E27FC236}">
                    <a16:creationId xmlns:a16="http://schemas.microsoft.com/office/drawing/2014/main" id="{1438B79A-9F47-1C07-260A-8895686071AF}"/>
                  </a:ext>
                </a:extLst>
              </p:cNvPr>
              <p:cNvSpPr txBox="1"/>
              <p:nvPr/>
            </p:nvSpPr>
            <p:spPr>
              <a:xfrm>
                <a:off x="2943953" y="2617588"/>
                <a:ext cx="55457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</a:t>
                </a:r>
                <a:endParaRPr lang="zh-CN" altLang="en-US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6" name="组合 13"/>
          <p:cNvGrpSpPr/>
          <p:nvPr/>
        </p:nvGrpSpPr>
        <p:grpSpPr bwMode="auto">
          <a:xfrm>
            <a:off x="266700" y="120650"/>
            <a:ext cx="3978275" cy="609600"/>
            <a:chOff x="266849" y="119922"/>
            <a:chExt cx="3978807" cy="609600"/>
          </a:xfrm>
        </p:grpSpPr>
        <p:pic>
          <p:nvPicPr>
            <p:cNvPr id="30727" name="图片 14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849" y="205647"/>
              <a:ext cx="3978807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728" name="文本框 14"/>
            <p:cNvSpPr txBox="1">
              <a:spLocks noChangeArrowheads="1"/>
            </p:cNvSpPr>
            <p:nvPr/>
          </p:nvSpPr>
          <p:spPr bwMode="auto">
            <a:xfrm>
              <a:off x="353244" y="119922"/>
              <a:ext cx="3892412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+mn-lt"/>
                </a:rPr>
                <a:t>五、感受旋转的应用</a:t>
              </a: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6176" y="620562"/>
            <a:ext cx="1673093" cy="35955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487" y="1180061"/>
            <a:ext cx="7557025" cy="3163097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图片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7088" y="1131888"/>
            <a:ext cx="2957512" cy="266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7" name="图片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3" y="1131888"/>
            <a:ext cx="4162425" cy="312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矩形 1"/>
          <p:cNvSpPr>
            <a:spLocks noChangeArrowheads="1"/>
          </p:cNvSpPr>
          <p:nvPr/>
        </p:nvSpPr>
        <p:spPr bwMode="auto">
          <a:xfrm>
            <a:off x="1312863" y="1708150"/>
            <a:ext cx="6911975" cy="145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画旋转图形时，先画出原图形的几个</a:t>
            </a:r>
            <a:r>
              <a:rPr lang="zh-CN" altLang="en-US" sz="3200" b="1">
                <a:solidFill>
                  <a:srgbClr val="E8333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顶点的对应点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，再连线就可以了。</a:t>
            </a:r>
          </a:p>
        </p:txBody>
      </p:sp>
      <p:grpSp>
        <p:nvGrpSpPr>
          <p:cNvPr id="32771" name="组合 5"/>
          <p:cNvGrpSpPr/>
          <p:nvPr/>
        </p:nvGrpSpPr>
        <p:grpSpPr bwMode="auto">
          <a:xfrm>
            <a:off x="392113" y="128588"/>
            <a:ext cx="2728912" cy="612775"/>
            <a:chOff x="392712" y="128588"/>
            <a:chExt cx="2728482" cy="612347"/>
          </a:xfrm>
        </p:grpSpPr>
        <p:pic>
          <p:nvPicPr>
            <p:cNvPr id="32772" name="图片 6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712" y="215335"/>
              <a:ext cx="2728482" cy="525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773" name="文本框 3"/>
            <p:cNvSpPr txBox="1">
              <a:spLocks noChangeArrowheads="1"/>
            </p:cNvSpPr>
            <p:nvPr/>
          </p:nvSpPr>
          <p:spPr bwMode="auto">
            <a:xfrm>
              <a:off x="441960" y="128588"/>
              <a:ext cx="2655888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+mn-lt"/>
                </a:rPr>
                <a:t>六、课堂小结</a:t>
              </a:r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矩形 1"/>
          <p:cNvSpPr>
            <a:spLocks noChangeArrowheads="1"/>
          </p:cNvSpPr>
          <p:nvPr/>
        </p:nvSpPr>
        <p:spPr bwMode="auto">
          <a:xfrm>
            <a:off x="611188" y="800100"/>
            <a:ext cx="8208962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下图中，点</a:t>
            </a:r>
            <a:r>
              <a:rPr lang="en-US" altLang="zh-CN" sz="2800" b="1" i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 i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 i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 i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 i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E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 i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F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将圆六等分，图中阴影部分的面积占整个图形面积的几分之几？</a:t>
            </a:r>
          </a:p>
        </p:txBody>
      </p:sp>
      <p:pic>
        <p:nvPicPr>
          <p:cNvPr id="33795" name="图片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2355850"/>
            <a:ext cx="2482850" cy="218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"/>
          <p:cNvGrpSpPr/>
          <p:nvPr/>
        </p:nvGrpSpPr>
        <p:grpSpPr bwMode="auto">
          <a:xfrm>
            <a:off x="1009650" y="2332038"/>
            <a:ext cx="4572000" cy="1408112"/>
            <a:chOff x="1206500" y="3087477"/>
            <a:chExt cx="4572000" cy="1409560"/>
          </a:xfrm>
        </p:grpSpPr>
        <p:sp>
          <p:nvSpPr>
            <p:cNvPr id="33801" name="矩形 1"/>
            <p:cNvSpPr>
              <a:spLocks noChangeArrowheads="1"/>
            </p:cNvSpPr>
            <p:nvPr/>
          </p:nvSpPr>
          <p:spPr bwMode="auto">
            <a:xfrm>
              <a:off x="1206500" y="3087477"/>
              <a:ext cx="4572000" cy="11331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30000"/>
                </a:lnSpc>
                <a:buFont typeface="Arial" panose="020B0604020202020204" pitchFamily="34" charset="0"/>
                <a:buNone/>
              </a:pPr>
              <a:r>
                <a:rPr lang="zh-CN" altLang="en-US" sz="2800" b="1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答：图中阴影部分的面积占整个图形面积的   。</a:t>
              </a:r>
              <a:endParaRPr lang="zh-CN" altLang="en-US" sz="28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graphicFrame>
          <p:nvGraphicFramePr>
            <p:cNvPr id="33802" name="对象 3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3851920" y="3654074"/>
            <a:ext cx="327025" cy="8429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152400" imgH="393700" progId="Equation.DSMT4">
                    <p:embed/>
                  </p:oleObj>
                </mc:Choice>
                <mc:Fallback>
                  <p:oleObj name="Equation" r:id="rId3" imgW="152400" imgH="393700" progId="Equation.DSMT4">
                    <p:embed/>
                    <p:pic>
                      <p:nvPicPr>
                        <p:cNvPr id="0" name="对象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51920" y="3654074"/>
                          <a:ext cx="327025" cy="842963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3797" name="组合 9"/>
          <p:cNvGrpSpPr/>
          <p:nvPr/>
        </p:nvGrpSpPr>
        <p:grpSpPr bwMode="auto">
          <a:xfrm>
            <a:off x="392113" y="155575"/>
            <a:ext cx="2728912" cy="585788"/>
            <a:chOff x="392712" y="156160"/>
            <a:chExt cx="2728482" cy="584775"/>
          </a:xfrm>
        </p:grpSpPr>
        <p:pic>
          <p:nvPicPr>
            <p:cNvPr id="33799" name="图片 10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712" y="215335"/>
              <a:ext cx="2728482" cy="525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800" name="文本框 3"/>
            <p:cNvSpPr txBox="1">
              <a:spLocks noChangeArrowheads="1"/>
            </p:cNvSpPr>
            <p:nvPr/>
          </p:nvSpPr>
          <p:spPr bwMode="auto">
            <a:xfrm>
              <a:off x="443512" y="156160"/>
              <a:ext cx="2592376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+mn-lt"/>
                </a:rPr>
                <a:t>▶ 备选练习</a:t>
              </a:r>
            </a:p>
          </p:txBody>
        </p:sp>
      </p:grpSp>
      <p:sp>
        <p:nvSpPr>
          <p:cNvPr id="33798" name="矩形 6"/>
          <p:cNvSpPr>
            <a:spLocks noChangeArrowheads="1"/>
          </p:cNvSpPr>
          <p:nvPr/>
        </p:nvSpPr>
        <p:spPr bwMode="auto">
          <a:xfrm>
            <a:off x="2549525" y="4832350"/>
            <a:ext cx="4044950" cy="306388"/>
          </a:xfrm>
          <a:prstGeom prst="rect">
            <a:avLst/>
          </a:prstGeom>
          <a:solidFill>
            <a:srgbClr val="E72D8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选自“状元成才路”系列丛书</a:t>
            </a:r>
            <a:r>
              <a:rPr lang="en-US" altLang="zh-CN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《</a:t>
            </a:r>
            <a:r>
              <a: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创优作业</a:t>
            </a:r>
            <a:r>
              <a:rPr lang="en-US" altLang="zh-CN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100</a:t>
            </a:r>
            <a:r>
              <a: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分</a:t>
            </a:r>
            <a:r>
              <a:rPr lang="en-US" altLang="zh-CN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endParaRPr lang="zh-CN" altLang="en-US" sz="1400" b="1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ly9JJn5r0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rMvW0arkeT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859</Words>
  <Application>Microsoft Office PowerPoint</Application>
  <PresentationFormat>全屏显示(16:9)</PresentationFormat>
  <Paragraphs>117</Paragraphs>
  <Slides>29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38" baseType="lpstr">
      <vt:lpstr>等线</vt:lpstr>
      <vt:lpstr>等线 Light</vt:lpstr>
      <vt:lpstr>黑体</vt:lpstr>
      <vt:lpstr>楷体</vt:lpstr>
      <vt:lpstr>宋体</vt:lpstr>
      <vt:lpstr>Arial</vt:lpstr>
      <vt:lpstr>Times New Roman</vt:lpstr>
      <vt:lpstr>自定义设计方案</vt:lpstr>
      <vt:lpstr>Equation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Fanmo Peng</cp:lastModifiedBy>
  <cp:revision>247</cp:revision>
  <dcterms:created xsi:type="dcterms:W3CDTF">2015-08-27T07:30:00Z</dcterms:created>
  <dcterms:modified xsi:type="dcterms:W3CDTF">2023-12-08T03:44:22Z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F9CC08BD71524E6C9F08D8F4CB693D76</vt:lpwstr>
  </property>
</Properties>
</file>