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8"/>
  </p:handoutMasterIdLst>
  <p:sldIdLst>
    <p:sldId id="263" r:id="rId3"/>
    <p:sldId id="264" r:id="rId5"/>
    <p:sldId id="385" r:id="rId6"/>
    <p:sldId id="364" r:id="rId7"/>
    <p:sldId id="365" r:id="rId8"/>
    <p:sldId id="366" r:id="rId9"/>
    <p:sldId id="367" r:id="rId10"/>
    <p:sldId id="368" r:id="rId11"/>
    <p:sldId id="369" r:id="rId12"/>
    <p:sldId id="370" r:id="rId13"/>
    <p:sldId id="371" r:id="rId14"/>
    <p:sldId id="372" r:id="rId15"/>
    <p:sldId id="373" r:id="rId16"/>
    <p:sldId id="348" r:id="rId17"/>
    <p:sldId id="353" r:id="rId18"/>
    <p:sldId id="354" r:id="rId19"/>
    <p:sldId id="355" r:id="rId20"/>
    <p:sldId id="356" r:id="rId21"/>
    <p:sldId id="270" r:id="rId22"/>
    <p:sldId id="358" r:id="rId23"/>
    <p:sldId id="360" r:id="rId24"/>
    <p:sldId id="359" r:id="rId25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E72D8B"/>
    <a:srgbClr val="9B1B18"/>
    <a:srgbClr val="FFCCFF"/>
    <a:srgbClr val="2E51D6"/>
    <a:srgbClr val="D6DFFE"/>
    <a:srgbClr val="EC62A7"/>
    <a:srgbClr val="F25CDD"/>
    <a:srgbClr val="F292C2"/>
    <a:srgbClr val="AA72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562" autoAdjust="0"/>
    <p:restoredTop sz="94962" autoAdjust="0"/>
  </p:normalViewPr>
  <p:slideViewPr>
    <p:cSldViewPr>
      <p:cViewPr varScale="1">
        <p:scale>
          <a:sx n="116" d="100"/>
          <a:sy n="116" d="100"/>
        </p:scale>
        <p:origin x="446" y="48"/>
      </p:cViewPr>
      <p:guideLst>
        <p:guide orient="horz" pos="1632"/>
        <p:guide orient="horz" pos="713"/>
        <p:guide orient="horz" pos="2970"/>
        <p:guide pos="158"/>
        <p:guide pos="2903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2" d="100"/>
          <a:sy n="82" d="100"/>
        </p:scale>
        <p:origin x="3876" y="90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handoutMaster" Target="handoutMasters/handoutMaster1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A119326D-C0AE-4718-B666-24D46288EAD5}" type="datetimeFigureOut">
              <a:rPr lang="zh-CN" altLang="en-US"/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33EA3029-9656-4D82-9B2D-6108ECC43C66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B4FC89D1-3BCA-498B-ABCD-52F68852081D}" type="datetimeFigureOut">
              <a:rPr lang="zh-CN" altLang="en-US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dirty="0"/>
              <a:t>编辑母版文本样式</a:t>
            </a:r>
            <a:endParaRPr lang="zh-CN" altLang="en-US" noProof="0" dirty="0"/>
          </a:p>
          <a:p>
            <a:pPr lvl="1"/>
            <a:r>
              <a:rPr lang="zh-CN" altLang="en-US" noProof="0" dirty="0"/>
              <a:t>第二级</a:t>
            </a:r>
            <a:endParaRPr lang="zh-CN" altLang="en-US" noProof="0" dirty="0"/>
          </a:p>
          <a:p>
            <a:pPr lvl="2"/>
            <a:r>
              <a:rPr lang="zh-CN" altLang="en-US" noProof="0" dirty="0"/>
              <a:t>第三级</a:t>
            </a:r>
            <a:endParaRPr lang="zh-CN" altLang="en-US" noProof="0" dirty="0"/>
          </a:p>
          <a:p>
            <a:pPr lvl="3"/>
            <a:r>
              <a:rPr lang="zh-CN" altLang="en-US" noProof="0" dirty="0"/>
              <a:t>第四级</a:t>
            </a:r>
            <a:endParaRPr lang="zh-CN" altLang="en-US" noProof="0" dirty="0"/>
          </a:p>
          <a:p>
            <a:pPr lvl="4"/>
            <a:r>
              <a:rPr lang="zh-CN" altLang="en-US" noProof="0" dirty="0"/>
              <a:t>第五级</a:t>
            </a:r>
            <a:endParaRPr lang="zh-CN" altLang="en-US" noProof="0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0A400C26-3BB4-4CEA-A769-E4B24E44EA2C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FEEA699D-2B21-4DF5-B4F7-798FC99161E7}" type="slidenum">
              <a:rPr lang="zh-CN" altLang="en-US" smtClean="0">
                <a:latin typeface="黑体" panose="02010609060101010101" pitchFamily="49" charset="-122"/>
                <a:ea typeface="黑体" panose="02010609060101010101" pitchFamily="49" charset="-122"/>
              </a:rPr>
            </a:fld>
            <a:endParaRPr lang="zh-CN" altLang="en-US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bg>
      <p:bgPr>
        <a:solidFill>
          <a:srgbClr val="D6D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 bwMode="auto">
          <a:xfrm>
            <a:off x="0" y="0"/>
            <a:ext cx="9144000" cy="5143500"/>
            <a:chOff x="0" y="0"/>
            <a:chExt cx="12192002" cy="6858003"/>
          </a:xfrm>
        </p:grpSpPr>
        <p:pic>
          <p:nvPicPr>
            <p:cNvPr id="3" name="图片 2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6" t="2756" r="2756" b="2756"/>
            <a:stretch>
              <a:fillRect/>
            </a:stretch>
          </p:blipFill>
          <p:spPr bwMode="auto">
            <a:xfrm rot="5400000">
              <a:off x="2667000" y="-2666999"/>
              <a:ext cx="6858002" cy="121920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图片 3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2000" cy="369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副标题 6"/>
          <p:cNvSpPr txBox="1">
            <a:spLocks noChangeArrowheads="1"/>
          </p:cNvSpPr>
          <p:nvPr userDrawn="1"/>
        </p:nvSpPr>
        <p:spPr bwMode="auto">
          <a:xfrm>
            <a:off x="6350" y="161925"/>
            <a:ext cx="2160588" cy="39687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0002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4574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9146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3718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·五年级下册</a:t>
            </a:r>
            <a:endParaRPr lang="zh-CN" altLang="en-US" sz="20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6" name="图片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7" r="2586"/>
          <a:stretch>
            <a:fillRect/>
          </a:stretch>
        </p:blipFill>
        <p:spPr bwMode="auto">
          <a:xfrm>
            <a:off x="0" y="622300"/>
            <a:ext cx="9144000" cy="393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>
            <a:spLocks noChangeArrowheads="1"/>
          </p:cNvSpPr>
          <p:nvPr userDrawn="1"/>
        </p:nvSpPr>
        <p:spPr bwMode="auto">
          <a:xfrm rot="19800000">
            <a:off x="3348038" y="2341563"/>
            <a:ext cx="2447925" cy="4603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400">
                <a:solidFill>
                  <a:srgbClr val="D9D9D9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en-US" altLang="zh-CN" sz="2400">
              <a:solidFill>
                <a:srgbClr val="D9D9D9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solidFill>
          <a:srgbClr val="D6D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2756" r="2756" b="2756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/>
          <p:cNvGrpSpPr/>
          <p:nvPr userDrawn="1"/>
        </p:nvGrpSpPr>
        <p:grpSpPr bwMode="auto">
          <a:xfrm>
            <a:off x="161925" y="260350"/>
            <a:ext cx="8802688" cy="4759325"/>
            <a:chOff x="510196" y="637181"/>
            <a:chExt cx="11312143" cy="5669438"/>
          </a:xfrm>
        </p:grpSpPr>
        <p:pic>
          <p:nvPicPr>
            <p:cNvPr id="4" name="图片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0196" y="638763"/>
              <a:ext cx="4711123" cy="56678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图片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11216" y="637181"/>
              <a:ext cx="4711123" cy="56678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图片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77" r="4585"/>
            <a:stretch>
              <a:fillRect/>
            </a:stretch>
          </p:blipFill>
          <p:spPr bwMode="auto">
            <a:xfrm>
              <a:off x="1367590" y="638763"/>
              <a:ext cx="8955504" cy="56678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文本框 7"/>
          <p:cNvSpPr txBox="1">
            <a:spLocks noChangeArrowheads="1"/>
          </p:cNvSpPr>
          <p:nvPr userDrawn="1"/>
        </p:nvSpPr>
        <p:spPr bwMode="auto">
          <a:xfrm rot="19800000">
            <a:off x="3348038" y="2341563"/>
            <a:ext cx="2447925" cy="4603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400">
                <a:solidFill>
                  <a:srgbClr val="D9D9D9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en-US" altLang="zh-CN" sz="2400">
              <a:solidFill>
                <a:srgbClr val="D9D9D9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9" name="组合 8"/>
          <p:cNvGrpSpPr/>
          <p:nvPr userDrawn="1"/>
        </p:nvGrpSpPr>
        <p:grpSpPr bwMode="auto">
          <a:xfrm>
            <a:off x="1506538" y="-61913"/>
            <a:ext cx="6130925" cy="631826"/>
            <a:chOff x="1416935" y="-62404"/>
            <a:chExt cx="6131802" cy="631609"/>
          </a:xfrm>
        </p:grpSpPr>
        <p:pic>
          <p:nvPicPr>
            <p:cNvPr id="10" name="图片 9"/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4628"/>
            <a:stretch>
              <a:fillRect/>
            </a:stretch>
          </p:blipFill>
          <p:spPr bwMode="auto">
            <a:xfrm>
              <a:off x="1416935" y="5309"/>
              <a:ext cx="631620" cy="563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图片 10"/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238" t="-12009" b="-2"/>
            <a:stretch>
              <a:fillRect/>
            </a:stretch>
          </p:blipFill>
          <p:spPr bwMode="auto">
            <a:xfrm>
              <a:off x="7131489" y="-62404"/>
              <a:ext cx="417248" cy="6316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2" name="图片 11"/>
          <p:cNvPicPr>
            <a:picLocks noChangeAspect="1" noChangeArrowheads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53"/>
          <a:stretch>
            <a:fillRect/>
          </a:stretch>
        </p:blipFill>
        <p:spPr bwMode="auto">
          <a:xfrm>
            <a:off x="7740650" y="3789363"/>
            <a:ext cx="1381125" cy="141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EFAED6AD-A429-460F-898C-D9F262A2A09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1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1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1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1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37.png"/><Relationship Id="rId8" Type="http://schemas.openxmlformats.org/officeDocument/2006/relationships/image" Target="../media/image36.png"/><Relationship Id="rId7" Type="http://schemas.openxmlformats.org/officeDocument/2006/relationships/image" Target="../media/image35.png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1" Type="http://schemas.openxmlformats.org/officeDocument/2006/relationships/image" Target="../media/image39.e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9.e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矩形 3"/>
          <p:cNvSpPr>
            <a:spLocks noChangeArrowheads="1"/>
          </p:cNvSpPr>
          <p:nvPr/>
        </p:nvSpPr>
        <p:spPr bwMode="auto">
          <a:xfrm>
            <a:off x="2420618" y="2211710"/>
            <a:ext cx="4301177" cy="898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平移、旋转的应用</a:t>
            </a:r>
            <a:endParaRPr lang="zh-CN" altLang="en-US" sz="40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550969">
            <a:off x="361950" y="2603500"/>
            <a:ext cx="2516188" cy="18415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4" name="图片 4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987901"/>
            <a:ext cx="1151408" cy="1140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5" name="组合 9"/>
          <p:cNvGrpSpPr/>
          <p:nvPr/>
        </p:nvGrpSpPr>
        <p:grpSpPr bwMode="auto">
          <a:xfrm>
            <a:off x="179388" y="34925"/>
            <a:ext cx="4073525" cy="881063"/>
            <a:chOff x="179512" y="35264"/>
            <a:chExt cx="4073471" cy="879930"/>
          </a:xfrm>
        </p:grpSpPr>
        <p:pic>
          <p:nvPicPr>
            <p:cNvPr id="10246" name="图片 8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35264"/>
              <a:ext cx="4073471" cy="879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47" name="文本框 3"/>
            <p:cNvSpPr txBox="1">
              <a:spLocks noChangeArrowheads="1"/>
            </p:cNvSpPr>
            <p:nvPr/>
          </p:nvSpPr>
          <p:spPr bwMode="auto">
            <a:xfrm>
              <a:off x="609919" y="62865"/>
              <a:ext cx="3040975" cy="5828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  <a:sym typeface="+mn-lt"/>
                </a:rPr>
                <a:t>一、介绍七巧板</a:t>
              </a:r>
              <a:endPara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sym typeface="+mn-lt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0110" y="1995805"/>
            <a:ext cx="2324100" cy="231711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060065" y="1203325"/>
            <a:ext cx="30480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200" b="1"/>
              <a:t>七巧板</a:t>
            </a:r>
            <a:endParaRPr lang="zh-CN" altLang="en-US" sz="32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437515" y="267335"/>
            <a:ext cx="8268970" cy="44075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indent="0" algn="ctr" eaLnBrk="1" latinLnBrk="0" hangingPunct="1">
              <a:lnSpc>
                <a:spcPct val="13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七巧板的起源</a:t>
            </a:r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0" indent="0" eaLnBrk="1" latinLnBrk="0" hangingPunct="1">
              <a:lnSpc>
                <a:spcPct val="130000"/>
              </a:lnSpc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宋朝有个叫黄伯思的人，对几何图形很有研究，他热情好客，设计了一种用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张小桌子组成的“燕几”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——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请客吃饭的小桌子。后来有人把它改进为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张桌子组成的“燕几”，可以根据吃饭人数的不同，把桌子拼成不同的形状，比如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人拼成三角形，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人拼成四边形，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人拼成六边形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……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这样用餐时人人方便，气氛更好。后来，有人把“燕几”缩小改变到只有七块板，用它拼图，演变成一种玩具。因为它十分巧妙好玩，所以人们叫它“七巧板”。</a:t>
            </a:r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图片 7"/>
          <p:cNvPicPr>
            <a:picLocks noChangeAspect="1"/>
          </p:cNvPicPr>
          <p:nvPr/>
        </p:nvPicPr>
        <p:blipFill>
          <a:blip r:embed="rId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089" y="1062609"/>
            <a:ext cx="478641" cy="47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295" name="组合 9"/>
          <p:cNvGrpSpPr/>
          <p:nvPr/>
        </p:nvGrpSpPr>
        <p:grpSpPr bwMode="auto">
          <a:xfrm>
            <a:off x="179388" y="34925"/>
            <a:ext cx="4073525" cy="881063"/>
            <a:chOff x="179512" y="35264"/>
            <a:chExt cx="4073471" cy="879930"/>
          </a:xfrm>
        </p:grpSpPr>
        <p:pic>
          <p:nvPicPr>
            <p:cNvPr id="12296" name="图片 1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35264"/>
              <a:ext cx="4073471" cy="879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297" name="文本框 3"/>
            <p:cNvSpPr txBox="1">
              <a:spLocks noChangeArrowheads="1"/>
            </p:cNvSpPr>
            <p:nvPr/>
          </p:nvSpPr>
          <p:spPr bwMode="auto">
            <a:xfrm>
              <a:off x="609919" y="106624"/>
              <a:ext cx="3040975" cy="5828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  <a:sym typeface="+mn-lt"/>
                </a:rPr>
                <a:t>二、七巧板拼图</a:t>
              </a:r>
              <a:endPara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sym typeface="+mn-lt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7664" y="2039421"/>
            <a:ext cx="5635972" cy="2674432"/>
          </a:xfrm>
          <a:prstGeom prst="rect">
            <a:avLst/>
          </a:prstGeom>
        </p:spPr>
      </p:pic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55576" y="1037865"/>
            <a:ext cx="7917789" cy="1001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>
              <a:lnSpc>
                <a:spcPct val="11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下面右边的图案是左边的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4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张卡片通过平移或旋转拼成的，说一说每张卡片的运动过程。</a:t>
            </a:r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47864" y="1538643"/>
            <a:ext cx="3230736" cy="450565"/>
          </a:xfrm>
          <a:prstGeom prst="rect">
            <a:avLst/>
          </a:prstGeom>
          <a:solidFill>
            <a:srgbClr val="FFCCFF"/>
          </a:solidFill>
          <a:ln>
            <a:solidFill>
              <a:srgbClr val="E72D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0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6731000" y="1075965"/>
            <a:ext cx="1765299" cy="450565"/>
          </a:xfrm>
          <a:prstGeom prst="rect">
            <a:avLst/>
          </a:prstGeom>
          <a:solidFill>
            <a:srgbClr val="FFFF00"/>
          </a:solidFill>
          <a:ln>
            <a:solidFill>
              <a:srgbClr val="E72D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00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47664" y="2039421"/>
            <a:ext cx="5635972" cy="267443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835" y="429647"/>
            <a:ext cx="2253658" cy="509352"/>
          </a:xfrm>
          <a:prstGeom prst="rect">
            <a:avLst/>
          </a:prstGeom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755576" y="1037865"/>
            <a:ext cx="7917789" cy="1001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>
              <a:lnSpc>
                <a:spcPct val="11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下面右边的图案是左边的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4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张卡片通过平移或旋转拼成的，说一说每张卡片的运动过程。</a:t>
            </a:r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47664" y="2039421"/>
            <a:ext cx="5635972" cy="267443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0835" y="431584"/>
            <a:ext cx="2253658" cy="505478"/>
          </a:xfrm>
          <a:prstGeom prst="rect">
            <a:avLst/>
          </a:prstGeom>
        </p:spPr>
      </p:pic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827585" y="1224451"/>
            <a:ext cx="6538416" cy="527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>
              <a:lnSpc>
                <a:spcPct val="11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先在右图中找出对应的卡片，标上序号。</a:t>
            </a:r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377839" y="2882176"/>
            <a:ext cx="648072" cy="527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>
              <a:lnSpc>
                <a:spcPct val="11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①</a:t>
            </a:r>
            <a:endParaRPr lang="zh-CN" altLang="en-US" sz="2800" b="1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5258904" y="3795886"/>
            <a:ext cx="648072" cy="527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>
              <a:lnSpc>
                <a:spcPct val="11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①</a:t>
            </a:r>
            <a:endParaRPr lang="zh-CN" altLang="en-US" sz="2800" b="1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3350380" y="2877919"/>
            <a:ext cx="648072" cy="527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>
              <a:lnSpc>
                <a:spcPct val="11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②</a:t>
            </a:r>
            <a:endParaRPr lang="zh-CN" altLang="en-US" sz="2800" b="1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6185745" y="3795886"/>
            <a:ext cx="648072" cy="527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>
              <a:lnSpc>
                <a:spcPct val="11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②</a:t>
            </a:r>
            <a:endParaRPr lang="zh-CN" altLang="en-US" sz="2800" b="1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2360069" y="3795886"/>
            <a:ext cx="648072" cy="527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>
              <a:lnSpc>
                <a:spcPct val="11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③</a:t>
            </a:r>
            <a:endParaRPr lang="zh-CN" altLang="en-US" sz="2800" b="1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6185745" y="2877919"/>
            <a:ext cx="648072" cy="527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>
              <a:lnSpc>
                <a:spcPct val="11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③</a:t>
            </a:r>
            <a:endParaRPr lang="zh-CN" altLang="en-US" sz="2800" b="1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3350380" y="3795886"/>
            <a:ext cx="648072" cy="527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>
              <a:lnSpc>
                <a:spcPct val="11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④</a:t>
            </a:r>
            <a:endParaRPr lang="zh-CN" altLang="en-US" sz="2800" b="1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 bwMode="auto">
          <a:xfrm>
            <a:off x="5258904" y="2877919"/>
            <a:ext cx="648072" cy="527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>
              <a:lnSpc>
                <a:spcPct val="11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④</a:t>
            </a:r>
            <a:endParaRPr lang="zh-CN" altLang="en-US" sz="2800" b="1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47664" y="2039421"/>
            <a:ext cx="5635972" cy="2674432"/>
          </a:xfrm>
          <a:prstGeom prst="rect">
            <a:avLst/>
          </a:prstGeom>
        </p:spPr>
      </p:pic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467544" y="597712"/>
            <a:ext cx="1699715" cy="527580"/>
          </a:xfrm>
          <a:prstGeom prst="rect">
            <a:avLst/>
          </a:prstGeom>
          <a:solidFill>
            <a:srgbClr val="FFCCFF"/>
          </a:solidFill>
          <a:ln>
            <a:noFill/>
          </a:ln>
        </p:spPr>
        <p:txBody>
          <a:bodyPr wrap="square"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>
              <a:lnSpc>
                <a:spcPct val="11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①号卡片</a:t>
            </a:r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377839" y="2882176"/>
            <a:ext cx="648072" cy="527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>
              <a:lnSpc>
                <a:spcPct val="11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①</a:t>
            </a:r>
            <a:endParaRPr lang="zh-CN" altLang="en-US" sz="2800" b="1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5258904" y="3795886"/>
            <a:ext cx="648072" cy="527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>
              <a:lnSpc>
                <a:spcPct val="11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①</a:t>
            </a:r>
            <a:endParaRPr lang="zh-CN" altLang="en-US" sz="2800" b="1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1960364" y="2398737"/>
            <a:ext cx="1904024" cy="1925737"/>
            <a:chOff x="1960364" y="2398737"/>
            <a:chExt cx="1904024" cy="1925737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1"/>
            <a:srcRect l="7241" t="13354" r="75858" b="50082"/>
            <a:stretch>
              <a:fillRect/>
            </a:stretch>
          </p:blipFill>
          <p:spPr>
            <a:xfrm>
              <a:off x="1960364" y="2398737"/>
              <a:ext cx="952500" cy="977900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>
              <a:off x="2929152" y="3340100"/>
              <a:ext cx="935236" cy="984374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785236" y="1203598"/>
            <a:ext cx="7573528" cy="1001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先绕右下角的顶点按顺时针方向旋转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90°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，再向右移动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格，再向下移动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格。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4.93827E-6 L 0.20521 -2.34568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42" y="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52 -2.34568E-6 L 0.20521 0.18271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9" y="91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47664" y="2039421"/>
            <a:ext cx="5635972" cy="2674432"/>
          </a:xfrm>
          <a:prstGeom prst="rect">
            <a:avLst/>
          </a:prstGeom>
        </p:spPr>
      </p:pic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467544" y="597712"/>
            <a:ext cx="1699715" cy="527580"/>
          </a:xfrm>
          <a:prstGeom prst="rect">
            <a:avLst/>
          </a:prstGeom>
          <a:solidFill>
            <a:srgbClr val="FFCCFF"/>
          </a:solidFill>
          <a:ln>
            <a:noFill/>
          </a:ln>
        </p:spPr>
        <p:txBody>
          <a:bodyPr wrap="square"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>
              <a:lnSpc>
                <a:spcPct val="11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①号卡片</a:t>
            </a:r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377839" y="2882176"/>
            <a:ext cx="648072" cy="527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>
              <a:lnSpc>
                <a:spcPct val="11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①</a:t>
            </a:r>
            <a:endParaRPr lang="zh-CN" altLang="en-US" sz="2800" b="1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5258904" y="3795886"/>
            <a:ext cx="648072" cy="527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>
              <a:lnSpc>
                <a:spcPct val="11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①</a:t>
            </a:r>
            <a:endParaRPr lang="zh-CN" altLang="en-US" sz="2800" b="1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1960364" y="2398737"/>
            <a:ext cx="1890688" cy="1925737"/>
            <a:chOff x="1960364" y="2398737"/>
            <a:chExt cx="1890688" cy="1925737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1"/>
            <a:srcRect l="7241" t="13354" r="75858" b="50082"/>
            <a:stretch>
              <a:fillRect/>
            </a:stretch>
          </p:blipFill>
          <p:spPr>
            <a:xfrm>
              <a:off x="1960364" y="2398737"/>
              <a:ext cx="952500" cy="977900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>
              <a:off x="2915816" y="3340100"/>
              <a:ext cx="935236" cy="984374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785236" y="1141494"/>
            <a:ext cx="7573528" cy="1001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先向右移动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格，再向下移动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格，再绕右下角的顶点按顺时针方向旋转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90°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2.34568E-6 L 0.20955 4.93827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17" y="-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024 4.93827E-6 L 0.2059 0.18271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6" y="91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467544" y="597712"/>
            <a:ext cx="1699715" cy="527580"/>
          </a:xfrm>
          <a:prstGeom prst="rect">
            <a:avLst/>
          </a:prstGeom>
          <a:solidFill>
            <a:srgbClr val="FFCCFF"/>
          </a:solidFill>
          <a:ln>
            <a:noFill/>
          </a:ln>
        </p:spPr>
        <p:txBody>
          <a:bodyPr wrap="square"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>
              <a:lnSpc>
                <a:spcPct val="11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②号卡片</a:t>
            </a:r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47664" y="2039421"/>
            <a:ext cx="5635972" cy="2674432"/>
          </a:xfrm>
          <a:prstGeom prst="rect">
            <a:avLst/>
          </a:prstGeom>
        </p:spPr>
      </p:pic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3350380" y="2877919"/>
            <a:ext cx="648072" cy="527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>
              <a:lnSpc>
                <a:spcPct val="11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②</a:t>
            </a:r>
            <a:endParaRPr lang="zh-CN" altLang="en-US" sz="2800" b="1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6185745" y="3795886"/>
            <a:ext cx="648072" cy="527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>
              <a:lnSpc>
                <a:spcPct val="11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②</a:t>
            </a:r>
            <a:endParaRPr lang="zh-CN" altLang="en-US" sz="2800" b="1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700914" y="1385244"/>
            <a:ext cx="5947004" cy="527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先向右平移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格，再向下平移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格。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1"/>
          <a:srcRect l="23968" t="13162" r="58794" b="50680"/>
          <a:stretch>
            <a:fillRect/>
          </a:stretch>
        </p:blipFill>
        <p:spPr>
          <a:xfrm>
            <a:off x="2895601" y="2395319"/>
            <a:ext cx="971550" cy="9670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2.09877E-6 L 0.31354 2.09877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7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1354 2.09877E-6 L 0.31354 0.18364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467544" y="597712"/>
            <a:ext cx="1699715" cy="527580"/>
          </a:xfrm>
          <a:prstGeom prst="rect">
            <a:avLst/>
          </a:prstGeom>
          <a:solidFill>
            <a:srgbClr val="FFCCFF"/>
          </a:solidFill>
          <a:ln>
            <a:noFill/>
          </a:ln>
        </p:spPr>
        <p:txBody>
          <a:bodyPr wrap="square"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>
              <a:lnSpc>
                <a:spcPct val="11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②号卡片</a:t>
            </a:r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47664" y="2039421"/>
            <a:ext cx="5635972" cy="2674432"/>
          </a:xfrm>
          <a:prstGeom prst="rect">
            <a:avLst/>
          </a:prstGeom>
        </p:spPr>
      </p:pic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3350380" y="2877919"/>
            <a:ext cx="648072" cy="527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>
              <a:lnSpc>
                <a:spcPct val="11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②</a:t>
            </a:r>
            <a:endParaRPr lang="zh-CN" altLang="en-US" sz="2800" b="1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6185745" y="3795886"/>
            <a:ext cx="648072" cy="527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>
              <a:lnSpc>
                <a:spcPct val="11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②</a:t>
            </a:r>
            <a:endParaRPr lang="zh-CN" altLang="en-US" sz="2800" b="1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700914" y="1385244"/>
            <a:ext cx="5376752" cy="527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先向右平移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格，再向下平移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格。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1"/>
          <a:srcRect l="23968" t="13162" r="58794" b="50680"/>
          <a:stretch>
            <a:fillRect/>
          </a:stretch>
        </p:blipFill>
        <p:spPr>
          <a:xfrm>
            <a:off x="2895601" y="2395319"/>
            <a:ext cx="971550" cy="96700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7519" y="1375599"/>
            <a:ext cx="1980691" cy="533333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2320" y="1398115"/>
            <a:ext cx="1966588" cy="533333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737473" y="1385244"/>
            <a:ext cx="2448272" cy="527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800" b="1" dirty="0">
                <a:solidFill>
                  <a:srgbClr val="E72D8B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向下平移</a:t>
            </a:r>
            <a:r>
              <a:rPr lang="en-US" altLang="zh-CN" sz="2800" b="1" dirty="0">
                <a:solidFill>
                  <a:srgbClr val="E72D8B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solidFill>
                  <a:srgbClr val="E72D8B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格</a:t>
            </a:r>
            <a:endParaRPr lang="zh-CN" altLang="en-US" sz="2800" b="1" dirty="0">
              <a:solidFill>
                <a:srgbClr val="E72D8B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1057358" y="1385244"/>
            <a:ext cx="2160240" cy="527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800" b="1" dirty="0">
                <a:solidFill>
                  <a:srgbClr val="E72D8B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向右平移</a:t>
            </a:r>
            <a:r>
              <a:rPr lang="en-US" altLang="zh-CN" sz="2800" b="1" dirty="0">
                <a:solidFill>
                  <a:srgbClr val="E72D8B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800" b="1" dirty="0">
                <a:solidFill>
                  <a:srgbClr val="E72D8B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格</a:t>
            </a:r>
            <a:endParaRPr lang="zh-CN" altLang="en-US" sz="2800" b="1" dirty="0">
              <a:solidFill>
                <a:srgbClr val="E72D8B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2.09877E-6 L 0.00174 0.18364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" y="9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74 0.18364 L 0.31406 0.18271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08" y="-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9.87654E-7 L 0.29306 -0.00031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653" y="-31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9.87654E-7 L -0.29392 -0.00093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705" y="-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8" grpId="0"/>
      <p:bldP spid="8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467544" y="597712"/>
            <a:ext cx="1699715" cy="527580"/>
          </a:xfrm>
          <a:prstGeom prst="rect">
            <a:avLst/>
          </a:prstGeom>
          <a:solidFill>
            <a:srgbClr val="FFCCFF"/>
          </a:solidFill>
          <a:ln>
            <a:noFill/>
          </a:ln>
        </p:spPr>
        <p:txBody>
          <a:bodyPr wrap="square"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>
              <a:lnSpc>
                <a:spcPct val="11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③号卡片</a:t>
            </a:r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47664" y="2039421"/>
            <a:ext cx="5635972" cy="2674432"/>
          </a:xfrm>
          <a:prstGeom prst="rect">
            <a:avLst/>
          </a:prstGeom>
        </p:spPr>
      </p:pic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2360069" y="3795886"/>
            <a:ext cx="648072" cy="527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>
              <a:lnSpc>
                <a:spcPct val="11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③</a:t>
            </a:r>
            <a:endParaRPr lang="zh-CN" altLang="en-US" sz="2800" b="1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6185745" y="2877919"/>
            <a:ext cx="648072" cy="527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>
              <a:lnSpc>
                <a:spcPct val="11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③</a:t>
            </a:r>
            <a:endParaRPr lang="zh-CN" altLang="en-US" sz="2800" b="1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 bwMode="auto">
          <a:xfrm>
            <a:off x="785236" y="1344941"/>
            <a:ext cx="7573528" cy="527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_____________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，再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_____________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1331640" y="1347614"/>
            <a:ext cx="2160240" cy="527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800" b="1" dirty="0">
                <a:solidFill>
                  <a:srgbClr val="E72D8B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向右</a:t>
            </a:r>
            <a:r>
              <a:rPr lang="zh-CN" altLang="en-US" sz="2800" b="1" dirty="0" smtClean="0">
                <a:solidFill>
                  <a:srgbClr val="E72D8B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平移</a:t>
            </a:r>
            <a:r>
              <a:rPr lang="en-US" altLang="zh-CN" sz="2800" b="1" dirty="0" smtClean="0">
                <a:solidFill>
                  <a:srgbClr val="E72D8B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2800" b="1" dirty="0" smtClean="0">
                <a:solidFill>
                  <a:srgbClr val="E72D8B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格</a:t>
            </a:r>
            <a:endParaRPr lang="zh-CN" altLang="en-US" sz="2800" b="1" dirty="0">
              <a:solidFill>
                <a:srgbClr val="E72D8B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4332773" y="1344941"/>
            <a:ext cx="2160240" cy="527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800" b="1" dirty="0">
                <a:solidFill>
                  <a:srgbClr val="E72D8B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向上</a:t>
            </a:r>
            <a:r>
              <a:rPr lang="zh-CN" altLang="en-US" sz="2800" b="1" dirty="0" smtClean="0">
                <a:solidFill>
                  <a:srgbClr val="E72D8B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平移</a:t>
            </a:r>
            <a:r>
              <a:rPr lang="en-US" altLang="zh-CN" sz="2800" b="1" dirty="0" smtClean="0">
                <a:solidFill>
                  <a:srgbClr val="E72D8B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800" b="1" dirty="0" smtClean="0">
                <a:solidFill>
                  <a:srgbClr val="E72D8B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格</a:t>
            </a:r>
            <a:endParaRPr lang="zh-CN" altLang="en-US" sz="2800" b="1" dirty="0">
              <a:solidFill>
                <a:srgbClr val="E72D8B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"/>
          <a:srcRect l="7409" t="48844" r="75732" b="14918"/>
          <a:stretch>
            <a:fillRect/>
          </a:stretch>
        </p:blipFill>
        <p:spPr>
          <a:xfrm>
            <a:off x="1960614" y="3344773"/>
            <a:ext cx="950119" cy="9691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4.44444E-6 L 0.41701 -0.0018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51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1702 -0.00185 L 0.41615 -0.18611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-89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4.32099E-6 L -0.33385 -4.32099E-6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01" y="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32099E-6 L 0.33385 9.87654E-7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424" y="4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6" grpId="1"/>
      <p:bldP spid="17" grpId="0"/>
      <p:bldP spid="17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467544" y="597712"/>
            <a:ext cx="1699715" cy="527580"/>
          </a:xfrm>
          <a:prstGeom prst="rect">
            <a:avLst/>
          </a:prstGeom>
          <a:solidFill>
            <a:srgbClr val="FFCCFF"/>
          </a:solidFill>
          <a:ln>
            <a:noFill/>
          </a:ln>
        </p:spPr>
        <p:txBody>
          <a:bodyPr wrap="square"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>
              <a:lnSpc>
                <a:spcPct val="11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④号卡片</a:t>
            </a:r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47664" y="2039421"/>
            <a:ext cx="5635972" cy="2674432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350380" y="3795886"/>
            <a:ext cx="648072" cy="527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>
              <a:lnSpc>
                <a:spcPct val="11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④</a:t>
            </a:r>
            <a:endParaRPr lang="zh-CN" altLang="en-US" sz="2800" b="1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5258904" y="2877919"/>
            <a:ext cx="648072" cy="527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>
              <a:lnSpc>
                <a:spcPct val="11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④</a:t>
            </a:r>
            <a:endParaRPr lang="zh-CN" altLang="en-US" sz="2800" b="1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935133" y="2391356"/>
            <a:ext cx="1949964" cy="1925515"/>
            <a:chOff x="1935133" y="2391356"/>
            <a:chExt cx="1949964" cy="1925515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1"/>
            <a:srcRect l="23954" t="48742" r="58595" b="15020"/>
            <a:stretch>
              <a:fillRect/>
            </a:stretch>
          </p:blipFill>
          <p:spPr>
            <a:xfrm>
              <a:off x="2901641" y="3347702"/>
              <a:ext cx="983456" cy="969169"/>
            </a:xfrm>
            <a:prstGeom prst="rect">
              <a:avLst/>
            </a:prstGeom>
          </p:spPr>
        </p:pic>
        <p:sp>
          <p:nvSpPr>
            <p:cNvPr id="10" name="矩形 9"/>
            <p:cNvSpPr/>
            <p:nvPr/>
          </p:nvSpPr>
          <p:spPr>
            <a:xfrm>
              <a:off x="1935133" y="2391356"/>
              <a:ext cx="966508" cy="957598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755576" y="1203598"/>
            <a:ext cx="6984776" cy="1001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先绕左上角的顶点按逆时针方向旋转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90°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，再向右移动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格。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14" name="组合 13"/>
          <p:cNvGrpSpPr/>
          <p:nvPr/>
        </p:nvGrpSpPr>
        <p:grpSpPr bwMode="auto">
          <a:xfrm>
            <a:off x="4499992" y="843558"/>
            <a:ext cx="4174233" cy="1547315"/>
            <a:chOff x="5758742" y="4323263"/>
            <a:chExt cx="4173802" cy="1548314"/>
          </a:xfrm>
        </p:grpSpPr>
        <p:sp>
          <p:nvSpPr>
            <p:cNvPr id="18" name="AutoShape 27"/>
            <p:cNvSpPr>
              <a:spLocks noChangeArrowheads="1"/>
            </p:cNvSpPr>
            <p:nvPr/>
          </p:nvSpPr>
          <p:spPr bwMode="auto">
            <a:xfrm>
              <a:off x="5758742" y="4755598"/>
              <a:ext cx="3096023" cy="579256"/>
            </a:xfrm>
            <a:prstGeom prst="wedgeRoundRectCallout">
              <a:avLst>
                <a:gd name="adj1" fmla="val 57616"/>
                <a:gd name="adj2" fmla="val -26986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E72D8B"/>
              </a:solidFill>
              <a:miter lim="800000"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还有其他答案吗？</a:t>
              </a:r>
              <a:endPara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19" name="图片 47"/>
            <p:cNvPicPr>
              <a:picLocks noChangeAspect="1" noChangeArrowheads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69778" y="4323263"/>
              <a:ext cx="862766" cy="15483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1.85185E-6 L 0.20816 -1.85185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39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29647"/>
            <a:ext cx="2021733" cy="43773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0190" y="2180604"/>
            <a:ext cx="1750071" cy="2285668"/>
          </a:xfrm>
          <a:prstGeom prst="rect">
            <a:avLst/>
          </a:prstGeom>
        </p:spPr>
      </p:pic>
      <p:sp>
        <p:nvSpPr>
          <p:cNvPr id="14" name="AutoShape 27"/>
          <p:cNvSpPr>
            <a:spLocks noChangeArrowheads="1"/>
          </p:cNvSpPr>
          <p:nvPr/>
        </p:nvSpPr>
        <p:spPr bwMode="auto">
          <a:xfrm>
            <a:off x="729951" y="1196930"/>
            <a:ext cx="4247059" cy="987504"/>
          </a:xfrm>
          <a:prstGeom prst="wedgeRoundRectCallout">
            <a:avLst>
              <a:gd name="adj1" fmla="val -8482"/>
              <a:gd name="adj2" fmla="val 79127"/>
              <a:gd name="adj3" fmla="val 16667"/>
            </a:avLst>
          </a:prstGeom>
          <a:solidFill>
            <a:srgbClr val="FFFFFF"/>
          </a:solidFill>
          <a:ln w="19050">
            <a:solidFill>
              <a:srgbClr val="E72D8B"/>
            </a:solidFill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600" b="1" dirty="0">
                <a:solidFill>
                  <a:srgbClr val="E72D8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旋转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可以改变卡片的</a:t>
            </a:r>
            <a:r>
              <a:rPr lang="zh-CN" altLang="en-US" sz="2600" b="1" dirty="0">
                <a:solidFill>
                  <a:srgbClr val="E72D8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方向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26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平移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可以改变卡片的</a:t>
            </a:r>
            <a:r>
              <a:rPr lang="zh-CN" altLang="en-US" sz="26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位置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2283718"/>
            <a:ext cx="2019048" cy="2182554"/>
          </a:xfrm>
          <a:prstGeom prst="rect">
            <a:avLst/>
          </a:prstGeom>
        </p:spPr>
      </p:pic>
      <p:sp>
        <p:nvSpPr>
          <p:cNvPr id="17" name="AutoShape 27"/>
          <p:cNvSpPr>
            <a:spLocks noChangeArrowheads="1"/>
          </p:cNvSpPr>
          <p:nvPr/>
        </p:nvSpPr>
        <p:spPr bwMode="auto">
          <a:xfrm>
            <a:off x="6290520" y="1851670"/>
            <a:ext cx="2460311" cy="1872853"/>
          </a:xfrm>
          <a:prstGeom prst="wedgeRoundRectCallout">
            <a:avLst>
              <a:gd name="adj1" fmla="val -59585"/>
              <a:gd name="adj2" fmla="val 18277"/>
              <a:gd name="adj3" fmla="val 16667"/>
            </a:avLst>
          </a:prstGeom>
          <a:solidFill>
            <a:srgbClr val="FFFFFF"/>
          </a:solidFill>
          <a:ln w="19050">
            <a:solidFill>
              <a:srgbClr val="E72D8B"/>
            </a:solidFill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既改变方向又改变位置的卡片，也可以先平移再旋转。</a:t>
            </a:r>
            <a:endParaRPr lang="zh-CN" altLang="en-US" sz="2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 txBox="1">
            <a:spLocks noChangeArrowheads="1"/>
          </p:cNvSpPr>
          <p:nvPr/>
        </p:nvSpPr>
        <p:spPr bwMode="auto">
          <a:xfrm>
            <a:off x="395536" y="771550"/>
            <a:ext cx="7781925" cy="527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>
              <a:lnSpc>
                <a:spcPct val="11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左图是被打乱的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张图片，怎样才能还原成右图？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0723" name="Picture 19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2" b="362"/>
          <a:stretch>
            <a:fillRect/>
          </a:stretch>
        </p:blipFill>
        <p:spPr bwMode="auto">
          <a:xfrm>
            <a:off x="4932040" y="1582837"/>
            <a:ext cx="2805006" cy="278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4" name="Picture 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" r="224"/>
          <a:stretch>
            <a:fillRect/>
          </a:stretch>
        </p:blipFill>
        <p:spPr bwMode="auto">
          <a:xfrm>
            <a:off x="836290" y="1563663"/>
            <a:ext cx="3771900" cy="292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3" b="923"/>
          <a:stretch>
            <a:fillRect/>
          </a:stretch>
        </p:blipFill>
        <p:spPr bwMode="auto">
          <a:xfrm>
            <a:off x="855339" y="1582837"/>
            <a:ext cx="1400175" cy="1400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" r="680"/>
          <a:stretch>
            <a:fillRect/>
          </a:stretch>
        </p:blipFill>
        <p:spPr bwMode="auto">
          <a:xfrm>
            <a:off x="2393082" y="1570013"/>
            <a:ext cx="1440160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9" r="1689"/>
          <a:stretch>
            <a:fillRect/>
          </a:stretch>
        </p:blipFill>
        <p:spPr bwMode="auto">
          <a:xfrm>
            <a:off x="2419424" y="3078931"/>
            <a:ext cx="1400175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" r="156"/>
          <a:stretch>
            <a:fillRect/>
          </a:stretch>
        </p:blipFill>
        <p:spPr bwMode="auto">
          <a:xfrm>
            <a:off x="849164" y="3082106"/>
            <a:ext cx="1406525" cy="140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2.83951E-6 L 0.44531 0.00308 " pathEditMode="relative" rAng="0" ptsTypes="AA">
                                      <p:cBhvr>
                                        <p:cTn id="9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257" y="1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531 0.00308 L 0.44531 0.27376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5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1.97531E-6 L 0.42726 0.00092 " pathEditMode="relative" rAng="0" ptsTypes="AA">
                                      <p:cBhvr>
                                        <p:cTn id="18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354" y="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2726 0.00092 L 0.42465 0.27623 " pathEditMode="relative" rAng="0" ptsTypes="AA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9" y="137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2.46914E-6 L 0.60347 -0.01759 " pathEditMode="relative" rAng="0" ptsTypes="AA">
                                      <p:cBhvr>
                                        <p:cTn id="27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174" y="-8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9636 -0.02129 L 0.59827 -0.2929 " pathEditMode="relative" rAng="0" ptsTypes="AA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" y="-135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3.82716E-6 L 0.2743 -0.0179 " pathEditMode="relative" rAng="0" ptsTypes="AA">
                                      <p:cBhvr>
                                        <p:cTn id="39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715" y="-8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743 -0.28858 L 0.27552 -0.02006 " pathEditMode="relative" rAng="0" ptsTypes="AA">
                                      <p:cBhvr>
                                        <p:cTn id="42" dur="10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134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323850" y="1081088"/>
            <a:ext cx="8429625" cy="1147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79057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利用图中的七巧板，通过平移或旋转设计一个图案。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31778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13" y="2283045"/>
            <a:ext cx="7953375" cy="199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1748" name="组合 35"/>
          <p:cNvGrpSpPr/>
          <p:nvPr/>
        </p:nvGrpSpPr>
        <p:grpSpPr bwMode="auto">
          <a:xfrm>
            <a:off x="1743364" y="3242596"/>
            <a:ext cx="365125" cy="411162"/>
            <a:chOff x="2292110" y="1179596"/>
            <a:chExt cx="604800" cy="677262"/>
          </a:xfrm>
        </p:grpSpPr>
        <p:sp>
          <p:nvSpPr>
            <p:cNvPr id="100" name="平行四边形 99"/>
            <p:cNvSpPr/>
            <p:nvPr/>
          </p:nvSpPr>
          <p:spPr>
            <a:xfrm>
              <a:off x="2292110" y="1255428"/>
              <a:ext cx="604800" cy="601430"/>
            </a:xfrm>
            <a:prstGeom prst="parallelogram">
              <a:avLst>
                <a:gd name="adj" fmla="val 0"/>
              </a:avLst>
            </a:prstGeom>
            <a:solidFill>
              <a:srgbClr val="E7609F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31777" name="矩形 37"/>
            <p:cNvSpPr>
              <a:spLocks noChangeArrowheads="1"/>
            </p:cNvSpPr>
            <p:nvPr/>
          </p:nvSpPr>
          <p:spPr bwMode="auto">
            <a:xfrm>
              <a:off x="2476070" y="1179596"/>
              <a:ext cx="335278" cy="6086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>
                  <a:latin typeface="Arial" panose="020B0604020202020204" pitchFamily="34" charset="0"/>
                  <a:ea typeface="黑体" panose="02010609060101010101" pitchFamily="49" charset="-122"/>
                </a:rPr>
                <a:t>3</a:t>
              </a:r>
              <a:endParaRPr lang="zh-CN" altLang="en-US"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31749" name="组合 38"/>
          <p:cNvGrpSpPr/>
          <p:nvPr/>
        </p:nvGrpSpPr>
        <p:grpSpPr bwMode="auto">
          <a:xfrm rot="10800000">
            <a:off x="2165697" y="3226071"/>
            <a:ext cx="384175" cy="442913"/>
            <a:chOff x="1676323" y="1255755"/>
            <a:chExt cx="631685" cy="730047"/>
          </a:xfrm>
        </p:grpSpPr>
        <p:sp>
          <p:nvSpPr>
            <p:cNvPr id="103" name="等腰三角形 102"/>
            <p:cNvSpPr/>
            <p:nvPr/>
          </p:nvSpPr>
          <p:spPr>
            <a:xfrm>
              <a:off x="1780734" y="1255755"/>
              <a:ext cx="618634" cy="620148"/>
            </a:xfrm>
            <a:prstGeom prst="triangle">
              <a:avLst>
                <a:gd name="adj" fmla="val 100000"/>
              </a:avLst>
            </a:prstGeom>
            <a:solidFill>
              <a:srgbClr val="7CBA5B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31775" name="矩形 40"/>
            <p:cNvSpPr>
              <a:spLocks noChangeArrowheads="1"/>
            </p:cNvSpPr>
            <p:nvPr/>
          </p:nvSpPr>
          <p:spPr bwMode="auto">
            <a:xfrm rot="10800000">
              <a:off x="1972725" y="1376859"/>
              <a:ext cx="335283" cy="6089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dirty="0">
                  <a:latin typeface="Arial" panose="020B0604020202020204" pitchFamily="34" charset="0"/>
                  <a:ea typeface="黑体" panose="02010609060101010101" pitchFamily="49" charset="-122"/>
                </a:rPr>
                <a:t>4</a:t>
              </a:r>
              <a:endParaRPr lang="zh-CN" altLang="en-US" dirty="0"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31750" name="组合 41"/>
          <p:cNvGrpSpPr/>
          <p:nvPr/>
        </p:nvGrpSpPr>
        <p:grpSpPr bwMode="auto">
          <a:xfrm rot="10800000">
            <a:off x="1888371" y="3453145"/>
            <a:ext cx="517525" cy="581025"/>
            <a:chOff x="2468161" y="726101"/>
            <a:chExt cx="848841" cy="957970"/>
          </a:xfrm>
        </p:grpSpPr>
        <p:sp>
          <p:nvSpPr>
            <p:cNvPr id="106" name="等腰三角形 105"/>
            <p:cNvSpPr/>
            <p:nvPr/>
          </p:nvSpPr>
          <p:spPr>
            <a:xfrm rot="8096828">
              <a:off x="2545368" y="912845"/>
              <a:ext cx="850656" cy="848841"/>
            </a:xfrm>
            <a:prstGeom prst="triangle">
              <a:avLst>
                <a:gd name="adj" fmla="val 0"/>
              </a:avLst>
            </a:prstGeom>
            <a:solidFill>
              <a:srgbClr val="F7B24A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31773" name="矩形 43"/>
            <p:cNvSpPr>
              <a:spLocks noChangeArrowheads="1"/>
            </p:cNvSpPr>
            <p:nvPr/>
          </p:nvSpPr>
          <p:spPr bwMode="auto">
            <a:xfrm rot="10800000">
              <a:off x="2753783" y="726101"/>
              <a:ext cx="372093" cy="6088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>
                  <a:latin typeface="Arial" panose="020B0604020202020204" pitchFamily="34" charset="0"/>
                  <a:ea typeface="黑体" panose="02010609060101010101" pitchFamily="49" charset="-122"/>
                </a:rPr>
                <a:t>1</a:t>
              </a:r>
              <a:endParaRPr lang="zh-CN" altLang="en-US"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31751" name="组合 44"/>
          <p:cNvGrpSpPr/>
          <p:nvPr/>
        </p:nvGrpSpPr>
        <p:grpSpPr bwMode="auto">
          <a:xfrm>
            <a:off x="2115529" y="3271199"/>
            <a:ext cx="749300" cy="384175"/>
            <a:chOff x="2800265" y="1244100"/>
            <a:chExt cx="1207375" cy="634215"/>
          </a:xfrm>
        </p:grpSpPr>
        <p:sp>
          <p:nvSpPr>
            <p:cNvPr id="109" name="平行四边形 108"/>
            <p:cNvSpPr/>
            <p:nvPr/>
          </p:nvSpPr>
          <p:spPr>
            <a:xfrm>
              <a:off x="2800265" y="1275549"/>
              <a:ext cx="1207375" cy="602766"/>
            </a:xfrm>
            <a:prstGeom prst="parallelogram">
              <a:avLst>
                <a:gd name="adj" fmla="val 104474"/>
              </a:avLst>
            </a:prstGeom>
            <a:solidFill>
              <a:srgbClr val="FBF354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31771" name="矩形 46"/>
            <p:cNvSpPr>
              <a:spLocks noChangeArrowheads="1"/>
            </p:cNvSpPr>
            <p:nvPr/>
          </p:nvSpPr>
          <p:spPr bwMode="auto">
            <a:xfrm>
              <a:off x="3264977" y="1244100"/>
              <a:ext cx="372092" cy="6110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>
                  <a:latin typeface="Arial" panose="020B0604020202020204" pitchFamily="34" charset="0"/>
                  <a:ea typeface="黑体" panose="02010609060101010101" pitchFamily="49" charset="-122"/>
                </a:rPr>
                <a:t>5</a:t>
              </a:r>
              <a:endParaRPr lang="zh-CN" altLang="en-US"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31752" name="组合 68"/>
          <p:cNvGrpSpPr/>
          <p:nvPr/>
        </p:nvGrpSpPr>
        <p:grpSpPr bwMode="auto">
          <a:xfrm>
            <a:off x="1375038" y="3212875"/>
            <a:ext cx="374650" cy="447675"/>
            <a:chOff x="2362199" y="2913509"/>
            <a:chExt cx="375487" cy="446434"/>
          </a:xfrm>
        </p:grpSpPr>
        <p:sp>
          <p:nvSpPr>
            <p:cNvPr id="112" name="等腰三角形 111"/>
            <p:cNvSpPr/>
            <p:nvPr/>
          </p:nvSpPr>
          <p:spPr>
            <a:xfrm rot="10800000">
              <a:off x="2362199" y="2984749"/>
              <a:ext cx="364349" cy="375194"/>
            </a:xfrm>
            <a:prstGeom prst="triangle">
              <a:avLst>
                <a:gd name="adj" fmla="val 0"/>
              </a:avLst>
            </a:prstGeom>
            <a:solidFill>
              <a:srgbClr val="A077A8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31769" name="矩形 37"/>
            <p:cNvSpPr>
              <a:spLocks noChangeArrowheads="1"/>
            </p:cNvSpPr>
            <p:nvPr/>
          </p:nvSpPr>
          <p:spPr bwMode="auto">
            <a:xfrm>
              <a:off x="2534589" y="2913509"/>
              <a:ext cx="20309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dirty="0">
                  <a:latin typeface="Arial" panose="020B0604020202020204" pitchFamily="34" charset="0"/>
                  <a:ea typeface="黑体" panose="02010609060101010101" pitchFamily="49" charset="-122"/>
                </a:rPr>
                <a:t>2</a:t>
              </a:r>
              <a:endParaRPr lang="zh-CN" altLang="en-US" dirty="0"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114" name="组合 28"/>
          <p:cNvGrpSpPr/>
          <p:nvPr/>
        </p:nvGrpSpPr>
        <p:grpSpPr>
          <a:xfrm rot="5400000">
            <a:off x="1369902" y="2555606"/>
            <a:ext cx="741478" cy="736904"/>
            <a:chOff x="1680773" y="1879638"/>
            <a:chExt cx="1223314" cy="1216800"/>
          </a:xfrm>
          <a:solidFill>
            <a:srgbClr val="2A8C3F"/>
          </a:solidFill>
        </p:grpSpPr>
        <p:sp>
          <p:nvSpPr>
            <p:cNvPr id="115" name="等腰三角形 114"/>
            <p:cNvSpPr/>
            <p:nvPr/>
          </p:nvSpPr>
          <p:spPr>
            <a:xfrm rot="10800000">
              <a:off x="1680773" y="1879638"/>
              <a:ext cx="1216800" cy="1216800"/>
            </a:xfrm>
            <a:prstGeom prst="triangle">
              <a:avLst>
                <a:gd name="adj" fmla="val 0"/>
              </a:avLst>
            </a:prstGeom>
            <a:solidFill>
              <a:srgbClr val="D75F4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16" name="矩形 30"/>
            <p:cNvSpPr/>
            <p:nvPr/>
          </p:nvSpPr>
          <p:spPr>
            <a:xfrm rot="16200000">
              <a:off x="2431635" y="1837969"/>
              <a:ext cx="335567" cy="60933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zh-CN" noProof="1"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6</a:t>
              </a:r>
              <a:endParaRPr lang="zh-CN" altLang="en-US" noProof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31754" name="组合 31"/>
          <p:cNvGrpSpPr/>
          <p:nvPr/>
        </p:nvGrpSpPr>
        <p:grpSpPr bwMode="auto">
          <a:xfrm rot="-5400000">
            <a:off x="2095036" y="2603681"/>
            <a:ext cx="749300" cy="736600"/>
            <a:chOff x="2878266" y="1875962"/>
            <a:chExt cx="1235889" cy="1216615"/>
          </a:xfrm>
        </p:grpSpPr>
        <p:sp>
          <p:nvSpPr>
            <p:cNvPr id="118" name="等腰三角形 117"/>
            <p:cNvSpPr/>
            <p:nvPr/>
          </p:nvSpPr>
          <p:spPr>
            <a:xfrm rot="5400000">
              <a:off x="2975619" y="1875489"/>
              <a:ext cx="1216615" cy="1217561"/>
            </a:xfrm>
            <a:prstGeom prst="triangle">
              <a:avLst>
                <a:gd name="adj" fmla="val 0"/>
              </a:avLst>
            </a:prstGeom>
            <a:solidFill>
              <a:srgbClr val="3366FF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31767" name="矩形 33"/>
            <p:cNvSpPr>
              <a:spLocks noChangeArrowheads="1"/>
            </p:cNvSpPr>
            <p:nvPr/>
          </p:nvSpPr>
          <p:spPr bwMode="auto">
            <a:xfrm rot="5400000">
              <a:off x="3015100" y="1880502"/>
              <a:ext cx="335668" cy="6093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dirty="0">
                  <a:latin typeface="Arial" panose="020B0604020202020204" pitchFamily="34" charset="0"/>
                  <a:ea typeface="黑体" panose="02010609060101010101" pitchFamily="49" charset="-122"/>
                </a:rPr>
                <a:t>7</a:t>
              </a:r>
              <a:endParaRPr lang="zh-CN" altLang="en-US" dirty="0"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120" name="组合 119"/>
          <p:cNvGrpSpPr/>
          <p:nvPr/>
        </p:nvGrpSpPr>
        <p:grpSpPr bwMode="auto">
          <a:xfrm>
            <a:off x="2112415" y="2556660"/>
            <a:ext cx="1498600" cy="1517650"/>
            <a:chOff x="2363696" y="2209221"/>
            <a:chExt cx="1498570" cy="1517451"/>
          </a:xfrm>
        </p:grpSpPr>
        <p:grpSp>
          <p:nvGrpSpPr>
            <p:cNvPr id="31760" name="组合 31"/>
            <p:cNvGrpSpPr/>
            <p:nvPr/>
          </p:nvGrpSpPr>
          <p:grpSpPr bwMode="auto">
            <a:xfrm rot="-5400000">
              <a:off x="2343153" y="2229764"/>
              <a:ext cx="777672" cy="736585"/>
              <a:chOff x="2878266" y="1875960"/>
              <a:chExt cx="1283026" cy="1216641"/>
            </a:xfrm>
          </p:grpSpPr>
          <p:sp>
            <p:nvSpPr>
              <p:cNvPr id="125" name="等腰三角形 124"/>
              <p:cNvSpPr/>
              <p:nvPr/>
            </p:nvSpPr>
            <p:spPr>
              <a:xfrm rot="5400000">
                <a:off x="2954585" y="1875419"/>
                <a:ext cx="1216641" cy="1217723"/>
              </a:xfrm>
              <a:prstGeom prst="triangle">
                <a:avLst>
                  <a:gd name="adj" fmla="val 0"/>
                </a:avLst>
              </a:prstGeom>
              <a:solidFill>
                <a:srgbClr val="3366FF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31765" name="矩形 33"/>
              <p:cNvSpPr>
                <a:spLocks noChangeArrowheads="1"/>
              </p:cNvSpPr>
              <p:nvPr/>
            </p:nvSpPr>
            <p:spPr bwMode="auto">
              <a:xfrm rot="5400000">
                <a:off x="3015100" y="1880502"/>
                <a:ext cx="335668" cy="6093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dirty="0">
                    <a:latin typeface="Arial" panose="020B0604020202020204" pitchFamily="34" charset="0"/>
                    <a:ea typeface="黑体" panose="02010609060101010101" pitchFamily="49" charset="-122"/>
                  </a:rPr>
                  <a:t>7</a:t>
                </a:r>
                <a:endParaRPr lang="zh-CN" altLang="en-US" dirty="0">
                  <a:latin typeface="Arial" panose="020B0604020202020204" pitchFamily="34" charset="0"/>
                  <a:ea typeface="黑体" panose="02010609060101010101" pitchFamily="49" charset="-122"/>
                </a:endParaRPr>
              </a:p>
            </p:txBody>
          </p:sp>
        </p:grpSp>
        <p:grpSp>
          <p:nvGrpSpPr>
            <p:cNvPr id="31761" name="组合 31"/>
            <p:cNvGrpSpPr/>
            <p:nvPr/>
          </p:nvGrpSpPr>
          <p:grpSpPr bwMode="auto">
            <a:xfrm rot="5400000">
              <a:off x="3119431" y="2983836"/>
              <a:ext cx="749102" cy="736569"/>
              <a:chOff x="2888742" y="1854985"/>
              <a:chExt cx="1235889" cy="1216615"/>
            </a:xfrm>
          </p:grpSpPr>
          <p:sp>
            <p:nvSpPr>
              <p:cNvPr id="123" name="等腰三角形 122"/>
              <p:cNvSpPr/>
              <p:nvPr/>
            </p:nvSpPr>
            <p:spPr>
              <a:xfrm rot="5400000">
                <a:off x="2907449" y="1854446"/>
                <a:ext cx="1216641" cy="1217723"/>
              </a:xfrm>
              <a:prstGeom prst="triangle">
                <a:avLst>
                  <a:gd name="adj" fmla="val 0"/>
                </a:avLst>
              </a:prstGeom>
              <a:no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31763" name="矩形 33"/>
              <p:cNvSpPr>
                <a:spLocks noChangeArrowheads="1"/>
              </p:cNvSpPr>
              <p:nvPr/>
            </p:nvSpPr>
            <p:spPr bwMode="auto">
              <a:xfrm rot="5400000">
                <a:off x="3025575" y="1859525"/>
                <a:ext cx="335668" cy="6093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>
                    <a:latin typeface="Arial" panose="020B0604020202020204" pitchFamily="34" charset="0"/>
                    <a:ea typeface="黑体" panose="02010609060101010101" pitchFamily="49" charset="-122"/>
                  </a:rPr>
                  <a:t> </a:t>
                </a:r>
                <a:endParaRPr lang="zh-CN" altLang="en-US">
                  <a:latin typeface="Arial" panose="020B0604020202020204" pitchFamily="34" charset="0"/>
                  <a:ea typeface="黑体" panose="02010609060101010101" pitchFamily="49" charset="-122"/>
                </a:endParaRPr>
              </a:p>
            </p:txBody>
          </p:sp>
        </p:grpSp>
      </p:grpSp>
      <p:grpSp>
        <p:nvGrpSpPr>
          <p:cNvPr id="127" name="组合 28"/>
          <p:cNvGrpSpPr/>
          <p:nvPr/>
        </p:nvGrpSpPr>
        <p:grpSpPr>
          <a:xfrm rot="5400000">
            <a:off x="1369902" y="2550091"/>
            <a:ext cx="741478" cy="736904"/>
            <a:chOff x="1680773" y="1879638"/>
            <a:chExt cx="1223314" cy="1216800"/>
          </a:xfrm>
          <a:solidFill>
            <a:srgbClr val="2A8C3F"/>
          </a:solidFill>
        </p:grpSpPr>
        <p:sp>
          <p:nvSpPr>
            <p:cNvPr id="128" name="等腰三角形 127"/>
            <p:cNvSpPr/>
            <p:nvPr/>
          </p:nvSpPr>
          <p:spPr>
            <a:xfrm rot="10800000">
              <a:off x="1680773" y="1879638"/>
              <a:ext cx="1216800" cy="1216800"/>
            </a:xfrm>
            <a:prstGeom prst="triangle">
              <a:avLst>
                <a:gd name="adj" fmla="val 0"/>
              </a:avLst>
            </a:prstGeom>
            <a:solidFill>
              <a:srgbClr val="D75F4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29" name="矩形 30"/>
            <p:cNvSpPr/>
            <p:nvPr/>
          </p:nvSpPr>
          <p:spPr>
            <a:xfrm rot="16200000">
              <a:off x="2431635" y="1837969"/>
              <a:ext cx="335567" cy="60933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zh-CN" noProof="1"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6</a:t>
              </a:r>
              <a:endParaRPr lang="zh-CN" altLang="en-US" noProof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31757" name="组合 40"/>
          <p:cNvGrpSpPr/>
          <p:nvPr/>
        </p:nvGrpSpPr>
        <p:grpSpPr bwMode="auto">
          <a:xfrm>
            <a:off x="179388" y="34925"/>
            <a:ext cx="4073525" cy="881063"/>
            <a:chOff x="179512" y="35264"/>
            <a:chExt cx="4073471" cy="879930"/>
          </a:xfrm>
        </p:grpSpPr>
        <p:pic>
          <p:nvPicPr>
            <p:cNvPr id="31758" name="图片 4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35264"/>
              <a:ext cx="4073471" cy="879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759" name="文本框 3"/>
            <p:cNvSpPr txBox="1">
              <a:spLocks noChangeArrowheads="1"/>
            </p:cNvSpPr>
            <p:nvPr/>
          </p:nvSpPr>
          <p:spPr bwMode="auto">
            <a:xfrm>
              <a:off x="924434" y="62865"/>
              <a:ext cx="2656496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>
                  <a:latin typeface="黑体" panose="02010609060101010101" pitchFamily="49" charset="-122"/>
                  <a:ea typeface="黑体" panose="02010609060101010101" pitchFamily="49" charset="-122"/>
                  <a:sym typeface="+mn-lt"/>
                </a:rPr>
                <a:t>三、巩固练习</a:t>
              </a:r>
              <a:endParaRPr lang="zh-CN" altLang="en-US" sz="3200" b="1">
                <a:latin typeface="黑体" panose="02010609060101010101" pitchFamily="49" charset="-122"/>
                <a:ea typeface="黑体" panose="02010609060101010101" pitchFamily="49" charset="-122"/>
                <a:sym typeface="+mn-lt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5868144" y="736286"/>
            <a:ext cx="30011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0070C0"/>
                </a:solidFill>
              </a:rPr>
              <a:t>【</a:t>
            </a:r>
            <a:r>
              <a:rPr lang="zh-CN" altLang="en-US" sz="1400" b="1" dirty="0">
                <a:solidFill>
                  <a:srgbClr val="0070C0"/>
                </a:solidFill>
              </a:rPr>
              <a:t>选自课本</a:t>
            </a:r>
            <a:r>
              <a:rPr lang="en-US" altLang="zh-CN" sz="1400" b="1" dirty="0">
                <a:solidFill>
                  <a:srgbClr val="0070C0"/>
                </a:solidFill>
              </a:rPr>
              <a:t>P88 </a:t>
            </a:r>
            <a:r>
              <a:rPr lang="zh-CN" altLang="en-US" sz="1400" b="1" dirty="0">
                <a:solidFill>
                  <a:srgbClr val="0070C0"/>
                </a:solidFill>
              </a:rPr>
              <a:t>练习二十二 第</a:t>
            </a:r>
            <a:r>
              <a:rPr lang="en-US" altLang="zh-CN" sz="1400" b="1" dirty="0">
                <a:solidFill>
                  <a:srgbClr val="0070C0"/>
                </a:solidFill>
              </a:rPr>
              <a:t>2</a:t>
            </a:r>
            <a:r>
              <a:rPr lang="zh-CN" altLang="en-US" sz="1400" b="1" dirty="0">
                <a:solidFill>
                  <a:srgbClr val="0070C0"/>
                </a:solidFill>
              </a:rPr>
              <a:t>题</a:t>
            </a:r>
            <a:r>
              <a:rPr lang="en-US" altLang="zh-CN" sz="1400" b="1" dirty="0">
                <a:solidFill>
                  <a:srgbClr val="0070C0"/>
                </a:solidFill>
              </a:rPr>
              <a:t>】</a:t>
            </a:r>
            <a:endParaRPr lang="zh-CN" altLang="en-US" sz="14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3.95062E-6 L 0.53958 0.00155 " pathEditMode="relative" rAng="0" ptsTypes="AA">
                                      <p:cBhvr>
                                        <p:cTn id="6" dur="125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79" y="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3958 0.00155 L 0.53906 0.0463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2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3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4.44444E-6 L 0.37778 -4.44444E-6 " pathEditMode="relative" rAng="0" ptsTypes="AA">
                                      <p:cBhvr>
                                        <p:cTn id="16" dur="12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8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7778 -4.44444E-6 L 0.37622 0.04537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" y="22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80" name="Rectangle 2"/>
          <p:cNvSpPr txBox="1">
            <a:spLocks noChangeArrowheads="1"/>
          </p:cNvSpPr>
          <p:nvPr/>
        </p:nvSpPr>
        <p:spPr bwMode="auto">
          <a:xfrm>
            <a:off x="490537" y="843558"/>
            <a:ext cx="8162925" cy="1001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marL="358775" indent="-358775" eaLnBrk="1" hangingPunct="1">
              <a:lnSpc>
                <a:spcPct val="11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下面右边的大熊猫头像是左边的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张卡片通过平移或旋转拼成的，说一说每张卡片的运动过程。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9672" y="1954857"/>
            <a:ext cx="5677705" cy="2687059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004048" y="535781"/>
            <a:ext cx="30011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0070C0"/>
                </a:solidFill>
              </a:rPr>
              <a:t>【</a:t>
            </a:r>
            <a:r>
              <a:rPr lang="zh-CN" altLang="en-US" sz="1400" b="1" dirty="0">
                <a:solidFill>
                  <a:srgbClr val="0070C0"/>
                </a:solidFill>
              </a:rPr>
              <a:t>选自课本</a:t>
            </a:r>
            <a:r>
              <a:rPr lang="en-US" altLang="zh-CN" sz="1400" b="1" dirty="0">
                <a:solidFill>
                  <a:srgbClr val="0070C0"/>
                </a:solidFill>
              </a:rPr>
              <a:t>P88 </a:t>
            </a:r>
            <a:r>
              <a:rPr lang="zh-CN" altLang="en-US" sz="1400" b="1" dirty="0">
                <a:solidFill>
                  <a:srgbClr val="0070C0"/>
                </a:solidFill>
              </a:rPr>
              <a:t>练习二十二 第</a:t>
            </a:r>
            <a:r>
              <a:rPr lang="en-US" altLang="zh-CN" sz="1400" b="1" dirty="0">
                <a:solidFill>
                  <a:srgbClr val="0070C0"/>
                </a:solidFill>
              </a:rPr>
              <a:t>3</a:t>
            </a:r>
            <a:r>
              <a:rPr lang="zh-CN" altLang="en-US" sz="1400" b="1" dirty="0">
                <a:solidFill>
                  <a:srgbClr val="0070C0"/>
                </a:solidFill>
              </a:rPr>
              <a:t>题</a:t>
            </a:r>
            <a:r>
              <a:rPr lang="en-US" altLang="zh-CN" sz="1400" b="1" dirty="0">
                <a:solidFill>
                  <a:srgbClr val="0070C0"/>
                </a:solidFill>
              </a:rPr>
              <a:t>】</a:t>
            </a:r>
            <a:endParaRPr lang="zh-CN" altLang="en-US" sz="1400" b="1" dirty="0">
              <a:solidFill>
                <a:srgbClr val="0070C0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0748" y="2328863"/>
            <a:ext cx="935815" cy="950118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1042512" y="2311400"/>
            <a:ext cx="1952942" cy="1980159"/>
            <a:chOff x="1042512" y="2311400"/>
            <a:chExt cx="1952942" cy="1980159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99774" y="2311400"/>
              <a:ext cx="995680" cy="995680"/>
            </a:xfrm>
            <a:prstGeom prst="rect">
              <a:avLst/>
            </a:prstGeom>
          </p:spPr>
        </p:pic>
        <p:sp>
          <p:nvSpPr>
            <p:cNvPr id="5" name="矩形 4"/>
            <p:cNvSpPr/>
            <p:nvPr/>
          </p:nvSpPr>
          <p:spPr>
            <a:xfrm>
              <a:off x="1042512" y="3307309"/>
              <a:ext cx="963612" cy="984250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4682" y="2324423"/>
            <a:ext cx="957718" cy="952177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2976404" y="1338993"/>
            <a:ext cx="1979032" cy="1957513"/>
            <a:chOff x="2976563" y="1338263"/>
            <a:chExt cx="1979032" cy="1957513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976563" y="2316411"/>
              <a:ext cx="998537" cy="979365"/>
            </a:xfrm>
            <a:prstGeom prst="rect">
              <a:avLst/>
            </a:prstGeom>
          </p:spPr>
        </p:pic>
        <p:sp>
          <p:nvSpPr>
            <p:cNvPr id="9" name="矩形 8"/>
            <p:cNvSpPr/>
            <p:nvPr/>
          </p:nvSpPr>
          <p:spPr>
            <a:xfrm>
              <a:off x="3982299" y="1338263"/>
              <a:ext cx="973296" cy="973137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40748" y="3309466"/>
            <a:ext cx="937402" cy="95773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23857" y="3295650"/>
            <a:ext cx="970094" cy="99060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98689" y="3314700"/>
            <a:ext cx="970061" cy="952500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2979387" y="2318136"/>
            <a:ext cx="1976049" cy="1970829"/>
            <a:chOff x="2979387" y="2318136"/>
            <a:chExt cx="1976049" cy="1970829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979387" y="3298386"/>
              <a:ext cx="1008413" cy="990579"/>
            </a:xfrm>
            <a:prstGeom prst="rect">
              <a:avLst/>
            </a:prstGeom>
          </p:spPr>
        </p:pic>
        <p:sp>
          <p:nvSpPr>
            <p:cNvPr id="18" name="矩形 17"/>
            <p:cNvSpPr/>
            <p:nvPr/>
          </p:nvSpPr>
          <p:spPr>
            <a:xfrm>
              <a:off x="3978226" y="2318136"/>
              <a:ext cx="977210" cy="977900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33333E-6 L 0.32292 3.33333E-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4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2292 3.33333E-6 L 0.32153 -0.19105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" y="-95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3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2.71605E-6 L 0.21632 -0.00124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16" y="-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632 -0.00124 L 0.21701 0.19012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95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2.96296E-6 L 0.32152 0.00123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76" y="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6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3.95062E-6 L 0.2158 0.00124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81" y="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000"/>
                            </p:stCondLst>
                            <p:childTnLst>
                              <p:par>
                                <p:cTn id="6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684 -0.00154 L 0.21615 -0.1929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96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000"/>
                            </p:stCondLst>
                            <p:childTnLst>
                              <p:par>
                                <p:cTn id="7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图片 1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95" b="22943"/>
          <a:stretch>
            <a:fillRect/>
          </a:stretch>
        </p:blipFill>
        <p:spPr bwMode="auto">
          <a:xfrm>
            <a:off x="323850" y="1304925"/>
            <a:ext cx="8280400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5" name="Rectangle 2"/>
          <p:cNvSpPr txBox="1">
            <a:spLocks noChangeArrowheads="1"/>
          </p:cNvSpPr>
          <p:nvPr/>
        </p:nvSpPr>
        <p:spPr bwMode="auto">
          <a:xfrm>
            <a:off x="490537" y="805089"/>
            <a:ext cx="8162925" cy="465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3.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观察下面三组图形，说一说你的发现，并回答后面的问题。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3796" name="Rectangle 2"/>
          <p:cNvSpPr txBox="1">
            <a:spLocks noChangeArrowheads="1"/>
          </p:cNvSpPr>
          <p:nvPr/>
        </p:nvSpPr>
        <p:spPr bwMode="auto">
          <a:xfrm>
            <a:off x="468313" y="3409950"/>
            <a:ext cx="7500937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）怎样通过平移或旋转使每组图形变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 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成一个正方形？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5" name="任意多边形: 形状 44"/>
          <p:cNvSpPr/>
          <p:nvPr/>
        </p:nvSpPr>
        <p:spPr>
          <a:xfrm flipH="1">
            <a:off x="1811338" y="2392363"/>
            <a:ext cx="463550" cy="720725"/>
          </a:xfrm>
          <a:custGeom>
            <a:avLst/>
            <a:gdLst>
              <a:gd name="connsiteX0" fmla="*/ 216024 w 463446"/>
              <a:gd name="connsiteY0" fmla="*/ 0 h 720080"/>
              <a:gd name="connsiteX1" fmla="*/ 0 w 463446"/>
              <a:gd name="connsiteY1" fmla="*/ 0 h 720080"/>
              <a:gd name="connsiteX2" fmla="*/ 0 w 463446"/>
              <a:gd name="connsiteY2" fmla="*/ 720080 h 720080"/>
              <a:gd name="connsiteX3" fmla="*/ 216024 w 463446"/>
              <a:gd name="connsiteY3" fmla="*/ 720080 h 720080"/>
              <a:gd name="connsiteX4" fmla="*/ 216025 w 463446"/>
              <a:gd name="connsiteY4" fmla="*/ 0 h 720080"/>
              <a:gd name="connsiteX5" fmla="*/ 216025 w 463446"/>
              <a:gd name="connsiteY5" fmla="*/ 720080 h 720080"/>
              <a:gd name="connsiteX6" fmla="*/ 463446 w 463446"/>
              <a:gd name="connsiteY6" fmla="*/ 720080 h 72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3446" h="720080">
                <a:moveTo>
                  <a:pt x="216024" y="0"/>
                </a:moveTo>
                <a:lnTo>
                  <a:pt x="0" y="0"/>
                </a:lnTo>
                <a:lnTo>
                  <a:pt x="0" y="720080"/>
                </a:lnTo>
                <a:lnTo>
                  <a:pt x="216024" y="720080"/>
                </a:lnTo>
                <a:close/>
                <a:moveTo>
                  <a:pt x="216025" y="0"/>
                </a:moveTo>
                <a:lnTo>
                  <a:pt x="216025" y="720080"/>
                </a:lnTo>
                <a:lnTo>
                  <a:pt x="463446" y="72008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6" name="任意多边形: 形状 45"/>
          <p:cNvSpPr/>
          <p:nvPr/>
        </p:nvSpPr>
        <p:spPr>
          <a:xfrm rot="10800000" flipH="1">
            <a:off x="2300288" y="1671638"/>
            <a:ext cx="463550" cy="720725"/>
          </a:xfrm>
          <a:custGeom>
            <a:avLst/>
            <a:gdLst>
              <a:gd name="connsiteX0" fmla="*/ 216024 w 463446"/>
              <a:gd name="connsiteY0" fmla="*/ 0 h 720080"/>
              <a:gd name="connsiteX1" fmla="*/ 0 w 463446"/>
              <a:gd name="connsiteY1" fmla="*/ 0 h 720080"/>
              <a:gd name="connsiteX2" fmla="*/ 0 w 463446"/>
              <a:gd name="connsiteY2" fmla="*/ 720080 h 720080"/>
              <a:gd name="connsiteX3" fmla="*/ 216024 w 463446"/>
              <a:gd name="connsiteY3" fmla="*/ 720080 h 720080"/>
              <a:gd name="connsiteX4" fmla="*/ 216025 w 463446"/>
              <a:gd name="connsiteY4" fmla="*/ 0 h 720080"/>
              <a:gd name="connsiteX5" fmla="*/ 216025 w 463446"/>
              <a:gd name="connsiteY5" fmla="*/ 720080 h 720080"/>
              <a:gd name="connsiteX6" fmla="*/ 463446 w 463446"/>
              <a:gd name="connsiteY6" fmla="*/ 720080 h 72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3446" h="720080">
                <a:moveTo>
                  <a:pt x="216024" y="0"/>
                </a:moveTo>
                <a:lnTo>
                  <a:pt x="0" y="0"/>
                </a:lnTo>
                <a:lnTo>
                  <a:pt x="0" y="720080"/>
                </a:lnTo>
                <a:lnTo>
                  <a:pt x="216024" y="720080"/>
                </a:lnTo>
                <a:close/>
                <a:moveTo>
                  <a:pt x="216025" y="0"/>
                </a:moveTo>
                <a:lnTo>
                  <a:pt x="216025" y="720080"/>
                </a:lnTo>
                <a:lnTo>
                  <a:pt x="463446" y="72008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0" name="任意多边形: 形状 49"/>
          <p:cNvSpPr/>
          <p:nvPr/>
        </p:nvSpPr>
        <p:spPr>
          <a:xfrm>
            <a:off x="3733800" y="1665288"/>
            <a:ext cx="471488" cy="719137"/>
          </a:xfrm>
          <a:custGeom>
            <a:avLst/>
            <a:gdLst>
              <a:gd name="connsiteX0" fmla="*/ 0 w 470764"/>
              <a:gd name="connsiteY0" fmla="*/ 0 h 720080"/>
              <a:gd name="connsiteX1" fmla="*/ 254739 w 470764"/>
              <a:gd name="connsiteY1" fmla="*/ 0 h 720080"/>
              <a:gd name="connsiteX2" fmla="*/ 254739 w 470764"/>
              <a:gd name="connsiteY2" fmla="*/ 254156 h 720080"/>
              <a:gd name="connsiteX3" fmla="*/ 254740 w 470764"/>
              <a:gd name="connsiteY3" fmla="*/ 254156 h 720080"/>
              <a:gd name="connsiteX4" fmla="*/ 254740 w 470764"/>
              <a:gd name="connsiteY4" fmla="*/ 0 h 720080"/>
              <a:gd name="connsiteX5" fmla="*/ 470764 w 470764"/>
              <a:gd name="connsiteY5" fmla="*/ 0 h 720080"/>
              <a:gd name="connsiteX6" fmla="*/ 470764 w 470764"/>
              <a:gd name="connsiteY6" fmla="*/ 258772 h 720080"/>
              <a:gd name="connsiteX7" fmla="*/ 466243 w 470764"/>
              <a:gd name="connsiteY7" fmla="*/ 258772 h 720080"/>
              <a:gd name="connsiteX8" fmla="*/ 254739 w 470764"/>
              <a:gd name="connsiteY8" fmla="*/ 474798 h 720080"/>
              <a:gd name="connsiteX9" fmla="*/ 254739 w 470764"/>
              <a:gd name="connsiteY9" fmla="*/ 720080 h 720080"/>
              <a:gd name="connsiteX10" fmla="*/ 0 w 470764"/>
              <a:gd name="connsiteY10" fmla="*/ 720080 h 72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764" h="720080">
                <a:moveTo>
                  <a:pt x="0" y="0"/>
                </a:moveTo>
                <a:lnTo>
                  <a:pt x="254739" y="0"/>
                </a:lnTo>
                <a:lnTo>
                  <a:pt x="254739" y="254156"/>
                </a:lnTo>
                <a:lnTo>
                  <a:pt x="254740" y="254156"/>
                </a:lnTo>
                <a:lnTo>
                  <a:pt x="254740" y="0"/>
                </a:lnTo>
                <a:lnTo>
                  <a:pt x="470764" y="0"/>
                </a:lnTo>
                <a:lnTo>
                  <a:pt x="470764" y="258772"/>
                </a:lnTo>
                <a:lnTo>
                  <a:pt x="466243" y="258772"/>
                </a:lnTo>
                <a:lnTo>
                  <a:pt x="254739" y="474798"/>
                </a:lnTo>
                <a:lnTo>
                  <a:pt x="254739" y="720080"/>
                </a:lnTo>
                <a:lnTo>
                  <a:pt x="0" y="720080"/>
                </a:lnTo>
                <a:close/>
              </a:path>
            </a:pathLst>
          </a:custGeom>
          <a:solidFill>
            <a:srgbClr val="F25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1" name="任意多边形: 形状 50"/>
          <p:cNvSpPr/>
          <p:nvPr/>
        </p:nvSpPr>
        <p:spPr>
          <a:xfrm>
            <a:off x="3970338" y="2386013"/>
            <a:ext cx="471487" cy="720725"/>
          </a:xfrm>
          <a:custGeom>
            <a:avLst/>
            <a:gdLst>
              <a:gd name="connsiteX0" fmla="*/ 0 w 470764"/>
              <a:gd name="connsiteY0" fmla="*/ 0 h 720080"/>
              <a:gd name="connsiteX1" fmla="*/ 254739 w 470764"/>
              <a:gd name="connsiteY1" fmla="*/ 0 h 720080"/>
              <a:gd name="connsiteX2" fmla="*/ 254739 w 470764"/>
              <a:gd name="connsiteY2" fmla="*/ 254156 h 720080"/>
              <a:gd name="connsiteX3" fmla="*/ 254740 w 470764"/>
              <a:gd name="connsiteY3" fmla="*/ 254156 h 720080"/>
              <a:gd name="connsiteX4" fmla="*/ 254740 w 470764"/>
              <a:gd name="connsiteY4" fmla="*/ 0 h 720080"/>
              <a:gd name="connsiteX5" fmla="*/ 470764 w 470764"/>
              <a:gd name="connsiteY5" fmla="*/ 0 h 720080"/>
              <a:gd name="connsiteX6" fmla="*/ 470764 w 470764"/>
              <a:gd name="connsiteY6" fmla="*/ 258772 h 720080"/>
              <a:gd name="connsiteX7" fmla="*/ 466243 w 470764"/>
              <a:gd name="connsiteY7" fmla="*/ 258772 h 720080"/>
              <a:gd name="connsiteX8" fmla="*/ 254739 w 470764"/>
              <a:gd name="connsiteY8" fmla="*/ 474798 h 720080"/>
              <a:gd name="connsiteX9" fmla="*/ 254739 w 470764"/>
              <a:gd name="connsiteY9" fmla="*/ 720080 h 720080"/>
              <a:gd name="connsiteX10" fmla="*/ 0 w 470764"/>
              <a:gd name="connsiteY10" fmla="*/ 720080 h 72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764" h="720080">
                <a:moveTo>
                  <a:pt x="0" y="0"/>
                </a:moveTo>
                <a:lnTo>
                  <a:pt x="254739" y="0"/>
                </a:lnTo>
                <a:lnTo>
                  <a:pt x="254739" y="254156"/>
                </a:lnTo>
                <a:lnTo>
                  <a:pt x="254740" y="254156"/>
                </a:lnTo>
                <a:lnTo>
                  <a:pt x="254740" y="0"/>
                </a:lnTo>
                <a:lnTo>
                  <a:pt x="470764" y="0"/>
                </a:lnTo>
                <a:lnTo>
                  <a:pt x="470764" y="258772"/>
                </a:lnTo>
                <a:lnTo>
                  <a:pt x="466243" y="258772"/>
                </a:lnTo>
                <a:lnTo>
                  <a:pt x="254739" y="474798"/>
                </a:lnTo>
                <a:lnTo>
                  <a:pt x="254739" y="720080"/>
                </a:lnTo>
                <a:lnTo>
                  <a:pt x="0" y="720080"/>
                </a:lnTo>
                <a:close/>
              </a:path>
            </a:pathLst>
          </a:custGeom>
          <a:solidFill>
            <a:srgbClr val="F25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2" name="直角三角形 51"/>
          <p:cNvSpPr/>
          <p:nvPr/>
        </p:nvSpPr>
        <p:spPr>
          <a:xfrm rot="10800000">
            <a:off x="5441950" y="1665288"/>
            <a:ext cx="703263" cy="719137"/>
          </a:xfrm>
          <a:prstGeom prst="rtTriangl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3" name="直角三角形 52"/>
          <p:cNvSpPr/>
          <p:nvPr/>
        </p:nvSpPr>
        <p:spPr>
          <a:xfrm>
            <a:off x="6148388" y="2398713"/>
            <a:ext cx="704850" cy="719137"/>
          </a:xfrm>
          <a:prstGeom prst="rtTriangl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464050" y="363323"/>
            <a:ext cx="30011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0070C0"/>
                </a:solidFill>
              </a:rPr>
              <a:t>【</a:t>
            </a:r>
            <a:r>
              <a:rPr lang="zh-CN" altLang="en-US" sz="1400" b="1" dirty="0">
                <a:solidFill>
                  <a:srgbClr val="0070C0"/>
                </a:solidFill>
              </a:rPr>
              <a:t>选自课本</a:t>
            </a:r>
            <a:r>
              <a:rPr lang="en-US" altLang="zh-CN" sz="1400" b="1" dirty="0">
                <a:solidFill>
                  <a:srgbClr val="0070C0"/>
                </a:solidFill>
              </a:rPr>
              <a:t>P88 </a:t>
            </a:r>
            <a:r>
              <a:rPr lang="zh-CN" altLang="en-US" sz="1400" b="1" dirty="0">
                <a:solidFill>
                  <a:srgbClr val="0070C0"/>
                </a:solidFill>
              </a:rPr>
              <a:t>练习二十二 第</a:t>
            </a:r>
            <a:r>
              <a:rPr lang="en-US" altLang="zh-CN" sz="1400" b="1" dirty="0">
                <a:solidFill>
                  <a:srgbClr val="0070C0"/>
                </a:solidFill>
              </a:rPr>
              <a:t>1</a:t>
            </a:r>
            <a:r>
              <a:rPr lang="zh-CN" altLang="en-US" sz="1400" b="1" dirty="0">
                <a:solidFill>
                  <a:srgbClr val="0070C0"/>
                </a:solidFill>
              </a:rPr>
              <a:t>题</a:t>
            </a:r>
            <a:r>
              <a:rPr lang="en-US" altLang="zh-CN" sz="1400" b="1" dirty="0">
                <a:solidFill>
                  <a:srgbClr val="0070C0"/>
                </a:solidFill>
              </a:rPr>
              <a:t>】</a:t>
            </a:r>
            <a:endParaRPr lang="zh-CN" altLang="en-US" sz="14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1.7284E-6 L -0.00226 0.13982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" y="69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26 0.13982 L -0.07882 0.13982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3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25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1.48148E-6 L 0.05087 -0.00185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35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42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087 -0.00185 L 0.05312 0.13981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" y="70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73 0.00308 L 0.07864 -0.00247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37" y="-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42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864 -0.00247 L 0.07864 0.14136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70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0" grpId="1" animBg="1"/>
      <p:bldP spid="50" grpId="2" animBg="1"/>
      <p:bldP spid="50" grpId="3" animBg="1"/>
      <p:bldP spid="52" grpId="0" animBg="1"/>
      <p:bldP spid="52" grpId="1" animBg="1"/>
      <p:bldP spid="52" grpId="2" animBg="1"/>
      <p:bldP spid="5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图片 1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95" b="22943"/>
          <a:stretch>
            <a:fillRect/>
          </a:stretch>
        </p:blipFill>
        <p:spPr bwMode="auto">
          <a:xfrm>
            <a:off x="323850" y="1304925"/>
            <a:ext cx="8280400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0" name="Rectangle 2"/>
          <p:cNvSpPr txBox="1">
            <a:spLocks noChangeArrowheads="1"/>
          </p:cNvSpPr>
          <p:nvPr/>
        </p:nvSpPr>
        <p:spPr bwMode="auto">
          <a:xfrm>
            <a:off x="468313" y="3409950"/>
            <a:ext cx="7500937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）通过平移或旋转，你还能把每组图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 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形分别变成什么图形？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490537" y="805089"/>
            <a:ext cx="8162925" cy="465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3.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观察下面三组图形，说一说你的发现，并回答后面的问题。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464050" y="363323"/>
            <a:ext cx="30011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0070C0"/>
                </a:solidFill>
              </a:rPr>
              <a:t>【</a:t>
            </a:r>
            <a:r>
              <a:rPr lang="zh-CN" altLang="en-US" sz="1400" b="1" dirty="0">
                <a:solidFill>
                  <a:srgbClr val="0070C0"/>
                </a:solidFill>
              </a:rPr>
              <a:t>选自课本</a:t>
            </a:r>
            <a:r>
              <a:rPr lang="en-US" altLang="zh-CN" sz="1400" b="1" dirty="0">
                <a:solidFill>
                  <a:srgbClr val="0070C0"/>
                </a:solidFill>
              </a:rPr>
              <a:t>P88 </a:t>
            </a:r>
            <a:r>
              <a:rPr lang="zh-CN" altLang="en-US" sz="1400" b="1" dirty="0">
                <a:solidFill>
                  <a:srgbClr val="0070C0"/>
                </a:solidFill>
              </a:rPr>
              <a:t>练习二十二 第</a:t>
            </a:r>
            <a:r>
              <a:rPr lang="en-US" altLang="zh-CN" sz="1400" b="1" dirty="0">
                <a:solidFill>
                  <a:srgbClr val="0070C0"/>
                </a:solidFill>
              </a:rPr>
              <a:t>1</a:t>
            </a:r>
            <a:r>
              <a:rPr lang="zh-CN" altLang="en-US" sz="1400" b="1" dirty="0">
                <a:solidFill>
                  <a:srgbClr val="0070C0"/>
                </a:solidFill>
              </a:rPr>
              <a:t>题</a:t>
            </a:r>
            <a:r>
              <a:rPr lang="en-US" altLang="zh-CN" sz="1400" b="1" dirty="0">
                <a:solidFill>
                  <a:srgbClr val="0070C0"/>
                </a:solidFill>
              </a:rPr>
              <a:t>】</a:t>
            </a:r>
            <a:endParaRPr lang="zh-CN" altLang="en-US" sz="14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矩形 1"/>
          <p:cNvSpPr>
            <a:spLocks noChangeArrowheads="1"/>
          </p:cNvSpPr>
          <p:nvPr/>
        </p:nvSpPr>
        <p:spPr bwMode="auto">
          <a:xfrm>
            <a:off x="684213" y="1347788"/>
            <a:ext cx="7775575" cy="222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71945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zh-CN" altLang="en-US" sz="32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在解决图形拼组问题时，先观察图形边、角的特点和拼摆图形的轮廓线，适时地调整拼摆方法，最后验证是否合理</a:t>
            </a:r>
            <a:r>
              <a:rPr lang="zh-CN" altLang="en-US" sz="3200" b="1">
                <a:solidFill>
                  <a:srgbClr val="C00000"/>
                </a:solidFill>
                <a:latin typeface="楷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3200" b="1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35843" name="组合 9"/>
          <p:cNvGrpSpPr/>
          <p:nvPr/>
        </p:nvGrpSpPr>
        <p:grpSpPr bwMode="auto">
          <a:xfrm>
            <a:off x="179388" y="34925"/>
            <a:ext cx="4073525" cy="881063"/>
            <a:chOff x="179512" y="35264"/>
            <a:chExt cx="4073471" cy="879930"/>
          </a:xfrm>
        </p:grpSpPr>
        <p:pic>
          <p:nvPicPr>
            <p:cNvPr id="35844" name="图片 10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35264"/>
              <a:ext cx="4073471" cy="879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845" name="文本框 3"/>
            <p:cNvSpPr txBox="1">
              <a:spLocks noChangeArrowheads="1"/>
            </p:cNvSpPr>
            <p:nvPr/>
          </p:nvSpPr>
          <p:spPr bwMode="auto">
            <a:xfrm>
              <a:off x="924434" y="62865"/>
              <a:ext cx="2656496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>
                  <a:latin typeface="黑体" panose="02010609060101010101" pitchFamily="49" charset="-122"/>
                  <a:ea typeface="黑体" panose="02010609060101010101" pitchFamily="49" charset="-122"/>
                  <a:sym typeface="+mn-lt"/>
                </a:rPr>
                <a:t>四、课堂小结</a:t>
              </a:r>
              <a:endParaRPr lang="zh-CN" altLang="en-US" sz="3200" b="1">
                <a:latin typeface="黑体" panose="02010609060101010101" pitchFamily="49" charset="-122"/>
                <a:ea typeface="黑体" panose="02010609060101010101" pitchFamily="49" charset="-122"/>
                <a:sym typeface="+mn-lt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矩形 1"/>
          <p:cNvSpPr>
            <a:spLocks noChangeArrowheads="1"/>
          </p:cNvSpPr>
          <p:nvPr/>
        </p:nvSpPr>
        <p:spPr bwMode="auto">
          <a:xfrm>
            <a:off x="1331913" y="925513"/>
            <a:ext cx="6892925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一、风车魔术，将左图变成右图风车。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36867" name="图片 2"/>
          <p:cNvPicPr>
            <a:picLocks noChangeAspect="1" noChangeArrowheads="1"/>
          </p:cNvPicPr>
          <p:nvPr/>
        </p:nvPicPr>
        <p:blipFill>
          <a:blip r:embed="rId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738313"/>
            <a:ext cx="3524250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8" name="矩形 3"/>
          <p:cNvSpPr>
            <a:spLocks noChangeArrowheads="1"/>
          </p:cNvSpPr>
          <p:nvPr/>
        </p:nvSpPr>
        <p:spPr bwMode="auto">
          <a:xfrm>
            <a:off x="1527175" y="3370263"/>
            <a:ext cx="6697663" cy="116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1.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将图①向右平移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(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　　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格。</a:t>
            </a:r>
            <a:endParaRPr lang="en-US" altLang="zh-CN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3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将图②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(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　　　　　　　　　                   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en-US" altLang="zh-CN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4695825" y="3370263"/>
            <a:ext cx="544513" cy="60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3111500" y="3930650"/>
            <a:ext cx="527367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向下平移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格，再向右平移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格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36871" name="组合 9"/>
          <p:cNvGrpSpPr/>
          <p:nvPr/>
        </p:nvGrpSpPr>
        <p:grpSpPr bwMode="auto">
          <a:xfrm>
            <a:off x="179388" y="34925"/>
            <a:ext cx="4073525" cy="881063"/>
            <a:chOff x="179512" y="35264"/>
            <a:chExt cx="4073471" cy="879930"/>
          </a:xfrm>
        </p:grpSpPr>
        <p:pic>
          <p:nvPicPr>
            <p:cNvPr id="36873" name="图片 1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35264"/>
              <a:ext cx="4073471" cy="879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874" name="文本框 3"/>
            <p:cNvSpPr txBox="1">
              <a:spLocks noChangeArrowheads="1"/>
            </p:cNvSpPr>
            <p:nvPr/>
          </p:nvSpPr>
          <p:spPr bwMode="auto">
            <a:xfrm>
              <a:off x="924434" y="62865"/>
              <a:ext cx="2592376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>
                  <a:latin typeface="黑体" panose="02010609060101010101" pitchFamily="49" charset="-122"/>
                  <a:ea typeface="黑体" panose="02010609060101010101" pitchFamily="49" charset="-122"/>
                  <a:sym typeface="+mn-lt"/>
                </a:rPr>
                <a:t>▶ 备选练习</a:t>
              </a:r>
              <a:endParaRPr lang="zh-CN" altLang="en-US" sz="3200" b="1">
                <a:latin typeface="黑体" panose="02010609060101010101" pitchFamily="49" charset="-122"/>
                <a:ea typeface="黑体" panose="02010609060101010101" pitchFamily="49" charset="-122"/>
                <a:sym typeface="+mn-lt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2382838" y="4832350"/>
            <a:ext cx="4413250" cy="306388"/>
            <a:chOff x="2382838" y="4832350"/>
            <a:chExt cx="4413250" cy="306388"/>
          </a:xfrm>
          <a:effectLst>
            <a:outerShdw blurRad="63500" algn="ctr" rotWithShape="0">
              <a:prstClr val="black">
                <a:alpha val="40000"/>
              </a:prstClr>
            </a:outerShdw>
          </a:effectLst>
        </p:grpSpPr>
        <p:sp>
          <p:nvSpPr>
            <p:cNvPr id="11" name="圆角矩形 11"/>
            <p:cNvSpPr/>
            <p:nvPr/>
          </p:nvSpPr>
          <p:spPr>
            <a:xfrm>
              <a:off x="2382838" y="4832350"/>
              <a:ext cx="4413250" cy="306388"/>
            </a:xfrm>
            <a:prstGeom prst="roundRect">
              <a:avLst/>
            </a:prstGeom>
            <a:solidFill>
              <a:srgbClr val="2E51D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en-US" sz="2400" b="1">
                <a:latin typeface="仓耳今楷05-6763 W05" panose="02020400000000000000" pitchFamily="18" charset="-122"/>
                <a:ea typeface="仓耳今楷05-6763 W05" panose="02020400000000000000" pitchFamily="18" charset="-122"/>
              </a:endParaRPr>
            </a:p>
          </p:txBody>
        </p:sp>
        <p:sp>
          <p:nvSpPr>
            <p:cNvPr id="12" name="矩形 6"/>
            <p:cNvSpPr>
              <a:spLocks noChangeArrowheads="1"/>
            </p:cNvSpPr>
            <p:nvPr/>
          </p:nvSpPr>
          <p:spPr bwMode="auto">
            <a:xfrm>
              <a:off x="2566988" y="4832350"/>
              <a:ext cx="4044950" cy="306388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矩形 3"/>
          <p:cNvSpPr>
            <a:spLocks noChangeArrowheads="1"/>
          </p:cNvSpPr>
          <p:nvPr/>
        </p:nvSpPr>
        <p:spPr bwMode="auto">
          <a:xfrm>
            <a:off x="1428750" y="3359150"/>
            <a:ext cx="6697663" cy="116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3.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将图③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(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　　　　　　                               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3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4.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将图④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(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　　　　　　　　                   　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4140200" y="3368675"/>
            <a:ext cx="2428875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向右平移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格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2772" name="矩形 7"/>
          <p:cNvSpPr>
            <a:spLocks noChangeArrowheads="1"/>
          </p:cNvSpPr>
          <p:nvPr/>
        </p:nvSpPr>
        <p:spPr bwMode="auto">
          <a:xfrm>
            <a:off x="2951163" y="3975100"/>
            <a:ext cx="5273675" cy="60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向上平移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格，再向右平移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格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7893" name="矩形 1"/>
          <p:cNvSpPr>
            <a:spLocks noChangeArrowheads="1"/>
          </p:cNvSpPr>
          <p:nvPr/>
        </p:nvSpPr>
        <p:spPr bwMode="auto">
          <a:xfrm>
            <a:off x="1331913" y="925513"/>
            <a:ext cx="6892925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一、风车魔术，将左图变成右图风车。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37894" name="图片 2"/>
          <p:cNvPicPr>
            <a:picLocks noChangeAspect="1" noChangeArrowheads="1"/>
          </p:cNvPicPr>
          <p:nvPr/>
        </p:nvPicPr>
        <p:blipFill>
          <a:blip r:embed="rId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738313"/>
            <a:ext cx="3524250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组合 6"/>
          <p:cNvGrpSpPr/>
          <p:nvPr/>
        </p:nvGrpSpPr>
        <p:grpSpPr>
          <a:xfrm>
            <a:off x="2382838" y="4832350"/>
            <a:ext cx="4413250" cy="306388"/>
            <a:chOff x="2382838" y="4832350"/>
            <a:chExt cx="4413250" cy="306388"/>
          </a:xfrm>
          <a:effectLst>
            <a:outerShdw blurRad="63500" algn="ctr" rotWithShape="0">
              <a:prstClr val="black">
                <a:alpha val="40000"/>
              </a:prstClr>
            </a:outerShdw>
          </a:effectLst>
        </p:grpSpPr>
        <p:sp>
          <p:nvSpPr>
            <p:cNvPr id="8" name="圆角矩形 11"/>
            <p:cNvSpPr/>
            <p:nvPr/>
          </p:nvSpPr>
          <p:spPr>
            <a:xfrm>
              <a:off x="2382838" y="4832350"/>
              <a:ext cx="4413250" cy="306388"/>
            </a:xfrm>
            <a:prstGeom prst="roundRect">
              <a:avLst/>
            </a:prstGeom>
            <a:solidFill>
              <a:srgbClr val="2E51D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en-US" sz="2400" b="1">
                <a:latin typeface="仓耳今楷05-6763 W05" panose="02020400000000000000" pitchFamily="18" charset="-122"/>
                <a:ea typeface="仓耳今楷05-6763 W05" panose="02020400000000000000" pitchFamily="18" charset="-122"/>
              </a:endParaRPr>
            </a:p>
          </p:txBody>
        </p:sp>
        <p:sp>
          <p:nvSpPr>
            <p:cNvPr id="9" name="矩形 6"/>
            <p:cNvSpPr>
              <a:spLocks noChangeArrowheads="1"/>
            </p:cNvSpPr>
            <p:nvPr/>
          </p:nvSpPr>
          <p:spPr bwMode="auto">
            <a:xfrm>
              <a:off x="2566988" y="4832350"/>
              <a:ext cx="4044950" cy="306388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277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矩形 1"/>
          <p:cNvSpPr>
            <a:spLocks noChangeArrowheads="1"/>
          </p:cNvSpPr>
          <p:nvPr/>
        </p:nvSpPr>
        <p:spPr bwMode="auto">
          <a:xfrm>
            <a:off x="192088" y="285750"/>
            <a:ext cx="7693025" cy="17256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二、先画出轴对称图形的另一半，然后画出将整个轴对称图形向右平移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7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 格，再绕点 </a:t>
            </a:r>
            <a:r>
              <a:rPr lang="en-US" altLang="zh-CN" sz="2800" b="1" i="1">
                <a:latin typeface="Times New Roman" panose="02020603050405020304" pitchFamily="18" charset="0"/>
                <a:ea typeface="黑体" panose="02010609060101010101" pitchFamily="49" charset="-122"/>
              </a:rPr>
              <a:t>O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 的对应点逆时针旋转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90°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的图形。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38915" name="图片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1974850"/>
            <a:ext cx="5160963" cy="275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直接连接符 4"/>
          <p:cNvCxnSpPr/>
          <p:nvPr/>
        </p:nvCxnSpPr>
        <p:spPr>
          <a:xfrm>
            <a:off x="3778250" y="2644775"/>
            <a:ext cx="649288" cy="3619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H="1">
            <a:off x="4110038" y="3009900"/>
            <a:ext cx="29527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4110038" y="2998788"/>
            <a:ext cx="0" cy="70961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H="1">
            <a:off x="3778250" y="3692525"/>
            <a:ext cx="33178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任意多边形: 形状 18"/>
          <p:cNvSpPr/>
          <p:nvPr/>
        </p:nvSpPr>
        <p:spPr>
          <a:xfrm>
            <a:off x="3065463" y="2652713"/>
            <a:ext cx="1381125" cy="1047750"/>
          </a:xfrm>
          <a:custGeom>
            <a:avLst/>
            <a:gdLst>
              <a:gd name="connsiteX0" fmla="*/ 690655 w 1381309"/>
              <a:gd name="connsiteY0" fmla="*/ 0 h 1047620"/>
              <a:gd name="connsiteX1" fmla="*/ 1381309 w 1381309"/>
              <a:gd name="connsiteY1" fmla="*/ 354852 h 1047620"/>
              <a:gd name="connsiteX2" fmla="*/ 1044111 w 1381309"/>
              <a:gd name="connsiteY2" fmla="*/ 354852 h 1047620"/>
              <a:gd name="connsiteX3" fmla="*/ 1044111 w 1381309"/>
              <a:gd name="connsiteY3" fmla="*/ 1047620 h 1047620"/>
              <a:gd name="connsiteX4" fmla="*/ 353462 w 1381309"/>
              <a:gd name="connsiteY4" fmla="*/ 1047620 h 1047620"/>
              <a:gd name="connsiteX5" fmla="*/ 353462 w 1381309"/>
              <a:gd name="connsiteY5" fmla="*/ 354852 h 1047620"/>
              <a:gd name="connsiteX6" fmla="*/ 0 w 1381309"/>
              <a:gd name="connsiteY6" fmla="*/ 354852 h 1047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81309" h="1047620">
                <a:moveTo>
                  <a:pt x="690655" y="0"/>
                </a:moveTo>
                <a:lnTo>
                  <a:pt x="1381309" y="354852"/>
                </a:lnTo>
                <a:lnTo>
                  <a:pt x="1044111" y="354852"/>
                </a:lnTo>
                <a:lnTo>
                  <a:pt x="1044111" y="1047620"/>
                </a:lnTo>
                <a:lnTo>
                  <a:pt x="353462" y="1047620"/>
                </a:lnTo>
                <a:lnTo>
                  <a:pt x="353462" y="354852"/>
                </a:lnTo>
                <a:lnTo>
                  <a:pt x="0" y="354852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8921" name="矩形 19"/>
          <p:cNvSpPr>
            <a:spLocks noChangeArrowheads="1"/>
          </p:cNvSpPr>
          <p:nvPr/>
        </p:nvSpPr>
        <p:spPr bwMode="auto">
          <a:xfrm>
            <a:off x="5520055" y="3692525"/>
            <a:ext cx="3651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b="1" i="1">
                <a:latin typeface="Times New Roman" panose="02020603050405020304" pitchFamily="18" charset="0"/>
                <a:ea typeface="黑体" panose="02010609060101010101" pitchFamily="49" charset="-122"/>
              </a:rPr>
              <a:t>O</a:t>
            </a:r>
            <a:endParaRPr lang="en-US" altLang="zh-CN" b="1" i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21" name="组合 20"/>
          <p:cNvGrpSpPr/>
          <p:nvPr/>
        </p:nvGrpSpPr>
        <p:grpSpPr bwMode="auto">
          <a:xfrm>
            <a:off x="4770438" y="2644775"/>
            <a:ext cx="2071687" cy="2089150"/>
            <a:chOff x="3190690" y="1559342"/>
            <a:chExt cx="2071964" cy="2089752"/>
          </a:xfrm>
        </p:grpSpPr>
        <p:sp>
          <p:nvSpPr>
            <p:cNvPr id="22" name="任意多边形: 形状 21"/>
            <p:cNvSpPr/>
            <p:nvPr/>
          </p:nvSpPr>
          <p:spPr>
            <a:xfrm>
              <a:off x="3881344" y="1559342"/>
              <a:ext cx="1381310" cy="1048052"/>
            </a:xfrm>
            <a:custGeom>
              <a:avLst/>
              <a:gdLst>
                <a:gd name="connsiteX0" fmla="*/ 690655 w 1381309"/>
                <a:gd name="connsiteY0" fmla="*/ 0 h 1047620"/>
                <a:gd name="connsiteX1" fmla="*/ 1381309 w 1381309"/>
                <a:gd name="connsiteY1" fmla="*/ 354852 h 1047620"/>
                <a:gd name="connsiteX2" fmla="*/ 1044111 w 1381309"/>
                <a:gd name="connsiteY2" fmla="*/ 354852 h 1047620"/>
                <a:gd name="connsiteX3" fmla="*/ 1044111 w 1381309"/>
                <a:gd name="connsiteY3" fmla="*/ 1047620 h 1047620"/>
                <a:gd name="connsiteX4" fmla="*/ 353462 w 1381309"/>
                <a:gd name="connsiteY4" fmla="*/ 1047620 h 1047620"/>
                <a:gd name="connsiteX5" fmla="*/ 353462 w 1381309"/>
                <a:gd name="connsiteY5" fmla="*/ 354852 h 1047620"/>
                <a:gd name="connsiteX6" fmla="*/ 0 w 1381309"/>
                <a:gd name="connsiteY6" fmla="*/ 354852 h 1047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1309" h="1047620">
                  <a:moveTo>
                    <a:pt x="690655" y="0"/>
                  </a:moveTo>
                  <a:lnTo>
                    <a:pt x="1381309" y="354852"/>
                  </a:lnTo>
                  <a:lnTo>
                    <a:pt x="1044111" y="354852"/>
                  </a:lnTo>
                  <a:lnTo>
                    <a:pt x="1044111" y="1047620"/>
                  </a:lnTo>
                  <a:lnTo>
                    <a:pt x="353462" y="1047620"/>
                  </a:lnTo>
                  <a:lnTo>
                    <a:pt x="353462" y="354852"/>
                  </a:lnTo>
                  <a:lnTo>
                    <a:pt x="0" y="354852"/>
                  </a:lnTo>
                  <a:close/>
                </a:path>
              </a:pathLst>
            </a:cu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23" name="任意多边形: 形状 22"/>
            <p:cNvSpPr/>
            <p:nvPr/>
          </p:nvSpPr>
          <p:spPr>
            <a:xfrm rot="10800000">
              <a:off x="3190690" y="2601042"/>
              <a:ext cx="1381310" cy="1048052"/>
            </a:xfrm>
            <a:custGeom>
              <a:avLst/>
              <a:gdLst>
                <a:gd name="connsiteX0" fmla="*/ 690655 w 1381309"/>
                <a:gd name="connsiteY0" fmla="*/ 0 h 1047620"/>
                <a:gd name="connsiteX1" fmla="*/ 1381309 w 1381309"/>
                <a:gd name="connsiteY1" fmla="*/ 354852 h 1047620"/>
                <a:gd name="connsiteX2" fmla="*/ 1044111 w 1381309"/>
                <a:gd name="connsiteY2" fmla="*/ 354852 h 1047620"/>
                <a:gd name="connsiteX3" fmla="*/ 1044111 w 1381309"/>
                <a:gd name="connsiteY3" fmla="*/ 1047620 h 1047620"/>
                <a:gd name="connsiteX4" fmla="*/ 353462 w 1381309"/>
                <a:gd name="connsiteY4" fmla="*/ 1047620 h 1047620"/>
                <a:gd name="connsiteX5" fmla="*/ 353462 w 1381309"/>
                <a:gd name="connsiteY5" fmla="*/ 354852 h 1047620"/>
                <a:gd name="connsiteX6" fmla="*/ 0 w 1381309"/>
                <a:gd name="connsiteY6" fmla="*/ 354852 h 1047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1309" h="1047620">
                  <a:moveTo>
                    <a:pt x="690655" y="0"/>
                  </a:moveTo>
                  <a:lnTo>
                    <a:pt x="1381309" y="354852"/>
                  </a:lnTo>
                  <a:lnTo>
                    <a:pt x="1044111" y="354852"/>
                  </a:lnTo>
                  <a:lnTo>
                    <a:pt x="1044111" y="1047620"/>
                  </a:lnTo>
                  <a:lnTo>
                    <a:pt x="353462" y="1047620"/>
                  </a:lnTo>
                  <a:lnTo>
                    <a:pt x="353462" y="354852"/>
                  </a:lnTo>
                  <a:lnTo>
                    <a:pt x="0" y="354852"/>
                  </a:lnTo>
                  <a:close/>
                </a:path>
              </a:pathLst>
            </a:custGeom>
            <a:no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382838" y="4832350"/>
            <a:ext cx="4413250" cy="306388"/>
            <a:chOff x="2382838" y="4832350"/>
            <a:chExt cx="4413250" cy="306388"/>
          </a:xfrm>
          <a:effectLst>
            <a:outerShdw blurRad="63500" algn="ctr" rotWithShape="0">
              <a:prstClr val="black">
                <a:alpha val="40000"/>
              </a:prstClr>
            </a:outerShdw>
          </a:effectLst>
        </p:grpSpPr>
        <p:sp>
          <p:nvSpPr>
            <p:cNvPr id="16" name="圆角矩形 11"/>
            <p:cNvSpPr/>
            <p:nvPr/>
          </p:nvSpPr>
          <p:spPr>
            <a:xfrm>
              <a:off x="2382838" y="4832350"/>
              <a:ext cx="4413250" cy="306388"/>
            </a:xfrm>
            <a:prstGeom prst="roundRect">
              <a:avLst/>
            </a:prstGeom>
            <a:solidFill>
              <a:srgbClr val="2E51D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en-US" sz="2400" b="1">
                <a:latin typeface="仓耳今楷05-6763 W05" panose="02020400000000000000" pitchFamily="18" charset="-122"/>
                <a:ea typeface="仓耳今楷05-6763 W05" panose="02020400000000000000" pitchFamily="18" charset="-122"/>
              </a:endParaRPr>
            </a:p>
          </p:txBody>
        </p:sp>
        <p:sp>
          <p:nvSpPr>
            <p:cNvPr id="17" name="矩形 6"/>
            <p:cNvSpPr>
              <a:spLocks noChangeArrowheads="1"/>
            </p:cNvSpPr>
            <p:nvPr/>
          </p:nvSpPr>
          <p:spPr bwMode="auto">
            <a:xfrm>
              <a:off x="2566988" y="4832350"/>
              <a:ext cx="4044950" cy="306388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2.59259E-6 L 0.26233 -0.00154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08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8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4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21" grpId="0"/>
      <p:bldP spid="38921" grpId="1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1329</Words>
  <Application>WPS 演示</Application>
  <PresentationFormat>全屏显示(16:9)</PresentationFormat>
  <Paragraphs>175</Paragraphs>
  <Slides>24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7" baseType="lpstr">
      <vt:lpstr>Arial</vt:lpstr>
      <vt:lpstr>宋体</vt:lpstr>
      <vt:lpstr>Wingdings</vt:lpstr>
      <vt:lpstr>等线</vt:lpstr>
      <vt:lpstr>等线 Light</vt:lpstr>
      <vt:lpstr>Times New Roman</vt:lpstr>
      <vt:lpstr>楷体</vt:lpstr>
      <vt:lpstr>黑体</vt:lpstr>
      <vt:lpstr>微软雅黑</vt:lpstr>
      <vt:lpstr>Arial Unicode MS</vt:lpstr>
      <vt:lpstr>仓耳今楷05-6763 W05</vt:lpstr>
      <vt:lpstr>楷体_GB2312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nk</cp:lastModifiedBy>
  <cp:revision>258</cp:revision>
  <dcterms:created xsi:type="dcterms:W3CDTF">2015-08-27T07:30:00Z</dcterms:created>
  <dcterms:modified xsi:type="dcterms:W3CDTF">2023-11-03T06:50:42Z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736AE165E871425DB33C06ACE5CE1C0E</vt:lpwstr>
  </property>
</Properties>
</file>