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3"/>
    <p:sldId id="257" r:id="rId4"/>
    <p:sldId id="262" r:id="rId5"/>
    <p:sldId id="258" r:id="rId6"/>
    <p:sldId id="259" r:id="rId7"/>
    <p:sldId id="363" r:id="rId8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75" d="100"/>
          <a:sy n="75" d="100"/>
        </p:scale>
        <p:origin x="66" y="738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46D290D-7340-4E8F-86D7-1A8E6C65ACFB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980F3CC3-4588-437C-9011-B43BFC51D9A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9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10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55F8716-7352-4639-90BE-77A402F6B07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image" Target="../media/image23.png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301488" y="1219200"/>
            <a:ext cx="5709424" cy="11080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练习二十二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303461" y="2571750"/>
            <a:ext cx="453708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P88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练习二十二）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702" y="1237633"/>
            <a:ext cx="1151408" cy="114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5" b="22943"/>
          <a:stretch>
            <a:fillRect/>
          </a:stretch>
        </p:blipFill>
        <p:spPr bwMode="auto">
          <a:xfrm>
            <a:off x="323850" y="1304925"/>
            <a:ext cx="82804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90537" y="805089"/>
            <a:ext cx="8162925" cy="46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观察下面三组图形，说一说你的发现，并回答后面的问题。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8313" y="3409950"/>
            <a:ext cx="750093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）怎样通过平移或旋转使每组图形变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成一个正方形？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任意多边形: 形状 4"/>
          <p:cNvSpPr/>
          <p:nvPr/>
        </p:nvSpPr>
        <p:spPr>
          <a:xfrm flipH="1">
            <a:off x="1811338" y="2392363"/>
            <a:ext cx="463550" cy="720725"/>
          </a:xfrm>
          <a:custGeom>
            <a:avLst/>
            <a:gdLst>
              <a:gd name="connsiteX0" fmla="*/ 216024 w 463446"/>
              <a:gd name="connsiteY0" fmla="*/ 0 h 720080"/>
              <a:gd name="connsiteX1" fmla="*/ 0 w 463446"/>
              <a:gd name="connsiteY1" fmla="*/ 0 h 720080"/>
              <a:gd name="connsiteX2" fmla="*/ 0 w 463446"/>
              <a:gd name="connsiteY2" fmla="*/ 720080 h 720080"/>
              <a:gd name="connsiteX3" fmla="*/ 216024 w 463446"/>
              <a:gd name="connsiteY3" fmla="*/ 720080 h 720080"/>
              <a:gd name="connsiteX4" fmla="*/ 216025 w 463446"/>
              <a:gd name="connsiteY4" fmla="*/ 0 h 720080"/>
              <a:gd name="connsiteX5" fmla="*/ 216025 w 463446"/>
              <a:gd name="connsiteY5" fmla="*/ 720080 h 720080"/>
              <a:gd name="connsiteX6" fmla="*/ 463446 w 463446"/>
              <a:gd name="connsiteY6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446" h="720080">
                <a:moveTo>
                  <a:pt x="216024" y="0"/>
                </a:moveTo>
                <a:lnTo>
                  <a:pt x="0" y="0"/>
                </a:lnTo>
                <a:lnTo>
                  <a:pt x="0" y="720080"/>
                </a:lnTo>
                <a:lnTo>
                  <a:pt x="216024" y="720080"/>
                </a:lnTo>
                <a:close/>
                <a:moveTo>
                  <a:pt x="216025" y="0"/>
                </a:moveTo>
                <a:lnTo>
                  <a:pt x="216025" y="720080"/>
                </a:lnTo>
                <a:lnTo>
                  <a:pt x="463446" y="72008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任意多边形: 形状 5"/>
          <p:cNvSpPr/>
          <p:nvPr/>
        </p:nvSpPr>
        <p:spPr>
          <a:xfrm rot="10800000" flipH="1">
            <a:off x="2300288" y="1671638"/>
            <a:ext cx="463550" cy="720725"/>
          </a:xfrm>
          <a:custGeom>
            <a:avLst/>
            <a:gdLst>
              <a:gd name="connsiteX0" fmla="*/ 216024 w 463446"/>
              <a:gd name="connsiteY0" fmla="*/ 0 h 720080"/>
              <a:gd name="connsiteX1" fmla="*/ 0 w 463446"/>
              <a:gd name="connsiteY1" fmla="*/ 0 h 720080"/>
              <a:gd name="connsiteX2" fmla="*/ 0 w 463446"/>
              <a:gd name="connsiteY2" fmla="*/ 720080 h 720080"/>
              <a:gd name="connsiteX3" fmla="*/ 216024 w 463446"/>
              <a:gd name="connsiteY3" fmla="*/ 720080 h 720080"/>
              <a:gd name="connsiteX4" fmla="*/ 216025 w 463446"/>
              <a:gd name="connsiteY4" fmla="*/ 0 h 720080"/>
              <a:gd name="connsiteX5" fmla="*/ 216025 w 463446"/>
              <a:gd name="connsiteY5" fmla="*/ 720080 h 720080"/>
              <a:gd name="connsiteX6" fmla="*/ 463446 w 463446"/>
              <a:gd name="connsiteY6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446" h="720080">
                <a:moveTo>
                  <a:pt x="216024" y="0"/>
                </a:moveTo>
                <a:lnTo>
                  <a:pt x="0" y="0"/>
                </a:lnTo>
                <a:lnTo>
                  <a:pt x="0" y="720080"/>
                </a:lnTo>
                <a:lnTo>
                  <a:pt x="216024" y="720080"/>
                </a:lnTo>
                <a:close/>
                <a:moveTo>
                  <a:pt x="216025" y="0"/>
                </a:moveTo>
                <a:lnTo>
                  <a:pt x="216025" y="720080"/>
                </a:lnTo>
                <a:lnTo>
                  <a:pt x="463446" y="72008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任意多边形: 形状 6"/>
          <p:cNvSpPr/>
          <p:nvPr/>
        </p:nvSpPr>
        <p:spPr>
          <a:xfrm>
            <a:off x="3733800" y="1665288"/>
            <a:ext cx="471488" cy="719137"/>
          </a:xfrm>
          <a:custGeom>
            <a:avLst/>
            <a:gdLst>
              <a:gd name="connsiteX0" fmla="*/ 0 w 470764"/>
              <a:gd name="connsiteY0" fmla="*/ 0 h 720080"/>
              <a:gd name="connsiteX1" fmla="*/ 254739 w 470764"/>
              <a:gd name="connsiteY1" fmla="*/ 0 h 720080"/>
              <a:gd name="connsiteX2" fmla="*/ 254739 w 470764"/>
              <a:gd name="connsiteY2" fmla="*/ 254156 h 720080"/>
              <a:gd name="connsiteX3" fmla="*/ 254740 w 470764"/>
              <a:gd name="connsiteY3" fmla="*/ 254156 h 720080"/>
              <a:gd name="connsiteX4" fmla="*/ 254740 w 470764"/>
              <a:gd name="connsiteY4" fmla="*/ 0 h 720080"/>
              <a:gd name="connsiteX5" fmla="*/ 470764 w 470764"/>
              <a:gd name="connsiteY5" fmla="*/ 0 h 720080"/>
              <a:gd name="connsiteX6" fmla="*/ 470764 w 470764"/>
              <a:gd name="connsiteY6" fmla="*/ 258772 h 720080"/>
              <a:gd name="connsiteX7" fmla="*/ 466243 w 470764"/>
              <a:gd name="connsiteY7" fmla="*/ 258772 h 720080"/>
              <a:gd name="connsiteX8" fmla="*/ 254739 w 470764"/>
              <a:gd name="connsiteY8" fmla="*/ 474798 h 720080"/>
              <a:gd name="connsiteX9" fmla="*/ 254739 w 470764"/>
              <a:gd name="connsiteY9" fmla="*/ 720080 h 720080"/>
              <a:gd name="connsiteX10" fmla="*/ 0 w 470764"/>
              <a:gd name="connsiteY10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764" h="720080">
                <a:moveTo>
                  <a:pt x="0" y="0"/>
                </a:moveTo>
                <a:lnTo>
                  <a:pt x="254739" y="0"/>
                </a:lnTo>
                <a:lnTo>
                  <a:pt x="254739" y="254156"/>
                </a:lnTo>
                <a:lnTo>
                  <a:pt x="254740" y="254156"/>
                </a:lnTo>
                <a:lnTo>
                  <a:pt x="254740" y="0"/>
                </a:lnTo>
                <a:lnTo>
                  <a:pt x="470764" y="0"/>
                </a:lnTo>
                <a:lnTo>
                  <a:pt x="470764" y="258772"/>
                </a:lnTo>
                <a:lnTo>
                  <a:pt x="466243" y="258772"/>
                </a:lnTo>
                <a:lnTo>
                  <a:pt x="254739" y="474798"/>
                </a:lnTo>
                <a:lnTo>
                  <a:pt x="254739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F25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任意多边形: 形状 7"/>
          <p:cNvSpPr/>
          <p:nvPr/>
        </p:nvSpPr>
        <p:spPr>
          <a:xfrm>
            <a:off x="3970338" y="2386013"/>
            <a:ext cx="471487" cy="720725"/>
          </a:xfrm>
          <a:custGeom>
            <a:avLst/>
            <a:gdLst>
              <a:gd name="connsiteX0" fmla="*/ 0 w 470764"/>
              <a:gd name="connsiteY0" fmla="*/ 0 h 720080"/>
              <a:gd name="connsiteX1" fmla="*/ 254739 w 470764"/>
              <a:gd name="connsiteY1" fmla="*/ 0 h 720080"/>
              <a:gd name="connsiteX2" fmla="*/ 254739 w 470764"/>
              <a:gd name="connsiteY2" fmla="*/ 254156 h 720080"/>
              <a:gd name="connsiteX3" fmla="*/ 254740 w 470764"/>
              <a:gd name="connsiteY3" fmla="*/ 254156 h 720080"/>
              <a:gd name="connsiteX4" fmla="*/ 254740 w 470764"/>
              <a:gd name="connsiteY4" fmla="*/ 0 h 720080"/>
              <a:gd name="connsiteX5" fmla="*/ 470764 w 470764"/>
              <a:gd name="connsiteY5" fmla="*/ 0 h 720080"/>
              <a:gd name="connsiteX6" fmla="*/ 470764 w 470764"/>
              <a:gd name="connsiteY6" fmla="*/ 258772 h 720080"/>
              <a:gd name="connsiteX7" fmla="*/ 466243 w 470764"/>
              <a:gd name="connsiteY7" fmla="*/ 258772 h 720080"/>
              <a:gd name="connsiteX8" fmla="*/ 254739 w 470764"/>
              <a:gd name="connsiteY8" fmla="*/ 474798 h 720080"/>
              <a:gd name="connsiteX9" fmla="*/ 254739 w 470764"/>
              <a:gd name="connsiteY9" fmla="*/ 720080 h 720080"/>
              <a:gd name="connsiteX10" fmla="*/ 0 w 470764"/>
              <a:gd name="connsiteY10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764" h="720080">
                <a:moveTo>
                  <a:pt x="0" y="0"/>
                </a:moveTo>
                <a:lnTo>
                  <a:pt x="254739" y="0"/>
                </a:lnTo>
                <a:lnTo>
                  <a:pt x="254739" y="254156"/>
                </a:lnTo>
                <a:lnTo>
                  <a:pt x="254740" y="254156"/>
                </a:lnTo>
                <a:lnTo>
                  <a:pt x="254740" y="0"/>
                </a:lnTo>
                <a:lnTo>
                  <a:pt x="470764" y="0"/>
                </a:lnTo>
                <a:lnTo>
                  <a:pt x="470764" y="258772"/>
                </a:lnTo>
                <a:lnTo>
                  <a:pt x="466243" y="258772"/>
                </a:lnTo>
                <a:lnTo>
                  <a:pt x="254739" y="474798"/>
                </a:lnTo>
                <a:lnTo>
                  <a:pt x="254739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F25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直角三角形 8"/>
          <p:cNvSpPr/>
          <p:nvPr/>
        </p:nvSpPr>
        <p:spPr>
          <a:xfrm rot="10800000">
            <a:off x="5441950" y="1665288"/>
            <a:ext cx="703263" cy="719137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>
            <a:off x="6148388" y="2398713"/>
            <a:ext cx="704850" cy="719137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7284E-6 L -0.00226 0.1398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6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0.13982 L -0.07882 0.1398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L 0.05087 -0.0018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87 -0.00185 L 0.05312 0.1398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70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3 0.00308 L 0.07864 -0.0024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7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4 -0.00247 L 0.07864 0.1413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0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9" grpId="1" animBg="1"/>
      <p:bldP spid="9" grpId="2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5" b="22943"/>
          <a:stretch>
            <a:fillRect/>
          </a:stretch>
        </p:blipFill>
        <p:spPr bwMode="auto">
          <a:xfrm>
            <a:off x="323850" y="1304925"/>
            <a:ext cx="82804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2"/>
          <p:cNvSpPr txBox="1">
            <a:spLocks noChangeArrowheads="1"/>
          </p:cNvSpPr>
          <p:nvPr/>
        </p:nvSpPr>
        <p:spPr bwMode="auto">
          <a:xfrm>
            <a:off x="468313" y="3409950"/>
            <a:ext cx="750093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）通过平移或旋转，你还能把每组图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形分别变成什么图形？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245" name="文本框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93663" y="4986338"/>
            <a:ext cx="8556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0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1400">
              <a:solidFill>
                <a:srgbClr val="E72D8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4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4987925"/>
            <a:ext cx="85407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90537" y="805089"/>
            <a:ext cx="8162925" cy="46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观察下面三组图形，说一说你的发现，并回答后面的问题。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60976" y="751540"/>
            <a:ext cx="7535170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利用图中的七巧板，通过平移或旋转设计一个图案。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2283045"/>
            <a:ext cx="7953375" cy="1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5"/>
          <p:cNvGrpSpPr/>
          <p:nvPr/>
        </p:nvGrpSpPr>
        <p:grpSpPr bwMode="auto">
          <a:xfrm>
            <a:off x="1743364" y="3242596"/>
            <a:ext cx="365125" cy="411162"/>
            <a:chOff x="2292110" y="1179596"/>
            <a:chExt cx="604800" cy="677262"/>
          </a:xfrm>
        </p:grpSpPr>
        <p:sp>
          <p:nvSpPr>
            <p:cNvPr id="5" name="平行四边形 4"/>
            <p:cNvSpPr/>
            <p:nvPr/>
          </p:nvSpPr>
          <p:spPr>
            <a:xfrm>
              <a:off x="2292110" y="1255428"/>
              <a:ext cx="604800" cy="601430"/>
            </a:xfrm>
            <a:prstGeom prst="parallelogram">
              <a:avLst>
                <a:gd name="adj" fmla="val 0"/>
              </a:avLst>
            </a:prstGeom>
            <a:solidFill>
              <a:srgbClr val="E7609F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矩形 37"/>
            <p:cNvSpPr>
              <a:spLocks noChangeArrowheads="1"/>
            </p:cNvSpPr>
            <p:nvPr/>
          </p:nvSpPr>
          <p:spPr bwMode="auto">
            <a:xfrm>
              <a:off x="2476070" y="1179596"/>
              <a:ext cx="335278" cy="608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3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38"/>
          <p:cNvGrpSpPr/>
          <p:nvPr/>
        </p:nvGrpSpPr>
        <p:grpSpPr bwMode="auto">
          <a:xfrm rot="10800000">
            <a:off x="2165697" y="3226071"/>
            <a:ext cx="384175" cy="442913"/>
            <a:chOff x="1676323" y="1255755"/>
            <a:chExt cx="631685" cy="730047"/>
          </a:xfrm>
        </p:grpSpPr>
        <p:sp>
          <p:nvSpPr>
            <p:cNvPr id="8" name="等腰三角形 7"/>
            <p:cNvSpPr/>
            <p:nvPr/>
          </p:nvSpPr>
          <p:spPr>
            <a:xfrm>
              <a:off x="1780734" y="1255755"/>
              <a:ext cx="618634" cy="620148"/>
            </a:xfrm>
            <a:prstGeom prst="triangle">
              <a:avLst>
                <a:gd name="adj" fmla="val 100000"/>
              </a:avLst>
            </a:prstGeom>
            <a:solidFill>
              <a:srgbClr val="7CBA5B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矩形 40"/>
            <p:cNvSpPr>
              <a:spLocks noChangeArrowheads="1"/>
            </p:cNvSpPr>
            <p:nvPr/>
          </p:nvSpPr>
          <p:spPr bwMode="auto">
            <a:xfrm rot="10800000">
              <a:off x="1972725" y="1376859"/>
              <a:ext cx="335283" cy="608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4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1" name="组合 41"/>
          <p:cNvGrpSpPr/>
          <p:nvPr/>
        </p:nvGrpSpPr>
        <p:grpSpPr bwMode="auto">
          <a:xfrm rot="10800000">
            <a:off x="1888371" y="3453145"/>
            <a:ext cx="517525" cy="581025"/>
            <a:chOff x="2468161" y="726101"/>
            <a:chExt cx="848841" cy="957970"/>
          </a:xfrm>
        </p:grpSpPr>
        <p:sp>
          <p:nvSpPr>
            <p:cNvPr id="12" name="等腰三角形 11"/>
            <p:cNvSpPr/>
            <p:nvPr/>
          </p:nvSpPr>
          <p:spPr>
            <a:xfrm rot="8096828">
              <a:off x="2545368" y="912845"/>
              <a:ext cx="850656" cy="848841"/>
            </a:xfrm>
            <a:prstGeom prst="triangle">
              <a:avLst>
                <a:gd name="adj" fmla="val 0"/>
              </a:avLst>
            </a:prstGeom>
            <a:solidFill>
              <a:srgbClr val="F7B24A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" name="矩形 43"/>
            <p:cNvSpPr>
              <a:spLocks noChangeArrowheads="1"/>
            </p:cNvSpPr>
            <p:nvPr/>
          </p:nvSpPr>
          <p:spPr bwMode="auto">
            <a:xfrm rot="10800000">
              <a:off x="2753783" y="726101"/>
              <a:ext cx="372093" cy="608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1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5" name="组合 44"/>
          <p:cNvGrpSpPr/>
          <p:nvPr/>
        </p:nvGrpSpPr>
        <p:grpSpPr bwMode="auto">
          <a:xfrm>
            <a:off x="2115529" y="3271199"/>
            <a:ext cx="749300" cy="384175"/>
            <a:chOff x="2800265" y="1244100"/>
            <a:chExt cx="1207375" cy="634215"/>
          </a:xfrm>
        </p:grpSpPr>
        <p:sp>
          <p:nvSpPr>
            <p:cNvPr id="17" name="平行四边形 16"/>
            <p:cNvSpPr/>
            <p:nvPr/>
          </p:nvSpPr>
          <p:spPr>
            <a:xfrm>
              <a:off x="2800265" y="1275549"/>
              <a:ext cx="1207375" cy="602766"/>
            </a:xfrm>
            <a:prstGeom prst="parallelogram">
              <a:avLst>
                <a:gd name="adj" fmla="val 104474"/>
              </a:avLst>
            </a:prstGeom>
            <a:solidFill>
              <a:srgbClr val="FBF35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" name="矩形 46"/>
            <p:cNvSpPr>
              <a:spLocks noChangeArrowheads="1"/>
            </p:cNvSpPr>
            <p:nvPr/>
          </p:nvSpPr>
          <p:spPr bwMode="auto">
            <a:xfrm>
              <a:off x="3264977" y="1244100"/>
              <a:ext cx="372092" cy="611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5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0" name="组合 68"/>
          <p:cNvGrpSpPr/>
          <p:nvPr/>
        </p:nvGrpSpPr>
        <p:grpSpPr bwMode="auto">
          <a:xfrm>
            <a:off x="1375038" y="3212875"/>
            <a:ext cx="374650" cy="447675"/>
            <a:chOff x="2362199" y="2913509"/>
            <a:chExt cx="375487" cy="446434"/>
          </a:xfrm>
        </p:grpSpPr>
        <p:sp>
          <p:nvSpPr>
            <p:cNvPr id="21" name="等腰三角形 20"/>
            <p:cNvSpPr/>
            <p:nvPr/>
          </p:nvSpPr>
          <p:spPr>
            <a:xfrm rot="10800000">
              <a:off x="2362199" y="2984749"/>
              <a:ext cx="364349" cy="375194"/>
            </a:xfrm>
            <a:prstGeom prst="triangle">
              <a:avLst>
                <a:gd name="adj" fmla="val 0"/>
              </a:avLst>
            </a:prstGeom>
            <a:solidFill>
              <a:srgbClr val="A077A8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" name="矩形 37"/>
            <p:cNvSpPr>
              <a:spLocks noChangeArrowheads="1"/>
            </p:cNvSpPr>
            <p:nvPr/>
          </p:nvSpPr>
          <p:spPr bwMode="auto">
            <a:xfrm>
              <a:off x="2534589" y="2913509"/>
              <a:ext cx="2030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7" name="组合 28"/>
          <p:cNvGrpSpPr/>
          <p:nvPr/>
        </p:nvGrpSpPr>
        <p:grpSpPr>
          <a:xfrm rot="5400000">
            <a:off x="1369902" y="2555606"/>
            <a:ext cx="741478" cy="736904"/>
            <a:chOff x="1680773" y="1879638"/>
            <a:chExt cx="1223314" cy="1216800"/>
          </a:xfrm>
          <a:solidFill>
            <a:srgbClr val="2A8C3F"/>
          </a:solidFill>
        </p:grpSpPr>
        <p:sp>
          <p:nvSpPr>
            <p:cNvPr id="29" name="等腰三角形 28"/>
            <p:cNvSpPr/>
            <p:nvPr/>
          </p:nvSpPr>
          <p:spPr>
            <a:xfrm rot="10800000">
              <a:off x="1680773" y="1879638"/>
              <a:ext cx="1216800" cy="1216800"/>
            </a:xfrm>
            <a:prstGeom prst="triangle">
              <a:avLst>
                <a:gd name="adj" fmla="val 0"/>
              </a:avLst>
            </a:prstGeom>
            <a:solidFill>
              <a:srgbClr val="D75F4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16200000">
              <a:off x="2431635" y="1837969"/>
              <a:ext cx="335567" cy="609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noProof="1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6</a:t>
              </a:r>
              <a:endParaRPr lang="zh-CN" altLang="en-US" noProof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 rot="-5400000">
            <a:off x="2095036" y="2603681"/>
            <a:ext cx="749300" cy="736600"/>
            <a:chOff x="2878266" y="1875962"/>
            <a:chExt cx="1235889" cy="1216615"/>
          </a:xfrm>
        </p:grpSpPr>
        <p:sp>
          <p:nvSpPr>
            <p:cNvPr id="34" name="等腰三角形 33"/>
            <p:cNvSpPr/>
            <p:nvPr/>
          </p:nvSpPr>
          <p:spPr>
            <a:xfrm rot="5400000">
              <a:off x="2975619" y="1875489"/>
              <a:ext cx="1216615" cy="1217561"/>
            </a:xfrm>
            <a:prstGeom prst="triangle">
              <a:avLst>
                <a:gd name="adj" fmla="val 0"/>
              </a:avLst>
            </a:prstGeom>
            <a:solidFill>
              <a:srgbClr val="3366FF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6" name="矩形 33"/>
            <p:cNvSpPr>
              <a:spLocks noChangeArrowheads="1"/>
            </p:cNvSpPr>
            <p:nvPr/>
          </p:nvSpPr>
          <p:spPr bwMode="auto">
            <a:xfrm rot="5400000">
              <a:off x="3015100" y="1880502"/>
              <a:ext cx="335668" cy="609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7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 bwMode="auto">
          <a:xfrm>
            <a:off x="2112415" y="2556660"/>
            <a:ext cx="1498600" cy="1517650"/>
            <a:chOff x="2363696" y="2209221"/>
            <a:chExt cx="1498570" cy="1517451"/>
          </a:xfrm>
        </p:grpSpPr>
        <p:grpSp>
          <p:nvGrpSpPr>
            <p:cNvPr id="41" name="组合 31"/>
            <p:cNvGrpSpPr/>
            <p:nvPr/>
          </p:nvGrpSpPr>
          <p:grpSpPr bwMode="auto">
            <a:xfrm rot="-5400000">
              <a:off x="2343153" y="2229764"/>
              <a:ext cx="777672" cy="736585"/>
              <a:chOff x="2878266" y="1875960"/>
              <a:chExt cx="1283026" cy="1216641"/>
            </a:xfrm>
          </p:grpSpPr>
          <p:sp>
            <p:nvSpPr>
              <p:cNvPr id="45" name="等腰三角形 44"/>
              <p:cNvSpPr/>
              <p:nvPr/>
            </p:nvSpPr>
            <p:spPr>
              <a:xfrm rot="5400000">
                <a:off x="2954585" y="1875419"/>
                <a:ext cx="1216641" cy="1217723"/>
              </a:xfrm>
              <a:prstGeom prst="triangle">
                <a:avLst>
                  <a:gd name="adj" fmla="val 0"/>
                </a:avLst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46" name="矩形 33"/>
              <p:cNvSpPr>
                <a:spLocks noChangeArrowheads="1"/>
              </p:cNvSpPr>
              <p:nvPr/>
            </p:nvSpPr>
            <p:spPr bwMode="auto">
              <a:xfrm rot="5400000">
                <a:off x="3015100" y="1880502"/>
                <a:ext cx="335668" cy="609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dirty="0">
                    <a:latin typeface="Arial" panose="020B0604020202020204" pitchFamily="34" charset="0"/>
                    <a:ea typeface="黑体" panose="02010609060101010101" pitchFamily="49" charset="-122"/>
                  </a:rPr>
                  <a:t>7</a:t>
                </a:r>
                <a:endParaRPr lang="zh-CN" altLang="en-US" dirty="0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42" name="组合 31"/>
            <p:cNvGrpSpPr/>
            <p:nvPr/>
          </p:nvGrpSpPr>
          <p:grpSpPr bwMode="auto">
            <a:xfrm rot="5400000">
              <a:off x="3119431" y="2983836"/>
              <a:ext cx="749102" cy="736569"/>
              <a:chOff x="2888742" y="1854985"/>
              <a:chExt cx="1235889" cy="1216615"/>
            </a:xfrm>
          </p:grpSpPr>
          <p:sp>
            <p:nvSpPr>
              <p:cNvPr id="43" name="等腰三角形 42"/>
              <p:cNvSpPr/>
              <p:nvPr/>
            </p:nvSpPr>
            <p:spPr>
              <a:xfrm rot="5400000">
                <a:off x="2907449" y="1854446"/>
                <a:ext cx="1216641" cy="1217723"/>
              </a:xfrm>
              <a:prstGeom prst="triangle">
                <a:avLst>
                  <a:gd name="adj" fmla="val 0"/>
                </a:avLst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44" name="矩形 33"/>
              <p:cNvSpPr>
                <a:spLocks noChangeArrowheads="1"/>
              </p:cNvSpPr>
              <p:nvPr/>
            </p:nvSpPr>
            <p:spPr bwMode="auto">
              <a:xfrm rot="5400000">
                <a:off x="3025575" y="1859525"/>
                <a:ext cx="335668" cy="6093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>
                    <a:latin typeface="Arial" panose="020B0604020202020204" pitchFamily="34" charset="0"/>
                    <a:ea typeface="黑体" panose="02010609060101010101" pitchFamily="49" charset="-122"/>
                  </a:rPr>
                  <a:t> </a:t>
                </a:r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47" name="组合 28"/>
          <p:cNvGrpSpPr/>
          <p:nvPr/>
        </p:nvGrpSpPr>
        <p:grpSpPr>
          <a:xfrm rot="5400000">
            <a:off x="1369902" y="2550091"/>
            <a:ext cx="741478" cy="736904"/>
            <a:chOff x="1680773" y="1879638"/>
            <a:chExt cx="1223314" cy="1216800"/>
          </a:xfrm>
          <a:solidFill>
            <a:srgbClr val="2A8C3F"/>
          </a:solidFill>
        </p:grpSpPr>
        <p:sp>
          <p:nvSpPr>
            <p:cNvPr id="48" name="等腰三角形 47"/>
            <p:cNvSpPr/>
            <p:nvPr/>
          </p:nvSpPr>
          <p:spPr>
            <a:xfrm rot="10800000">
              <a:off x="1680773" y="1879638"/>
              <a:ext cx="1216800" cy="1216800"/>
            </a:xfrm>
            <a:prstGeom prst="triangle">
              <a:avLst>
                <a:gd name="adj" fmla="val 0"/>
              </a:avLst>
            </a:prstGeom>
            <a:solidFill>
              <a:srgbClr val="D75F4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9" name="矩形 30"/>
            <p:cNvSpPr/>
            <p:nvPr/>
          </p:nvSpPr>
          <p:spPr>
            <a:xfrm rot="16200000">
              <a:off x="2431635" y="1837969"/>
              <a:ext cx="335567" cy="609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noProof="1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6</a:t>
              </a:r>
              <a:endParaRPr lang="zh-CN" altLang="en-US" noProof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95062E-6 L 0.53958 0.00155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79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958 0.00155 L 0.53906 0.046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4444E-6 L 0.37778 -4.44444E-6 " pathEditMode="relative" rAng="0" ptsTypes="AA">
                                      <p:cBhvr>
                                        <p:cTn id="16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778 -4.44444E-6 L 0.37622 0.04537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2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90537" y="843558"/>
            <a:ext cx="8162925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58775" indent="-358775" eaLnBrk="1" hangingPunct="1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下面右边的大熊猫头像是左边的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张卡片通过平移或旋转拼成的，说一说每张卡片的运动过程。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672" y="1954857"/>
            <a:ext cx="5677705" cy="268705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748" y="2328863"/>
            <a:ext cx="935815" cy="95011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042512" y="2311400"/>
            <a:ext cx="1952942" cy="1980159"/>
            <a:chOff x="1042512" y="2311400"/>
            <a:chExt cx="1952942" cy="198015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9774" y="2311400"/>
              <a:ext cx="995680" cy="99568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042512" y="3307309"/>
              <a:ext cx="963612" cy="98425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682" y="2324423"/>
            <a:ext cx="957718" cy="952177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976404" y="1338993"/>
            <a:ext cx="1979032" cy="1957513"/>
            <a:chOff x="2976563" y="1338263"/>
            <a:chExt cx="1979032" cy="195751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76563" y="2316411"/>
              <a:ext cx="998537" cy="979365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3982299" y="1338263"/>
              <a:ext cx="973296" cy="973137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0748" y="3309466"/>
            <a:ext cx="937402" cy="95773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3857" y="3295650"/>
            <a:ext cx="970094" cy="9906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8689" y="3314700"/>
            <a:ext cx="970061" cy="9525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979387" y="2318136"/>
            <a:ext cx="1976049" cy="1970829"/>
            <a:chOff x="2979387" y="2318136"/>
            <a:chExt cx="1976049" cy="197082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79387" y="3298386"/>
              <a:ext cx="1008413" cy="990579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3978226" y="2318136"/>
              <a:ext cx="977210" cy="9779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32292 3.33333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292 3.33333E-6 L 0.32153 -0.1910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71605E-6 L 0.21632 -0.0012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16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32 -0.00124 L 0.21701 0.1901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96296E-6 L 0.32152 0.00123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76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95062E-6 L 0.2158 0.00124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81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84 -0.00154 L 0.21615 -0.192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7" y="1130878"/>
            <a:ext cx="8312727" cy="288174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ly9JJn5r0e"/>
</p:tagLst>
</file>

<file path=ppt/tags/tag2.xml><?xml version="1.0" encoding="utf-8"?>
<p:tagLst xmlns:p="http://schemas.openxmlformats.org/presentationml/2006/main">
  <p:tag name="ISLIDE.ADDREMOVEWATERMARK" val="rMvW0arkeT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234</Words>
  <Application>WPS 演示</Application>
  <PresentationFormat>全屏显示(16:9)</PresentationFormat>
  <Paragraphs>40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楷体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63</cp:revision>
  <dcterms:created xsi:type="dcterms:W3CDTF">2017-10-14T09:05:00Z</dcterms:created>
  <dcterms:modified xsi:type="dcterms:W3CDTF">2023-11-03T07:14:38Z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3EC0E45628824C69BAC0246823A4C51E</vt:lpwstr>
  </property>
  <property fmtid="{D5CDD505-2E9C-101B-9397-08002B2CF9AE}" pid="3" name="KSOProductBuildVer">
    <vt:lpwstr>2052-11.8.2.11734</vt:lpwstr>
  </property>
</Properties>
</file>