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4" r:id="rId8"/>
    <p:sldId id="363" r:id="rId9"/>
    <p:sldId id="265" r:id="rId10"/>
    <p:sldId id="266" r:id="rId11"/>
    <p:sldId id="268" r:id="rId12"/>
    <p:sldId id="271" r:id="rId13"/>
    <p:sldId id="364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679E"/>
    <a:srgbClr val="A17BA7"/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2" y="774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34763AB-A614-48E1-A35A-77096F3AFE6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F9A8A542-1A0D-4792-B1D7-1CC03748D68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1D086FC-B028-4C9D-9C86-4350C94F60F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5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wmf"/><Relationship Id="rId2" Type="http://schemas.openxmlformats.org/officeDocument/2006/relationships/oleObject" Target="../embeddings/oleObject4.bin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3177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练习二十五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P100-P101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练习二十五）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259" y="1205494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63622"/>
          <a:stretch>
            <a:fillRect/>
          </a:stretch>
        </p:blipFill>
        <p:spPr>
          <a:xfrm>
            <a:off x="371262" y="2713300"/>
            <a:ext cx="7790603" cy="70373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b="35215"/>
          <a:stretch>
            <a:fillRect/>
          </a:stretch>
        </p:blipFill>
        <p:spPr>
          <a:xfrm>
            <a:off x="371263" y="853230"/>
            <a:ext cx="7790603" cy="1253278"/>
          </a:xfrm>
          <a:prstGeom prst="rect">
            <a:avLst/>
          </a:prstGeom>
        </p:spPr>
      </p:pic>
      <p:grpSp>
        <p:nvGrpSpPr>
          <p:cNvPr id="2051" name="组合 6"/>
          <p:cNvGrpSpPr/>
          <p:nvPr/>
        </p:nvGrpSpPr>
        <p:grpSpPr bwMode="auto">
          <a:xfrm>
            <a:off x="2368762" y="1294488"/>
            <a:ext cx="882650" cy="830263"/>
            <a:chOff x="2406650" y="1758433"/>
            <a:chExt cx="882650" cy="830997"/>
          </a:xfrm>
        </p:grpSpPr>
        <p:sp>
          <p:nvSpPr>
            <p:cNvPr id="9241" name="文本框 2"/>
            <p:cNvSpPr txBox="1">
              <a:spLocks noChangeArrowheads="1"/>
            </p:cNvSpPr>
            <p:nvPr/>
          </p:nvSpPr>
          <p:spPr bwMode="auto">
            <a:xfrm>
              <a:off x="2406650" y="1949450"/>
              <a:ext cx="30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=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79700" y="1758433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19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743200" y="2173137"/>
              <a:ext cx="482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2" name="组合 7"/>
          <p:cNvGrpSpPr/>
          <p:nvPr/>
        </p:nvGrpSpPr>
        <p:grpSpPr bwMode="auto">
          <a:xfrm>
            <a:off x="5086139" y="1275842"/>
            <a:ext cx="882650" cy="830263"/>
            <a:chOff x="2406650" y="1758433"/>
            <a:chExt cx="882650" cy="830997"/>
          </a:xfrm>
        </p:grpSpPr>
        <p:sp>
          <p:nvSpPr>
            <p:cNvPr id="9238" name="文本框 8"/>
            <p:cNvSpPr txBox="1">
              <a:spLocks noChangeArrowheads="1"/>
            </p:cNvSpPr>
            <p:nvPr/>
          </p:nvSpPr>
          <p:spPr bwMode="auto">
            <a:xfrm>
              <a:off x="2406650" y="1949450"/>
              <a:ext cx="30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=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679700" y="1758433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28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743200" y="2173137"/>
              <a:ext cx="482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3" name="组合 11"/>
          <p:cNvGrpSpPr/>
          <p:nvPr/>
        </p:nvGrpSpPr>
        <p:grpSpPr bwMode="auto">
          <a:xfrm>
            <a:off x="7724563" y="1275842"/>
            <a:ext cx="882650" cy="830263"/>
            <a:chOff x="2406650" y="1758433"/>
            <a:chExt cx="882650" cy="830997"/>
          </a:xfrm>
        </p:grpSpPr>
        <p:sp>
          <p:nvSpPr>
            <p:cNvPr id="9235" name="文本框 12"/>
            <p:cNvSpPr txBox="1">
              <a:spLocks noChangeArrowheads="1"/>
            </p:cNvSpPr>
            <p:nvPr/>
          </p:nvSpPr>
          <p:spPr bwMode="auto">
            <a:xfrm>
              <a:off x="2406650" y="1949450"/>
              <a:ext cx="30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=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679700" y="1758433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8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2743200" y="2173137"/>
              <a:ext cx="482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4" name="组合 15"/>
          <p:cNvGrpSpPr/>
          <p:nvPr/>
        </p:nvGrpSpPr>
        <p:grpSpPr bwMode="auto">
          <a:xfrm>
            <a:off x="2200487" y="2641141"/>
            <a:ext cx="882650" cy="830263"/>
            <a:chOff x="2406650" y="1758433"/>
            <a:chExt cx="882650" cy="830997"/>
          </a:xfrm>
        </p:grpSpPr>
        <p:sp>
          <p:nvSpPr>
            <p:cNvPr id="9232" name="文本框 16"/>
            <p:cNvSpPr txBox="1">
              <a:spLocks noChangeArrowheads="1"/>
            </p:cNvSpPr>
            <p:nvPr/>
          </p:nvSpPr>
          <p:spPr bwMode="auto">
            <a:xfrm>
              <a:off x="2406650" y="1949450"/>
              <a:ext cx="30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=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679700" y="1758433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29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743200" y="2173137"/>
              <a:ext cx="482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5" name="组合 19"/>
          <p:cNvGrpSpPr/>
          <p:nvPr/>
        </p:nvGrpSpPr>
        <p:grpSpPr bwMode="auto">
          <a:xfrm>
            <a:off x="5086139" y="2621757"/>
            <a:ext cx="882650" cy="830263"/>
            <a:chOff x="2406650" y="1758433"/>
            <a:chExt cx="882650" cy="830997"/>
          </a:xfrm>
        </p:grpSpPr>
        <p:sp>
          <p:nvSpPr>
            <p:cNvPr id="9229" name="文本框 20"/>
            <p:cNvSpPr txBox="1">
              <a:spLocks noChangeArrowheads="1"/>
            </p:cNvSpPr>
            <p:nvPr/>
          </p:nvSpPr>
          <p:spPr bwMode="auto">
            <a:xfrm>
              <a:off x="2406650" y="1949450"/>
              <a:ext cx="30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FF0000"/>
                  </a:solidFill>
                </a:rPr>
                <a:t>=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679700" y="1758433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40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743200" y="2173137"/>
              <a:ext cx="482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6" name="组合 23"/>
          <p:cNvGrpSpPr/>
          <p:nvPr/>
        </p:nvGrpSpPr>
        <p:grpSpPr bwMode="auto">
          <a:xfrm>
            <a:off x="8061113" y="2586773"/>
            <a:ext cx="882650" cy="830263"/>
            <a:chOff x="2406650" y="1758433"/>
            <a:chExt cx="882650" cy="830997"/>
          </a:xfrm>
        </p:grpSpPr>
        <p:sp>
          <p:nvSpPr>
            <p:cNvPr id="9226" name="文本框 24"/>
            <p:cNvSpPr txBox="1">
              <a:spLocks noChangeArrowheads="1"/>
            </p:cNvSpPr>
            <p:nvPr/>
          </p:nvSpPr>
          <p:spPr bwMode="auto">
            <a:xfrm>
              <a:off x="2406650" y="1949450"/>
              <a:ext cx="30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=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679700" y="1758433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743200" y="2173137"/>
              <a:ext cx="482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489737" y="590940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P100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练习二十五 第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28"/>
          <p:cNvGrpSpPr/>
          <p:nvPr/>
        </p:nvGrpSpPr>
        <p:grpSpPr bwMode="auto">
          <a:xfrm>
            <a:off x="881063" y="2235200"/>
            <a:ext cx="3309937" cy="836613"/>
            <a:chOff x="1636713" y="2622032"/>
            <a:chExt cx="3309937" cy="837348"/>
          </a:xfrm>
        </p:grpSpPr>
        <p:grpSp>
          <p:nvGrpSpPr>
            <p:cNvPr id="10249" name="组合 2"/>
            <p:cNvGrpSpPr/>
            <p:nvPr/>
          </p:nvGrpSpPr>
          <p:grpSpPr bwMode="auto">
            <a:xfrm>
              <a:off x="3530600" y="2628383"/>
              <a:ext cx="1416050" cy="830997"/>
              <a:chOff x="2406650" y="1758433"/>
              <a:chExt cx="1416050" cy="830997"/>
            </a:xfrm>
          </p:grpSpPr>
          <p:sp>
            <p:nvSpPr>
              <p:cNvPr id="10260" name="文本框 3"/>
              <p:cNvSpPr txBox="1">
                <a:spLocks noChangeArrowheads="1"/>
              </p:cNvSpPr>
              <p:nvPr/>
            </p:nvSpPr>
            <p:spPr bwMode="auto">
              <a:xfrm>
                <a:off x="2406650" y="1949450"/>
                <a:ext cx="304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FF0000"/>
                    </a:solidFill>
                  </a:rPr>
                  <a:t>=</a:t>
                </a:r>
                <a:endParaRPr lang="zh-CN" altLang="en-US" sz="24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2622550" y="1758438"/>
                <a:ext cx="609600" cy="8309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2743200" y="2173140"/>
                <a:ext cx="368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63" name="文本框 21"/>
              <p:cNvSpPr txBox="1">
                <a:spLocks noChangeArrowheads="1"/>
              </p:cNvSpPr>
              <p:nvPr/>
            </p:nvSpPr>
            <p:spPr bwMode="auto">
              <a:xfrm>
                <a:off x="3162300" y="1943098"/>
                <a:ext cx="6604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FF0000"/>
                    </a:solidFill>
                    <a:latin typeface="+mj-lt"/>
                  </a:rPr>
                  <a:t>(m)</a:t>
                </a:r>
                <a:endParaRPr lang="zh-CN" altLang="en-US" sz="2400" b="1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0250" name="组合 6"/>
            <p:cNvGrpSpPr/>
            <p:nvPr/>
          </p:nvGrpSpPr>
          <p:grpSpPr bwMode="auto">
            <a:xfrm>
              <a:off x="1636713" y="2819398"/>
              <a:ext cx="674687" cy="461666"/>
              <a:chOff x="2678113" y="1924048"/>
              <a:chExt cx="674687" cy="461666"/>
            </a:xfrm>
          </p:grpSpPr>
          <p:sp>
            <p:nvSpPr>
              <p:cNvPr id="10258" name="文本框 7"/>
              <p:cNvSpPr txBox="1">
                <a:spLocks noChangeArrowheads="1"/>
              </p:cNvSpPr>
              <p:nvPr/>
            </p:nvSpPr>
            <p:spPr bwMode="auto">
              <a:xfrm>
                <a:off x="3048000" y="1924049"/>
                <a:ext cx="304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-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678113" y="1923705"/>
                <a:ext cx="609600" cy="4623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0251" name="组合 10"/>
            <p:cNvGrpSpPr/>
            <p:nvPr/>
          </p:nvGrpSpPr>
          <p:grpSpPr bwMode="auto">
            <a:xfrm>
              <a:off x="2200275" y="2622032"/>
              <a:ext cx="609600" cy="830997"/>
              <a:chOff x="2679700" y="1758433"/>
              <a:chExt cx="609600" cy="830997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2679700" y="1758433"/>
                <a:ext cx="609600" cy="8309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2816225" y="2173135"/>
                <a:ext cx="3397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文本框 16"/>
            <p:cNvSpPr txBox="1"/>
            <p:nvPr/>
          </p:nvSpPr>
          <p:spPr>
            <a:xfrm>
              <a:off x="2562225" y="2825411"/>
              <a:ext cx="609600" cy="462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-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0253" name="组合 18"/>
            <p:cNvGrpSpPr/>
            <p:nvPr/>
          </p:nvGrpSpPr>
          <p:grpSpPr bwMode="auto">
            <a:xfrm>
              <a:off x="2898775" y="2622032"/>
              <a:ext cx="609600" cy="830997"/>
              <a:chOff x="2679700" y="1758433"/>
              <a:chExt cx="609600" cy="830997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679700" y="1758433"/>
                <a:ext cx="609600" cy="8309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2816225" y="2173135"/>
                <a:ext cx="3397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76" name="组合 29"/>
          <p:cNvGrpSpPr/>
          <p:nvPr/>
        </p:nvGrpSpPr>
        <p:grpSpPr bwMode="auto">
          <a:xfrm>
            <a:off x="958850" y="3200400"/>
            <a:ext cx="6623050" cy="831850"/>
            <a:chOff x="1714500" y="3436081"/>
            <a:chExt cx="6623050" cy="830997"/>
          </a:xfrm>
        </p:grpSpPr>
        <p:grpSp>
          <p:nvGrpSpPr>
            <p:cNvPr id="10245" name="组合 26"/>
            <p:cNvGrpSpPr/>
            <p:nvPr/>
          </p:nvGrpSpPr>
          <p:grpSpPr bwMode="auto">
            <a:xfrm>
              <a:off x="1714500" y="3436081"/>
              <a:ext cx="6623050" cy="830997"/>
              <a:chOff x="1714500" y="3436081"/>
              <a:chExt cx="6623050" cy="830997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714500" y="3581981"/>
                <a:ext cx="6623050" cy="52031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答：第三</a:t>
                </a:r>
                <a:r>
                  <a:rPr lang="zh-CN" altLang="en-US" sz="2400" b="1">
                    <a:solidFill>
                      <a:srgbClr val="FF0000"/>
                    </a:solidFill>
                    <a:latin typeface="+mj-lt"/>
                    <a:ea typeface="+mj-ea"/>
                  </a:rPr>
                  <a:t>边长是      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m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，这是一个等腰三角形。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3956050" y="3436081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4076700" y="3838893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1056036"/>
            <a:ext cx="8312727" cy="107994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89737" y="590940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P100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542071" y="3047967"/>
            <a:ext cx="14398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</a:t>
            </a:r>
            <a:r>
              <a:rPr lang="en-US" altLang="zh-CN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ED61A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6" name="对象 21"/>
          <p:cNvGraphicFramePr>
            <a:graphicFrameLocks noChangeAspect="1"/>
          </p:cNvGraphicFramePr>
          <p:nvPr/>
        </p:nvGraphicFramePr>
        <p:xfrm>
          <a:off x="1740634" y="2908267"/>
          <a:ext cx="1851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" r:id="rId1" imgW="862965" imgH="393700" progId="Equation.DSMT4">
                  <p:embed/>
                </p:oleObj>
              </mc:Choice>
              <mc:Fallback>
                <p:oleObj name="" r:id="rId1" imgW="862965" imgH="3937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0634" y="2908267"/>
                        <a:ext cx="1851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5"/>
          <p:cNvSpPr txBox="1">
            <a:spLocks noChangeArrowheads="1"/>
          </p:cNvSpPr>
          <p:nvPr/>
        </p:nvSpPr>
        <p:spPr bwMode="auto">
          <a:xfrm>
            <a:off x="4128020" y="3059079"/>
            <a:ext cx="1439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</a:t>
            </a:r>
            <a:r>
              <a:rPr lang="en-US" altLang="zh-CN" sz="2800" b="1" dirty="0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ED61A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3" name="对象 23"/>
          <p:cNvGraphicFramePr>
            <a:graphicFrameLocks noChangeAspect="1"/>
          </p:cNvGraphicFramePr>
          <p:nvPr/>
        </p:nvGraphicFramePr>
        <p:xfrm>
          <a:off x="5372620" y="2908267"/>
          <a:ext cx="2151062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" r:id="rId3" imgW="1002665" imgH="393700" progId="Equation.DSMT4">
                  <p:embed/>
                </p:oleObj>
              </mc:Choice>
              <mc:Fallback>
                <p:oleObj name="" r:id="rId3" imgW="1002665" imgH="3937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620" y="2908267"/>
                        <a:ext cx="2151062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21"/>
          <p:cNvSpPr txBox="1">
            <a:spLocks noChangeArrowheads="1"/>
          </p:cNvSpPr>
          <p:nvPr/>
        </p:nvSpPr>
        <p:spPr bwMode="auto">
          <a:xfrm>
            <a:off x="2104937" y="3774851"/>
            <a:ext cx="452596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答：参观学习时间占  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8" name="对象 29"/>
          <p:cNvGraphicFramePr>
            <a:graphicFrameLocks noChangeAspect="1"/>
          </p:cNvGraphicFramePr>
          <p:nvPr/>
        </p:nvGraphicFramePr>
        <p:xfrm>
          <a:off x="5391860" y="3639913"/>
          <a:ext cx="3254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5" imgW="152400" imgH="393700" progId="Equation.DSMT4">
                  <p:embed/>
                </p:oleObj>
              </mc:Choice>
              <mc:Fallback>
                <p:oleObj name="" r:id="rId5" imgW="152400" imgH="393700" progId="Equation.DSMT4">
                  <p:embed/>
                  <p:pic>
                    <p:nvPicPr>
                      <p:cNvPr id="0" name="对象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860" y="3639913"/>
                        <a:ext cx="32543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4801" y="675806"/>
            <a:ext cx="2242551" cy="155942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968" y="576190"/>
            <a:ext cx="4692318" cy="22353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17953" y="2402473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P100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1884342"/>
            <a:ext cx="8312727" cy="1374816"/>
          </a:xfrm>
          <a:prstGeom prst="rect">
            <a:avLst/>
          </a:prstGeom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80160" y="2619161"/>
            <a:ext cx="48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762240" y="2510787"/>
            <a:ext cx="48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5637" y="1545788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P100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224" y="1590832"/>
            <a:ext cx="5161550" cy="276537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89342" y="1988862"/>
            <a:ext cx="6096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7172" name="组合 5"/>
          <p:cNvGrpSpPr/>
          <p:nvPr/>
        </p:nvGrpSpPr>
        <p:grpSpPr bwMode="auto">
          <a:xfrm>
            <a:off x="6298699" y="1796659"/>
            <a:ext cx="609600" cy="757237"/>
            <a:chOff x="3200400" y="3240077"/>
            <a:chExt cx="609600" cy="757799"/>
          </a:xfrm>
        </p:grpSpPr>
        <p:sp>
          <p:nvSpPr>
            <p:cNvPr id="4" name="文本框 3"/>
            <p:cNvSpPr txBox="1"/>
            <p:nvPr/>
          </p:nvSpPr>
          <p:spPr>
            <a:xfrm>
              <a:off x="3200400" y="3240077"/>
              <a:ext cx="609600" cy="7577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321050" y="3605473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6"/>
          <p:cNvGrpSpPr/>
          <p:nvPr/>
        </p:nvGrpSpPr>
        <p:grpSpPr bwMode="auto">
          <a:xfrm>
            <a:off x="4267200" y="2611955"/>
            <a:ext cx="609600" cy="757238"/>
            <a:chOff x="3200400" y="3201131"/>
            <a:chExt cx="609600" cy="756354"/>
          </a:xfrm>
        </p:grpSpPr>
        <p:sp>
          <p:nvSpPr>
            <p:cNvPr id="8" name="文本框 7"/>
            <p:cNvSpPr txBox="1"/>
            <p:nvPr/>
          </p:nvSpPr>
          <p:spPr>
            <a:xfrm>
              <a:off x="3200400" y="3201131"/>
              <a:ext cx="609600" cy="7563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321050" y="3565830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9"/>
          <p:cNvGrpSpPr/>
          <p:nvPr/>
        </p:nvGrpSpPr>
        <p:grpSpPr bwMode="auto">
          <a:xfrm>
            <a:off x="6286500" y="2551752"/>
            <a:ext cx="609600" cy="757238"/>
            <a:chOff x="3200400" y="3201131"/>
            <a:chExt cx="609600" cy="756354"/>
          </a:xfrm>
        </p:grpSpPr>
        <p:sp>
          <p:nvSpPr>
            <p:cNvPr id="11" name="文本框 10"/>
            <p:cNvSpPr txBox="1"/>
            <p:nvPr/>
          </p:nvSpPr>
          <p:spPr>
            <a:xfrm>
              <a:off x="3200400" y="3201131"/>
              <a:ext cx="609600" cy="7563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321050" y="3565830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12"/>
          <p:cNvGrpSpPr/>
          <p:nvPr/>
        </p:nvGrpSpPr>
        <p:grpSpPr bwMode="auto">
          <a:xfrm>
            <a:off x="4297697" y="3369193"/>
            <a:ext cx="609600" cy="757238"/>
            <a:chOff x="3200400" y="3201131"/>
            <a:chExt cx="609600" cy="757800"/>
          </a:xfrm>
        </p:grpSpPr>
        <p:sp>
          <p:nvSpPr>
            <p:cNvPr id="14" name="文本框 13"/>
            <p:cNvSpPr txBox="1"/>
            <p:nvPr/>
          </p:nvSpPr>
          <p:spPr>
            <a:xfrm>
              <a:off x="3200400" y="3201131"/>
              <a:ext cx="609600" cy="757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26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45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321050" y="3566527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15"/>
          <p:cNvGrpSpPr/>
          <p:nvPr/>
        </p:nvGrpSpPr>
        <p:grpSpPr bwMode="auto">
          <a:xfrm>
            <a:off x="6298699" y="3342942"/>
            <a:ext cx="609600" cy="757238"/>
            <a:chOff x="3200400" y="3201131"/>
            <a:chExt cx="609600" cy="757800"/>
          </a:xfrm>
        </p:grpSpPr>
        <p:sp>
          <p:nvSpPr>
            <p:cNvPr id="17" name="文本框 16"/>
            <p:cNvSpPr txBox="1"/>
            <p:nvPr/>
          </p:nvSpPr>
          <p:spPr>
            <a:xfrm>
              <a:off x="3200400" y="3201131"/>
              <a:ext cx="609600" cy="757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45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321050" y="3566527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83" y="801359"/>
            <a:ext cx="1432919" cy="52412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797329" y="962371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P100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586" y="625718"/>
            <a:ext cx="8312727" cy="1134827"/>
          </a:xfrm>
          <a:prstGeom prst="rect">
            <a:avLst/>
          </a:prstGeom>
        </p:spPr>
      </p:pic>
      <p:grpSp>
        <p:nvGrpSpPr>
          <p:cNvPr id="19" name="组合 23"/>
          <p:cNvGrpSpPr/>
          <p:nvPr/>
        </p:nvGrpSpPr>
        <p:grpSpPr bwMode="auto">
          <a:xfrm>
            <a:off x="477838" y="1818450"/>
            <a:ext cx="1139825" cy="1866900"/>
            <a:chOff x="1632502" y="-839400"/>
            <a:chExt cx="1584000" cy="2592000"/>
          </a:xfrm>
        </p:grpSpPr>
        <p:sp>
          <p:nvSpPr>
            <p:cNvPr id="20" name="矩形 19"/>
            <p:cNvSpPr/>
            <p:nvPr/>
          </p:nvSpPr>
          <p:spPr>
            <a:xfrm>
              <a:off x="1632502" y="-23450"/>
              <a:ext cx="1584000" cy="1776050"/>
            </a:xfrm>
            <a:prstGeom prst="rect">
              <a:avLst/>
            </a:prstGeom>
            <a:solidFill>
              <a:srgbClr val="FEEC8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632502" y="-839400"/>
              <a:ext cx="1584000" cy="2592000"/>
            </a:xfrm>
            <a:prstGeom prst="rect">
              <a:avLst/>
            </a:prstGeom>
            <a:noFill/>
            <a:ln w="28575">
              <a:solidFill>
                <a:srgbClr val="2181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40"/>
          <p:cNvGrpSpPr/>
          <p:nvPr/>
        </p:nvGrpSpPr>
        <p:grpSpPr bwMode="auto">
          <a:xfrm>
            <a:off x="477838" y="2424678"/>
            <a:ext cx="252413" cy="648072"/>
            <a:chOff x="7592119" y="3347803"/>
            <a:chExt cx="288000" cy="64862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7592119" y="3347803"/>
              <a:ext cx="288000" cy="0"/>
            </a:xfrm>
            <a:prstGeom prst="line">
              <a:avLst/>
            </a:prstGeom>
            <a:ln w="28575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592119" y="3996427"/>
              <a:ext cx="288000" cy="0"/>
            </a:xfrm>
            <a:prstGeom prst="line">
              <a:avLst/>
            </a:prstGeom>
            <a:ln w="28575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连接符 24"/>
          <p:cNvCxnSpPr/>
          <p:nvPr/>
        </p:nvCxnSpPr>
        <p:spPr>
          <a:xfrm>
            <a:off x="484981" y="3072750"/>
            <a:ext cx="238125" cy="0"/>
          </a:xfrm>
          <a:prstGeom prst="line">
            <a:avLst/>
          </a:prstGeom>
          <a:ln w="28575">
            <a:solidFill>
              <a:srgbClr val="E60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68338" y="1999425"/>
            <a:ext cx="1793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1752600" y="1517704"/>
            <a:ext cx="6751638" cy="2771140"/>
            <a:chOff x="1771650" y="1765354"/>
            <a:chExt cx="6751638" cy="2771140"/>
          </a:xfrm>
        </p:grpSpPr>
        <p:sp>
          <p:nvSpPr>
            <p:cNvPr id="3" name="TextBox 9"/>
            <p:cNvSpPr txBox="1">
              <a:spLocks noChangeArrowheads="1"/>
            </p:cNvSpPr>
            <p:nvPr/>
          </p:nvSpPr>
          <p:spPr bwMode="auto">
            <a:xfrm>
              <a:off x="1771650" y="2018665"/>
              <a:ext cx="3443288" cy="147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一共喝的纯果汁：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一共喝的水：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4052940" y="2680611"/>
              <a:ext cx="2008187" cy="1077912"/>
              <a:chOff x="7562308" y="3644900"/>
              <a:chExt cx="2008418" cy="1077913"/>
            </a:xfrm>
          </p:grpSpPr>
          <p:grpSp>
            <p:nvGrpSpPr>
              <p:cNvPr id="5" name="组合 17"/>
              <p:cNvGrpSpPr/>
              <p:nvPr/>
            </p:nvGrpSpPr>
            <p:grpSpPr bwMode="auto">
              <a:xfrm>
                <a:off x="7562308" y="3644900"/>
                <a:ext cx="779552" cy="1077913"/>
                <a:chOff x="7887588" y="992795"/>
                <a:chExt cx="639801" cy="1077932"/>
              </a:xfrm>
            </p:grpSpPr>
            <p:sp>
              <p:nvSpPr>
                <p:cNvPr id="7" name="矩形 17"/>
                <p:cNvSpPr>
                  <a:spLocks noChangeArrowheads="1"/>
                </p:cNvSpPr>
                <p:nvPr/>
              </p:nvSpPr>
              <p:spPr bwMode="auto">
                <a:xfrm>
                  <a:off x="7887588" y="992795"/>
                  <a:ext cx="639801" cy="10779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</a:t>
                  </a:r>
                  <a:endParaRPr lang="zh-CN" altLang="en-US" sz="3200" b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8036137" y="1542080"/>
                  <a:ext cx="295794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矩形 5"/>
              <p:cNvSpPr>
                <a:spLocks noChangeArrowheads="1"/>
              </p:cNvSpPr>
              <p:nvPr/>
            </p:nvSpPr>
            <p:spPr bwMode="auto">
              <a:xfrm>
                <a:off x="8103707" y="3902075"/>
                <a:ext cx="1467019" cy="584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杯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组合 17"/>
            <p:cNvGrpSpPr/>
            <p:nvPr/>
          </p:nvGrpSpPr>
          <p:grpSpPr bwMode="auto">
            <a:xfrm>
              <a:off x="4822825" y="1799590"/>
              <a:ext cx="779463" cy="1077913"/>
              <a:chOff x="7293724" y="992795"/>
              <a:chExt cx="639713" cy="1077932"/>
            </a:xfrm>
          </p:grpSpPr>
          <p:sp>
            <p:nvSpPr>
              <p:cNvPr id="10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7467007" y="1532555"/>
                <a:ext cx="295753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 bwMode="auto">
            <a:xfrm>
              <a:off x="5354638" y="1796415"/>
              <a:ext cx="982662" cy="1077913"/>
              <a:chOff x="7044745" y="2625725"/>
              <a:chExt cx="983250" cy="1077913"/>
            </a:xfrm>
          </p:grpSpPr>
          <p:grpSp>
            <p:nvGrpSpPr>
              <p:cNvPr id="13" name="组合 17"/>
              <p:cNvGrpSpPr/>
              <p:nvPr/>
            </p:nvGrpSpPr>
            <p:grpSpPr bwMode="auto">
              <a:xfrm>
                <a:off x="7248071" y="2625725"/>
                <a:ext cx="779924" cy="1077913"/>
                <a:chOff x="7293347" y="992795"/>
                <a:chExt cx="640091" cy="1077932"/>
              </a:xfrm>
            </p:grpSpPr>
            <p:sp>
              <p:nvSpPr>
                <p:cNvPr id="15" name="矩形 17"/>
                <p:cNvSpPr>
                  <a:spLocks noChangeArrowheads="1"/>
                </p:cNvSpPr>
                <p:nvPr/>
              </p:nvSpPr>
              <p:spPr bwMode="auto">
                <a:xfrm>
                  <a:off x="7293344" y="992795"/>
                  <a:ext cx="640094" cy="10779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7466729" y="1532555"/>
                  <a:ext cx="295930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矩形 17"/>
              <p:cNvSpPr>
                <a:spLocks noChangeArrowheads="1"/>
              </p:cNvSpPr>
              <p:nvPr/>
            </p:nvSpPr>
            <p:spPr bwMode="auto">
              <a:xfrm>
                <a:off x="7044745" y="2878138"/>
                <a:ext cx="527365" cy="585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6205274" y="2035183"/>
              <a:ext cx="104933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6886576" y="2038404"/>
              <a:ext cx="163671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（杯）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0" name="组合 17"/>
            <p:cNvGrpSpPr/>
            <p:nvPr/>
          </p:nvGrpSpPr>
          <p:grpSpPr bwMode="auto">
            <a:xfrm>
              <a:off x="6500813" y="1765354"/>
              <a:ext cx="779463" cy="1077912"/>
              <a:chOff x="7293724" y="992795"/>
              <a:chExt cx="639713" cy="1077932"/>
            </a:xfrm>
          </p:grpSpPr>
          <p:sp>
            <p:nvSpPr>
              <p:cNvPr id="31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7467007" y="1532555"/>
                <a:ext cx="295753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40" name="对象 39"/>
            <p:cNvGraphicFramePr>
              <a:graphicFrameLocks noChangeAspect="1"/>
            </p:cNvGraphicFramePr>
            <p:nvPr/>
          </p:nvGraphicFramePr>
          <p:xfrm>
            <a:off x="1771650" y="3601774"/>
            <a:ext cx="6585585" cy="934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2" imgW="5080000" imgH="736600" progId="Equation.DSMT4">
                    <p:embed/>
                  </p:oleObj>
                </mc:Choice>
                <mc:Fallback>
                  <p:oleObj name="Equation" r:id="rId2" imgW="5080000" imgH="736600" progId="Equation.DSMT4">
                    <p:embed/>
                    <p:pic>
                      <p:nvPicPr>
                        <p:cNvPr id="0" name="图片 26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771650" y="3601774"/>
                          <a:ext cx="6585585" cy="9347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文本框 32"/>
          <p:cNvSpPr txBox="1"/>
          <p:nvPr/>
        </p:nvSpPr>
        <p:spPr>
          <a:xfrm>
            <a:off x="3392372" y="1249561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P100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075" y="1127125"/>
            <a:ext cx="8312727" cy="2337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46301" y="1751330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09716" y="1751330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9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01986" y="2632345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80884" y="2630228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14259" y="2630228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198" y="931397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P101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1079327"/>
            <a:ext cx="8312727" cy="19134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08094" y="1065781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18200" y="1022350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50531" y="1035896"/>
            <a:ext cx="6096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222" name="组合 10"/>
          <p:cNvGrpSpPr/>
          <p:nvPr/>
        </p:nvGrpSpPr>
        <p:grpSpPr bwMode="auto">
          <a:xfrm>
            <a:off x="5837132" y="2217931"/>
            <a:ext cx="885825" cy="831850"/>
            <a:chOff x="2921000" y="3194780"/>
            <a:chExt cx="885825" cy="83099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321050" y="3603935"/>
              <a:ext cx="3683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07" name="组合 9"/>
            <p:cNvGrpSpPr/>
            <p:nvPr/>
          </p:nvGrpSpPr>
          <p:grpSpPr bwMode="auto">
            <a:xfrm>
              <a:off x="2921000" y="3194780"/>
              <a:ext cx="885825" cy="830997"/>
              <a:chOff x="2921000" y="3194780"/>
              <a:chExt cx="885825" cy="830997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3197225" y="319478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16409" name="文本框 8"/>
              <p:cNvSpPr txBox="1">
                <a:spLocks noChangeArrowheads="1"/>
              </p:cNvSpPr>
              <p:nvPr/>
            </p:nvSpPr>
            <p:spPr bwMode="auto">
              <a:xfrm>
                <a:off x="2921000" y="3392146"/>
                <a:ext cx="431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=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9223" name="文本框 11"/>
          <p:cNvSpPr txBox="1">
            <a:spLocks noChangeArrowheads="1"/>
          </p:cNvSpPr>
          <p:nvPr/>
        </p:nvSpPr>
        <p:spPr bwMode="auto">
          <a:xfrm>
            <a:off x="1058333" y="3450656"/>
            <a:ext cx="1104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发现：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grpSp>
        <p:nvGrpSpPr>
          <p:cNvPr id="9224" name="组合 12"/>
          <p:cNvGrpSpPr/>
          <p:nvPr/>
        </p:nvGrpSpPr>
        <p:grpSpPr bwMode="auto">
          <a:xfrm>
            <a:off x="2102908" y="3239519"/>
            <a:ext cx="3683000" cy="838200"/>
            <a:chOff x="2200275" y="2622032"/>
            <a:chExt cx="3682999" cy="837348"/>
          </a:xfrm>
        </p:grpSpPr>
        <p:grpSp>
          <p:nvGrpSpPr>
            <p:cNvPr id="16394" name="组合 13"/>
            <p:cNvGrpSpPr/>
            <p:nvPr/>
          </p:nvGrpSpPr>
          <p:grpSpPr bwMode="auto">
            <a:xfrm>
              <a:off x="3530600" y="2628383"/>
              <a:ext cx="2352674" cy="830997"/>
              <a:chOff x="2406650" y="1758433"/>
              <a:chExt cx="2352674" cy="830997"/>
            </a:xfrm>
          </p:grpSpPr>
          <p:sp>
            <p:nvSpPr>
              <p:cNvPr id="16402" name="文本框 24"/>
              <p:cNvSpPr txBox="1">
                <a:spLocks noChangeArrowheads="1"/>
              </p:cNvSpPr>
              <p:nvPr/>
            </p:nvSpPr>
            <p:spPr bwMode="auto">
              <a:xfrm>
                <a:off x="2406650" y="1949450"/>
                <a:ext cx="3048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FF0000"/>
                    </a:solidFill>
                  </a:rPr>
                  <a:t>=</a:t>
                </a:r>
                <a:endParaRPr lang="zh-CN" altLang="en-US" sz="24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622550" y="1758426"/>
                <a:ext cx="1244599" cy="8310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i="1" dirty="0">
                    <a:solidFill>
                      <a:srgbClr val="FF0000"/>
                    </a:solidFill>
                    <a:latin typeface="+mj-lt"/>
                  </a:rPr>
                  <a:t>n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(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+mj-lt"/>
                  </a:rPr>
                  <a:t>n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+1)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2749550" y="2173928"/>
                <a:ext cx="1003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本框 27"/>
              <p:cNvSpPr txBox="1"/>
              <p:nvPr/>
            </p:nvSpPr>
            <p:spPr>
              <a:xfrm>
                <a:off x="3822699" y="1953489"/>
                <a:ext cx="936625" cy="46149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+mj-lt"/>
                  </a:rPr>
                  <a:t>n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≠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0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)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6395" name="组合 15"/>
            <p:cNvGrpSpPr/>
            <p:nvPr/>
          </p:nvGrpSpPr>
          <p:grpSpPr bwMode="auto">
            <a:xfrm>
              <a:off x="2200275" y="2622032"/>
              <a:ext cx="609600" cy="830997"/>
              <a:chOff x="2679700" y="1758433"/>
              <a:chExt cx="609600" cy="83099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2679700" y="1758433"/>
                <a:ext cx="609600" cy="8310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i="1" dirty="0">
                    <a:solidFill>
                      <a:srgbClr val="FF0000"/>
                    </a:solidFill>
                    <a:latin typeface="+mj-lt"/>
                  </a:rPr>
                  <a:t>n</a:t>
                </a:r>
                <a:endParaRPr lang="zh-CN" altLang="en-US" sz="2400" b="1" i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2816225" y="2173935"/>
                <a:ext cx="3397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文本框 16"/>
            <p:cNvSpPr txBox="1"/>
            <p:nvPr/>
          </p:nvSpPr>
          <p:spPr>
            <a:xfrm>
              <a:off x="2562225" y="2825025"/>
              <a:ext cx="609600" cy="4630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-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6397" name="组合 17"/>
            <p:cNvGrpSpPr/>
            <p:nvPr/>
          </p:nvGrpSpPr>
          <p:grpSpPr bwMode="auto">
            <a:xfrm>
              <a:off x="2898775" y="2622032"/>
              <a:ext cx="723900" cy="830997"/>
              <a:chOff x="2679700" y="1758433"/>
              <a:chExt cx="723900" cy="830997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679700" y="1758433"/>
                <a:ext cx="723900" cy="8310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i="1" dirty="0">
                    <a:solidFill>
                      <a:srgbClr val="FF0000"/>
                    </a:solidFill>
                    <a:latin typeface="+mj-lt"/>
                  </a:rPr>
                  <a:t>n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+1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2784475" y="2173935"/>
                <a:ext cx="495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文本框 24"/>
          <p:cNvSpPr txBox="1"/>
          <p:nvPr/>
        </p:nvSpPr>
        <p:spPr>
          <a:xfrm>
            <a:off x="485198" y="931397"/>
            <a:ext cx="3706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P101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8*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2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1196263"/>
            <a:ext cx="8312727" cy="2750975"/>
          </a:xfrm>
          <a:prstGeom prst="rect">
            <a:avLst/>
          </a:prstGeom>
        </p:spPr>
      </p:pic>
      <p:grpSp>
        <p:nvGrpSpPr>
          <p:cNvPr id="11268" name="组合 3"/>
          <p:cNvGrpSpPr/>
          <p:nvPr/>
        </p:nvGrpSpPr>
        <p:grpSpPr bwMode="auto">
          <a:xfrm>
            <a:off x="6089650" y="1260038"/>
            <a:ext cx="609600" cy="831850"/>
            <a:chOff x="3160713" y="3188430"/>
            <a:chExt cx="609600" cy="830997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321051" y="3603929"/>
              <a:ext cx="2889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3160713" y="3188430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7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1269" name="组合 6"/>
          <p:cNvGrpSpPr/>
          <p:nvPr/>
        </p:nvGrpSpPr>
        <p:grpSpPr bwMode="auto">
          <a:xfrm>
            <a:off x="7023100" y="1263716"/>
            <a:ext cx="609600" cy="831850"/>
            <a:chOff x="3160713" y="3188430"/>
            <a:chExt cx="609600" cy="83099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321051" y="3603929"/>
              <a:ext cx="2889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3160713" y="3188430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1270" name="组合 9"/>
          <p:cNvGrpSpPr/>
          <p:nvPr/>
        </p:nvGrpSpPr>
        <p:grpSpPr bwMode="auto">
          <a:xfrm>
            <a:off x="7956550" y="1260038"/>
            <a:ext cx="609600" cy="831850"/>
            <a:chOff x="3160713" y="3188430"/>
            <a:chExt cx="609600" cy="83099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321051" y="3603929"/>
              <a:ext cx="2889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3160713" y="3188430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1271" name="组合 12"/>
          <p:cNvGrpSpPr/>
          <p:nvPr/>
        </p:nvGrpSpPr>
        <p:grpSpPr bwMode="auto">
          <a:xfrm>
            <a:off x="7023100" y="3115387"/>
            <a:ext cx="609600" cy="831850"/>
            <a:chOff x="3160713" y="3188430"/>
            <a:chExt cx="609600" cy="830997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321051" y="3603929"/>
              <a:ext cx="2889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3160713" y="3188430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1272" name="组合 15"/>
          <p:cNvGrpSpPr/>
          <p:nvPr/>
        </p:nvGrpSpPr>
        <p:grpSpPr bwMode="auto">
          <a:xfrm>
            <a:off x="7956550" y="3067571"/>
            <a:ext cx="609600" cy="831850"/>
            <a:chOff x="3160713" y="3188430"/>
            <a:chExt cx="609600" cy="830997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3321051" y="3603929"/>
              <a:ext cx="2889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3160713" y="3188430"/>
              <a:ext cx="60960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85198" y="931397"/>
            <a:ext cx="3706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P101 </a:t>
            </a:r>
            <a:r>
              <a:rPr lang="zh-CN" altLang="en-US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二十五 第</a:t>
            </a:r>
            <a:r>
              <a:rPr lang="en-US" altLang="zh-CN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9*</a:t>
            </a:r>
            <a:r>
              <a:rPr lang="zh-CN" altLang="en-US" sz="1600" b="1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7F53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7F53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7838" y="574684"/>
            <a:ext cx="5713074" cy="186944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 bwMode="auto">
          <a:xfrm>
            <a:off x="1822450" y="2211388"/>
            <a:ext cx="5181600" cy="1481137"/>
            <a:chOff x="1660525" y="2287588"/>
            <a:chExt cx="5181600" cy="1481137"/>
          </a:xfrm>
        </p:grpSpPr>
        <p:grpSp>
          <p:nvGrpSpPr>
            <p:cNvPr id="19495" name="组合 20"/>
            <p:cNvGrpSpPr/>
            <p:nvPr/>
          </p:nvGrpSpPr>
          <p:grpSpPr bwMode="auto">
            <a:xfrm>
              <a:off x="1695450" y="2419350"/>
              <a:ext cx="5143500" cy="1289050"/>
              <a:chOff x="971550" y="2921000"/>
              <a:chExt cx="5143500" cy="1289050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97155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971550" y="2921000"/>
                <a:ext cx="51435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971550" y="3327400"/>
                <a:ext cx="51435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971550" y="4210050"/>
                <a:ext cx="51435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189230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49555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312420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372745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431800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492125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51180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108700" y="2921000"/>
                <a:ext cx="0" cy="128905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96" name="文本框 21"/>
            <p:cNvSpPr txBox="1">
              <a:spLocks noChangeArrowheads="1"/>
            </p:cNvSpPr>
            <p:nvPr/>
          </p:nvSpPr>
          <p:spPr bwMode="auto">
            <a:xfrm>
              <a:off x="1768475" y="2287588"/>
              <a:ext cx="9588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0000"/>
                  </a:solidFill>
                </a:rPr>
                <a:t>图形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sp>
          <p:nvSpPr>
            <p:cNvPr id="19497" name="文本框 22"/>
            <p:cNvSpPr txBox="1">
              <a:spLocks noChangeArrowheads="1"/>
            </p:cNvSpPr>
            <p:nvPr/>
          </p:nvSpPr>
          <p:spPr bwMode="auto">
            <a:xfrm>
              <a:off x="1660525" y="2787650"/>
              <a:ext cx="993775" cy="98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zh-CN" altLang="en-US" b="1">
                  <a:solidFill>
                    <a:srgbClr val="FF0000"/>
                  </a:solidFill>
                </a:rPr>
                <a:t>占正方形的几分之几</a:t>
              </a:r>
              <a:endParaRPr lang="zh-CN" altLang="en-US" b="1">
                <a:solidFill>
                  <a:srgbClr val="FF0000"/>
                </a:solidFill>
              </a:endParaRPr>
            </a:p>
          </p:txBody>
        </p:sp>
        <p:sp>
          <p:nvSpPr>
            <p:cNvPr id="19498" name="文本框 33"/>
            <p:cNvSpPr txBox="1">
              <a:spLocks noChangeArrowheads="1"/>
            </p:cNvSpPr>
            <p:nvPr/>
          </p:nvSpPr>
          <p:spPr bwMode="auto">
            <a:xfrm>
              <a:off x="2822575" y="239236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99" name="文本框 34"/>
            <p:cNvSpPr txBox="1">
              <a:spLocks noChangeArrowheads="1"/>
            </p:cNvSpPr>
            <p:nvPr/>
          </p:nvSpPr>
          <p:spPr bwMode="auto">
            <a:xfrm>
              <a:off x="3444875" y="239871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00" name="文本框 35"/>
            <p:cNvSpPr txBox="1">
              <a:spLocks noChangeArrowheads="1"/>
            </p:cNvSpPr>
            <p:nvPr/>
          </p:nvSpPr>
          <p:spPr bwMode="auto">
            <a:xfrm>
              <a:off x="4064000" y="240506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01" name="文本框 36"/>
            <p:cNvSpPr txBox="1">
              <a:spLocks noChangeArrowheads="1"/>
            </p:cNvSpPr>
            <p:nvPr/>
          </p:nvSpPr>
          <p:spPr bwMode="auto">
            <a:xfrm>
              <a:off x="4648200" y="239236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02" name="文本框 37"/>
            <p:cNvSpPr txBox="1">
              <a:spLocks noChangeArrowheads="1"/>
            </p:cNvSpPr>
            <p:nvPr/>
          </p:nvSpPr>
          <p:spPr bwMode="auto">
            <a:xfrm>
              <a:off x="5238750" y="239871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03" name="文本框 38"/>
            <p:cNvSpPr txBox="1">
              <a:spLocks noChangeArrowheads="1"/>
            </p:cNvSpPr>
            <p:nvPr/>
          </p:nvSpPr>
          <p:spPr bwMode="auto">
            <a:xfrm>
              <a:off x="5842000" y="240506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504" name="文本框 39"/>
            <p:cNvSpPr txBox="1">
              <a:spLocks noChangeArrowheads="1"/>
            </p:cNvSpPr>
            <p:nvPr/>
          </p:nvSpPr>
          <p:spPr bwMode="auto">
            <a:xfrm>
              <a:off x="6432550" y="2405063"/>
              <a:ext cx="2032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505" name="组合 40"/>
            <p:cNvGrpSpPr/>
            <p:nvPr/>
          </p:nvGrpSpPr>
          <p:grpSpPr bwMode="auto">
            <a:xfrm>
              <a:off x="2619375" y="2857500"/>
              <a:ext cx="609600" cy="831850"/>
              <a:chOff x="3160713" y="3188430"/>
              <a:chExt cx="609600" cy="830997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文本框 42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9506" name="组合 43"/>
            <p:cNvGrpSpPr/>
            <p:nvPr/>
          </p:nvGrpSpPr>
          <p:grpSpPr bwMode="auto">
            <a:xfrm>
              <a:off x="3235325" y="2857500"/>
              <a:ext cx="609600" cy="831850"/>
              <a:chOff x="3160713" y="3188430"/>
              <a:chExt cx="609600" cy="830997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5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9507" name="组合 46"/>
            <p:cNvGrpSpPr/>
            <p:nvPr/>
          </p:nvGrpSpPr>
          <p:grpSpPr bwMode="auto">
            <a:xfrm>
              <a:off x="3838575" y="2857500"/>
              <a:ext cx="609600" cy="831850"/>
              <a:chOff x="3160713" y="3188430"/>
              <a:chExt cx="609600" cy="830997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文本框 48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9508" name="组合 49"/>
            <p:cNvGrpSpPr/>
            <p:nvPr/>
          </p:nvGrpSpPr>
          <p:grpSpPr bwMode="auto">
            <a:xfrm>
              <a:off x="5029200" y="2857500"/>
              <a:ext cx="609600" cy="831850"/>
              <a:chOff x="3160713" y="3188430"/>
              <a:chExt cx="609600" cy="830997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文本框 51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9509" name="组合 52"/>
            <p:cNvGrpSpPr/>
            <p:nvPr/>
          </p:nvGrpSpPr>
          <p:grpSpPr bwMode="auto">
            <a:xfrm>
              <a:off x="5654675" y="2857500"/>
              <a:ext cx="609600" cy="831850"/>
              <a:chOff x="3160713" y="3188430"/>
              <a:chExt cx="609600" cy="830997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文本框 54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9510" name="组合 55"/>
            <p:cNvGrpSpPr/>
            <p:nvPr/>
          </p:nvGrpSpPr>
          <p:grpSpPr bwMode="auto">
            <a:xfrm>
              <a:off x="6232525" y="2857500"/>
              <a:ext cx="609600" cy="831850"/>
              <a:chOff x="3160713" y="3188430"/>
              <a:chExt cx="609600" cy="830997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文本框 57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grpSp>
          <p:nvGrpSpPr>
            <p:cNvPr id="19511" name="组合 58"/>
            <p:cNvGrpSpPr/>
            <p:nvPr/>
          </p:nvGrpSpPr>
          <p:grpSpPr bwMode="auto">
            <a:xfrm>
              <a:off x="4445000" y="2862263"/>
              <a:ext cx="609600" cy="830262"/>
              <a:chOff x="3160713" y="3188430"/>
              <a:chExt cx="609600" cy="830997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3321051" y="3604723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 bwMode="auto">
          <a:xfrm>
            <a:off x="1866900" y="3559175"/>
            <a:ext cx="4008438" cy="831850"/>
            <a:chOff x="1704975" y="3635375"/>
            <a:chExt cx="4008438" cy="831850"/>
          </a:xfrm>
        </p:grpSpPr>
        <p:grpSp>
          <p:nvGrpSpPr>
            <p:cNvPr id="19483" name="组合 61"/>
            <p:cNvGrpSpPr/>
            <p:nvPr/>
          </p:nvGrpSpPr>
          <p:grpSpPr bwMode="auto">
            <a:xfrm>
              <a:off x="3784600" y="3635375"/>
              <a:ext cx="609600" cy="831850"/>
              <a:chOff x="3160713" y="3188430"/>
              <a:chExt cx="609600" cy="830997"/>
            </a:xfrm>
          </p:grpSpPr>
          <p:cxnSp>
            <p:nvCxnSpPr>
              <p:cNvPr id="63" name="直接连接符 62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文本框 63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1704975" y="3727450"/>
              <a:ext cx="2422525" cy="647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>
                <a:defRPr/>
              </a:pPr>
              <a:r>
                <a:rPr lang="zh-CN" altLang="en-US" dirty="0"/>
                <a:t>图形</a:t>
              </a:r>
              <a:r>
                <a:rPr lang="en-US" altLang="zh-CN" dirty="0">
                  <a:latin typeface="+mj-lt"/>
                </a:rPr>
                <a:t>7</a:t>
              </a:r>
              <a:r>
                <a:rPr lang="zh-CN" altLang="en-US" dirty="0"/>
                <a:t>和</a:t>
              </a:r>
              <a:r>
                <a:rPr lang="en-US" altLang="zh-CN" dirty="0">
                  <a:latin typeface="+mj-lt"/>
                </a:rPr>
                <a:t>4</a:t>
              </a:r>
              <a:r>
                <a:rPr lang="zh-CN" altLang="en-US" dirty="0"/>
                <a:t>共占：</a:t>
              </a:r>
              <a:endParaRPr lang="zh-CN" altLang="en-US" dirty="0"/>
            </a:p>
          </p:txBody>
        </p:sp>
        <p:sp>
          <p:nvSpPr>
            <p:cNvPr id="19485" name="文本框 68"/>
            <p:cNvSpPr txBox="1">
              <a:spLocks noChangeArrowheads="1"/>
            </p:cNvSpPr>
            <p:nvPr/>
          </p:nvSpPr>
          <p:spPr bwMode="auto">
            <a:xfrm>
              <a:off x="4316413" y="3840163"/>
              <a:ext cx="2190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86" name="组合 69"/>
            <p:cNvGrpSpPr/>
            <p:nvPr/>
          </p:nvGrpSpPr>
          <p:grpSpPr bwMode="auto">
            <a:xfrm>
              <a:off x="4445000" y="3635375"/>
              <a:ext cx="609600" cy="831850"/>
              <a:chOff x="3160713" y="3188430"/>
              <a:chExt cx="609600" cy="830997"/>
            </a:xfrm>
          </p:grpSpPr>
          <p:cxnSp>
            <p:nvCxnSpPr>
              <p:cNvPr id="71" name="直接连接符 70"/>
              <p:cNvCxnSpPr/>
              <p:nvPr/>
            </p:nvCxnSpPr>
            <p:spPr>
              <a:xfrm>
                <a:off x="3321051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文本框 71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19487" name="文本框 72"/>
            <p:cNvSpPr txBox="1">
              <a:spLocks noChangeArrowheads="1"/>
            </p:cNvSpPr>
            <p:nvPr/>
          </p:nvSpPr>
          <p:spPr bwMode="auto">
            <a:xfrm>
              <a:off x="4975225" y="3840163"/>
              <a:ext cx="21748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88" name="组合 73"/>
            <p:cNvGrpSpPr/>
            <p:nvPr/>
          </p:nvGrpSpPr>
          <p:grpSpPr bwMode="auto">
            <a:xfrm>
              <a:off x="5103813" y="3635375"/>
              <a:ext cx="609600" cy="831850"/>
              <a:chOff x="3160713" y="3188430"/>
              <a:chExt cx="609600" cy="830997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3321050" y="3603929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文本框 75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 bwMode="auto">
          <a:xfrm>
            <a:off x="1804988" y="4175125"/>
            <a:ext cx="5111750" cy="855663"/>
            <a:chOff x="1643063" y="4251325"/>
            <a:chExt cx="5111750" cy="855663"/>
          </a:xfrm>
        </p:grpSpPr>
        <p:grpSp>
          <p:nvGrpSpPr>
            <p:cNvPr id="19467" name="组合 64"/>
            <p:cNvGrpSpPr/>
            <p:nvPr/>
          </p:nvGrpSpPr>
          <p:grpSpPr bwMode="auto">
            <a:xfrm>
              <a:off x="4202113" y="4276725"/>
              <a:ext cx="609600" cy="830263"/>
              <a:chOff x="3160713" y="3188430"/>
              <a:chExt cx="609600" cy="830997"/>
            </a:xfrm>
          </p:grpSpPr>
          <p:cxnSp>
            <p:nvCxnSpPr>
              <p:cNvPr id="66" name="直接连接符 65"/>
              <p:cNvCxnSpPr/>
              <p:nvPr/>
            </p:nvCxnSpPr>
            <p:spPr>
              <a:xfrm>
                <a:off x="3321050" y="3604723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文本框 66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1643063" y="4356100"/>
              <a:ext cx="2943225" cy="646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>
                <a:defRPr/>
              </a:pPr>
              <a:r>
                <a:rPr lang="zh-CN" altLang="en-US" dirty="0"/>
                <a:t>图形</a:t>
              </a:r>
              <a:r>
                <a:rPr lang="en-US" altLang="zh-CN" dirty="0">
                  <a:latin typeface="+mj-lt"/>
                </a:rPr>
                <a:t>3</a:t>
              </a:r>
              <a:r>
                <a:rPr lang="zh-CN" altLang="en-US" dirty="0"/>
                <a:t>、</a:t>
              </a:r>
              <a:r>
                <a:rPr lang="en-US" altLang="zh-CN" dirty="0">
                  <a:latin typeface="+mj-lt"/>
                </a:rPr>
                <a:t>4</a:t>
              </a:r>
              <a:r>
                <a:rPr lang="zh-CN" altLang="en-US" dirty="0"/>
                <a:t>、</a:t>
              </a:r>
              <a:r>
                <a:rPr lang="en-US" altLang="zh-CN" dirty="0">
                  <a:latin typeface="+mj-lt"/>
                </a:rPr>
                <a:t>5</a:t>
              </a:r>
              <a:r>
                <a:rPr lang="zh-CN" altLang="en-US" dirty="0"/>
                <a:t>共占：</a:t>
              </a:r>
              <a:endParaRPr lang="zh-CN" altLang="en-US" dirty="0"/>
            </a:p>
          </p:txBody>
        </p:sp>
        <p:sp>
          <p:nvSpPr>
            <p:cNvPr id="19469" name="文本框 77"/>
            <p:cNvSpPr txBox="1">
              <a:spLocks noChangeArrowheads="1"/>
            </p:cNvSpPr>
            <p:nvPr/>
          </p:nvSpPr>
          <p:spPr bwMode="auto">
            <a:xfrm>
              <a:off x="4730750" y="4479925"/>
              <a:ext cx="2174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70" name="组合 78"/>
            <p:cNvGrpSpPr/>
            <p:nvPr/>
          </p:nvGrpSpPr>
          <p:grpSpPr bwMode="auto">
            <a:xfrm>
              <a:off x="4857750" y="4276725"/>
              <a:ext cx="609600" cy="830263"/>
              <a:chOff x="3160713" y="3188430"/>
              <a:chExt cx="609600" cy="830997"/>
            </a:xfrm>
          </p:grpSpPr>
          <p:cxnSp>
            <p:nvCxnSpPr>
              <p:cNvPr id="80" name="直接连接符 79"/>
              <p:cNvCxnSpPr/>
              <p:nvPr/>
            </p:nvCxnSpPr>
            <p:spPr>
              <a:xfrm>
                <a:off x="3321051" y="3604723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文本框 80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19471" name="文本框 81"/>
            <p:cNvSpPr txBox="1">
              <a:spLocks noChangeArrowheads="1"/>
            </p:cNvSpPr>
            <p:nvPr/>
          </p:nvSpPr>
          <p:spPr bwMode="auto">
            <a:xfrm>
              <a:off x="5365750" y="4479925"/>
              <a:ext cx="2190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72" name="组合 82"/>
            <p:cNvGrpSpPr/>
            <p:nvPr/>
          </p:nvGrpSpPr>
          <p:grpSpPr bwMode="auto">
            <a:xfrm>
              <a:off x="5494338" y="4276725"/>
              <a:ext cx="609600" cy="830263"/>
              <a:chOff x="3160713" y="3188430"/>
              <a:chExt cx="609600" cy="830997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3321050" y="3604723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文本框 84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19473" name="文本框 85"/>
            <p:cNvSpPr txBox="1">
              <a:spLocks noChangeArrowheads="1"/>
            </p:cNvSpPr>
            <p:nvPr/>
          </p:nvSpPr>
          <p:spPr bwMode="auto">
            <a:xfrm>
              <a:off x="6016625" y="4454525"/>
              <a:ext cx="2174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74" name="组合 86"/>
            <p:cNvGrpSpPr/>
            <p:nvPr/>
          </p:nvGrpSpPr>
          <p:grpSpPr bwMode="auto">
            <a:xfrm>
              <a:off x="6145213" y="4251325"/>
              <a:ext cx="609600" cy="830263"/>
              <a:chOff x="3160713" y="3188430"/>
              <a:chExt cx="609600" cy="830997"/>
            </a:xfrm>
          </p:grpSpPr>
          <p:cxnSp>
            <p:nvCxnSpPr>
              <p:cNvPr id="88" name="直接连接符 87"/>
              <p:cNvCxnSpPr/>
              <p:nvPr/>
            </p:nvCxnSpPr>
            <p:spPr>
              <a:xfrm>
                <a:off x="3321050" y="3604723"/>
                <a:ext cx="2889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文本框 88"/>
              <p:cNvSpPr txBox="1"/>
              <p:nvPr/>
            </p:nvSpPr>
            <p:spPr>
              <a:xfrm>
                <a:off x="3160713" y="3188430"/>
                <a:ext cx="60960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1098280"/>
            <a:ext cx="8312727" cy="29469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469</Words>
  <Application>WPS 演示</Application>
  <PresentationFormat>全屏显示(16:9)</PresentationFormat>
  <Paragraphs>261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Times New Roman</vt:lpstr>
      <vt:lpstr>黑体</vt:lpstr>
      <vt:lpstr>等线 Light</vt:lpstr>
      <vt:lpstr>楷体</vt:lpstr>
      <vt:lpstr>等线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74</cp:revision>
  <dcterms:created xsi:type="dcterms:W3CDTF">2017-10-14T09:05:00Z</dcterms:created>
  <dcterms:modified xsi:type="dcterms:W3CDTF">2023-10-31T09:49:21Z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6C241C16D57F4BA18B28110E3715B3F9</vt:lpwstr>
  </property>
  <property fmtid="{D5CDD505-2E9C-101B-9397-08002B2CF9AE}" pid="3" name="KSOProductBuildVer">
    <vt:lpwstr>2052-11.8.2.11734</vt:lpwstr>
  </property>
</Properties>
</file>