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66" r:id="rId5"/>
    <p:sldId id="349" r:id="rId6"/>
    <p:sldId id="343" r:id="rId7"/>
    <p:sldId id="344" r:id="rId8"/>
    <p:sldId id="345" r:id="rId9"/>
    <p:sldId id="362" r:id="rId10"/>
    <p:sldId id="363" r:id="rId11"/>
    <p:sldId id="367" r:id="rId12"/>
    <p:sldId id="364" r:id="rId13"/>
    <p:sldId id="365" r:id="rId14"/>
    <p:sldId id="368" r:id="rId15"/>
    <p:sldId id="369" r:id="rId16"/>
    <p:sldId id="353" r:id="rId17"/>
    <p:sldId id="355" r:id="rId18"/>
    <p:sldId id="356" r:id="rId19"/>
    <p:sldId id="358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BDCA5"/>
    <a:srgbClr val="E94999"/>
    <a:srgbClr val="95DEF7"/>
    <a:srgbClr val="FAD6E8"/>
    <a:srgbClr val="95DFF2"/>
    <a:srgbClr val="E72D8B"/>
    <a:srgbClr val="F5A769"/>
    <a:srgbClr val="F3FDFF"/>
    <a:srgbClr val="AFE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90" autoAdjust="0"/>
    <p:restoredTop sz="96209" autoAdjust="0"/>
  </p:normalViewPr>
  <p:slideViewPr>
    <p:cSldViewPr>
      <p:cViewPr varScale="1">
        <p:scale>
          <a:sx n="89" d="100"/>
          <a:sy n="89" d="100"/>
        </p:scale>
        <p:origin x="66" y="93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74D0610-B5BB-401B-B679-3CC330E202E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8AA6E23-4886-4425-917A-47325EF5388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B1B14740-7435-4BBF-A57C-98CFE128E84C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png"/><Relationship Id="rId4" Type="http://schemas.openxmlformats.org/officeDocument/2006/relationships/image" Target="../media/image2.png"/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-14288" y="635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76053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副标题 6"/>
          <p:cNvSpPr txBox="1">
            <a:spLocks noChangeArrowheads="1"/>
          </p:cNvSpPr>
          <p:nvPr userDrawn="1"/>
        </p:nvSpPr>
        <p:spPr bwMode="auto">
          <a:xfrm>
            <a:off x="-33338" y="1492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77" b="10336"/>
          <a:stretch>
            <a:fillRect/>
          </a:stretch>
        </p:blipFill>
        <p:spPr bwMode="auto">
          <a:xfrm>
            <a:off x="482600" y="6350"/>
            <a:ext cx="6969125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06531">
            <a:off x="276225" y="531813"/>
            <a:ext cx="1335088" cy="133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76053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559" y="1457598"/>
            <a:ext cx="1415884" cy="369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63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" t="5334"/>
          <a:stretch>
            <a:fillRect/>
          </a:stretch>
        </p:blipFill>
        <p:spPr bwMode="auto">
          <a:xfrm>
            <a:off x="0" y="122238"/>
            <a:ext cx="9272588" cy="50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8036327-7B4D-41CB-97F3-1866A654139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png"/><Relationship Id="rId2" Type="http://schemas.openxmlformats.org/officeDocument/2006/relationships/image" Target="../media/image19.tiff"/><Relationship Id="rId1" Type="http://schemas.openxmlformats.org/officeDocument/2006/relationships/image" Target="../media/image1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1043608" y="1536306"/>
            <a:ext cx="5688161" cy="20708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综合与实践</a:t>
            </a:r>
            <a:endParaRPr lang="en-US" altLang="zh-C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  <a:defRPr/>
            </a:pPr>
            <a:r>
              <a:rPr lang="zh-CN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怎样通知最快</a:t>
            </a:r>
            <a:endParaRPr lang="zh-CN" alt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 bwMode="auto">
          <a:xfrm>
            <a:off x="539750" y="19050"/>
            <a:ext cx="5832450" cy="920750"/>
            <a:chOff x="539552" y="19164"/>
            <a:chExt cx="5832082" cy="920636"/>
          </a:xfrm>
        </p:grpSpPr>
        <p:pic>
          <p:nvPicPr>
            <p:cNvPr id="3" name="图片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9164"/>
              <a:ext cx="5832082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59"/>
            <p:cNvSpPr>
              <a:spLocks noChangeArrowheads="1"/>
            </p:cNvSpPr>
            <p:nvPr/>
          </p:nvSpPr>
          <p:spPr bwMode="auto">
            <a:xfrm>
              <a:off x="934815" y="154085"/>
              <a:ext cx="5148805" cy="5847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一、温习旧知识，谈话导入</a:t>
              </a:r>
              <a:endPara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AutoShape 27"/>
          <p:cNvSpPr>
            <a:spLocks noChangeArrowheads="1"/>
          </p:cNvSpPr>
          <p:nvPr/>
        </p:nvSpPr>
        <p:spPr bwMode="auto">
          <a:xfrm flipH="1">
            <a:off x="2491124" y="1391087"/>
            <a:ext cx="3593044" cy="1058481"/>
          </a:xfrm>
          <a:prstGeom prst="wedgeRoundRectCallout">
            <a:avLst>
              <a:gd name="adj1" fmla="val 61999"/>
              <a:gd name="adj2" fmla="val -1928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怎样沏茶才能让客人尽快喝上茶？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50" y="1074738"/>
            <a:ext cx="1277779" cy="169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 flipH="1">
            <a:off x="2987824" y="2771094"/>
            <a:ext cx="3593043" cy="1058481"/>
          </a:xfrm>
          <a:prstGeom prst="wedgeRoundRectCallout">
            <a:avLst>
              <a:gd name="adj1" fmla="val -63679"/>
              <a:gd name="adj2" fmla="val 1103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怎样烙饼才是最快的方法？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20272" y="2402550"/>
            <a:ext cx="827956" cy="16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812800" y="939800"/>
            <a:ext cx="7518400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一个应急小队接到紧急任务，队长需要尽快将任务通知到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名队员。任务必须一对一进行传达，每分钟通知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人，请你帮助队长设计一个最快的通知方案。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 flipH="1">
            <a:off x="2915815" y="3219822"/>
            <a:ext cx="4536466" cy="1549400"/>
            <a:chOff x="434354" y="2418326"/>
            <a:chExt cx="4536355" cy="1548226"/>
          </a:xfrm>
        </p:grpSpPr>
        <p:pic>
          <p:nvPicPr>
            <p:cNvPr id="9223" name="Picture 1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34354" y="2418326"/>
              <a:ext cx="863997" cy="1548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AutoShape 27"/>
            <p:cNvSpPr>
              <a:spLocks noChangeArrowheads="1"/>
            </p:cNvSpPr>
            <p:nvPr/>
          </p:nvSpPr>
          <p:spPr bwMode="auto">
            <a:xfrm>
              <a:off x="1514409" y="3035188"/>
              <a:ext cx="3456300" cy="578443"/>
            </a:xfrm>
            <a:prstGeom prst="wedgeRoundRectCallout">
              <a:avLst>
                <a:gd name="adj1" fmla="val -55691"/>
                <a:gd name="adj2" fmla="val -2720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indent="0" eaLnBrk="1" latinLnBrk="0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Arial" panose="020B0604020202020204" pitchFamily="34" charset="0"/>
                  <a:ea typeface="黑体" panose="02010609060101010101" pitchFamily="49" charset="-122"/>
                </a:rPr>
                <a:t>你打算怎样解决呢？</a:t>
              </a:r>
              <a:endParaRPr lang="zh-CN" altLang="en-US" sz="2800" b="1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220" name="组合 4"/>
          <p:cNvGrpSpPr/>
          <p:nvPr/>
        </p:nvGrpSpPr>
        <p:grpSpPr bwMode="auto">
          <a:xfrm>
            <a:off x="539750" y="19050"/>
            <a:ext cx="5457825" cy="920750"/>
            <a:chOff x="539552" y="19164"/>
            <a:chExt cx="5457481" cy="920636"/>
          </a:xfrm>
        </p:grpSpPr>
        <p:pic>
          <p:nvPicPr>
            <p:cNvPr id="9221" name="图片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9164"/>
              <a:ext cx="5457481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88" name="矩形 59"/>
            <p:cNvSpPr>
              <a:spLocks noChangeArrowheads="1"/>
            </p:cNvSpPr>
            <p:nvPr/>
          </p:nvSpPr>
          <p:spPr bwMode="auto">
            <a:xfrm>
              <a:off x="934815" y="154085"/>
              <a:ext cx="4711403" cy="58412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二、</a:t>
              </a:r>
              <a:r>
                <a: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提出问题，提取信息</a:t>
              </a:r>
              <a:endParaRPr lang="zh-CN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113207" y="849011"/>
            <a:ext cx="8162925" cy="26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请你提取这个实际问题的关键信息，写在下面。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要通知的人数：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通知的方式及用时：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______________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995936" y="1563638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427855" y="2139315"/>
            <a:ext cx="22180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一对一传达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194669" y="2805944"/>
            <a:ext cx="3246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每分钟通知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 noChangeArrowheads="1"/>
          </p:cNvSpPr>
          <p:nvPr/>
        </p:nvSpPr>
        <p:spPr bwMode="auto">
          <a:xfrm flipH="1">
            <a:off x="841683" y="1269878"/>
            <a:ext cx="2222202" cy="1055608"/>
          </a:xfrm>
          <a:prstGeom prst="wedgeRoundRectCallout">
            <a:avLst>
              <a:gd name="adj1" fmla="val -59764"/>
              <a:gd name="adj2" fmla="val -6407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可以一个一个地通知。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 flipH="1">
            <a:off x="6156338" y="1247562"/>
            <a:ext cx="1815927" cy="1055608"/>
          </a:xfrm>
          <a:prstGeom prst="wedgeRoundRectCallout">
            <a:avLst>
              <a:gd name="adj1" fmla="val 69586"/>
              <a:gd name="adj2" fmla="val -12640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至少需要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269" name="组合 7"/>
          <p:cNvGrpSpPr/>
          <p:nvPr/>
        </p:nvGrpSpPr>
        <p:grpSpPr bwMode="auto">
          <a:xfrm>
            <a:off x="539750" y="19050"/>
            <a:ext cx="5457825" cy="920750"/>
            <a:chOff x="539552" y="19164"/>
            <a:chExt cx="5457481" cy="920636"/>
          </a:xfrm>
        </p:grpSpPr>
        <p:pic>
          <p:nvPicPr>
            <p:cNvPr id="11272" name="图片 8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9164"/>
              <a:ext cx="5457481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59"/>
            <p:cNvSpPr>
              <a:spLocks noChangeArrowheads="1"/>
            </p:cNvSpPr>
            <p:nvPr/>
          </p:nvSpPr>
          <p:spPr bwMode="auto">
            <a:xfrm>
              <a:off x="934815" y="154085"/>
              <a:ext cx="4711403" cy="58412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三、</a:t>
              </a:r>
              <a:r>
                <a: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探索比较，设计方案</a:t>
              </a:r>
              <a:endPara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1270" name="图片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2" y="1136524"/>
            <a:ext cx="1277779" cy="1691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图片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25977" y="1149340"/>
            <a:ext cx="827956" cy="16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320" name="组合 11319"/>
          <p:cNvGrpSpPr/>
          <p:nvPr/>
        </p:nvGrpSpPr>
        <p:grpSpPr>
          <a:xfrm>
            <a:off x="1302262" y="2948599"/>
            <a:ext cx="7085610" cy="1322711"/>
            <a:chOff x="1302262" y="2948599"/>
            <a:chExt cx="7085610" cy="1322711"/>
          </a:xfrm>
        </p:grpSpPr>
        <p:sp>
          <p:nvSpPr>
            <p:cNvPr id="8" name="椭圆 7"/>
            <p:cNvSpPr/>
            <p:nvPr/>
          </p:nvSpPr>
          <p:spPr>
            <a:xfrm>
              <a:off x="4388269" y="2983262"/>
              <a:ext cx="316344" cy="316344"/>
            </a:xfrm>
            <a:prstGeom prst="ellipse">
              <a:avLst/>
            </a:prstGeom>
            <a:solidFill>
              <a:srgbClr val="AFE8F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1302262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785781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2269300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752819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236338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3719857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4203376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686895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5170414" y="3954966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5653933" y="3950118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64" name="椭圆 11263"/>
            <p:cNvSpPr/>
            <p:nvPr/>
          </p:nvSpPr>
          <p:spPr>
            <a:xfrm>
              <a:off x="6137452" y="3950118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65" name="椭圆 11264"/>
            <p:cNvSpPr/>
            <p:nvPr/>
          </p:nvSpPr>
          <p:spPr>
            <a:xfrm>
              <a:off x="6620971" y="3950118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67" name="椭圆 11266"/>
            <p:cNvSpPr/>
            <p:nvPr/>
          </p:nvSpPr>
          <p:spPr>
            <a:xfrm>
              <a:off x="7104490" y="3950118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68" name="椭圆 11267"/>
            <p:cNvSpPr/>
            <p:nvPr/>
          </p:nvSpPr>
          <p:spPr>
            <a:xfrm>
              <a:off x="7588009" y="3950118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73" name="椭圆 11272"/>
            <p:cNvSpPr/>
            <p:nvPr/>
          </p:nvSpPr>
          <p:spPr>
            <a:xfrm>
              <a:off x="8071528" y="3950118"/>
              <a:ext cx="316344" cy="316344"/>
            </a:xfrm>
            <a:prstGeom prst="ellipse">
              <a:avLst/>
            </a:prstGeom>
            <a:solidFill>
              <a:srgbClr val="F3F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75" name="文本框 11274"/>
            <p:cNvSpPr txBox="1"/>
            <p:nvPr/>
          </p:nvSpPr>
          <p:spPr>
            <a:xfrm>
              <a:off x="4704613" y="294859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队长</a:t>
              </a:r>
              <a:endParaRPr lang="zh-CN" altLang="en-US" dirty="0"/>
            </a:p>
          </p:txBody>
        </p:sp>
        <p:cxnSp>
          <p:nvCxnSpPr>
            <p:cNvPr id="11277" name="直接连接符 11276"/>
            <p:cNvCxnSpPr>
              <a:stCxn id="8" idx="4"/>
              <a:endCxn id="11" idx="1"/>
            </p:cNvCxnSpPr>
            <p:nvPr/>
          </p:nvCxnSpPr>
          <p:spPr>
            <a:xfrm flipH="1">
              <a:off x="1460434" y="3299606"/>
              <a:ext cx="3086007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8" name="直接连接符 11277"/>
            <p:cNvCxnSpPr>
              <a:stCxn id="8" idx="4"/>
              <a:endCxn id="23" idx="0"/>
            </p:cNvCxnSpPr>
            <p:nvPr/>
          </p:nvCxnSpPr>
          <p:spPr>
            <a:xfrm flipH="1">
              <a:off x="1943953" y="3299606"/>
              <a:ext cx="2602488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1" name="直接连接符 11280"/>
            <p:cNvCxnSpPr>
              <a:stCxn id="8" idx="4"/>
              <a:endCxn id="24" idx="0"/>
            </p:cNvCxnSpPr>
            <p:nvPr/>
          </p:nvCxnSpPr>
          <p:spPr>
            <a:xfrm flipH="1">
              <a:off x="2427472" y="3299606"/>
              <a:ext cx="2118969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4" name="直接连接符 11283"/>
            <p:cNvCxnSpPr>
              <a:stCxn id="8" idx="4"/>
              <a:endCxn id="25" idx="0"/>
            </p:cNvCxnSpPr>
            <p:nvPr/>
          </p:nvCxnSpPr>
          <p:spPr>
            <a:xfrm flipH="1">
              <a:off x="2910991" y="3299606"/>
              <a:ext cx="1635450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87" name="直接连接符 11286"/>
            <p:cNvCxnSpPr>
              <a:stCxn id="8" idx="4"/>
              <a:endCxn id="26" idx="0"/>
            </p:cNvCxnSpPr>
            <p:nvPr/>
          </p:nvCxnSpPr>
          <p:spPr>
            <a:xfrm flipH="1">
              <a:off x="3394510" y="3299606"/>
              <a:ext cx="1151931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0" name="直接连接符 11289"/>
            <p:cNvCxnSpPr>
              <a:stCxn id="8" idx="4"/>
              <a:endCxn id="27" idx="0"/>
            </p:cNvCxnSpPr>
            <p:nvPr/>
          </p:nvCxnSpPr>
          <p:spPr>
            <a:xfrm flipH="1">
              <a:off x="3878029" y="3299606"/>
              <a:ext cx="668412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3" name="直接连接符 11292"/>
            <p:cNvCxnSpPr>
              <a:stCxn id="8" idx="4"/>
              <a:endCxn id="28" idx="0"/>
            </p:cNvCxnSpPr>
            <p:nvPr/>
          </p:nvCxnSpPr>
          <p:spPr>
            <a:xfrm flipH="1">
              <a:off x="4361548" y="3299606"/>
              <a:ext cx="184893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6" name="直接连接符 11295"/>
            <p:cNvCxnSpPr>
              <a:stCxn id="8" idx="4"/>
              <a:endCxn id="29" idx="0"/>
            </p:cNvCxnSpPr>
            <p:nvPr/>
          </p:nvCxnSpPr>
          <p:spPr>
            <a:xfrm>
              <a:off x="4546441" y="3299606"/>
              <a:ext cx="298626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99" name="直接连接符 11298"/>
            <p:cNvCxnSpPr>
              <a:stCxn id="8" idx="4"/>
              <a:endCxn id="30" idx="0"/>
            </p:cNvCxnSpPr>
            <p:nvPr/>
          </p:nvCxnSpPr>
          <p:spPr>
            <a:xfrm>
              <a:off x="4546441" y="3299606"/>
              <a:ext cx="782145" cy="65536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2" name="直接连接符 11301"/>
            <p:cNvCxnSpPr>
              <a:stCxn id="8" idx="4"/>
              <a:endCxn id="31" idx="0"/>
            </p:cNvCxnSpPr>
            <p:nvPr/>
          </p:nvCxnSpPr>
          <p:spPr>
            <a:xfrm>
              <a:off x="4546441" y="3299606"/>
              <a:ext cx="1265664" cy="650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5" name="直接连接符 11304"/>
            <p:cNvCxnSpPr>
              <a:stCxn id="8" idx="4"/>
              <a:endCxn id="11264" idx="0"/>
            </p:cNvCxnSpPr>
            <p:nvPr/>
          </p:nvCxnSpPr>
          <p:spPr>
            <a:xfrm>
              <a:off x="4546441" y="3299606"/>
              <a:ext cx="1749183" cy="650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08" name="直接连接符 11307"/>
            <p:cNvCxnSpPr>
              <a:stCxn id="8" idx="4"/>
              <a:endCxn id="11265" idx="0"/>
            </p:cNvCxnSpPr>
            <p:nvPr/>
          </p:nvCxnSpPr>
          <p:spPr>
            <a:xfrm>
              <a:off x="4546441" y="3299606"/>
              <a:ext cx="2232702" cy="650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1" name="直接连接符 11310"/>
            <p:cNvCxnSpPr>
              <a:stCxn id="8" idx="4"/>
              <a:endCxn id="11267" idx="0"/>
            </p:cNvCxnSpPr>
            <p:nvPr/>
          </p:nvCxnSpPr>
          <p:spPr>
            <a:xfrm>
              <a:off x="4546441" y="3299606"/>
              <a:ext cx="2716221" cy="650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4" name="直接连接符 11313"/>
            <p:cNvCxnSpPr>
              <a:stCxn id="8" idx="4"/>
              <a:endCxn id="11268" idx="0"/>
            </p:cNvCxnSpPr>
            <p:nvPr/>
          </p:nvCxnSpPr>
          <p:spPr>
            <a:xfrm>
              <a:off x="4546441" y="3299606"/>
              <a:ext cx="3199740" cy="650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17" name="直接连接符 11316"/>
            <p:cNvCxnSpPr>
              <a:stCxn id="8" idx="4"/>
              <a:endCxn id="11273" idx="0"/>
            </p:cNvCxnSpPr>
            <p:nvPr/>
          </p:nvCxnSpPr>
          <p:spPr>
            <a:xfrm>
              <a:off x="4546441" y="3299606"/>
              <a:ext cx="3683259" cy="6505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78" y="745396"/>
            <a:ext cx="864096" cy="168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71550"/>
            <a:ext cx="1153232" cy="165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 flipH="1">
            <a:off x="1082158" y="939071"/>
            <a:ext cx="1800572" cy="1055608"/>
          </a:xfrm>
          <a:prstGeom prst="wedgeRoundRectCallout">
            <a:avLst>
              <a:gd name="adj1" fmla="val -67939"/>
              <a:gd name="adj2" fmla="val -9679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  <a:ea typeface="黑体" panose="02010609060101010101" pitchFamily="49" charset="-122"/>
              </a:rPr>
              <a:t>分组通知会快些。</a:t>
            </a:r>
            <a:endParaRPr lang="zh-CN" altLang="en-US" sz="2800" b="1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 flipH="1">
            <a:off x="6012160" y="1127638"/>
            <a:ext cx="2324493" cy="1055608"/>
          </a:xfrm>
          <a:prstGeom prst="wedgeRoundRectCallout">
            <a:avLst>
              <a:gd name="adj1" fmla="val 63222"/>
              <a:gd name="adj2" fmla="val -23858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Arial" panose="020B0604020202020204" pitchFamily="34" charset="0"/>
                <a:ea typeface="黑体" panose="02010609060101010101" pitchFamily="49" charset="-122"/>
              </a:rPr>
              <a:t>我分成</a:t>
            </a:r>
            <a:r>
              <a:rPr lang="en-US" altLang="zh-CN" sz="2800" b="1">
                <a:latin typeface="Arial" panose="020B0604020202020204" pitchFamily="34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Arial" panose="020B0604020202020204" pitchFamily="34" charset="0"/>
                <a:ea typeface="黑体" panose="02010609060101010101" pitchFamily="49" charset="-122"/>
              </a:rPr>
              <a:t>个组试试看</a:t>
            </a:r>
            <a:r>
              <a:rPr lang="en-US" altLang="zh-CN" sz="2800" b="1">
                <a:latin typeface="Arial" panose="020B0604020202020204" pitchFamily="34" charset="0"/>
                <a:ea typeface="黑体" panose="02010609060101010101" pitchFamily="49" charset="-122"/>
              </a:rPr>
              <a:t>......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矩形 59"/>
          <p:cNvSpPr>
            <a:spLocks noChangeArrowheads="1"/>
          </p:cNvSpPr>
          <p:nvPr/>
        </p:nvSpPr>
        <p:spPr bwMode="auto">
          <a:xfrm>
            <a:off x="3598863" y="276225"/>
            <a:ext cx="2287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分成 </a:t>
            </a:r>
            <a:r>
              <a:rPr lang="en-US" altLang="zh-CN" sz="3200" b="1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个组</a:t>
            </a:r>
            <a:endParaRPr lang="zh-CN" altLang="en-US" sz="320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07175" y="167842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队长</a:t>
            </a:r>
            <a:endParaRPr lang="zh-CN" altLang="en-US" b="1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609158" y="2211860"/>
            <a:ext cx="0" cy="7200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492452" y="2051500"/>
            <a:ext cx="1872371" cy="888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1655205" y="2926549"/>
            <a:ext cx="837247" cy="369332"/>
            <a:chOff x="1330015" y="2618442"/>
            <a:chExt cx="837247" cy="369332"/>
          </a:xfrm>
        </p:grpSpPr>
        <p:sp>
          <p:nvSpPr>
            <p:cNvPr id="27" name="椭圆 26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30015" y="261844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1</a:t>
              </a:r>
              <a:endParaRPr lang="zh-CN" altLang="en-US" b="1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29075" y="2893118"/>
            <a:ext cx="824099" cy="369332"/>
            <a:chOff x="1343163" y="2605417"/>
            <a:chExt cx="824099" cy="369332"/>
          </a:xfrm>
        </p:grpSpPr>
        <p:sp>
          <p:nvSpPr>
            <p:cNvPr id="31" name="椭圆 30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312" name="文本框 13311"/>
            <p:cNvSpPr txBox="1"/>
            <p:nvPr/>
          </p:nvSpPr>
          <p:spPr>
            <a:xfrm>
              <a:off x="1343163" y="2605417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</p:grpSp>
      <p:grpSp>
        <p:nvGrpSpPr>
          <p:cNvPr id="13313" name="组合 13312"/>
          <p:cNvGrpSpPr/>
          <p:nvPr/>
        </p:nvGrpSpPr>
        <p:grpSpPr>
          <a:xfrm>
            <a:off x="6158472" y="2900055"/>
            <a:ext cx="798762" cy="369332"/>
            <a:chOff x="1368500" y="2605417"/>
            <a:chExt cx="798762" cy="369332"/>
          </a:xfrm>
        </p:grpSpPr>
        <p:sp>
          <p:nvSpPr>
            <p:cNvPr id="13315" name="椭圆 13314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363" name="文本框 13362"/>
            <p:cNvSpPr txBox="1"/>
            <p:nvPr/>
          </p:nvSpPr>
          <p:spPr>
            <a:xfrm>
              <a:off x="1368500" y="2605417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</p:grpSp>
      <p:cxnSp>
        <p:nvCxnSpPr>
          <p:cNvPr id="13366" name="直接连接符 13365"/>
          <p:cNvCxnSpPr/>
          <p:nvPr/>
        </p:nvCxnSpPr>
        <p:spPr>
          <a:xfrm>
            <a:off x="4779663" y="2053179"/>
            <a:ext cx="1872371" cy="8880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90" name="组合 13389"/>
          <p:cNvGrpSpPr/>
          <p:nvPr/>
        </p:nvGrpSpPr>
        <p:grpSpPr>
          <a:xfrm>
            <a:off x="3824229" y="3264200"/>
            <a:ext cx="1569858" cy="833563"/>
            <a:chOff x="1236134" y="2961280"/>
            <a:chExt cx="1569858" cy="833563"/>
          </a:xfrm>
        </p:grpSpPr>
        <p:grpSp>
          <p:nvGrpSpPr>
            <p:cNvPr id="13391" name="组合 13390"/>
            <p:cNvGrpSpPr/>
            <p:nvPr/>
          </p:nvGrpSpPr>
          <p:grpSpPr>
            <a:xfrm>
              <a:off x="1236134" y="3478499"/>
              <a:ext cx="1569858" cy="316344"/>
              <a:chOff x="1302262" y="3954966"/>
              <a:chExt cx="1569858" cy="316344"/>
            </a:xfrm>
          </p:grpSpPr>
          <p:sp>
            <p:nvSpPr>
              <p:cNvPr id="13396" name="椭圆 13395"/>
              <p:cNvSpPr/>
              <p:nvPr/>
            </p:nvSpPr>
            <p:spPr>
              <a:xfrm>
                <a:off x="130226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97" name="椭圆 13396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98" name="椭圆 13397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99" name="椭圆 13398"/>
              <p:cNvSpPr/>
              <p:nvPr/>
            </p:nvSpPr>
            <p:spPr>
              <a:xfrm>
                <a:off x="2555776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392" name="直接连接符 13391"/>
            <p:cNvCxnSpPr>
              <a:endCxn id="13396" idx="0"/>
            </p:cNvCxnSpPr>
            <p:nvPr/>
          </p:nvCxnSpPr>
          <p:spPr>
            <a:xfrm flipH="1">
              <a:off x="1394306" y="2961280"/>
              <a:ext cx="61478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93" name="直接连接符 13392"/>
            <p:cNvCxnSpPr>
              <a:endCxn id="13397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94" name="直接连接符 13393"/>
            <p:cNvCxnSpPr>
              <a:endCxn id="13398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95" name="直接连接符 13394"/>
            <p:cNvCxnSpPr>
              <a:endCxn id="13399" idx="0"/>
            </p:cNvCxnSpPr>
            <p:nvPr/>
          </p:nvCxnSpPr>
          <p:spPr>
            <a:xfrm>
              <a:off x="2009090" y="2961280"/>
              <a:ext cx="638730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00" name="组合 13399"/>
          <p:cNvGrpSpPr/>
          <p:nvPr/>
        </p:nvGrpSpPr>
        <p:grpSpPr>
          <a:xfrm>
            <a:off x="6048414" y="3264200"/>
            <a:ext cx="1569858" cy="833563"/>
            <a:chOff x="1236134" y="2961280"/>
            <a:chExt cx="1569858" cy="833563"/>
          </a:xfrm>
        </p:grpSpPr>
        <p:grpSp>
          <p:nvGrpSpPr>
            <p:cNvPr id="13401" name="组合 13400"/>
            <p:cNvGrpSpPr/>
            <p:nvPr/>
          </p:nvGrpSpPr>
          <p:grpSpPr>
            <a:xfrm>
              <a:off x="1236134" y="3478499"/>
              <a:ext cx="1569858" cy="316344"/>
              <a:chOff x="1302262" y="3954966"/>
              <a:chExt cx="1569858" cy="316344"/>
            </a:xfrm>
          </p:grpSpPr>
          <p:sp>
            <p:nvSpPr>
              <p:cNvPr id="13406" name="椭圆 13405"/>
              <p:cNvSpPr/>
              <p:nvPr/>
            </p:nvSpPr>
            <p:spPr>
              <a:xfrm>
                <a:off x="130226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07" name="椭圆 13406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08" name="椭圆 13407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09" name="椭圆 13408"/>
              <p:cNvSpPr/>
              <p:nvPr/>
            </p:nvSpPr>
            <p:spPr>
              <a:xfrm>
                <a:off x="2555776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02" name="直接连接符 13401"/>
            <p:cNvCxnSpPr>
              <a:endCxn id="13406" idx="0"/>
            </p:cNvCxnSpPr>
            <p:nvPr/>
          </p:nvCxnSpPr>
          <p:spPr>
            <a:xfrm flipH="1">
              <a:off x="1394306" y="2961280"/>
              <a:ext cx="61478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03" name="直接连接符 13402"/>
            <p:cNvCxnSpPr>
              <a:endCxn id="13407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04" name="直接连接符 13403"/>
            <p:cNvCxnSpPr>
              <a:endCxn id="13408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05" name="直接连接符 13404"/>
            <p:cNvCxnSpPr>
              <a:endCxn id="13409" idx="0"/>
            </p:cNvCxnSpPr>
            <p:nvPr/>
          </p:nvCxnSpPr>
          <p:spPr>
            <a:xfrm>
              <a:off x="2009090" y="2961280"/>
              <a:ext cx="638730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12" name="组合 13411"/>
          <p:cNvGrpSpPr/>
          <p:nvPr/>
        </p:nvGrpSpPr>
        <p:grpSpPr>
          <a:xfrm>
            <a:off x="1561248" y="3264200"/>
            <a:ext cx="1569858" cy="833563"/>
            <a:chOff x="1236134" y="2961280"/>
            <a:chExt cx="1569858" cy="833563"/>
          </a:xfrm>
        </p:grpSpPr>
        <p:grpSp>
          <p:nvGrpSpPr>
            <p:cNvPr id="13413" name="组合 13412"/>
            <p:cNvGrpSpPr/>
            <p:nvPr/>
          </p:nvGrpSpPr>
          <p:grpSpPr>
            <a:xfrm>
              <a:off x="1236134" y="3478499"/>
              <a:ext cx="1569858" cy="316344"/>
              <a:chOff x="1302262" y="3954966"/>
              <a:chExt cx="1569858" cy="316344"/>
            </a:xfrm>
          </p:grpSpPr>
          <p:sp>
            <p:nvSpPr>
              <p:cNvPr id="13418" name="椭圆 13417"/>
              <p:cNvSpPr/>
              <p:nvPr/>
            </p:nvSpPr>
            <p:spPr>
              <a:xfrm>
                <a:off x="130226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19" name="椭圆 13418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20" name="椭圆 13419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21" name="椭圆 13420"/>
              <p:cNvSpPr/>
              <p:nvPr/>
            </p:nvSpPr>
            <p:spPr>
              <a:xfrm>
                <a:off x="2555776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14" name="直接连接符 13413"/>
            <p:cNvCxnSpPr>
              <a:endCxn id="13418" idx="0"/>
            </p:cNvCxnSpPr>
            <p:nvPr/>
          </p:nvCxnSpPr>
          <p:spPr>
            <a:xfrm flipH="1">
              <a:off x="1394306" y="2961280"/>
              <a:ext cx="61478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15" name="直接连接符 13414"/>
            <p:cNvCxnSpPr>
              <a:endCxn id="13419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16" name="直接连接符 13415"/>
            <p:cNvCxnSpPr>
              <a:endCxn id="13420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17" name="直接连接符 13416"/>
            <p:cNvCxnSpPr>
              <a:endCxn id="13421" idx="0"/>
            </p:cNvCxnSpPr>
            <p:nvPr/>
          </p:nvCxnSpPr>
          <p:spPr>
            <a:xfrm>
              <a:off x="2009090" y="2961280"/>
              <a:ext cx="638730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22" name="矩形 105"/>
          <p:cNvSpPr>
            <a:spLocks noChangeArrowheads="1"/>
          </p:cNvSpPr>
          <p:nvPr/>
        </p:nvSpPr>
        <p:spPr bwMode="auto">
          <a:xfrm>
            <a:off x="2150352" y="2870169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3" name="矩形 105"/>
          <p:cNvSpPr>
            <a:spLocks noChangeArrowheads="1"/>
          </p:cNvSpPr>
          <p:nvPr/>
        </p:nvSpPr>
        <p:spPr bwMode="auto">
          <a:xfrm>
            <a:off x="4410815" y="2848337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4" name="矩形 105"/>
          <p:cNvSpPr>
            <a:spLocks noChangeArrowheads="1"/>
          </p:cNvSpPr>
          <p:nvPr/>
        </p:nvSpPr>
        <p:spPr bwMode="auto">
          <a:xfrm>
            <a:off x="1547084" y="3708758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5" name="矩形 105"/>
          <p:cNvSpPr>
            <a:spLocks noChangeArrowheads="1"/>
          </p:cNvSpPr>
          <p:nvPr/>
        </p:nvSpPr>
        <p:spPr bwMode="auto">
          <a:xfrm>
            <a:off x="6627384" y="2855810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6" name="矩形 105"/>
          <p:cNvSpPr>
            <a:spLocks noChangeArrowheads="1"/>
          </p:cNvSpPr>
          <p:nvPr/>
        </p:nvSpPr>
        <p:spPr bwMode="auto">
          <a:xfrm>
            <a:off x="1941817" y="3708757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7" name="矩形 105"/>
          <p:cNvSpPr>
            <a:spLocks noChangeArrowheads="1"/>
          </p:cNvSpPr>
          <p:nvPr/>
        </p:nvSpPr>
        <p:spPr bwMode="auto">
          <a:xfrm>
            <a:off x="3817575" y="3700974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8" name="矩形 105"/>
          <p:cNvSpPr>
            <a:spLocks noChangeArrowheads="1"/>
          </p:cNvSpPr>
          <p:nvPr/>
        </p:nvSpPr>
        <p:spPr bwMode="auto">
          <a:xfrm>
            <a:off x="2366758" y="3706655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29" name="矩形 105"/>
          <p:cNvSpPr>
            <a:spLocks noChangeArrowheads="1"/>
          </p:cNvSpPr>
          <p:nvPr/>
        </p:nvSpPr>
        <p:spPr bwMode="auto">
          <a:xfrm>
            <a:off x="4206512" y="3698760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0" name="矩形 105"/>
          <p:cNvSpPr>
            <a:spLocks noChangeArrowheads="1"/>
          </p:cNvSpPr>
          <p:nvPr/>
        </p:nvSpPr>
        <p:spPr bwMode="auto">
          <a:xfrm>
            <a:off x="6033134" y="3698760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1" name="矩形 105"/>
          <p:cNvSpPr>
            <a:spLocks noChangeArrowheads="1"/>
          </p:cNvSpPr>
          <p:nvPr/>
        </p:nvSpPr>
        <p:spPr bwMode="auto">
          <a:xfrm>
            <a:off x="2793922" y="3703076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2" name="矩形 105"/>
          <p:cNvSpPr>
            <a:spLocks noChangeArrowheads="1"/>
          </p:cNvSpPr>
          <p:nvPr/>
        </p:nvSpPr>
        <p:spPr bwMode="auto">
          <a:xfrm>
            <a:off x="4627267" y="3706654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3" name="矩形 105"/>
          <p:cNvSpPr>
            <a:spLocks noChangeArrowheads="1"/>
          </p:cNvSpPr>
          <p:nvPr/>
        </p:nvSpPr>
        <p:spPr bwMode="auto">
          <a:xfrm>
            <a:off x="6435314" y="3703754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4" name="矩形 105"/>
          <p:cNvSpPr>
            <a:spLocks noChangeArrowheads="1"/>
          </p:cNvSpPr>
          <p:nvPr/>
        </p:nvSpPr>
        <p:spPr bwMode="auto">
          <a:xfrm>
            <a:off x="5073418" y="3703076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5" name="矩形 105"/>
          <p:cNvSpPr>
            <a:spLocks noChangeArrowheads="1"/>
          </p:cNvSpPr>
          <p:nvPr/>
        </p:nvSpPr>
        <p:spPr bwMode="auto">
          <a:xfrm>
            <a:off x="6845995" y="3709714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56" name="矩形 105"/>
          <p:cNvSpPr>
            <a:spLocks noChangeArrowheads="1"/>
          </p:cNvSpPr>
          <p:nvPr/>
        </p:nvSpPr>
        <p:spPr bwMode="auto">
          <a:xfrm>
            <a:off x="7285593" y="3714325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3474" name="组合 13473"/>
          <p:cNvGrpSpPr/>
          <p:nvPr/>
        </p:nvGrpSpPr>
        <p:grpSpPr>
          <a:xfrm>
            <a:off x="933282" y="967510"/>
            <a:ext cx="6846630" cy="429318"/>
            <a:chOff x="933282" y="967510"/>
            <a:chExt cx="6846630" cy="429318"/>
          </a:xfrm>
        </p:grpSpPr>
        <p:grpSp>
          <p:nvGrpSpPr>
            <p:cNvPr id="13411" name="组合 13410"/>
            <p:cNvGrpSpPr/>
            <p:nvPr/>
          </p:nvGrpSpPr>
          <p:grpSpPr>
            <a:xfrm>
              <a:off x="933282" y="967510"/>
              <a:ext cx="6846630" cy="429318"/>
              <a:chOff x="1454345" y="1000219"/>
              <a:chExt cx="6846630" cy="429318"/>
            </a:xfrm>
          </p:grpSpPr>
          <p:sp>
            <p:nvSpPr>
              <p:cNvPr id="13410" name="矩形 13409"/>
              <p:cNvSpPr/>
              <p:nvPr/>
            </p:nvSpPr>
            <p:spPr>
              <a:xfrm>
                <a:off x="1454345" y="1000219"/>
                <a:ext cx="6846630" cy="429318"/>
              </a:xfrm>
              <a:prstGeom prst="rect">
                <a:avLst/>
              </a:prstGeom>
              <a:solidFill>
                <a:srgbClr val="FBD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13314" name="组合 57"/>
              <p:cNvGrpSpPr/>
              <p:nvPr/>
            </p:nvGrpSpPr>
            <p:grpSpPr bwMode="auto">
              <a:xfrm>
                <a:off x="5484306" y="1032233"/>
                <a:ext cx="2718585" cy="370085"/>
                <a:chOff x="3845984" y="982328"/>
                <a:chExt cx="2718833" cy="369900"/>
              </a:xfrm>
            </p:grpSpPr>
            <p:sp>
              <p:nvSpPr>
                <p:cNvPr id="13368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3845984" y="982328"/>
                  <a:ext cx="1114509" cy="369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圈里的数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3369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5450308" y="983080"/>
                  <a:ext cx="1114509" cy="369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第几分钟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13460" name="组合 13459"/>
            <p:cNvGrpSpPr/>
            <p:nvPr/>
          </p:nvGrpSpPr>
          <p:grpSpPr>
            <a:xfrm>
              <a:off x="1008125" y="998605"/>
              <a:ext cx="1519831" cy="369332"/>
              <a:chOff x="4773486" y="2018784"/>
              <a:chExt cx="1519831" cy="369332"/>
            </a:xfrm>
          </p:grpSpPr>
          <p:sp>
            <p:nvSpPr>
              <p:cNvPr id="13461" name="矩形 13460"/>
              <p:cNvSpPr/>
              <p:nvPr/>
            </p:nvSpPr>
            <p:spPr>
              <a:xfrm>
                <a:off x="4773486" y="2052504"/>
                <a:ext cx="299042" cy="299042"/>
              </a:xfrm>
              <a:prstGeom prst="rect">
                <a:avLst/>
              </a:prstGeom>
              <a:solidFill>
                <a:srgbClr val="95DFF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462" name="直接连接符 13461"/>
              <p:cNvCxnSpPr/>
              <p:nvPr/>
            </p:nvCxnSpPr>
            <p:spPr>
              <a:xfrm>
                <a:off x="5124917" y="2193562"/>
                <a:ext cx="56557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63" name="文本框 13462"/>
              <p:cNvSpPr txBox="1"/>
              <p:nvPr/>
            </p:nvSpPr>
            <p:spPr>
              <a:xfrm>
                <a:off x="5646986" y="201878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队长</a:t>
                </a:r>
                <a:endPara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3469" name="组合 13468"/>
            <p:cNvGrpSpPr/>
            <p:nvPr/>
          </p:nvGrpSpPr>
          <p:grpSpPr>
            <a:xfrm>
              <a:off x="2957551" y="988382"/>
              <a:ext cx="1471243" cy="369332"/>
              <a:chOff x="2959817" y="1017412"/>
              <a:chExt cx="1471243" cy="369332"/>
            </a:xfrm>
          </p:grpSpPr>
          <p:grpSp>
            <p:nvGrpSpPr>
              <p:cNvPr id="13464" name="组合 13463"/>
              <p:cNvGrpSpPr/>
              <p:nvPr/>
            </p:nvGrpSpPr>
            <p:grpSpPr>
              <a:xfrm>
                <a:off x="3262660" y="1017412"/>
                <a:ext cx="1168400" cy="369332"/>
                <a:chOff x="5124917" y="2018784"/>
                <a:chExt cx="1168400" cy="369332"/>
              </a:xfrm>
            </p:grpSpPr>
            <p:cxnSp>
              <p:nvCxnSpPr>
                <p:cNvPr id="13466" name="直接连接符 13465"/>
                <p:cNvCxnSpPr/>
                <p:nvPr/>
              </p:nvCxnSpPr>
              <p:spPr>
                <a:xfrm>
                  <a:off x="5124917" y="2193562"/>
                  <a:ext cx="56557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467" name="文本框 13466"/>
                <p:cNvSpPr txBox="1"/>
                <p:nvPr/>
              </p:nvSpPr>
              <p:spPr>
                <a:xfrm>
                  <a:off x="5646986" y="2018784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队员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3468" name="椭圆 13467"/>
              <p:cNvSpPr/>
              <p:nvPr/>
            </p:nvSpPr>
            <p:spPr>
              <a:xfrm>
                <a:off x="2959817" y="1066664"/>
                <a:ext cx="289726" cy="2897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3470" name="直接连接符 13469"/>
            <p:cNvCxnSpPr/>
            <p:nvPr/>
          </p:nvCxnSpPr>
          <p:spPr>
            <a:xfrm>
              <a:off x="6024567" y="1181846"/>
              <a:ext cx="5655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71" name="矩形 13470"/>
          <p:cNvSpPr/>
          <p:nvPr/>
        </p:nvSpPr>
        <p:spPr>
          <a:xfrm>
            <a:off x="4430444" y="1847692"/>
            <a:ext cx="299042" cy="299042"/>
          </a:xfrm>
          <a:prstGeom prst="rect">
            <a:avLst/>
          </a:prstGeom>
          <a:solidFill>
            <a:srgbClr val="95DF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472" name="TextBox 2"/>
          <p:cNvSpPr txBox="1">
            <a:spLocks noChangeArrowheads="1"/>
          </p:cNvSpPr>
          <p:nvPr/>
        </p:nvSpPr>
        <p:spPr bwMode="auto">
          <a:xfrm>
            <a:off x="5768346" y="1585682"/>
            <a:ext cx="2980118" cy="523220"/>
          </a:xfrm>
          <a:prstGeom prst="rect">
            <a:avLst/>
          </a:prstGeom>
          <a:solidFill>
            <a:srgbClr val="FAD6E8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需要（     ）分钟。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473" name="矩形 105"/>
          <p:cNvSpPr>
            <a:spLocks noChangeArrowheads="1"/>
          </p:cNvSpPr>
          <p:nvPr/>
        </p:nvSpPr>
        <p:spPr bwMode="auto">
          <a:xfrm>
            <a:off x="6983572" y="1610278"/>
            <a:ext cx="3850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  <a:endParaRPr lang="zh-CN" altLang="en-US" sz="28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22" grpId="0"/>
      <p:bldP spid="13423" grpId="0"/>
      <p:bldP spid="13424" grpId="0"/>
      <p:bldP spid="13425" grpId="0"/>
      <p:bldP spid="13426" grpId="0"/>
      <p:bldP spid="13427" grpId="0"/>
      <p:bldP spid="13428" grpId="0"/>
      <p:bldP spid="13429" grpId="0"/>
      <p:bldP spid="13450" grpId="0"/>
      <p:bldP spid="13451" grpId="0"/>
      <p:bldP spid="13452" grpId="0"/>
      <p:bldP spid="13453" grpId="0"/>
      <p:bldP spid="13454" grpId="0"/>
      <p:bldP spid="13455" grpId="0"/>
      <p:bldP spid="13456" grpId="0"/>
      <p:bldP spid="13472" grpId="0" animBg="1"/>
      <p:bldP spid="1347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矩形 59"/>
          <p:cNvSpPr>
            <a:spLocks noChangeArrowheads="1"/>
          </p:cNvSpPr>
          <p:nvPr/>
        </p:nvSpPr>
        <p:spPr bwMode="auto">
          <a:xfrm>
            <a:off x="3598863" y="276225"/>
            <a:ext cx="2287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分成 </a:t>
            </a:r>
            <a:r>
              <a:rPr lang="en-US" altLang="zh-CN" sz="32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200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个组</a:t>
            </a:r>
            <a:endParaRPr lang="zh-CN" altLang="en-US" sz="3200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95456" y="169065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队长</a:t>
            </a:r>
            <a:endParaRPr lang="zh-CN" altLang="en-US" b="1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3897439" y="2224093"/>
            <a:ext cx="292149" cy="7250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578857" y="2063733"/>
            <a:ext cx="2074247" cy="8181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843770" y="2938782"/>
            <a:ext cx="837247" cy="369332"/>
            <a:chOff x="1330015" y="2618442"/>
            <a:chExt cx="837247" cy="369332"/>
          </a:xfrm>
        </p:grpSpPr>
        <p:sp>
          <p:nvSpPr>
            <p:cNvPr id="27" name="椭圆 26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30015" y="2618442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1</a:t>
              </a:r>
              <a:endParaRPr lang="zh-CN" altLang="en-US" b="1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250207" y="2942633"/>
            <a:ext cx="824099" cy="369332"/>
            <a:chOff x="1343163" y="2605417"/>
            <a:chExt cx="824099" cy="369332"/>
          </a:xfrm>
        </p:grpSpPr>
        <p:sp>
          <p:nvSpPr>
            <p:cNvPr id="31" name="椭圆 30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312" name="文本框 13311"/>
            <p:cNvSpPr txBox="1"/>
            <p:nvPr/>
          </p:nvSpPr>
          <p:spPr>
            <a:xfrm>
              <a:off x="1343163" y="2605417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2</a:t>
              </a:r>
              <a:endParaRPr lang="zh-CN" altLang="en-US" b="1" dirty="0"/>
            </a:p>
          </p:txBody>
        </p:sp>
      </p:grpSp>
      <p:grpSp>
        <p:nvGrpSpPr>
          <p:cNvPr id="13313" name="组合 13312"/>
          <p:cNvGrpSpPr/>
          <p:nvPr/>
        </p:nvGrpSpPr>
        <p:grpSpPr>
          <a:xfrm>
            <a:off x="5001781" y="2917679"/>
            <a:ext cx="798762" cy="369332"/>
            <a:chOff x="1368500" y="2605417"/>
            <a:chExt cx="798762" cy="369332"/>
          </a:xfrm>
        </p:grpSpPr>
        <p:sp>
          <p:nvSpPr>
            <p:cNvPr id="13315" name="椭圆 13314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3363" name="文本框 13362"/>
            <p:cNvSpPr txBox="1"/>
            <p:nvPr/>
          </p:nvSpPr>
          <p:spPr>
            <a:xfrm>
              <a:off x="1368500" y="2605417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4</a:t>
              </a:r>
              <a:endParaRPr lang="zh-CN" altLang="en-US" b="1" dirty="0"/>
            </a:p>
          </p:txBody>
        </p:sp>
      </p:grpSp>
      <p:cxnSp>
        <p:nvCxnSpPr>
          <p:cNvPr id="13366" name="直接连接符 13365"/>
          <p:cNvCxnSpPr/>
          <p:nvPr/>
        </p:nvCxnSpPr>
        <p:spPr>
          <a:xfrm>
            <a:off x="4067944" y="2065412"/>
            <a:ext cx="2857710" cy="87876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12" name="组合 13411"/>
          <p:cNvGrpSpPr/>
          <p:nvPr/>
        </p:nvGrpSpPr>
        <p:grpSpPr>
          <a:xfrm>
            <a:off x="1136946" y="3294885"/>
            <a:ext cx="735630" cy="833563"/>
            <a:chOff x="1638314" y="2961280"/>
            <a:chExt cx="735630" cy="833563"/>
          </a:xfrm>
        </p:grpSpPr>
        <p:grpSp>
          <p:nvGrpSpPr>
            <p:cNvPr id="13413" name="组合 13412"/>
            <p:cNvGrpSpPr/>
            <p:nvPr/>
          </p:nvGrpSpPr>
          <p:grpSpPr>
            <a:xfrm>
              <a:off x="1638314" y="3478499"/>
              <a:ext cx="735630" cy="316344"/>
              <a:chOff x="1704442" y="3954966"/>
              <a:chExt cx="735630" cy="316344"/>
            </a:xfrm>
          </p:grpSpPr>
          <p:sp>
            <p:nvSpPr>
              <p:cNvPr id="13419" name="椭圆 13418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20" name="椭圆 13419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15" name="直接连接符 13414"/>
            <p:cNvCxnSpPr>
              <a:endCxn id="13419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16" name="直接连接符 13415"/>
            <p:cNvCxnSpPr>
              <a:endCxn id="13420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3580220" y="2949187"/>
            <a:ext cx="824099" cy="369332"/>
            <a:chOff x="1343163" y="2605417"/>
            <a:chExt cx="824099" cy="369332"/>
          </a:xfrm>
        </p:grpSpPr>
        <p:sp>
          <p:nvSpPr>
            <p:cNvPr id="3" name="椭圆 2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43163" y="2605417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3</a:t>
              </a:r>
              <a:endParaRPr lang="zh-CN" altLang="en-US" b="1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81915" y="2938782"/>
            <a:ext cx="798762" cy="369332"/>
            <a:chOff x="1368500" y="2605417"/>
            <a:chExt cx="798762" cy="369332"/>
          </a:xfrm>
        </p:grpSpPr>
        <p:sp>
          <p:nvSpPr>
            <p:cNvPr id="10" name="椭圆 9"/>
            <p:cNvSpPr/>
            <p:nvPr/>
          </p:nvSpPr>
          <p:spPr>
            <a:xfrm>
              <a:off x="1850918" y="2644936"/>
              <a:ext cx="316344" cy="316344"/>
            </a:xfrm>
            <a:prstGeom prst="ellipse">
              <a:avLst/>
            </a:prstGeom>
            <a:solidFill>
              <a:srgbClr val="F5A7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368500" y="2605417"/>
              <a:ext cx="543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组</a:t>
              </a:r>
              <a:r>
                <a:rPr lang="en-US" altLang="zh-CN" b="1" dirty="0"/>
                <a:t>5</a:t>
              </a:r>
              <a:endParaRPr lang="zh-CN" altLang="en-US" b="1" dirty="0"/>
            </a:p>
          </p:txBody>
        </p:sp>
      </p:grpSp>
      <p:cxnSp>
        <p:nvCxnSpPr>
          <p:cNvPr id="14" name="直接连接符 13"/>
          <p:cNvCxnSpPr/>
          <p:nvPr/>
        </p:nvCxnSpPr>
        <p:spPr>
          <a:xfrm flipH="1">
            <a:off x="2989182" y="2205768"/>
            <a:ext cx="745395" cy="72321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035541" y="2191553"/>
            <a:ext cx="1448658" cy="76489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42" name="组合 13441"/>
          <p:cNvGrpSpPr/>
          <p:nvPr/>
        </p:nvGrpSpPr>
        <p:grpSpPr>
          <a:xfrm>
            <a:off x="2519329" y="3294645"/>
            <a:ext cx="735630" cy="833563"/>
            <a:chOff x="1638314" y="2961280"/>
            <a:chExt cx="735630" cy="833563"/>
          </a:xfrm>
        </p:grpSpPr>
        <p:grpSp>
          <p:nvGrpSpPr>
            <p:cNvPr id="13443" name="组合 13442"/>
            <p:cNvGrpSpPr/>
            <p:nvPr/>
          </p:nvGrpSpPr>
          <p:grpSpPr>
            <a:xfrm>
              <a:off x="1638314" y="3478499"/>
              <a:ext cx="735630" cy="316344"/>
              <a:chOff x="1704442" y="3954966"/>
              <a:chExt cx="735630" cy="316344"/>
            </a:xfrm>
          </p:grpSpPr>
          <p:sp>
            <p:nvSpPr>
              <p:cNvPr id="13446" name="椭圆 13445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47" name="椭圆 13446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44" name="直接连接符 13443"/>
            <p:cNvCxnSpPr>
              <a:endCxn id="13446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45" name="直接连接符 13444"/>
            <p:cNvCxnSpPr>
              <a:endCxn id="13447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48" name="组合 13447"/>
          <p:cNvGrpSpPr/>
          <p:nvPr/>
        </p:nvGrpSpPr>
        <p:grpSpPr>
          <a:xfrm>
            <a:off x="3873244" y="3294645"/>
            <a:ext cx="735630" cy="833563"/>
            <a:chOff x="1638314" y="2961280"/>
            <a:chExt cx="735630" cy="833563"/>
          </a:xfrm>
        </p:grpSpPr>
        <p:grpSp>
          <p:nvGrpSpPr>
            <p:cNvPr id="13449" name="组合 13448"/>
            <p:cNvGrpSpPr/>
            <p:nvPr/>
          </p:nvGrpSpPr>
          <p:grpSpPr>
            <a:xfrm>
              <a:off x="1638314" y="3478499"/>
              <a:ext cx="735630" cy="316344"/>
              <a:chOff x="1704442" y="3954966"/>
              <a:chExt cx="735630" cy="316344"/>
            </a:xfrm>
          </p:grpSpPr>
          <p:sp>
            <p:nvSpPr>
              <p:cNvPr id="13461" name="椭圆 13460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62" name="椭圆 13461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59" name="直接连接符 13458"/>
            <p:cNvCxnSpPr>
              <a:endCxn id="13461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60" name="直接连接符 13459"/>
            <p:cNvCxnSpPr>
              <a:endCxn id="13462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63" name="组合 13462"/>
          <p:cNvGrpSpPr/>
          <p:nvPr/>
        </p:nvGrpSpPr>
        <p:grpSpPr>
          <a:xfrm>
            <a:off x="5301450" y="3294645"/>
            <a:ext cx="735630" cy="833563"/>
            <a:chOff x="1638314" y="2961280"/>
            <a:chExt cx="735630" cy="833563"/>
          </a:xfrm>
        </p:grpSpPr>
        <p:grpSp>
          <p:nvGrpSpPr>
            <p:cNvPr id="13464" name="组合 13463"/>
            <p:cNvGrpSpPr/>
            <p:nvPr/>
          </p:nvGrpSpPr>
          <p:grpSpPr>
            <a:xfrm>
              <a:off x="1638314" y="3478499"/>
              <a:ext cx="735630" cy="316344"/>
              <a:chOff x="1704442" y="3954966"/>
              <a:chExt cx="735630" cy="316344"/>
            </a:xfrm>
          </p:grpSpPr>
          <p:sp>
            <p:nvSpPr>
              <p:cNvPr id="13467" name="椭圆 13466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68" name="椭圆 13467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65" name="直接连接符 13464"/>
            <p:cNvCxnSpPr>
              <a:endCxn id="13467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66" name="直接连接符 13465"/>
            <p:cNvCxnSpPr>
              <a:endCxn id="13468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69" name="组合 13468"/>
          <p:cNvGrpSpPr/>
          <p:nvPr/>
        </p:nvGrpSpPr>
        <p:grpSpPr>
          <a:xfrm>
            <a:off x="6681146" y="3294645"/>
            <a:ext cx="735630" cy="833563"/>
            <a:chOff x="1638314" y="2961280"/>
            <a:chExt cx="735630" cy="833563"/>
          </a:xfrm>
        </p:grpSpPr>
        <p:grpSp>
          <p:nvGrpSpPr>
            <p:cNvPr id="13470" name="组合 13469"/>
            <p:cNvGrpSpPr/>
            <p:nvPr/>
          </p:nvGrpSpPr>
          <p:grpSpPr>
            <a:xfrm>
              <a:off x="1638314" y="3478499"/>
              <a:ext cx="735630" cy="316344"/>
              <a:chOff x="1704442" y="3954966"/>
              <a:chExt cx="735630" cy="316344"/>
            </a:xfrm>
          </p:grpSpPr>
          <p:sp>
            <p:nvSpPr>
              <p:cNvPr id="13318" name="椭圆 13317"/>
              <p:cNvSpPr/>
              <p:nvPr/>
            </p:nvSpPr>
            <p:spPr>
              <a:xfrm>
                <a:off x="1704442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19" name="椭圆 13318"/>
              <p:cNvSpPr/>
              <p:nvPr/>
            </p:nvSpPr>
            <p:spPr>
              <a:xfrm>
                <a:off x="2123728" y="3954966"/>
                <a:ext cx="316344" cy="316344"/>
              </a:xfrm>
              <a:prstGeom prst="ellipse">
                <a:avLst/>
              </a:prstGeom>
              <a:solidFill>
                <a:srgbClr val="F3FD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3471" name="直接连接符 13470"/>
            <p:cNvCxnSpPr>
              <a:endCxn id="13318" idx="0"/>
            </p:cNvCxnSpPr>
            <p:nvPr/>
          </p:nvCxnSpPr>
          <p:spPr>
            <a:xfrm flipH="1">
              <a:off x="1796486" y="2961280"/>
              <a:ext cx="212604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17" name="直接连接符 13316"/>
            <p:cNvCxnSpPr>
              <a:endCxn id="13319" idx="0"/>
            </p:cNvCxnSpPr>
            <p:nvPr/>
          </p:nvCxnSpPr>
          <p:spPr>
            <a:xfrm>
              <a:off x="2009090" y="2961280"/>
              <a:ext cx="206682" cy="51721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20" name="矩形 105"/>
          <p:cNvSpPr>
            <a:spLocks noChangeArrowheads="1"/>
          </p:cNvSpPr>
          <p:nvPr/>
        </p:nvSpPr>
        <p:spPr bwMode="auto">
          <a:xfrm>
            <a:off x="1325218" y="2898219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1" name="矩形 105"/>
          <p:cNvSpPr>
            <a:spLocks noChangeArrowheads="1"/>
          </p:cNvSpPr>
          <p:nvPr/>
        </p:nvSpPr>
        <p:spPr bwMode="auto">
          <a:xfrm>
            <a:off x="2734159" y="2897292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2" name="矩形 105"/>
          <p:cNvSpPr>
            <a:spLocks noChangeArrowheads="1"/>
          </p:cNvSpPr>
          <p:nvPr/>
        </p:nvSpPr>
        <p:spPr bwMode="auto">
          <a:xfrm>
            <a:off x="1131967" y="3715987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3" name="矩形 105"/>
          <p:cNvSpPr>
            <a:spLocks noChangeArrowheads="1"/>
          </p:cNvSpPr>
          <p:nvPr/>
        </p:nvSpPr>
        <p:spPr bwMode="auto">
          <a:xfrm>
            <a:off x="4068091" y="2909491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4" name="矩形 105"/>
          <p:cNvSpPr>
            <a:spLocks noChangeArrowheads="1"/>
          </p:cNvSpPr>
          <p:nvPr/>
        </p:nvSpPr>
        <p:spPr bwMode="auto">
          <a:xfrm>
            <a:off x="1546707" y="3720152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5" name="矩形 105"/>
          <p:cNvSpPr>
            <a:spLocks noChangeArrowheads="1"/>
          </p:cNvSpPr>
          <p:nvPr/>
        </p:nvSpPr>
        <p:spPr bwMode="auto">
          <a:xfrm>
            <a:off x="2506896" y="3735891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3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6" name="矩形 105"/>
          <p:cNvSpPr>
            <a:spLocks noChangeArrowheads="1"/>
          </p:cNvSpPr>
          <p:nvPr/>
        </p:nvSpPr>
        <p:spPr bwMode="auto">
          <a:xfrm>
            <a:off x="5463734" y="2882819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7" name="矩形 105"/>
          <p:cNvSpPr>
            <a:spLocks noChangeArrowheads="1"/>
          </p:cNvSpPr>
          <p:nvPr/>
        </p:nvSpPr>
        <p:spPr bwMode="auto">
          <a:xfrm>
            <a:off x="2924753" y="3735892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8" name="矩形 105"/>
          <p:cNvSpPr>
            <a:spLocks noChangeArrowheads="1"/>
          </p:cNvSpPr>
          <p:nvPr/>
        </p:nvSpPr>
        <p:spPr bwMode="auto">
          <a:xfrm>
            <a:off x="3848167" y="3725802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29" name="矩形 105"/>
          <p:cNvSpPr>
            <a:spLocks noChangeArrowheads="1"/>
          </p:cNvSpPr>
          <p:nvPr/>
        </p:nvSpPr>
        <p:spPr bwMode="auto">
          <a:xfrm>
            <a:off x="6845777" y="2897292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30" name="矩形 105"/>
          <p:cNvSpPr>
            <a:spLocks noChangeArrowheads="1"/>
          </p:cNvSpPr>
          <p:nvPr/>
        </p:nvSpPr>
        <p:spPr bwMode="auto">
          <a:xfrm>
            <a:off x="4283909" y="3735891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31" name="矩形 105"/>
          <p:cNvSpPr>
            <a:spLocks noChangeArrowheads="1"/>
          </p:cNvSpPr>
          <p:nvPr/>
        </p:nvSpPr>
        <p:spPr bwMode="auto">
          <a:xfrm>
            <a:off x="5290813" y="3738339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32" name="矩形 105"/>
          <p:cNvSpPr>
            <a:spLocks noChangeArrowheads="1"/>
          </p:cNvSpPr>
          <p:nvPr/>
        </p:nvSpPr>
        <p:spPr bwMode="auto">
          <a:xfrm>
            <a:off x="5700277" y="3735891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33" name="矩形 105"/>
          <p:cNvSpPr>
            <a:spLocks noChangeArrowheads="1"/>
          </p:cNvSpPr>
          <p:nvPr/>
        </p:nvSpPr>
        <p:spPr bwMode="auto">
          <a:xfrm>
            <a:off x="6667888" y="3735550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34" name="矩形 105"/>
          <p:cNvSpPr>
            <a:spLocks noChangeArrowheads="1"/>
          </p:cNvSpPr>
          <p:nvPr/>
        </p:nvSpPr>
        <p:spPr bwMode="auto">
          <a:xfrm>
            <a:off x="7098705" y="3728918"/>
            <a:ext cx="3561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  <a:endParaRPr lang="zh-CN" altLang="en-US" sz="24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3342" name="组合 13341"/>
          <p:cNvGrpSpPr/>
          <p:nvPr/>
        </p:nvGrpSpPr>
        <p:grpSpPr>
          <a:xfrm>
            <a:off x="933282" y="967510"/>
            <a:ext cx="6846630" cy="429318"/>
            <a:chOff x="933282" y="967510"/>
            <a:chExt cx="6846630" cy="429318"/>
          </a:xfrm>
        </p:grpSpPr>
        <p:grpSp>
          <p:nvGrpSpPr>
            <p:cNvPr id="13343" name="组合 13342"/>
            <p:cNvGrpSpPr/>
            <p:nvPr/>
          </p:nvGrpSpPr>
          <p:grpSpPr>
            <a:xfrm>
              <a:off x="933282" y="967510"/>
              <a:ext cx="6846630" cy="429318"/>
              <a:chOff x="1454345" y="1000219"/>
              <a:chExt cx="6846630" cy="429318"/>
            </a:xfrm>
          </p:grpSpPr>
          <p:sp>
            <p:nvSpPr>
              <p:cNvPr id="13354" name="矩形 13353"/>
              <p:cNvSpPr/>
              <p:nvPr/>
            </p:nvSpPr>
            <p:spPr>
              <a:xfrm>
                <a:off x="1454345" y="1000219"/>
                <a:ext cx="6846630" cy="429318"/>
              </a:xfrm>
              <a:prstGeom prst="rect">
                <a:avLst/>
              </a:prstGeom>
              <a:solidFill>
                <a:srgbClr val="FBD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13355" name="组合 57"/>
              <p:cNvGrpSpPr/>
              <p:nvPr/>
            </p:nvGrpSpPr>
            <p:grpSpPr bwMode="auto">
              <a:xfrm>
                <a:off x="5484306" y="1032233"/>
                <a:ext cx="2718585" cy="370085"/>
                <a:chOff x="3845984" y="982328"/>
                <a:chExt cx="2718833" cy="369900"/>
              </a:xfrm>
            </p:grpSpPr>
            <p:sp>
              <p:nvSpPr>
                <p:cNvPr id="13356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3845984" y="982328"/>
                  <a:ext cx="1114509" cy="369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圈里的数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3357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5450308" y="983080"/>
                  <a:ext cx="1114509" cy="369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第几分钟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13344" name="组合 13343"/>
            <p:cNvGrpSpPr/>
            <p:nvPr/>
          </p:nvGrpSpPr>
          <p:grpSpPr>
            <a:xfrm>
              <a:off x="1008125" y="998605"/>
              <a:ext cx="1519831" cy="369332"/>
              <a:chOff x="4773486" y="2018784"/>
              <a:chExt cx="1519831" cy="369332"/>
            </a:xfrm>
          </p:grpSpPr>
          <p:sp>
            <p:nvSpPr>
              <p:cNvPr id="13351" name="矩形 13350"/>
              <p:cNvSpPr/>
              <p:nvPr/>
            </p:nvSpPr>
            <p:spPr>
              <a:xfrm>
                <a:off x="4773486" y="2052504"/>
                <a:ext cx="299042" cy="299042"/>
              </a:xfrm>
              <a:prstGeom prst="rect">
                <a:avLst/>
              </a:prstGeom>
              <a:solidFill>
                <a:srgbClr val="95DFF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3352" name="直接连接符 13351"/>
              <p:cNvCxnSpPr/>
              <p:nvPr/>
            </p:nvCxnSpPr>
            <p:spPr>
              <a:xfrm>
                <a:off x="5124917" y="2193562"/>
                <a:ext cx="56557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53" name="文本框 13352"/>
              <p:cNvSpPr txBox="1"/>
              <p:nvPr/>
            </p:nvSpPr>
            <p:spPr>
              <a:xfrm>
                <a:off x="5646986" y="201878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队长</a:t>
                </a:r>
                <a:endPara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3345" name="组合 13344"/>
            <p:cNvGrpSpPr/>
            <p:nvPr/>
          </p:nvGrpSpPr>
          <p:grpSpPr>
            <a:xfrm>
              <a:off x="2957551" y="988382"/>
              <a:ext cx="1471243" cy="369332"/>
              <a:chOff x="2959817" y="1017412"/>
              <a:chExt cx="1471243" cy="369332"/>
            </a:xfrm>
          </p:grpSpPr>
          <p:grpSp>
            <p:nvGrpSpPr>
              <p:cNvPr id="13347" name="组合 13346"/>
              <p:cNvGrpSpPr/>
              <p:nvPr/>
            </p:nvGrpSpPr>
            <p:grpSpPr>
              <a:xfrm>
                <a:off x="3262660" y="1017412"/>
                <a:ext cx="1168400" cy="369332"/>
                <a:chOff x="5124917" y="2018784"/>
                <a:chExt cx="1168400" cy="369332"/>
              </a:xfrm>
            </p:grpSpPr>
            <p:cxnSp>
              <p:nvCxnSpPr>
                <p:cNvPr id="13349" name="直接连接符 13348"/>
                <p:cNvCxnSpPr/>
                <p:nvPr/>
              </p:nvCxnSpPr>
              <p:spPr>
                <a:xfrm>
                  <a:off x="5124917" y="2193562"/>
                  <a:ext cx="56557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350" name="文本框 13349"/>
                <p:cNvSpPr txBox="1"/>
                <p:nvPr/>
              </p:nvSpPr>
              <p:spPr>
                <a:xfrm>
                  <a:off x="5646986" y="2018784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队员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3348" name="椭圆 13347"/>
              <p:cNvSpPr/>
              <p:nvPr/>
            </p:nvSpPr>
            <p:spPr>
              <a:xfrm>
                <a:off x="2959817" y="1066664"/>
                <a:ext cx="289726" cy="2897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3346" name="直接连接符 13345"/>
            <p:cNvCxnSpPr/>
            <p:nvPr/>
          </p:nvCxnSpPr>
          <p:spPr>
            <a:xfrm>
              <a:off x="6024567" y="1181846"/>
              <a:ext cx="5655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58" name="TextBox 2"/>
          <p:cNvSpPr txBox="1">
            <a:spLocks noChangeArrowheads="1"/>
          </p:cNvSpPr>
          <p:nvPr/>
        </p:nvSpPr>
        <p:spPr bwMode="auto">
          <a:xfrm>
            <a:off x="5768346" y="1585682"/>
            <a:ext cx="2980118" cy="523220"/>
          </a:xfrm>
          <a:prstGeom prst="rect">
            <a:avLst/>
          </a:prstGeom>
          <a:solidFill>
            <a:srgbClr val="FAD6E8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需要（     ）分钟。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59" name="矩形 13358"/>
          <p:cNvSpPr/>
          <p:nvPr/>
        </p:nvSpPr>
        <p:spPr>
          <a:xfrm>
            <a:off x="3718341" y="1837151"/>
            <a:ext cx="299042" cy="299042"/>
          </a:xfrm>
          <a:prstGeom prst="rect">
            <a:avLst/>
          </a:prstGeom>
          <a:solidFill>
            <a:srgbClr val="95DF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360" name="矩形 105"/>
          <p:cNvSpPr>
            <a:spLocks noChangeArrowheads="1"/>
          </p:cNvSpPr>
          <p:nvPr/>
        </p:nvSpPr>
        <p:spPr bwMode="auto">
          <a:xfrm>
            <a:off x="6983572" y="1610278"/>
            <a:ext cx="3850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7</a:t>
            </a:r>
            <a:endParaRPr lang="zh-CN" altLang="en-US" sz="28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/>
      <p:bldP spid="13322" grpId="0"/>
      <p:bldP spid="13323" grpId="0"/>
      <p:bldP spid="13324" grpId="0"/>
      <p:bldP spid="13325" grpId="0"/>
      <p:bldP spid="13326" grpId="0"/>
      <p:bldP spid="13327" grpId="0"/>
      <p:bldP spid="13328" grpId="0"/>
      <p:bldP spid="13329" grpId="0"/>
      <p:bldP spid="13330" grpId="0"/>
      <p:bldP spid="13331" grpId="0"/>
      <p:bldP spid="13332" grpId="0"/>
      <p:bldP spid="13333" grpId="0"/>
      <p:bldP spid="13334" grpId="0"/>
      <p:bldP spid="133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85873"/>
            <a:ext cx="1153232" cy="165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 flipH="1">
            <a:off x="3419872" y="1347614"/>
            <a:ext cx="3456384" cy="1055608"/>
          </a:xfrm>
          <a:prstGeom prst="wedgeRoundRectCallout">
            <a:avLst>
              <a:gd name="adj1" fmla="val 63222"/>
              <a:gd name="adj2" fmla="val -23858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</a:rPr>
              <a:t>是不是分的组越多，用的时间越少</a:t>
            </a:r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 noChangeArrowheads="1"/>
          </p:cNvSpPr>
          <p:nvPr/>
        </p:nvSpPr>
        <p:spPr bwMode="auto">
          <a:xfrm flipH="1">
            <a:off x="1115616" y="1173096"/>
            <a:ext cx="2924175" cy="1532334"/>
          </a:xfrm>
          <a:prstGeom prst="wedgeRoundRectCallout">
            <a:avLst>
              <a:gd name="adj1" fmla="val -42592"/>
              <a:gd name="adj2" fmla="val 66451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如果每个队员接到通知后都继续往下通知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 flipH="1">
            <a:off x="5104210" y="1183105"/>
            <a:ext cx="2924174" cy="1532334"/>
          </a:xfrm>
          <a:prstGeom prst="wedgeRoundRectCallout">
            <a:avLst>
              <a:gd name="adj1" fmla="val 31602"/>
              <a:gd name="adj2" fmla="val 67139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这样每个人都不空闲，应该是最快的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767502" y="366955"/>
            <a:ext cx="4968999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想一想：还有更快的方法吗？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6389" name="图片 5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6016" y="2974297"/>
            <a:ext cx="1379930" cy="180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图片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143" y="3096408"/>
            <a:ext cx="931296" cy="164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767501" y="366955"/>
            <a:ext cx="496899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8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用图示的方法试一试。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6" name="矩形 59"/>
          <p:cNvSpPr>
            <a:spLocks noChangeArrowheads="1"/>
          </p:cNvSpPr>
          <p:nvPr/>
        </p:nvSpPr>
        <p:spPr bwMode="auto">
          <a:xfrm>
            <a:off x="3275856" y="187350"/>
            <a:ext cx="2287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最优方案</a:t>
            </a:r>
            <a:endParaRPr lang="zh-CN" altLang="en-US" sz="3200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515" name="组合 18514"/>
          <p:cNvGrpSpPr/>
          <p:nvPr/>
        </p:nvGrpSpPr>
        <p:grpSpPr>
          <a:xfrm>
            <a:off x="5925570" y="603551"/>
            <a:ext cx="2718585" cy="1645198"/>
            <a:chOff x="858790" y="967510"/>
            <a:chExt cx="2718585" cy="1645198"/>
          </a:xfrm>
        </p:grpSpPr>
        <p:grpSp>
          <p:nvGrpSpPr>
            <p:cNvPr id="18516" name="组合 18515"/>
            <p:cNvGrpSpPr/>
            <p:nvPr/>
          </p:nvGrpSpPr>
          <p:grpSpPr>
            <a:xfrm>
              <a:off x="858790" y="967510"/>
              <a:ext cx="2718585" cy="1645198"/>
              <a:chOff x="1379853" y="1000219"/>
              <a:chExt cx="2718585" cy="1645198"/>
            </a:xfrm>
          </p:grpSpPr>
          <p:sp>
            <p:nvSpPr>
              <p:cNvPr id="18527" name="矩形 18526"/>
              <p:cNvSpPr/>
              <p:nvPr/>
            </p:nvSpPr>
            <p:spPr>
              <a:xfrm>
                <a:off x="1454345" y="1000219"/>
                <a:ext cx="2644093" cy="1645198"/>
              </a:xfrm>
              <a:prstGeom prst="rect">
                <a:avLst/>
              </a:prstGeom>
              <a:solidFill>
                <a:srgbClr val="FBD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18528" name="组合 57"/>
              <p:cNvGrpSpPr/>
              <p:nvPr/>
            </p:nvGrpSpPr>
            <p:grpSpPr bwMode="auto">
              <a:xfrm>
                <a:off x="1379853" y="2184064"/>
                <a:ext cx="2718585" cy="370085"/>
                <a:chOff x="-258843" y="2133584"/>
                <a:chExt cx="2718833" cy="369900"/>
              </a:xfrm>
            </p:grpSpPr>
            <p:sp>
              <p:nvSpPr>
                <p:cNvPr id="18529" name="TextBox 16"/>
                <p:cNvSpPr txBox="1">
                  <a:spLocks noChangeArrowheads="1"/>
                </p:cNvSpPr>
                <p:nvPr/>
              </p:nvSpPr>
              <p:spPr bwMode="auto">
                <a:xfrm>
                  <a:off x="-258843" y="2133584"/>
                  <a:ext cx="1114509" cy="369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圈里的数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8530" name="TextBox 18"/>
                <p:cNvSpPr txBox="1">
                  <a:spLocks noChangeArrowheads="1"/>
                </p:cNvSpPr>
                <p:nvPr/>
              </p:nvSpPr>
              <p:spPr bwMode="auto">
                <a:xfrm>
                  <a:off x="1345481" y="2134336"/>
                  <a:ext cx="1114509" cy="369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第几分钟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18517" name="组合 18516"/>
            <p:cNvGrpSpPr/>
            <p:nvPr/>
          </p:nvGrpSpPr>
          <p:grpSpPr>
            <a:xfrm>
              <a:off x="1008125" y="998605"/>
              <a:ext cx="1519831" cy="369332"/>
              <a:chOff x="4773486" y="2018784"/>
              <a:chExt cx="1519831" cy="369332"/>
            </a:xfrm>
          </p:grpSpPr>
          <p:sp>
            <p:nvSpPr>
              <p:cNvPr id="18524" name="矩形 18523"/>
              <p:cNvSpPr/>
              <p:nvPr/>
            </p:nvSpPr>
            <p:spPr>
              <a:xfrm>
                <a:off x="4773486" y="2052504"/>
                <a:ext cx="299042" cy="299042"/>
              </a:xfrm>
              <a:prstGeom prst="rect">
                <a:avLst/>
              </a:prstGeom>
              <a:solidFill>
                <a:srgbClr val="95DFF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8525" name="直接连接符 18524"/>
              <p:cNvCxnSpPr/>
              <p:nvPr/>
            </p:nvCxnSpPr>
            <p:spPr>
              <a:xfrm>
                <a:off x="5124917" y="2193562"/>
                <a:ext cx="56557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526" name="文本框 18525"/>
              <p:cNvSpPr txBox="1"/>
              <p:nvPr/>
            </p:nvSpPr>
            <p:spPr>
              <a:xfrm>
                <a:off x="5646986" y="2018784"/>
                <a:ext cx="6463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队长</a:t>
                </a:r>
                <a:endParaRPr lang="zh-CN" altLang="en-US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8518" name="组合 18517"/>
            <p:cNvGrpSpPr/>
            <p:nvPr/>
          </p:nvGrpSpPr>
          <p:grpSpPr>
            <a:xfrm>
              <a:off x="1016168" y="1567420"/>
              <a:ext cx="1471243" cy="369332"/>
              <a:chOff x="1018434" y="1596450"/>
              <a:chExt cx="1471243" cy="369332"/>
            </a:xfrm>
          </p:grpSpPr>
          <p:grpSp>
            <p:nvGrpSpPr>
              <p:cNvPr id="18520" name="组合 18519"/>
              <p:cNvGrpSpPr/>
              <p:nvPr/>
            </p:nvGrpSpPr>
            <p:grpSpPr>
              <a:xfrm>
                <a:off x="1321277" y="1596450"/>
                <a:ext cx="1168400" cy="369332"/>
                <a:chOff x="3183534" y="2597822"/>
                <a:chExt cx="1168400" cy="369332"/>
              </a:xfrm>
            </p:grpSpPr>
            <p:cxnSp>
              <p:nvCxnSpPr>
                <p:cNvPr id="18522" name="直接连接符 18521"/>
                <p:cNvCxnSpPr/>
                <p:nvPr/>
              </p:nvCxnSpPr>
              <p:spPr>
                <a:xfrm>
                  <a:off x="3183534" y="2772600"/>
                  <a:ext cx="565576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523" name="文本框 18522"/>
                <p:cNvSpPr txBox="1"/>
                <p:nvPr/>
              </p:nvSpPr>
              <p:spPr>
                <a:xfrm>
                  <a:off x="3705603" y="2597822"/>
                  <a:ext cx="6463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b="1" dirty="0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队员</a:t>
                  </a:r>
                  <a:endParaRPr lang="zh-CN" altLang="en-US" b="1" dirty="0">
                    <a:latin typeface="黑体" panose="02010609060101010101" pitchFamily="49" charset="-122"/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18521" name="椭圆 18520"/>
              <p:cNvSpPr/>
              <p:nvPr/>
            </p:nvSpPr>
            <p:spPr>
              <a:xfrm>
                <a:off x="1018434" y="1645702"/>
                <a:ext cx="289726" cy="28972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18519" name="直接连接符 18518"/>
            <p:cNvCxnSpPr/>
            <p:nvPr/>
          </p:nvCxnSpPr>
          <p:spPr>
            <a:xfrm>
              <a:off x="1920114" y="2333678"/>
              <a:ext cx="5655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531" name="矩形 18530"/>
          <p:cNvSpPr/>
          <p:nvPr/>
        </p:nvSpPr>
        <p:spPr>
          <a:xfrm>
            <a:off x="907496" y="2176226"/>
            <a:ext cx="299042" cy="299042"/>
          </a:xfrm>
          <a:prstGeom prst="rect">
            <a:avLst/>
          </a:prstGeom>
          <a:solidFill>
            <a:srgbClr val="95DFF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539" name="组合 18538"/>
          <p:cNvGrpSpPr/>
          <p:nvPr/>
        </p:nvGrpSpPr>
        <p:grpSpPr>
          <a:xfrm>
            <a:off x="1207278" y="2131519"/>
            <a:ext cx="986118" cy="289726"/>
            <a:chOff x="1499344" y="2210244"/>
            <a:chExt cx="986118" cy="289726"/>
          </a:xfrm>
        </p:grpSpPr>
        <p:cxnSp>
          <p:nvCxnSpPr>
            <p:cNvPr id="18532" name="直接连接符 18531"/>
            <p:cNvCxnSpPr/>
            <p:nvPr/>
          </p:nvCxnSpPr>
          <p:spPr>
            <a:xfrm flipV="1">
              <a:off x="1499344" y="2387195"/>
              <a:ext cx="678905" cy="1686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38" name="椭圆 18537"/>
            <p:cNvSpPr/>
            <p:nvPr/>
          </p:nvSpPr>
          <p:spPr>
            <a:xfrm>
              <a:off x="2195736" y="2210244"/>
              <a:ext cx="289726" cy="289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rgbClr val="E9499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1</a:t>
              </a:r>
              <a:endParaRPr lang="zh-CN" altLang="en-US" sz="2800" dirty="0">
                <a:solidFill>
                  <a:srgbClr val="E9499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40" name="组合 18539"/>
          <p:cNvGrpSpPr/>
          <p:nvPr/>
        </p:nvGrpSpPr>
        <p:grpSpPr>
          <a:xfrm>
            <a:off x="1238347" y="2344317"/>
            <a:ext cx="1792210" cy="614887"/>
            <a:chOff x="1545800" y="1638677"/>
            <a:chExt cx="1792210" cy="614887"/>
          </a:xfrm>
        </p:grpSpPr>
        <p:cxnSp>
          <p:nvCxnSpPr>
            <p:cNvPr id="18541" name="直接连接符 18540"/>
            <p:cNvCxnSpPr/>
            <p:nvPr/>
          </p:nvCxnSpPr>
          <p:spPr>
            <a:xfrm>
              <a:off x="1545800" y="1638677"/>
              <a:ext cx="1478584" cy="4448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42" name="椭圆 18541"/>
            <p:cNvSpPr/>
            <p:nvPr/>
          </p:nvSpPr>
          <p:spPr>
            <a:xfrm>
              <a:off x="3048284" y="1963838"/>
              <a:ext cx="289726" cy="28972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rgbClr val="E9499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endParaRPr lang="zh-CN" altLang="en-US" sz="2800" dirty="0">
                <a:solidFill>
                  <a:srgbClr val="E9499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46" name="组合 18545"/>
          <p:cNvGrpSpPr/>
          <p:nvPr/>
        </p:nvGrpSpPr>
        <p:grpSpPr>
          <a:xfrm>
            <a:off x="2193396" y="1536449"/>
            <a:ext cx="827060" cy="633268"/>
            <a:chOff x="1561441" y="1558652"/>
            <a:chExt cx="827060" cy="633268"/>
          </a:xfrm>
        </p:grpSpPr>
        <p:cxnSp>
          <p:nvCxnSpPr>
            <p:cNvPr id="18547" name="直接连接符 18546"/>
            <p:cNvCxnSpPr/>
            <p:nvPr/>
          </p:nvCxnSpPr>
          <p:spPr>
            <a:xfrm flipV="1">
              <a:off x="1561441" y="1785997"/>
              <a:ext cx="536368" cy="40592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48" name="椭圆 18547"/>
            <p:cNvSpPr/>
            <p:nvPr/>
          </p:nvSpPr>
          <p:spPr>
            <a:xfrm>
              <a:off x="2098775" y="1558652"/>
              <a:ext cx="289726" cy="28972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rgbClr val="E94999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2</a:t>
              </a:r>
              <a:endParaRPr lang="zh-CN" altLang="en-US" sz="2800" dirty="0">
                <a:solidFill>
                  <a:srgbClr val="E94999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50" name="组合 18549"/>
          <p:cNvGrpSpPr/>
          <p:nvPr/>
        </p:nvGrpSpPr>
        <p:grpSpPr>
          <a:xfrm>
            <a:off x="1226676" y="2385207"/>
            <a:ext cx="2834267" cy="1172443"/>
            <a:chOff x="1729217" y="1603183"/>
            <a:chExt cx="2834267" cy="1172443"/>
          </a:xfrm>
        </p:grpSpPr>
        <p:cxnSp>
          <p:nvCxnSpPr>
            <p:cNvPr id="18551" name="直接连接符 18550"/>
            <p:cNvCxnSpPr/>
            <p:nvPr/>
          </p:nvCxnSpPr>
          <p:spPr>
            <a:xfrm>
              <a:off x="1729217" y="1603183"/>
              <a:ext cx="2481924" cy="10071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52" name="椭圆 18551"/>
            <p:cNvSpPr/>
            <p:nvPr/>
          </p:nvSpPr>
          <p:spPr>
            <a:xfrm>
              <a:off x="4273758" y="2485900"/>
              <a:ext cx="289726" cy="28972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59" name="组合 18558"/>
          <p:cNvGrpSpPr/>
          <p:nvPr/>
        </p:nvGrpSpPr>
        <p:grpSpPr>
          <a:xfrm>
            <a:off x="3050931" y="2388211"/>
            <a:ext cx="1003633" cy="363781"/>
            <a:chOff x="1384868" y="1709386"/>
            <a:chExt cx="1003633" cy="363781"/>
          </a:xfrm>
        </p:grpSpPr>
        <p:cxnSp>
          <p:nvCxnSpPr>
            <p:cNvPr id="18560" name="直接连接符 18559"/>
            <p:cNvCxnSpPr>
              <a:endCxn id="18561" idx="2"/>
            </p:cNvCxnSpPr>
            <p:nvPr/>
          </p:nvCxnSpPr>
          <p:spPr>
            <a:xfrm flipV="1">
              <a:off x="1384868" y="1854249"/>
              <a:ext cx="713907" cy="21891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61" name="椭圆 18560"/>
            <p:cNvSpPr/>
            <p:nvPr/>
          </p:nvSpPr>
          <p:spPr>
            <a:xfrm>
              <a:off x="2098775" y="1709386"/>
              <a:ext cx="289726" cy="28972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64" name="组合 18563"/>
          <p:cNvGrpSpPr/>
          <p:nvPr/>
        </p:nvGrpSpPr>
        <p:grpSpPr>
          <a:xfrm>
            <a:off x="3042376" y="1124562"/>
            <a:ext cx="1004075" cy="451871"/>
            <a:chOff x="1393957" y="1272137"/>
            <a:chExt cx="1004075" cy="451871"/>
          </a:xfrm>
        </p:grpSpPr>
        <p:cxnSp>
          <p:nvCxnSpPr>
            <p:cNvPr id="18565" name="直接连接符 18564"/>
            <p:cNvCxnSpPr/>
            <p:nvPr/>
          </p:nvCxnSpPr>
          <p:spPr>
            <a:xfrm flipV="1">
              <a:off x="1393957" y="1480442"/>
              <a:ext cx="706072" cy="24356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66" name="椭圆 18565"/>
            <p:cNvSpPr/>
            <p:nvPr/>
          </p:nvSpPr>
          <p:spPr>
            <a:xfrm>
              <a:off x="2108306" y="1272137"/>
              <a:ext cx="289726" cy="28972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72" name="组合 18571"/>
          <p:cNvGrpSpPr/>
          <p:nvPr/>
        </p:nvGrpSpPr>
        <p:grpSpPr>
          <a:xfrm>
            <a:off x="2210883" y="1733997"/>
            <a:ext cx="1830947" cy="476293"/>
            <a:chOff x="532812" y="1719105"/>
            <a:chExt cx="1830947" cy="476293"/>
          </a:xfrm>
        </p:grpSpPr>
        <p:cxnSp>
          <p:nvCxnSpPr>
            <p:cNvPr id="18573" name="直接连接符 18572"/>
            <p:cNvCxnSpPr/>
            <p:nvPr/>
          </p:nvCxnSpPr>
          <p:spPr>
            <a:xfrm flipV="1">
              <a:off x="532812" y="1875540"/>
              <a:ext cx="1503532" cy="31985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74" name="椭圆 18573"/>
            <p:cNvSpPr/>
            <p:nvPr/>
          </p:nvSpPr>
          <p:spPr>
            <a:xfrm>
              <a:off x="2074033" y="1719105"/>
              <a:ext cx="289726" cy="289726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85" name="组合 18584"/>
          <p:cNvGrpSpPr/>
          <p:nvPr/>
        </p:nvGrpSpPr>
        <p:grpSpPr>
          <a:xfrm>
            <a:off x="4069505" y="834551"/>
            <a:ext cx="1142648" cy="365168"/>
            <a:chOff x="1005302" y="947381"/>
            <a:chExt cx="1142648" cy="365168"/>
          </a:xfrm>
        </p:grpSpPr>
        <p:cxnSp>
          <p:nvCxnSpPr>
            <p:cNvPr id="18586" name="直接连接符 18585"/>
            <p:cNvCxnSpPr/>
            <p:nvPr/>
          </p:nvCxnSpPr>
          <p:spPr>
            <a:xfrm flipV="1">
              <a:off x="1005302" y="1098440"/>
              <a:ext cx="824280" cy="21410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87" name="椭圆 18586"/>
            <p:cNvSpPr/>
            <p:nvPr/>
          </p:nvSpPr>
          <p:spPr>
            <a:xfrm>
              <a:off x="1858224" y="947381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88" name="组合 18587"/>
          <p:cNvGrpSpPr/>
          <p:nvPr/>
        </p:nvGrpSpPr>
        <p:grpSpPr>
          <a:xfrm>
            <a:off x="3056606" y="1217260"/>
            <a:ext cx="2155547" cy="438448"/>
            <a:chOff x="990345" y="968833"/>
            <a:chExt cx="2155547" cy="438448"/>
          </a:xfrm>
        </p:grpSpPr>
        <p:cxnSp>
          <p:nvCxnSpPr>
            <p:cNvPr id="18589" name="直接连接符 18588"/>
            <p:cNvCxnSpPr/>
            <p:nvPr/>
          </p:nvCxnSpPr>
          <p:spPr>
            <a:xfrm flipV="1">
              <a:off x="990345" y="1149209"/>
              <a:ext cx="1862149" cy="2580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90" name="椭圆 18589"/>
            <p:cNvSpPr/>
            <p:nvPr/>
          </p:nvSpPr>
          <p:spPr>
            <a:xfrm>
              <a:off x="2856166" y="968833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94" name="组合 18593"/>
          <p:cNvGrpSpPr/>
          <p:nvPr/>
        </p:nvGrpSpPr>
        <p:grpSpPr>
          <a:xfrm>
            <a:off x="4116217" y="1616516"/>
            <a:ext cx="1105907" cy="289726"/>
            <a:chOff x="2049510" y="891919"/>
            <a:chExt cx="1105907" cy="289726"/>
          </a:xfrm>
        </p:grpSpPr>
        <p:cxnSp>
          <p:nvCxnSpPr>
            <p:cNvPr id="18595" name="直接连接符 18594"/>
            <p:cNvCxnSpPr/>
            <p:nvPr/>
          </p:nvCxnSpPr>
          <p:spPr>
            <a:xfrm flipV="1">
              <a:off x="2049510" y="1082827"/>
              <a:ext cx="811520" cy="3173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96" name="椭圆 18595"/>
            <p:cNvSpPr/>
            <p:nvPr/>
          </p:nvSpPr>
          <p:spPr>
            <a:xfrm>
              <a:off x="2865691" y="891919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599" name="组合 18598"/>
          <p:cNvGrpSpPr/>
          <p:nvPr/>
        </p:nvGrpSpPr>
        <p:grpSpPr>
          <a:xfrm>
            <a:off x="2210883" y="2028208"/>
            <a:ext cx="3003499" cy="289726"/>
            <a:chOff x="-1150249" y="688595"/>
            <a:chExt cx="3003499" cy="289726"/>
          </a:xfrm>
        </p:grpSpPr>
        <p:cxnSp>
          <p:nvCxnSpPr>
            <p:cNvPr id="18600" name="直接连接符 18599"/>
            <p:cNvCxnSpPr/>
            <p:nvPr/>
          </p:nvCxnSpPr>
          <p:spPr>
            <a:xfrm flipV="1">
              <a:off x="-1150249" y="854188"/>
              <a:ext cx="2763529" cy="689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01" name="椭圆 18600"/>
            <p:cNvSpPr/>
            <p:nvPr/>
          </p:nvSpPr>
          <p:spPr>
            <a:xfrm>
              <a:off x="1563524" y="688595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604" name="组合 18603"/>
          <p:cNvGrpSpPr/>
          <p:nvPr/>
        </p:nvGrpSpPr>
        <p:grpSpPr>
          <a:xfrm>
            <a:off x="4069505" y="2409953"/>
            <a:ext cx="1160207" cy="289726"/>
            <a:chOff x="693043" y="688595"/>
            <a:chExt cx="1160207" cy="289726"/>
          </a:xfrm>
        </p:grpSpPr>
        <p:cxnSp>
          <p:nvCxnSpPr>
            <p:cNvPr id="18605" name="直接连接符 18604"/>
            <p:cNvCxnSpPr/>
            <p:nvPr/>
          </p:nvCxnSpPr>
          <p:spPr>
            <a:xfrm>
              <a:off x="693043" y="822107"/>
              <a:ext cx="873525" cy="2270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06" name="椭圆 18605"/>
            <p:cNvSpPr/>
            <p:nvPr/>
          </p:nvSpPr>
          <p:spPr>
            <a:xfrm>
              <a:off x="1563524" y="688595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607" name="组合 18606"/>
          <p:cNvGrpSpPr/>
          <p:nvPr/>
        </p:nvGrpSpPr>
        <p:grpSpPr>
          <a:xfrm>
            <a:off x="3029062" y="2828839"/>
            <a:ext cx="2200650" cy="306718"/>
            <a:chOff x="-347400" y="671603"/>
            <a:chExt cx="2200650" cy="306718"/>
          </a:xfrm>
        </p:grpSpPr>
        <p:cxnSp>
          <p:nvCxnSpPr>
            <p:cNvPr id="18608" name="直接连接符 18607"/>
            <p:cNvCxnSpPr/>
            <p:nvPr/>
          </p:nvCxnSpPr>
          <p:spPr>
            <a:xfrm>
              <a:off x="-347400" y="671603"/>
              <a:ext cx="1910924" cy="181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09" name="椭圆 18608"/>
            <p:cNvSpPr/>
            <p:nvPr/>
          </p:nvSpPr>
          <p:spPr>
            <a:xfrm>
              <a:off x="1563524" y="688595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610" name="组合 18609"/>
          <p:cNvGrpSpPr/>
          <p:nvPr/>
        </p:nvGrpSpPr>
        <p:grpSpPr>
          <a:xfrm>
            <a:off x="4097215" y="3360551"/>
            <a:ext cx="1106854" cy="289726"/>
            <a:chOff x="736083" y="801686"/>
            <a:chExt cx="1106854" cy="289726"/>
          </a:xfrm>
        </p:grpSpPr>
        <p:cxnSp>
          <p:nvCxnSpPr>
            <p:cNvPr id="18611" name="直接连接符 18610"/>
            <p:cNvCxnSpPr/>
            <p:nvPr/>
          </p:nvCxnSpPr>
          <p:spPr>
            <a:xfrm>
              <a:off x="736083" y="917282"/>
              <a:ext cx="768859" cy="3723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12" name="椭圆 18611"/>
            <p:cNvSpPr/>
            <p:nvPr/>
          </p:nvSpPr>
          <p:spPr>
            <a:xfrm>
              <a:off x="1553211" y="801686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8613" name="组合 18612"/>
          <p:cNvGrpSpPr/>
          <p:nvPr/>
        </p:nvGrpSpPr>
        <p:grpSpPr>
          <a:xfrm>
            <a:off x="1238347" y="2445014"/>
            <a:ext cx="3970134" cy="1794876"/>
            <a:chOff x="-2122785" y="-506081"/>
            <a:chExt cx="3970134" cy="1794876"/>
          </a:xfrm>
        </p:grpSpPr>
        <p:cxnSp>
          <p:nvCxnSpPr>
            <p:cNvPr id="18614" name="直接连接符 18613"/>
            <p:cNvCxnSpPr/>
            <p:nvPr/>
          </p:nvCxnSpPr>
          <p:spPr>
            <a:xfrm>
              <a:off x="-2122785" y="-506081"/>
              <a:ext cx="3655438" cy="165001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15" name="椭圆 18614"/>
            <p:cNvSpPr/>
            <p:nvPr/>
          </p:nvSpPr>
          <p:spPr>
            <a:xfrm>
              <a:off x="1557623" y="999069"/>
              <a:ext cx="289726" cy="289726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657" name="TextBox 2"/>
          <p:cNvSpPr txBox="1">
            <a:spLocks noChangeArrowheads="1"/>
          </p:cNvSpPr>
          <p:nvPr/>
        </p:nvSpPr>
        <p:spPr bwMode="auto">
          <a:xfrm>
            <a:off x="5664037" y="2527106"/>
            <a:ext cx="2980118" cy="523220"/>
          </a:xfrm>
          <a:prstGeom prst="rect">
            <a:avLst/>
          </a:prstGeom>
          <a:solidFill>
            <a:srgbClr val="FAD6E8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需要（     ）分钟。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658" name="矩形 105"/>
          <p:cNvSpPr>
            <a:spLocks noChangeArrowheads="1"/>
          </p:cNvSpPr>
          <p:nvPr/>
        </p:nvSpPr>
        <p:spPr bwMode="auto">
          <a:xfrm>
            <a:off x="6879263" y="2551702"/>
            <a:ext cx="3850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endParaRPr lang="zh-CN" altLang="en-US" sz="2800" dirty="0">
              <a:solidFill>
                <a:srgbClr val="FF0000"/>
              </a:solidFill>
              <a:latin typeface="楷体_GB2312" panose="02010609030101010101" pitchFamily="49" charset="-122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2586521" y="4238982"/>
            <a:ext cx="39709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分钟能通知到全体队员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58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67501" y="366955"/>
            <a:ext cx="200429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800" b="1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列表法：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Group 44"/>
          <p:cNvGraphicFramePr>
            <a:graphicFrameLocks noGrp="1"/>
          </p:cNvGraphicFramePr>
          <p:nvPr/>
        </p:nvGraphicFramePr>
        <p:xfrm>
          <a:off x="1259632" y="1707654"/>
          <a:ext cx="7044781" cy="148833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3024336"/>
                <a:gridCol w="804089"/>
                <a:gridCol w="804089"/>
                <a:gridCol w="804089"/>
                <a:gridCol w="804089"/>
                <a:gridCol w="804089"/>
              </a:tblGrid>
              <a:tr h="5387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第几分钟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...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4747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新接到通知的队员数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4747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接到通知的队员总数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936339" y="2091421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846570" y="2523469"/>
            <a:ext cx="543740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72243" y="2102729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72243" y="2534777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767501" y="366955"/>
            <a:ext cx="200429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800" b="1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推理法：</a:t>
            </a:r>
            <a:endParaRPr lang="zh-CN" altLang="en-US" sz="2800" b="1" dirty="0">
              <a:solidFill>
                <a:srgbClr val="E72D8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Group 44"/>
          <p:cNvGraphicFramePr>
            <a:graphicFrameLocks noGrp="1"/>
          </p:cNvGraphicFramePr>
          <p:nvPr/>
        </p:nvGraphicFramePr>
        <p:xfrm>
          <a:off x="899592" y="1131590"/>
          <a:ext cx="7560841" cy="2952328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368152"/>
                <a:gridCol w="2449698"/>
                <a:gridCol w="3742991"/>
              </a:tblGrid>
              <a:tr h="6524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时间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队长</a:t>
                      </a: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所有接到通知的人数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分钟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队长         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队员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人（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名队长，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名队员）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分钟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          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人（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名队长，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名队员）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分钟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          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人（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名队长，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名队员）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497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CN" altLang="en-US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分钟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          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人（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名队长，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名队员）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3101987" y="1606029"/>
            <a:ext cx="821941" cy="496834"/>
            <a:chOff x="3101987" y="1606029"/>
            <a:chExt cx="821941" cy="496834"/>
          </a:xfrm>
        </p:grpSpPr>
        <p:cxnSp>
          <p:nvCxnSpPr>
            <p:cNvPr id="5" name="直接箭头连接符 4"/>
            <p:cNvCxnSpPr/>
            <p:nvPr/>
          </p:nvCxnSpPr>
          <p:spPr>
            <a:xfrm>
              <a:off x="3195056" y="2102863"/>
              <a:ext cx="6480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3101987" y="1606029"/>
              <a:ext cx="821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通知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59834" y="2138033"/>
            <a:ext cx="821941" cy="496834"/>
            <a:chOff x="3101987" y="1606029"/>
            <a:chExt cx="821941" cy="496834"/>
          </a:xfrm>
        </p:grpSpPr>
        <p:cxnSp>
          <p:nvCxnSpPr>
            <p:cNvPr id="9" name="直接箭头连接符 8"/>
            <p:cNvCxnSpPr/>
            <p:nvPr/>
          </p:nvCxnSpPr>
          <p:spPr>
            <a:xfrm>
              <a:off x="3195056" y="2102863"/>
              <a:ext cx="6480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3101987" y="1606029"/>
              <a:ext cx="821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通知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59833" y="2711326"/>
            <a:ext cx="821941" cy="496834"/>
            <a:chOff x="3101987" y="1606029"/>
            <a:chExt cx="821941" cy="496834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3195056" y="2102863"/>
              <a:ext cx="6480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3101987" y="1606029"/>
              <a:ext cx="821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通知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59832" y="3319789"/>
            <a:ext cx="821941" cy="496834"/>
            <a:chOff x="3101987" y="1606029"/>
            <a:chExt cx="821941" cy="496834"/>
          </a:xfrm>
        </p:grpSpPr>
        <p:cxnSp>
          <p:nvCxnSpPr>
            <p:cNvPr id="15" name="直接箭头连接符 14"/>
            <p:cNvCxnSpPr/>
            <p:nvPr/>
          </p:nvCxnSpPr>
          <p:spPr>
            <a:xfrm>
              <a:off x="3195056" y="2102863"/>
              <a:ext cx="6480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3101987" y="1606029"/>
              <a:ext cx="821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通知</a:t>
              </a:r>
              <a:endParaRPr lang="en-US" altLang="zh-CN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4"/>
          <p:cNvGraphicFramePr>
            <a:graphicFrameLocks noGrp="1"/>
          </p:cNvGraphicFramePr>
          <p:nvPr/>
        </p:nvGraphicFramePr>
        <p:xfrm>
          <a:off x="1043608" y="939800"/>
          <a:ext cx="7272809" cy="362485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424806"/>
                <a:gridCol w="2927426"/>
                <a:gridCol w="2920577"/>
              </a:tblGrid>
              <a:tr h="5387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第几分钟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新接到通知的队员数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接到通知的队员总数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4747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4747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4747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47478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5934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anchorCtr="1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anchorCtr="1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anchorCtr="1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  <a:tr h="5934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anchorCtr="1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anchorCtr="1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6782" marR="66782" marT="0" marB="0" anchor="ctr" anchorCtr="1" horzOverflow="overflow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6E8"/>
                    </a:solidFill>
                  </a:tcPr>
                </a:tc>
              </a:tr>
            </a:tbl>
          </a:graphicData>
        </a:graphic>
      </p:graphicFrame>
      <p:grpSp>
        <p:nvGrpSpPr>
          <p:cNvPr id="19495" name="组合 5"/>
          <p:cNvGrpSpPr/>
          <p:nvPr/>
        </p:nvGrpSpPr>
        <p:grpSpPr bwMode="auto">
          <a:xfrm>
            <a:off x="539750" y="19050"/>
            <a:ext cx="5457825" cy="920750"/>
            <a:chOff x="539552" y="19164"/>
            <a:chExt cx="5457481" cy="920636"/>
          </a:xfrm>
        </p:grpSpPr>
        <p:pic>
          <p:nvPicPr>
            <p:cNvPr id="19496" name="图片 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9164"/>
              <a:ext cx="5457481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59"/>
            <p:cNvSpPr>
              <a:spLocks noChangeArrowheads="1"/>
            </p:cNvSpPr>
            <p:nvPr/>
          </p:nvSpPr>
          <p:spPr bwMode="auto">
            <a:xfrm>
              <a:off x="934815" y="154085"/>
              <a:ext cx="4711403" cy="58412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四、</a:t>
              </a:r>
              <a:r>
                <a: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深度思考，发现规律</a:t>
              </a:r>
              <a:endPara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653249" y="1327944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27092" y="1327943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653249" y="1793767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27092" y="1793766"/>
            <a:ext cx="364202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53248" y="2259590"/>
            <a:ext cx="364203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627091" y="2259590"/>
            <a:ext cx="364203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53248" y="2741518"/>
            <a:ext cx="364203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537322" y="2752228"/>
            <a:ext cx="543740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15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75808" y="3307933"/>
            <a:ext cx="543740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561435" y="3257133"/>
            <a:ext cx="543740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31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47664" y="3873096"/>
            <a:ext cx="385041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lang="zh-CN" altLang="en-US" sz="2800" b="1" i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75808" y="3923397"/>
            <a:ext cx="857927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2800" b="1" kern="100" baseline="30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447553" y="3910189"/>
            <a:ext cx="1037465" cy="6568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05816" y="1857367"/>
            <a:ext cx="574196" cy="596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baseline="300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05816" y="2324855"/>
            <a:ext cx="574196" cy="596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zh-CN" sz="2800" b="1" kern="100" baseline="300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80524" y="2784544"/>
            <a:ext cx="574196" cy="596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zh-CN" sz="2800" b="1" kern="100" baseline="300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81062" y="1362439"/>
            <a:ext cx="111440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51447" y="1886367"/>
            <a:ext cx="111440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51447" y="2328584"/>
            <a:ext cx="111440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37341" y="2811010"/>
            <a:ext cx="111440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60505" y="3381118"/>
            <a:ext cx="111440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05816" y="3402242"/>
            <a:ext cx="574196" cy="5965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zh-CN" sz="2800" b="1" kern="100" baseline="300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2579688" y="928688"/>
            <a:ext cx="430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你发现什么规律了吗？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7"/>
          <p:cNvSpPr>
            <a:spLocks noChangeArrowheads="1"/>
          </p:cNvSpPr>
          <p:nvPr/>
        </p:nvSpPr>
        <p:spPr bwMode="auto">
          <a:xfrm>
            <a:off x="989013" y="1870075"/>
            <a:ext cx="7486650" cy="1835150"/>
          </a:xfrm>
          <a:prstGeom prst="rect">
            <a:avLst/>
          </a:prstGeom>
          <a:solidFill>
            <a:srgbClr val="FAD6E8"/>
          </a:solidFill>
          <a:ln w="38100" cap="rnd" cmpd="dbl">
            <a:solidFill>
              <a:srgbClr val="E72D8B"/>
            </a:solidFill>
            <a:prstDash val="dash"/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971600" y="1930400"/>
            <a:ext cx="7543427" cy="16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新接到通知的队员数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是前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分钟新接到通知队员数的</a:t>
            </a:r>
            <a:r>
              <a:rPr lang="zh-CN" altLang="en-US" sz="32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，而接到通知的队员总数是新接到通知队员数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倍减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804863" y="223838"/>
            <a:ext cx="1668462" cy="584200"/>
            <a:chOff x="1087" y="5473"/>
            <a:chExt cx="2628" cy="920"/>
          </a:xfrm>
        </p:grpSpPr>
        <p:sp>
          <p:nvSpPr>
            <p:cNvPr id="6" name="文本框 29"/>
            <p:cNvSpPr txBox="1">
              <a:spLocks noChangeArrowheads="1"/>
            </p:cNvSpPr>
            <p:nvPr/>
          </p:nvSpPr>
          <p:spPr bwMode="auto">
            <a:xfrm>
              <a:off x="1850" y="5473"/>
              <a:ext cx="1865" cy="9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solidFill>
                    <a:srgbClr val="E949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总结</a:t>
              </a:r>
              <a:endParaRPr lang="zh-CN" altLang="en-US" sz="3200" b="1" dirty="0">
                <a:solidFill>
                  <a:srgbClr val="E94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535" name="Freeform 34"/>
            <p:cNvSpPr>
              <a:spLocks noEditPoints="1" noChangeArrowheads="1"/>
            </p:cNvSpPr>
            <p:nvPr/>
          </p:nvSpPr>
          <p:spPr bwMode="auto">
            <a:xfrm>
              <a:off x="1087" y="5608"/>
              <a:ext cx="834" cy="690"/>
            </a:xfrm>
            <a:custGeom>
              <a:avLst/>
              <a:gdLst>
                <a:gd name="T0" fmla="*/ 2147483646 w 100"/>
                <a:gd name="T1" fmla="*/ 0 h 110"/>
                <a:gd name="T2" fmla="*/ 2147483646 w 100"/>
                <a:gd name="T3" fmla="*/ 2147483646 h 110"/>
                <a:gd name="T4" fmla="*/ 2147483646 w 100"/>
                <a:gd name="T5" fmla="*/ 2147483646 h 110"/>
                <a:gd name="T6" fmla="*/ 2147483646 w 100"/>
                <a:gd name="T7" fmla="*/ 2147483646 h 110"/>
                <a:gd name="T8" fmla="*/ 2147483646 w 100"/>
                <a:gd name="T9" fmla="*/ 2147483646 h 110"/>
                <a:gd name="T10" fmla="*/ 2147483646 w 100"/>
                <a:gd name="T11" fmla="*/ 2147483646 h 110"/>
                <a:gd name="T12" fmla="*/ 2147483646 w 100"/>
                <a:gd name="T13" fmla="*/ 2147483646 h 110"/>
                <a:gd name="T14" fmla="*/ 2147483646 w 100"/>
                <a:gd name="T15" fmla="*/ 2147483646 h 110"/>
                <a:gd name="T16" fmla="*/ 2147483646 w 100"/>
                <a:gd name="T17" fmla="*/ 2147483646 h 110"/>
                <a:gd name="T18" fmla="*/ 2147483646 w 100"/>
                <a:gd name="T19" fmla="*/ 2147483646 h 110"/>
                <a:gd name="T20" fmla="*/ 2147483646 w 100"/>
                <a:gd name="T21" fmla="*/ 2147483646 h 110"/>
                <a:gd name="T22" fmla="*/ 2147483646 w 100"/>
                <a:gd name="T23" fmla="*/ 2147483646 h 110"/>
                <a:gd name="T24" fmla="*/ 2147483646 w 100"/>
                <a:gd name="T25" fmla="*/ 2147483646 h 110"/>
                <a:gd name="T26" fmla="*/ 2147483646 w 100"/>
                <a:gd name="T27" fmla="*/ 2147483646 h 110"/>
                <a:gd name="T28" fmla="*/ 0 w 100"/>
                <a:gd name="T29" fmla="*/ 2147483646 h 110"/>
                <a:gd name="T30" fmla="*/ 2147483646 w 100"/>
                <a:gd name="T31" fmla="*/ 2147483646 h 110"/>
                <a:gd name="T32" fmla="*/ 2147483646 w 100"/>
                <a:gd name="T33" fmla="*/ 0 h 110"/>
                <a:gd name="T34" fmla="*/ 2147483646 w 100"/>
                <a:gd name="T35" fmla="*/ 2147483646 h 110"/>
                <a:gd name="T36" fmla="*/ 2147483646 w 100"/>
                <a:gd name="T37" fmla="*/ 2147483646 h 110"/>
                <a:gd name="T38" fmla="*/ 2147483646 w 100"/>
                <a:gd name="T39" fmla="*/ 2147483646 h 110"/>
                <a:gd name="T40" fmla="*/ 2147483646 w 100"/>
                <a:gd name="T41" fmla="*/ 2147483646 h 110"/>
                <a:gd name="T42" fmla="*/ 2147483646 w 100"/>
                <a:gd name="T43" fmla="*/ 2147483646 h 110"/>
                <a:gd name="T44" fmla="*/ 2147483646 w 100"/>
                <a:gd name="T45" fmla="*/ 2147483646 h 110"/>
                <a:gd name="T46" fmla="*/ 2147483646 w 100"/>
                <a:gd name="T47" fmla="*/ 2147483646 h 110"/>
                <a:gd name="T48" fmla="*/ 2147483646 w 100"/>
                <a:gd name="T49" fmla="*/ 2147483646 h 110"/>
                <a:gd name="T50" fmla="*/ 2147483646 w 100"/>
                <a:gd name="T51" fmla="*/ 2147483646 h 110"/>
                <a:gd name="T52" fmla="*/ 2147483646 w 100"/>
                <a:gd name="T53" fmla="*/ 2147483646 h 110"/>
                <a:gd name="T54" fmla="*/ 2147483646 w 100"/>
                <a:gd name="T55" fmla="*/ 2147483646 h 110"/>
                <a:gd name="T56" fmla="*/ 2147483646 w 100"/>
                <a:gd name="T57" fmla="*/ 2147483646 h 110"/>
                <a:gd name="T58" fmla="*/ 2147483646 w 100"/>
                <a:gd name="T59" fmla="*/ 2147483646 h 110"/>
                <a:gd name="T60" fmla="*/ 2147483646 w 100"/>
                <a:gd name="T61" fmla="*/ 2147483646 h 110"/>
                <a:gd name="T62" fmla="*/ 2147483646 w 100"/>
                <a:gd name="T63" fmla="*/ 2147483646 h 110"/>
                <a:gd name="T64" fmla="*/ 2147483646 w 100"/>
                <a:gd name="T65" fmla="*/ 2147483646 h 110"/>
                <a:gd name="T66" fmla="*/ 2147483646 w 100"/>
                <a:gd name="T67" fmla="*/ 2147483646 h 110"/>
                <a:gd name="T68" fmla="*/ 2147483646 w 100"/>
                <a:gd name="T69" fmla="*/ 2147483646 h 110"/>
                <a:gd name="T70" fmla="*/ 2147483646 w 100"/>
                <a:gd name="T71" fmla="*/ 2147483646 h 110"/>
                <a:gd name="T72" fmla="*/ 2147483646 w 100"/>
                <a:gd name="T73" fmla="*/ 2147483646 h 110"/>
                <a:gd name="T74" fmla="*/ 2147483646 w 100"/>
                <a:gd name="T75" fmla="*/ 2147483646 h 110"/>
                <a:gd name="T76" fmla="*/ 2147483646 w 100"/>
                <a:gd name="T77" fmla="*/ 2147483646 h 110"/>
                <a:gd name="T78" fmla="*/ 2147483646 w 100"/>
                <a:gd name="T79" fmla="*/ 2147483646 h 110"/>
                <a:gd name="T80" fmla="*/ 2147483646 w 100"/>
                <a:gd name="T81" fmla="*/ 2147483646 h 110"/>
                <a:gd name="T82" fmla="*/ 2147483646 w 100"/>
                <a:gd name="T83" fmla="*/ 2147483646 h 110"/>
                <a:gd name="T84" fmla="*/ 2147483646 w 100"/>
                <a:gd name="T85" fmla="*/ 2147483646 h 110"/>
                <a:gd name="T86" fmla="*/ 2147483646 w 100"/>
                <a:gd name="T87" fmla="*/ 2147483646 h 110"/>
                <a:gd name="T88" fmla="*/ 2147483646 w 100"/>
                <a:gd name="T89" fmla="*/ 2147483646 h 110"/>
                <a:gd name="T90" fmla="*/ 2147483646 w 100"/>
                <a:gd name="T91" fmla="*/ 2147483646 h 110"/>
                <a:gd name="T92" fmla="*/ 2147483646 w 100"/>
                <a:gd name="T93" fmla="*/ 2147483646 h 110"/>
                <a:gd name="T94" fmla="*/ 2147483646 w 100"/>
                <a:gd name="T95" fmla="*/ 2147483646 h 1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8"/>
          <p:cNvSpPr>
            <a:spLocks noChangeArrowheads="1"/>
          </p:cNvSpPr>
          <p:nvPr/>
        </p:nvSpPr>
        <p:spPr bwMode="auto">
          <a:xfrm>
            <a:off x="956308" y="2416971"/>
            <a:ext cx="7677150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如果一个应急小队有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名队员，按上面的方式，最少花多长时间能通知到每个人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5" name="矩形 4"/>
          <p:cNvSpPr>
            <a:spLocks noChangeArrowheads="1"/>
          </p:cNvSpPr>
          <p:nvPr/>
        </p:nvSpPr>
        <p:spPr bwMode="auto">
          <a:xfrm>
            <a:off x="956308" y="1048983"/>
            <a:ext cx="70726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按上面的方式，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分钟最多可以通知多少人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95736" y="1743431"/>
            <a:ext cx="4419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分钟最多能通知到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695450" y="4155926"/>
            <a:ext cx="5594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最少花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分钟就能通知到每个人。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8" name="组合 10"/>
          <p:cNvGrpSpPr/>
          <p:nvPr/>
        </p:nvGrpSpPr>
        <p:grpSpPr bwMode="auto">
          <a:xfrm>
            <a:off x="539750" y="19050"/>
            <a:ext cx="5457825" cy="920750"/>
            <a:chOff x="539552" y="19164"/>
            <a:chExt cx="5457481" cy="920636"/>
          </a:xfrm>
        </p:grpSpPr>
        <p:pic>
          <p:nvPicPr>
            <p:cNvPr id="23559" name="图片 11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9164"/>
              <a:ext cx="5457481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矩形 59"/>
            <p:cNvSpPr>
              <a:spLocks noChangeArrowheads="1"/>
            </p:cNvSpPr>
            <p:nvPr/>
          </p:nvSpPr>
          <p:spPr bwMode="auto">
            <a:xfrm>
              <a:off x="934815" y="154085"/>
              <a:ext cx="4711403" cy="584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五、</a:t>
              </a:r>
              <a:r>
                <a: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应用规律，解决问题</a:t>
              </a:r>
              <a:endPara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619672" y="1635675"/>
            <a:ext cx="1114408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19672" y="3452529"/>
            <a:ext cx="1834156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31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11590" y="3452529"/>
            <a:ext cx="1834156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kern="100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63</a:t>
            </a:r>
            <a:endParaRPr lang="zh-CN" altLang="zh-CN" sz="2800" b="1" kern="1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7"/>
          <p:cNvSpPr>
            <a:spLocks noChangeArrowheads="1"/>
          </p:cNvSpPr>
          <p:nvPr/>
        </p:nvSpPr>
        <p:spPr bwMode="auto">
          <a:xfrm flipH="1">
            <a:off x="998760" y="2616664"/>
            <a:ext cx="2181226" cy="1055608"/>
          </a:xfrm>
          <a:prstGeom prst="wedgeRoundRectCallout">
            <a:avLst>
              <a:gd name="adj1" fmla="val -61206"/>
              <a:gd name="adj2" fmla="val -12253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先画通知的示意图。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 flipH="1">
            <a:off x="6264275" y="2597870"/>
            <a:ext cx="1781060" cy="1055608"/>
          </a:xfrm>
          <a:prstGeom prst="wedgeRoundRectCallout">
            <a:avLst>
              <a:gd name="adj1" fmla="val 69634"/>
              <a:gd name="adj2" fmla="val 23514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再确定谁通知谁。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99592" y="1006429"/>
            <a:ext cx="8037513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回顾整个过程，你用到了哪些方法？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 eaLnBrk="1" hangingPunct="1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你制订的方案在实施中还需要做什么准备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4581" name="图片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19872" y="2704482"/>
            <a:ext cx="1260793" cy="123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图片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932040" y="2560466"/>
            <a:ext cx="909582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7"/>
          <p:cNvGrpSpPr/>
          <p:nvPr/>
        </p:nvGrpSpPr>
        <p:grpSpPr bwMode="auto">
          <a:xfrm>
            <a:off x="539750" y="17463"/>
            <a:ext cx="5106988" cy="922337"/>
            <a:chOff x="539554" y="18197"/>
            <a:chExt cx="5106390" cy="921603"/>
          </a:xfrm>
        </p:grpSpPr>
        <p:pic>
          <p:nvPicPr>
            <p:cNvPr id="8" name="图片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186"/>
            <a:stretch>
              <a:fillRect/>
            </a:stretch>
          </p:blipFill>
          <p:spPr bwMode="auto">
            <a:xfrm>
              <a:off x="2428877" y="18197"/>
              <a:ext cx="1681662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381"/>
            <a:stretch>
              <a:fillRect/>
            </a:stretch>
          </p:blipFill>
          <p:spPr bwMode="auto">
            <a:xfrm>
              <a:off x="539554" y="19164"/>
              <a:ext cx="1889322" cy="920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59"/>
            <p:cNvSpPr>
              <a:spLocks noChangeArrowheads="1"/>
            </p:cNvSpPr>
            <p:nvPr/>
          </p:nvSpPr>
          <p:spPr bwMode="auto">
            <a:xfrm>
              <a:off x="934796" y="154613"/>
              <a:ext cx="4711148" cy="583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2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六、</a:t>
              </a:r>
              <a:r>
                <a: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课堂小结</a:t>
              </a:r>
              <a:endParaRPr lang="zh-CN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1117</Words>
  <Application>WPS 演示</Application>
  <PresentationFormat>全屏显示(16:9)</PresentationFormat>
  <Paragraphs>367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楷体_GB2312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254</cp:revision>
  <dcterms:created xsi:type="dcterms:W3CDTF">2015-08-27T07:30:00Z</dcterms:created>
  <dcterms:modified xsi:type="dcterms:W3CDTF">2023-10-31T09:48:56Z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76138D4C1EE240099771EE665BA35C2B</vt:lpwstr>
  </property>
</Properties>
</file>