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59" r:id="rId5"/>
    <p:sldId id="369" r:id="rId6"/>
    <p:sldId id="346" r:id="rId7"/>
    <p:sldId id="347" r:id="rId8"/>
    <p:sldId id="350" r:id="rId9"/>
    <p:sldId id="363" r:id="rId10"/>
    <p:sldId id="353" r:id="rId11"/>
    <p:sldId id="352" r:id="rId12"/>
    <p:sldId id="354" r:id="rId13"/>
    <p:sldId id="355" r:id="rId14"/>
    <p:sldId id="356" r:id="rId15"/>
    <p:sldId id="357" r:id="rId16"/>
    <p:sldId id="364" r:id="rId17"/>
    <p:sldId id="343" r:id="rId18"/>
    <p:sldId id="368" r:id="rId19"/>
    <p:sldId id="367" r:id="rId20"/>
    <p:sldId id="344" r:id="rId21"/>
    <p:sldId id="345" r:id="rId22"/>
    <p:sldId id="361" r:id="rId23"/>
    <p:sldId id="358" r:id="rId24"/>
    <p:sldId id="370" r:id="rId25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7F5324"/>
    <a:srgbClr val="0000FF"/>
    <a:srgbClr val="AA6500"/>
    <a:srgbClr val="FBDCA5"/>
    <a:srgbClr val="ED61A7"/>
    <a:srgbClr val="E72D8B"/>
    <a:srgbClr val="FAD6E8"/>
    <a:srgbClr val="E600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13" autoAdjust="0"/>
    <p:restoredTop sz="96208" autoAdjust="0"/>
  </p:normalViewPr>
  <p:slideViewPr>
    <p:cSldViewPr>
      <p:cViewPr varScale="1">
        <p:scale>
          <a:sx n="104" d="100"/>
          <a:sy n="104" d="100"/>
        </p:scale>
        <p:origin x="114" y="792"/>
      </p:cViewPr>
      <p:guideLst>
        <p:guide orient="horz" pos="1596"/>
        <p:guide orient="horz" pos="758"/>
        <p:guide orient="horz" pos="2935"/>
        <p:guide pos="17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19.wmf"/><Relationship Id="rId3" Type="http://schemas.openxmlformats.org/officeDocument/2006/relationships/image" Target="../media/image16.wmf"/><Relationship Id="rId2" Type="http://schemas.openxmlformats.org/officeDocument/2006/relationships/image" Target="../media/image18.wmf"/><Relationship Id="rId1" Type="http://schemas.openxmlformats.org/officeDocument/2006/relationships/image" Target="../media/image1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wmf"/></Relationships>
</file>

<file path=ppt/drawings/_rels/vmlDrawing4.vml.rels><?xml version="1.0" encoding="UTF-8" standalone="yes"?>
<Relationships xmlns="http://schemas.openxmlformats.org/package/2006/relationships"><Relationship Id="rId7" Type="http://schemas.openxmlformats.org/officeDocument/2006/relationships/image" Target="../media/image27.wmf"/><Relationship Id="rId6" Type="http://schemas.openxmlformats.org/officeDocument/2006/relationships/image" Target="../media/image26.wmf"/><Relationship Id="rId5" Type="http://schemas.openxmlformats.org/officeDocument/2006/relationships/image" Target="../media/image25.wmf"/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5.vml.rels><?xml version="1.0" encoding="UTF-8" standalone="yes"?>
<Relationships xmlns="http://schemas.openxmlformats.org/package/2006/relationships"><Relationship Id="rId4" Type="http://schemas.openxmlformats.org/officeDocument/2006/relationships/image" Target="../media/image24.w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6.vml.rels><?xml version="1.0" encoding="UTF-8" standalone="yes"?>
<Relationships xmlns="http://schemas.openxmlformats.org/package/2006/relationships"><Relationship Id="rId5" Type="http://schemas.openxmlformats.org/officeDocument/2006/relationships/image" Target="../media/image24.wmf"/><Relationship Id="rId4" Type="http://schemas.openxmlformats.org/officeDocument/2006/relationships/image" Target="../media/image27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5" Type="http://schemas.openxmlformats.org/officeDocument/2006/relationships/image" Target="../media/image35.wmf"/><Relationship Id="rId4" Type="http://schemas.openxmlformats.org/officeDocument/2006/relationships/image" Target="../media/image34.wmf"/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8.vml.rels><?xml version="1.0" encoding="UTF-8" standalone="yes"?>
<Relationships xmlns="http://schemas.openxmlformats.org/package/2006/relationships"><Relationship Id="rId5" Type="http://schemas.openxmlformats.org/officeDocument/2006/relationships/image" Target="../media/image40.wmf"/><Relationship Id="rId4" Type="http://schemas.openxmlformats.org/officeDocument/2006/relationships/image" Target="../media/image39.wmf"/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12.vml.rels><?xml version="1.0" encoding="UTF-8" standalone="yes"?>
<Relationships xmlns="http://schemas.openxmlformats.org/package/2006/relationships"><Relationship Id="rId5" Type="http://schemas.openxmlformats.org/officeDocument/2006/relationships/image" Target="../media/image51.wmf"/><Relationship Id="rId4" Type="http://schemas.openxmlformats.org/officeDocument/2006/relationships/image" Target="../media/image50.wmf"/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7" Type="http://schemas.openxmlformats.org/officeDocument/2006/relationships/image" Target="../media/image60.wmf"/><Relationship Id="rId6" Type="http://schemas.openxmlformats.org/officeDocument/2006/relationships/image" Target="../media/image59.wmf"/><Relationship Id="rId5" Type="http://schemas.openxmlformats.org/officeDocument/2006/relationships/image" Target="../media/image58.wmf"/><Relationship Id="rId4" Type="http://schemas.openxmlformats.org/officeDocument/2006/relationships/image" Target="../media/image57.wmf"/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64.wmf"/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9CAF448-E973-46A4-8C4B-F1E40586A8C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8195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654F4C6-9254-4646-BFAB-57C4B92A5B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8.png"/><Relationship Id="rId5" Type="http://schemas.openxmlformats.org/officeDocument/2006/relationships/image" Target="../media/image6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rgbClr val="FBDC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2631" r="2187" b="263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 userDrawn="1"/>
        </p:nvGrpSpPr>
        <p:grpSpPr bwMode="auto">
          <a:xfrm>
            <a:off x="0" y="0"/>
            <a:ext cx="8434388" cy="4222909"/>
            <a:chOff x="0" y="0"/>
            <a:chExt cx="11563850" cy="5789581"/>
          </a:xfrm>
        </p:grpSpPr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3551" y="1103282"/>
              <a:ext cx="10020299" cy="4686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图片 4"/>
            <p:cNvPicPr>
              <a:picLocks noChangeAspect="1" noChangeArrowheads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6"/>
            <a:stretch>
              <a:fillRect/>
            </a:stretch>
          </p:blipFill>
          <p:spPr bwMode="auto">
            <a:xfrm>
              <a:off x="0" y="0"/>
              <a:ext cx="5439640" cy="1933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3299" y="477415"/>
              <a:ext cx="3487883" cy="978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图片 7"/>
            <p:cNvPicPr>
              <a:picLocks noChangeAspect="1" noChangeArrowheads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273630">
              <a:off x="1514359" y="1442023"/>
              <a:ext cx="923603" cy="1707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9" name="副标题 6"/>
          <p:cNvSpPr txBox="1">
            <a:spLocks noChangeArrowheads="1"/>
          </p:cNvSpPr>
          <p:nvPr userDrawn="1"/>
        </p:nvSpPr>
        <p:spPr bwMode="auto">
          <a:xfrm>
            <a:off x="-47625" y="142875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11" name="图片 6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11"/>
          <p:cNvPicPr>
            <a:picLocks noChangeAspect="1" noChangeArrowheads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6447" y="1635646"/>
            <a:ext cx="1697642" cy="3549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9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rgbClr val="FBDCA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6" t="2631" r="2187" b="263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3940175"/>
            <a:ext cx="147637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emf"/><Relationship Id="rId8" Type="http://schemas.openxmlformats.org/officeDocument/2006/relationships/image" Target="../media/image17.png"/><Relationship Id="rId7" Type="http://schemas.openxmlformats.org/officeDocument/2006/relationships/image" Target="../media/image16.wmf"/><Relationship Id="rId6" Type="http://schemas.openxmlformats.org/officeDocument/2006/relationships/oleObject" Target="../embeddings/oleObject3.bin"/><Relationship Id="rId5" Type="http://schemas.openxmlformats.org/officeDocument/2006/relationships/image" Target="../media/image15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4.wmf"/><Relationship Id="rId2" Type="http://schemas.openxmlformats.org/officeDocument/2006/relationships/oleObject" Target="../embeddings/oleObject1.bin"/><Relationship Id="rId11" Type="http://schemas.openxmlformats.org/officeDocument/2006/relationships/vmlDrawing" Target="../drawings/vmlDrawing1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9.wmf"/><Relationship Id="rId7" Type="http://schemas.openxmlformats.org/officeDocument/2006/relationships/oleObject" Target="../embeddings/oleObject7.bin"/><Relationship Id="rId6" Type="http://schemas.openxmlformats.org/officeDocument/2006/relationships/image" Target="../media/image16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8.w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14.wmf"/><Relationship Id="rId10" Type="http://schemas.openxmlformats.org/officeDocument/2006/relationships/vmlDrawing" Target="../drawings/vmlDrawing2.vml"/><Relationship Id="rId1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vmlDrawing" Target="../drawings/vmlDrawing3.v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0.png"/><Relationship Id="rId2" Type="http://schemas.openxmlformats.org/officeDocument/2006/relationships/image" Target="../media/image19.wmf"/><Relationship Id="rId1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.bin"/><Relationship Id="rId8" Type="http://schemas.openxmlformats.org/officeDocument/2006/relationships/image" Target="../media/image24.wmf"/><Relationship Id="rId7" Type="http://schemas.openxmlformats.org/officeDocument/2006/relationships/oleObject" Target="../embeddings/oleObject12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21.wmf"/><Relationship Id="rId18" Type="http://schemas.openxmlformats.org/officeDocument/2006/relationships/vmlDrawing" Target="../drawings/vmlDrawing4.vml"/><Relationship Id="rId17" Type="http://schemas.openxmlformats.org/officeDocument/2006/relationships/slideLayout" Target="../slideLayouts/slideLayout2.xml"/><Relationship Id="rId16" Type="http://schemas.openxmlformats.org/officeDocument/2006/relationships/oleObject" Target="../embeddings/oleObject17.bin"/><Relationship Id="rId15" Type="http://schemas.openxmlformats.org/officeDocument/2006/relationships/image" Target="../media/image27.wmf"/><Relationship Id="rId14" Type="http://schemas.openxmlformats.org/officeDocument/2006/relationships/oleObject" Target="../embeddings/oleObject16.bin"/><Relationship Id="rId13" Type="http://schemas.openxmlformats.org/officeDocument/2006/relationships/image" Target="../media/image26.wmf"/><Relationship Id="rId12" Type="http://schemas.openxmlformats.org/officeDocument/2006/relationships/oleObject" Target="../embeddings/oleObject15.bin"/><Relationship Id="rId11" Type="http://schemas.openxmlformats.org/officeDocument/2006/relationships/image" Target="../media/image25.wmf"/><Relationship Id="rId10" Type="http://schemas.openxmlformats.org/officeDocument/2006/relationships/oleObject" Target="../embeddings/oleObject14.bin"/><Relationship Id="rId1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24.wmf"/><Relationship Id="rId8" Type="http://schemas.openxmlformats.org/officeDocument/2006/relationships/oleObject" Target="../embeddings/oleObject21.bin"/><Relationship Id="rId7" Type="http://schemas.openxmlformats.org/officeDocument/2006/relationships/image" Target="../media/image23.wmf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19.bin"/><Relationship Id="rId3" Type="http://schemas.openxmlformats.org/officeDocument/2006/relationships/image" Target="../media/image21.wmf"/><Relationship Id="rId2" Type="http://schemas.openxmlformats.org/officeDocument/2006/relationships/oleObject" Target="../embeddings/oleObject18.bin"/><Relationship Id="rId11" Type="http://schemas.openxmlformats.org/officeDocument/2006/relationships/vmlDrawing" Target="../drawings/vmlDrawing5.v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wmf"/><Relationship Id="rId8" Type="http://schemas.openxmlformats.org/officeDocument/2006/relationships/oleObject" Target="../embeddings/oleObject25.bin"/><Relationship Id="rId7" Type="http://schemas.openxmlformats.org/officeDocument/2006/relationships/image" Target="../media/image26.wmf"/><Relationship Id="rId6" Type="http://schemas.openxmlformats.org/officeDocument/2006/relationships/oleObject" Target="../embeddings/oleObject24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23.bin"/><Relationship Id="rId3" Type="http://schemas.openxmlformats.org/officeDocument/2006/relationships/image" Target="../media/image21.wmf"/><Relationship Id="rId2" Type="http://schemas.openxmlformats.org/officeDocument/2006/relationships/oleObject" Target="../embeddings/oleObject22.bin"/><Relationship Id="rId13" Type="http://schemas.openxmlformats.org/officeDocument/2006/relationships/vmlDrawing" Target="../drawings/vmlDrawing6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24.wmf"/><Relationship Id="rId10" Type="http://schemas.openxmlformats.org/officeDocument/2006/relationships/oleObject" Target="../embeddings/oleObject26.bin"/><Relationship Id="rId1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wmf"/><Relationship Id="rId8" Type="http://schemas.openxmlformats.org/officeDocument/2006/relationships/oleObject" Target="../embeddings/oleObject30.bin"/><Relationship Id="rId7" Type="http://schemas.openxmlformats.org/officeDocument/2006/relationships/image" Target="../media/image33.wmf"/><Relationship Id="rId6" Type="http://schemas.openxmlformats.org/officeDocument/2006/relationships/oleObject" Target="../embeddings/oleObject29.bin"/><Relationship Id="rId5" Type="http://schemas.openxmlformats.org/officeDocument/2006/relationships/image" Target="../media/image32.wmf"/><Relationship Id="rId4" Type="http://schemas.openxmlformats.org/officeDocument/2006/relationships/oleObject" Target="../embeddings/oleObject28.bin"/><Relationship Id="rId3" Type="http://schemas.openxmlformats.org/officeDocument/2006/relationships/image" Target="../media/image31.wmf"/><Relationship Id="rId2" Type="http://schemas.openxmlformats.org/officeDocument/2006/relationships/oleObject" Target="../embeddings/oleObject27.bin"/><Relationship Id="rId14" Type="http://schemas.openxmlformats.org/officeDocument/2006/relationships/notesSlide" Target="../notesSlides/notesSlide2.xml"/><Relationship Id="rId13" Type="http://schemas.openxmlformats.org/officeDocument/2006/relationships/vmlDrawing" Target="../drawings/vmlDrawing7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35.wmf"/><Relationship Id="rId10" Type="http://schemas.openxmlformats.org/officeDocument/2006/relationships/oleObject" Target="../embeddings/oleObject31.bin"/><Relationship Id="rId1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6.bin"/><Relationship Id="rId8" Type="http://schemas.openxmlformats.org/officeDocument/2006/relationships/image" Target="../media/image39.wmf"/><Relationship Id="rId7" Type="http://schemas.openxmlformats.org/officeDocument/2006/relationships/oleObject" Target="../embeddings/oleObject35.bin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7.wmf"/><Relationship Id="rId3" Type="http://schemas.openxmlformats.org/officeDocument/2006/relationships/oleObject" Target="../embeddings/oleObject33.bin"/><Relationship Id="rId2" Type="http://schemas.openxmlformats.org/officeDocument/2006/relationships/image" Target="../media/image36.wmf"/><Relationship Id="rId12" Type="http://schemas.openxmlformats.org/officeDocument/2006/relationships/vmlDrawing" Target="../drawings/vmlDrawing8.v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40.wmf"/><Relationship Id="rId1" Type="http://schemas.openxmlformats.org/officeDocument/2006/relationships/oleObject" Target="../embeddings/oleObject32.bin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9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2.wmf"/><Relationship Id="rId3" Type="http://schemas.openxmlformats.org/officeDocument/2006/relationships/oleObject" Target="../embeddings/oleObject38.bin"/><Relationship Id="rId2" Type="http://schemas.openxmlformats.org/officeDocument/2006/relationships/image" Target="../media/image41.wmf"/><Relationship Id="rId1" Type="http://schemas.openxmlformats.org/officeDocument/2006/relationships/oleObject" Target="../embeddings/oleObject37.bin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0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4.wmf"/><Relationship Id="rId3" Type="http://schemas.openxmlformats.org/officeDocument/2006/relationships/oleObject" Target="../embeddings/oleObject40.bin"/><Relationship Id="rId2" Type="http://schemas.openxmlformats.org/officeDocument/2006/relationships/image" Target="../media/image43.wmf"/><Relationship Id="rId1" Type="http://schemas.openxmlformats.org/officeDocument/2006/relationships/oleObject" Target="../embeddings/oleObject39.bin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1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6.wmf"/><Relationship Id="rId3" Type="http://schemas.openxmlformats.org/officeDocument/2006/relationships/oleObject" Target="../embeddings/oleObject42.bin"/><Relationship Id="rId2" Type="http://schemas.openxmlformats.org/officeDocument/2006/relationships/image" Target="../media/image45.wmf"/><Relationship Id="rId1" Type="http://schemas.openxmlformats.org/officeDocument/2006/relationships/oleObject" Target="../embeddings/oleObject41.bin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47.bin"/><Relationship Id="rId8" Type="http://schemas.openxmlformats.org/officeDocument/2006/relationships/image" Target="../media/image50.wmf"/><Relationship Id="rId7" Type="http://schemas.openxmlformats.org/officeDocument/2006/relationships/oleObject" Target="../embeddings/oleObject46.bin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48.wmf"/><Relationship Id="rId3" Type="http://schemas.openxmlformats.org/officeDocument/2006/relationships/oleObject" Target="../embeddings/oleObject44.bin"/><Relationship Id="rId2" Type="http://schemas.openxmlformats.org/officeDocument/2006/relationships/image" Target="../media/image47.wmf"/><Relationship Id="rId13" Type="http://schemas.openxmlformats.org/officeDocument/2006/relationships/vmlDrawing" Target="../drawings/vmlDrawing12.vml"/><Relationship Id="rId12" Type="http://schemas.openxmlformats.org/officeDocument/2006/relationships/slideLayout" Target="../slideLayouts/slideLayout2.xml"/><Relationship Id="rId11" Type="http://schemas.openxmlformats.org/officeDocument/2006/relationships/image" Target="../media/image52.png"/><Relationship Id="rId10" Type="http://schemas.openxmlformats.org/officeDocument/2006/relationships/image" Target="../media/image51.wmf"/><Relationship Id="rId1" Type="http://schemas.openxmlformats.org/officeDocument/2006/relationships/oleObject" Target="../embeddings/oleObject43.bin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3.emf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7.wmf"/><Relationship Id="rId8" Type="http://schemas.openxmlformats.org/officeDocument/2006/relationships/oleObject" Target="../embeddings/oleObject51.bin"/><Relationship Id="rId7" Type="http://schemas.openxmlformats.org/officeDocument/2006/relationships/image" Target="../media/image56.wmf"/><Relationship Id="rId6" Type="http://schemas.openxmlformats.org/officeDocument/2006/relationships/oleObject" Target="../embeddings/oleObject50.bin"/><Relationship Id="rId5" Type="http://schemas.openxmlformats.org/officeDocument/2006/relationships/image" Target="../media/image55.wmf"/><Relationship Id="rId4" Type="http://schemas.openxmlformats.org/officeDocument/2006/relationships/oleObject" Target="../embeddings/oleObject49.bin"/><Relationship Id="rId3" Type="http://schemas.openxmlformats.org/officeDocument/2006/relationships/image" Target="../media/image54.wmf"/><Relationship Id="rId2" Type="http://schemas.openxmlformats.org/officeDocument/2006/relationships/oleObject" Target="../embeddings/oleObject48.bin"/><Relationship Id="rId19" Type="http://schemas.openxmlformats.org/officeDocument/2006/relationships/vmlDrawing" Target="../drawings/vmlDrawing13.vml"/><Relationship Id="rId18" Type="http://schemas.openxmlformats.org/officeDocument/2006/relationships/slideLayout" Target="../slideLayouts/slideLayout2.xml"/><Relationship Id="rId17" Type="http://schemas.openxmlformats.org/officeDocument/2006/relationships/image" Target="../media/image61.wmf"/><Relationship Id="rId16" Type="http://schemas.openxmlformats.org/officeDocument/2006/relationships/oleObject" Target="../embeddings/oleObject55.bin"/><Relationship Id="rId15" Type="http://schemas.openxmlformats.org/officeDocument/2006/relationships/image" Target="../media/image60.wmf"/><Relationship Id="rId14" Type="http://schemas.openxmlformats.org/officeDocument/2006/relationships/oleObject" Target="../embeddings/oleObject54.bin"/><Relationship Id="rId13" Type="http://schemas.openxmlformats.org/officeDocument/2006/relationships/image" Target="../media/image59.wmf"/><Relationship Id="rId12" Type="http://schemas.openxmlformats.org/officeDocument/2006/relationships/oleObject" Target="../embeddings/oleObject53.bin"/><Relationship Id="rId11" Type="http://schemas.openxmlformats.org/officeDocument/2006/relationships/image" Target="../media/image58.wmf"/><Relationship Id="rId10" Type="http://schemas.openxmlformats.org/officeDocument/2006/relationships/oleObject" Target="../embeddings/oleObject52.bin"/><Relationship Id="rId1" Type="http://schemas.openxmlformats.org/officeDocument/2006/relationships/image" Target="../media/image53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4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63.wmf"/><Relationship Id="rId3" Type="http://schemas.openxmlformats.org/officeDocument/2006/relationships/oleObject" Target="../embeddings/oleObject57.bin"/><Relationship Id="rId2" Type="http://schemas.openxmlformats.org/officeDocument/2006/relationships/image" Target="../media/image62.wmf"/><Relationship Id="rId1" Type="http://schemas.openxmlformats.org/officeDocument/2006/relationships/oleObject" Target="../embeddings/oleObject5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3"/>
          <p:cNvSpPr>
            <a:spLocks noChangeArrowheads="1"/>
          </p:cNvSpPr>
          <p:nvPr/>
        </p:nvSpPr>
        <p:spPr bwMode="auto">
          <a:xfrm>
            <a:off x="2826596" y="1779662"/>
            <a:ext cx="4301177" cy="1446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en-US" altLang="zh-CN" sz="3200" dirty="0">
                <a:latin typeface="Times New Roman" panose="02020603050405020304" pitchFamily="18" charset="0"/>
                <a:ea typeface="黑体" panose="02010609060101010101" pitchFamily="49" charset="-122"/>
              </a:rPr>
              <a:t>.</a:t>
            </a:r>
            <a:r>
              <a:rPr lang="zh-CN" altLang="en-US" sz="3200" dirty="0">
                <a:latin typeface="Times New Roman" panose="02020603050405020304" pitchFamily="18" charset="0"/>
                <a:ea typeface="黑体" panose="02010609060101010101" pitchFamily="49" charset="-122"/>
              </a:rPr>
              <a:t>分数加减混合运算</a:t>
            </a:r>
            <a:endParaRPr lang="en-US" altLang="zh-CN" sz="32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algn="ctr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分数加减混合运算</a:t>
            </a:r>
            <a:endParaRPr lang="zh-CN" altLang="en-US" sz="4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851670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7"/>
          <p:cNvGrpSpPr/>
          <p:nvPr/>
        </p:nvGrpSpPr>
        <p:grpSpPr bwMode="auto">
          <a:xfrm>
            <a:off x="441325" y="17463"/>
            <a:ext cx="6156325" cy="798512"/>
            <a:chOff x="612312" y="-1587"/>
            <a:chExt cx="6156788" cy="799126"/>
          </a:xfrm>
        </p:grpSpPr>
        <p:pic>
          <p:nvPicPr>
            <p:cNvPr id="9233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312" y="-1587"/>
              <a:ext cx="6156788" cy="799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34" name="文本框 1"/>
            <p:cNvSpPr txBox="1">
              <a:spLocks noChangeArrowheads="1"/>
            </p:cNvSpPr>
            <p:nvPr/>
          </p:nvSpPr>
          <p:spPr bwMode="auto">
            <a:xfrm>
              <a:off x="1227138" y="160338"/>
              <a:ext cx="482055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0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一、回顾旧知识，揭示课题</a:t>
              </a:r>
              <a:endParaRPr lang="zh-CN" altLang="en-US" sz="3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1183481" y="1707654"/>
            <a:ext cx="6777037" cy="1454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    大家都学过哪些数的混合运算？它们的运算顺序是怎样的？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827584" y="843558"/>
            <a:ext cx="79208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整数和小数加减混合运算的运算顺序相同。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827584" y="1851670"/>
            <a:ext cx="7416824" cy="192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没有小括号的，从左往右依次计算；有小括号的，先算小括号里面的，再算小括号外面的。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9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743" y="934776"/>
            <a:ext cx="524953" cy="525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Group 470"/>
          <p:cNvGraphicFramePr>
            <a:graphicFrameLocks noGrp="1"/>
          </p:cNvGraphicFramePr>
          <p:nvPr/>
        </p:nvGraphicFramePr>
        <p:xfrm>
          <a:off x="669925" y="1635125"/>
          <a:ext cx="6284913" cy="2994026"/>
        </p:xfrm>
        <a:graphic>
          <a:graphicData uri="http://schemas.openxmlformats.org/drawingml/2006/table">
            <a:tbl>
              <a:tblPr/>
              <a:tblGrid>
                <a:gridCol w="1876020"/>
                <a:gridCol w="4408893"/>
              </a:tblGrid>
              <a:tr h="7810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植被类型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3882" marR="93882" marT="46944" marB="4694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占公园面积的几分之几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3882" marR="93882" marT="46944" marB="4694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</a:tr>
              <a:tr h="73126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乔木林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3882" marR="93882" marT="46944" marB="4694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3882" marR="93882" marT="46944" marB="4694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0075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灌木林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3882" marR="93882" marT="46944" marB="4694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3882" marR="93882" marT="46944" marB="4694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8100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草地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3882" marR="93882" marT="46944" marB="4694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</a:endParaRPr>
                    </a:p>
                  </a:txBody>
                  <a:tcPr marL="93882" marR="93882" marT="46944" marB="4694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10260" name="TextBox 2"/>
          <p:cNvSpPr txBox="1">
            <a:spLocks noChangeArrowheads="1"/>
          </p:cNvSpPr>
          <p:nvPr/>
        </p:nvSpPr>
        <p:spPr bwMode="auto">
          <a:xfrm>
            <a:off x="1476375" y="906463"/>
            <a:ext cx="6156324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）某森林公园植被情况如下表。</a:t>
            </a: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0261" name="对象 13"/>
          <p:cNvGraphicFramePr>
            <a:graphicFrameLocks noChangeAspect="1"/>
          </p:cNvGraphicFramePr>
          <p:nvPr/>
        </p:nvGraphicFramePr>
        <p:xfrm>
          <a:off x="4430713" y="2378075"/>
          <a:ext cx="296862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" r:id="rId2" imgW="152400" imgH="393700" progId="Equation.DSMT4">
                  <p:embed/>
                </p:oleObj>
              </mc:Choice>
              <mc:Fallback>
                <p:oleObj name="" r:id="rId2" imgW="1524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0713" y="2378075"/>
                        <a:ext cx="296862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2" name="对象 14"/>
          <p:cNvGraphicFramePr>
            <a:graphicFrameLocks noChangeAspect="1"/>
          </p:cNvGraphicFramePr>
          <p:nvPr/>
        </p:nvGraphicFramePr>
        <p:xfrm>
          <a:off x="4357688" y="3117850"/>
          <a:ext cx="420687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4" imgW="5181600" imgH="9448800" progId="Equation.DSMT4">
                  <p:embed/>
                </p:oleObj>
              </mc:Choice>
              <mc:Fallback>
                <p:oleObj name="Equation" r:id="rId4" imgW="5181600" imgH="94488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7688" y="3117850"/>
                        <a:ext cx="420687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63" name="对象 15"/>
          <p:cNvGraphicFramePr>
            <a:graphicFrameLocks noChangeAspect="1"/>
          </p:cNvGraphicFramePr>
          <p:nvPr/>
        </p:nvGraphicFramePr>
        <p:xfrm>
          <a:off x="4432300" y="3859213"/>
          <a:ext cx="271463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" r:id="rId6" imgW="139700" imgH="393700" progId="Equation.DSMT4">
                  <p:embed/>
                </p:oleObj>
              </mc:Choice>
              <mc:Fallback>
                <p:oleObj name="" r:id="rId6" imgW="1397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32300" y="3859213"/>
                        <a:ext cx="271463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 bwMode="auto">
          <a:xfrm>
            <a:off x="7088188" y="1460762"/>
            <a:ext cx="2055812" cy="3689739"/>
            <a:chOff x="7088542" y="1460761"/>
            <a:chExt cx="2055909" cy="3689740"/>
          </a:xfrm>
        </p:grpSpPr>
        <p:pic>
          <p:nvPicPr>
            <p:cNvPr id="10268" name="Picture 1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6022" y="3502025"/>
              <a:ext cx="860749" cy="1648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9" name="AutoShape 27"/>
            <p:cNvSpPr>
              <a:spLocks noChangeArrowheads="1"/>
            </p:cNvSpPr>
            <p:nvPr/>
          </p:nvSpPr>
          <p:spPr bwMode="auto">
            <a:xfrm flipH="1">
              <a:off x="7088542" y="1460761"/>
              <a:ext cx="2055909" cy="1736725"/>
            </a:xfrm>
            <a:prstGeom prst="wedgeRoundRectCallout">
              <a:avLst>
                <a:gd name="adj1" fmla="val 34222"/>
                <a:gd name="adj2" fmla="val 6456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Arial" panose="020B0604020202020204" pitchFamily="34" charset="0"/>
                  <a:ea typeface="黑体" panose="02010609060101010101" pitchFamily="49" charset="-122"/>
                </a:rPr>
                <a:t>你能提出哪些数学问题？</a:t>
              </a:r>
              <a:endParaRPr lang="zh-CN" altLang="en-US" sz="3200" b="1">
                <a:latin typeface="Arial" panose="020B0604020202020204" pitchFamily="34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0265" name="组合 13"/>
          <p:cNvGrpSpPr/>
          <p:nvPr/>
        </p:nvGrpSpPr>
        <p:grpSpPr bwMode="auto">
          <a:xfrm>
            <a:off x="441325" y="17463"/>
            <a:ext cx="6156325" cy="798512"/>
            <a:chOff x="612312" y="-1587"/>
            <a:chExt cx="6156788" cy="799126"/>
          </a:xfrm>
        </p:grpSpPr>
        <p:pic>
          <p:nvPicPr>
            <p:cNvPr id="10266" name="图片 14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312" y="-1587"/>
              <a:ext cx="6156788" cy="799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67" name="文本框 1"/>
            <p:cNvSpPr txBox="1">
              <a:spLocks noChangeArrowheads="1"/>
            </p:cNvSpPr>
            <p:nvPr/>
          </p:nvSpPr>
          <p:spPr bwMode="auto">
            <a:xfrm>
              <a:off x="1388723" y="160338"/>
              <a:ext cx="443422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0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二、自主探究，迁移类推</a:t>
              </a:r>
              <a:endParaRPr lang="zh-CN" altLang="en-US" sz="3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70"/>
          <p:cNvGraphicFramePr>
            <a:graphicFrameLocks noGrp="1"/>
          </p:cNvGraphicFramePr>
          <p:nvPr/>
        </p:nvGraphicFramePr>
        <p:xfrm>
          <a:off x="1363663" y="1139825"/>
          <a:ext cx="6284912" cy="2844801"/>
        </p:xfrm>
        <a:graphic>
          <a:graphicData uri="http://schemas.openxmlformats.org/drawingml/2006/table">
            <a:tbl>
              <a:tblPr/>
              <a:tblGrid>
                <a:gridCol w="1875885"/>
                <a:gridCol w="4409027"/>
              </a:tblGrid>
              <a:tr h="737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植被类型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3887" marR="93887" marT="46954" marB="4695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占公园面积的几分之几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3887" marR="93887" marT="46954" marB="4695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</a:tr>
              <a:tr h="69103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乔木林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3887" marR="93887" marT="46954" marB="4695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3887" marR="93887" marT="46954" marB="4695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67896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灌木林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3887" marR="93887" marT="46954" marB="4695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3887" marR="93887" marT="46954" marB="4695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737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草地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3887" marR="93887" marT="46954" marB="4695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marL="93887" marR="93887" marT="46954" marB="46954"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283" name="对象 2"/>
          <p:cNvGraphicFramePr>
            <a:graphicFrameLocks noChangeAspect="1"/>
          </p:cNvGraphicFramePr>
          <p:nvPr/>
        </p:nvGraphicFramePr>
        <p:xfrm>
          <a:off x="5113338" y="1825625"/>
          <a:ext cx="296862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" r:id="rId1" imgW="152400" imgH="393700" progId="Equation.DSMT4">
                  <p:embed/>
                </p:oleObj>
              </mc:Choice>
              <mc:Fallback>
                <p:oleObj name="" r:id="rId1" imgW="1524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3338" y="1825625"/>
                        <a:ext cx="296862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4" name="对象 3"/>
          <p:cNvGraphicFramePr>
            <a:graphicFrameLocks noChangeAspect="1"/>
          </p:cNvGraphicFramePr>
          <p:nvPr/>
        </p:nvGraphicFramePr>
        <p:xfrm>
          <a:off x="5051425" y="2519363"/>
          <a:ext cx="420688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" r:id="rId3" imgW="215900" imgH="393065" progId="Equation.DSMT4">
                  <p:embed/>
                </p:oleObj>
              </mc:Choice>
              <mc:Fallback>
                <p:oleObj name="" r:id="rId3" imgW="215900" imgH="393065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51425" y="2519363"/>
                        <a:ext cx="420688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85" name="对象 4"/>
          <p:cNvGraphicFramePr>
            <a:graphicFrameLocks noChangeAspect="1"/>
          </p:cNvGraphicFramePr>
          <p:nvPr/>
        </p:nvGraphicFramePr>
        <p:xfrm>
          <a:off x="5126038" y="3214688"/>
          <a:ext cx="271462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" r:id="rId5" imgW="139700" imgH="393700" progId="Equation.DSMT4">
                  <p:embed/>
                </p:oleObj>
              </mc:Choice>
              <mc:Fallback>
                <p:oleObj name="" r:id="rId5" imgW="1397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6038" y="3214688"/>
                        <a:ext cx="271462" cy="76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19075" y="558535"/>
            <a:ext cx="8575675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森林部分比草地部分多占公园面积的几分之几？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圆角矩形 18"/>
          <p:cNvSpPr/>
          <p:nvPr/>
        </p:nvSpPr>
        <p:spPr>
          <a:xfrm>
            <a:off x="1477963" y="1852984"/>
            <a:ext cx="1581150" cy="136683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endParaRPr lang="zh-CN" altLang="en-US" dirty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296863" y="1947863"/>
            <a:ext cx="11811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森林部分</a:t>
            </a:r>
            <a:endParaRPr lang="zh-CN" altLang="en-US" sz="32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10265" name="对象 34"/>
          <p:cNvGraphicFramePr>
            <a:graphicFrameLocks noChangeAspect="1"/>
          </p:cNvGraphicFramePr>
          <p:nvPr/>
        </p:nvGraphicFramePr>
        <p:xfrm>
          <a:off x="2989263" y="3981450"/>
          <a:ext cx="3403600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" name="" r:id="rId7" imgW="1586865" imgH="393700" progId="Equation.DSMT4">
                  <p:embed/>
                </p:oleObj>
              </mc:Choice>
              <mc:Fallback>
                <p:oleObj name="" r:id="rId7" imgW="1586865" imgH="393700" progId="Equation.DSMT4">
                  <p:embed/>
                  <p:pic>
                    <p:nvPicPr>
                      <p:cNvPr id="0" name="对象 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9263" y="3981450"/>
                        <a:ext cx="3403600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90" name="对象 1"/>
          <p:cNvGraphicFramePr>
            <a:graphicFrameLocks noChangeAspect="1"/>
          </p:cNvGraphicFramePr>
          <p:nvPr/>
        </p:nvGraphicFramePr>
        <p:xfrm>
          <a:off x="2701925" y="483518"/>
          <a:ext cx="3743325" cy="92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" r:id="rId1" imgW="1586865" imgH="393700" progId="Equation.DSMT4">
                  <p:embed/>
                </p:oleObj>
              </mc:Choice>
              <mc:Fallback>
                <p:oleObj name="" r:id="rId1" imgW="1586865" imgH="393700" progId="Equation.DSMT4">
                  <p:embed/>
                  <p:pic>
                    <p:nvPicPr>
                      <p:cNvPr id="0" name="对象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5" y="483518"/>
                        <a:ext cx="3743325" cy="928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AutoShape 27"/>
          <p:cNvSpPr>
            <a:spLocks noChangeArrowheads="1"/>
          </p:cNvSpPr>
          <p:nvPr/>
        </p:nvSpPr>
        <p:spPr bwMode="auto">
          <a:xfrm>
            <a:off x="467544" y="4011910"/>
            <a:ext cx="7992888" cy="578882"/>
          </a:xfrm>
          <a:prstGeom prst="wedgeRoundRectCallout">
            <a:avLst>
              <a:gd name="adj1" fmla="val -14922"/>
              <a:gd name="adj2" fmla="val 1040"/>
              <a:gd name="adj3" fmla="val 16667"/>
            </a:avLst>
          </a:prstGeom>
          <a:noFill/>
          <a:ln w="28575">
            <a:noFill/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</a:rPr>
              <a:t>想一想：异分母分数混合运算，怎样通分好呢</a:t>
            </a:r>
            <a:r>
              <a:rPr lang="en-US" altLang="zh-CN" sz="2800" b="1" dirty="0">
                <a:latin typeface="Arial" panose="020B0604020202020204" pitchFamily="34" charset="0"/>
                <a:ea typeface="黑体" panose="02010609060101010101" pitchFamily="49" charset="-122"/>
              </a:rPr>
              <a:t>?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4" name="AutoShape 27"/>
          <p:cNvSpPr>
            <a:spLocks noChangeArrowheads="1"/>
          </p:cNvSpPr>
          <p:nvPr/>
        </p:nvSpPr>
        <p:spPr bwMode="auto">
          <a:xfrm>
            <a:off x="2627784" y="1851670"/>
            <a:ext cx="3888432" cy="1532334"/>
          </a:xfrm>
          <a:prstGeom prst="wedgeRoundRectCallout">
            <a:avLst>
              <a:gd name="adj1" fmla="val -62303"/>
              <a:gd name="adj2" fmla="val 3052"/>
              <a:gd name="adj3" fmla="val 16667"/>
            </a:avLst>
          </a:prstGeom>
          <a:solidFill>
            <a:srgbClr val="FFFFFF"/>
          </a:solidFill>
          <a:ln w="28575">
            <a:solidFill>
              <a:srgbClr val="E72D8B"/>
            </a:solidFill>
            <a:miter lim="800000"/>
          </a:ln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Arial" panose="020B0604020202020204" pitchFamily="34" charset="0"/>
                <a:ea typeface="黑体" panose="02010609060101010101" pitchFamily="49" charset="-122"/>
              </a:rPr>
              <a:t>分数加减混合运算的顺序和整数加减混合运算的顺序相同。</a:t>
            </a:r>
            <a:endParaRPr lang="zh-CN" altLang="en-US" sz="2800" b="1" dirty="0"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1600" y="2094905"/>
            <a:ext cx="1132732" cy="1208687"/>
          </a:xfrm>
          <a:custGeom>
            <a:avLst/>
            <a:gdLst>
              <a:gd name="connsiteX0" fmla="*/ 0 w 2696281"/>
              <a:gd name="connsiteY0" fmla="*/ 0 h 1957809"/>
              <a:gd name="connsiteX1" fmla="*/ 2696281 w 2696281"/>
              <a:gd name="connsiteY1" fmla="*/ 0 h 1957809"/>
              <a:gd name="connsiteX2" fmla="*/ 2696281 w 2696281"/>
              <a:gd name="connsiteY2" fmla="*/ 817378 h 1957809"/>
              <a:gd name="connsiteX3" fmla="*/ 2677684 w 2696281"/>
              <a:gd name="connsiteY3" fmla="*/ 811181 h 1957809"/>
              <a:gd name="connsiteX4" fmla="*/ 2636105 w 2696281"/>
              <a:gd name="connsiteY4" fmla="*/ 806543 h 1957809"/>
              <a:gd name="connsiteX5" fmla="*/ 2399039 w 2696281"/>
              <a:gd name="connsiteY5" fmla="*/ 851699 h 1957809"/>
              <a:gd name="connsiteX6" fmla="*/ 2387750 w 2696281"/>
              <a:gd name="connsiteY6" fmla="*/ 896854 h 1957809"/>
              <a:gd name="connsiteX7" fmla="*/ 2399039 w 2696281"/>
              <a:gd name="connsiteY7" fmla="*/ 964588 h 1957809"/>
              <a:gd name="connsiteX8" fmla="*/ 2478061 w 2696281"/>
              <a:gd name="connsiteY8" fmla="*/ 1021032 h 1957809"/>
              <a:gd name="connsiteX9" fmla="*/ 2545794 w 2696281"/>
              <a:gd name="connsiteY9" fmla="*/ 1111343 h 1957809"/>
              <a:gd name="connsiteX10" fmla="*/ 2647394 w 2696281"/>
              <a:gd name="connsiteY10" fmla="*/ 1235521 h 1957809"/>
              <a:gd name="connsiteX11" fmla="*/ 2680329 w 2696281"/>
              <a:gd name="connsiteY11" fmla="*/ 1243865 h 1957809"/>
              <a:gd name="connsiteX12" fmla="*/ 2696281 w 2696281"/>
              <a:gd name="connsiteY12" fmla="*/ 1245215 h 1957809"/>
              <a:gd name="connsiteX13" fmla="*/ 2696281 w 2696281"/>
              <a:gd name="connsiteY13" fmla="*/ 1957809 h 1957809"/>
              <a:gd name="connsiteX14" fmla="*/ 0 w 2696281"/>
              <a:gd name="connsiteY14" fmla="*/ 1957809 h 1957809"/>
              <a:gd name="connsiteX15" fmla="*/ 0 w 2696281"/>
              <a:gd name="connsiteY15" fmla="*/ 1100341 h 1957809"/>
              <a:gd name="connsiteX16" fmla="*/ 23909 w 2696281"/>
              <a:gd name="connsiteY16" fmla="*/ 1100750 h 1957809"/>
              <a:gd name="connsiteX17" fmla="*/ 141261 w 2696281"/>
              <a:gd name="connsiteY17" fmla="*/ 1088765 h 1957809"/>
              <a:gd name="connsiteX18" fmla="*/ 208994 w 2696281"/>
              <a:gd name="connsiteY18" fmla="*/ 953299 h 1957809"/>
              <a:gd name="connsiteX19" fmla="*/ 220283 w 2696281"/>
              <a:gd name="connsiteY19" fmla="*/ 885565 h 1957809"/>
              <a:gd name="connsiteX20" fmla="*/ 220283 w 2696281"/>
              <a:gd name="connsiteY20" fmla="*/ 783965 h 1957809"/>
              <a:gd name="connsiteX21" fmla="*/ 186416 w 2696281"/>
              <a:gd name="connsiteY21" fmla="*/ 761388 h 1957809"/>
              <a:gd name="connsiteX22" fmla="*/ 118683 w 2696281"/>
              <a:gd name="connsiteY22" fmla="*/ 795254 h 1957809"/>
              <a:gd name="connsiteX23" fmla="*/ 62239 w 2696281"/>
              <a:gd name="connsiteY23" fmla="*/ 783965 h 1957809"/>
              <a:gd name="connsiteX24" fmla="*/ 24240 w 2696281"/>
              <a:gd name="connsiteY24" fmla="*/ 792625 h 1957809"/>
              <a:gd name="connsiteX25" fmla="*/ 0 w 2696281"/>
              <a:gd name="connsiteY25" fmla="*/ 804297 h 1957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696281" h="1957809">
                <a:moveTo>
                  <a:pt x="0" y="0"/>
                </a:moveTo>
                <a:lnTo>
                  <a:pt x="2696281" y="0"/>
                </a:lnTo>
                <a:lnTo>
                  <a:pt x="2696281" y="817378"/>
                </a:lnTo>
                <a:lnTo>
                  <a:pt x="2677684" y="811181"/>
                </a:lnTo>
                <a:cubicBezTo>
                  <a:pt x="2665011" y="808291"/>
                  <a:pt x="2651157" y="806543"/>
                  <a:pt x="2636105" y="806543"/>
                </a:cubicBezTo>
                <a:cubicBezTo>
                  <a:pt x="2575898" y="806543"/>
                  <a:pt x="2438570" y="759458"/>
                  <a:pt x="2399039" y="851699"/>
                </a:cubicBezTo>
                <a:cubicBezTo>
                  <a:pt x="2392927" y="865960"/>
                  <a:pt x="2391513" y="881802"/>
                  <a:pt x="2387750" y="896854"/>
                </a:cubicBezTo>
                <a:cubicBezTo>
                  <a:pt x="2391513" y="919432"/>
                  <a:pt x="2387923" y="944579"/>
                  <a:pt x="2399039" y="964588"/>
                </a:cubicBezTo>
                <a:cubicBezTo>
                  <a:pt x="2403157" y="972000"/>
                  <a:pt x="2465960" y="1012964"/>
                  <a:pt x="2478061" y="1021032"/>
                </a:cubicBezTo>
                <a:cubicBezTo>
                  <a:pt x="2500639" y="1051136"/>
                  <a:pt x="2524921" y="1080033"/>
                  <a:pt x="2545794" y="1111343"/>
                </a:cubicBezTo>
                <a:cubicBezTo>
                  <a:pt x="2568981" y="1146123"/>
                  <a:pt x="2607777" y="1213912"/>
                  <a:pt x="2647394" y="1235521"/>
                </a:cubicBezTo>
                <a:cubicBezTo>
                  <a:pt x="2657441" y="1241002"/>
                  <a:pt x="2668730" y="1242883"/>
                  <a:pt x="2680329" y="1243865"/>
                </a:cubicBezTo>
                <a:lnTo>
                  <a:pt x="2696281" y="1245215"/>
                </a:lnTo>
                <a:lnTo>
                  <a:pt x="2696281" y="1957809"/>
                </a:lnTo>
                <a:lnTo>
                  <a:pt x="0" y="1957809"/>
                </a:lnTo>
                <a:lnTo>
                  <a:pt x="0" y="1100341"/>
                </a:lnTo>
                <a:lnTo>
                  <a:pt x="23909" y="1100750"/>
                </a:lnTo>
                <a:cubicBezTo>
                  <a:pt x="65388" y="1103792"/>
                  <a:pt x="108049" y="1110353"/>
                  <a:pt x="141261" y="1088765"/>
                </a:cubicBezTo>
                <a:cubicBezTo>
                  <a:pt x="183590" y="1061251"/>
                  <a:pt x="208994" y="953299"/>
                  <a:pt x="208994" y="953299"/>
                </a:cubicBezTo>
                <a:cubicBezTo>
                  <a:pt x="212757" y="930721"/>
                  <a:pt x="215794" y="908010"/>
                  <a:pt x="220283" y="885565"/>
                </a:cubicBezTo>
                <a:cubicBezTo>
                  <a:pt x="228284" y="845560"/>
                  <a:pt x="244436" y="826233"/>
                  <a:pt x="220283" y="783965"/>
                </a:cubicBezTo>
                <a:cubicBezTo>
                  <a:pt x="213552" y="772185"/>
                  <a:pt x="199120" y="766152"/>
                  <a:pt x="186416" y="761388"/>
                </a:cubicBezTo>
                <a:cubicBezTo>
                  <a:pt x="168450" y="754651"/>
                  <a:pt x="139379" y="791491"/>
                  <a:pt x="118683" y="795254"/>
                </a:cubicBezTo>
                <a:cubicBezTo>
                  <a:pt x="97987" y="799017"/>
                  <a:pt x="81347" y="782228"/>
                  <a:pt x="62239" y="783965"/>
                </a:cubicBezTo>
                <a:cubicBezTo>
                  <a:pt x="48709" y="785195"/>
                  <a:pt x="36144" y="788266"/>
                  <a:pt x="24240" y="792625"/>
                </a:cubicBezTo>
                <a:lnTo>
                  <a:pt x="0" y="804297"/>
                </a:lnTo>
                <a:close/>
              </a:path>
            </a:pathLst>
          </a:cu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 txBox="1">
            <a:spLocks noChangeArrowheads="1"/>
          </p:cNvSpPr>
          <p:nvPr/>
        </p:nvSpPr>
        <p:spPr bwMode="auto">
          <a:xfrm>
            <a:off x="395288" y="512763"/>
            <a:ext cx="2922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方法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1978025" y="342900"/>
          <a:ext cx="13652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4" name="Equation" r:id="rId1" imgW="685800" imgH="393700" progId="Equation.DSMT4">
                  <p:embed/>
                </p:oleObj>
              </mc:Choice>
              <mc:Fallback>
                <p:oleObj name="Equation" r:id="rId1" imgW="6858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8025" y="342900"/>
                        <a:ext cx="1365250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1746250" y="1338263"/>
          <a:ext cx="174625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5" name="Equation" r:id="rId3" imgW="875665" imgH="393700" progId="Equation.DSMT4">
                  <p:embed/>
                </p:oleObj>
              </mc:Choice>
              <mc:Fallback>
                <p:oleObj name="Equation" r:id="rId3" imgW="875665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0" y="1338263"/>
                        <a:ext cx="1746250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1746250" y="2447925"/>
          <a:ext cx="1138238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6" name="Equation" r:id="rId5" imgW="571500" imgH="393700" progId="Equation.DSMT4">
                  <p:embed/>
                </p:oleObj>
              </mc:Choice>
              <mc:Fallback>
                <p:oleObj name="Equation" r:id="rId5" imgW="571500" imgH="3937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6250" y="2447925"/>
                        <a:ext cx="1138238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直接连接符 7"/>
          <p:cNvCxnSpPr/>
          <p:nvPr/>
        </p:nvCxnSpPr>
        <p:spPr>
          <a:xfrm>
            <a:off x="2065338" y="2551113"/>
            <a:ext cx="260350" cy="166687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2032000" y="2946400"/>
            <a:ext cx="330200" cy="187325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2043113" y="2117725"/>
            <a:ext cx="3381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en-US" sz="2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036763" y="3109913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对象 11"/>
          <p:cNvGraphicFramePr>
            <a:graphicFrameLocks noChangeAspect="1"/>
          </p:cNvGraphicFramePr>
          <p:nvPr/>
        </p:nvGraphicFramePr>
        <p:xfrm>
          <a:off x="1782763" y="3557588"/>
          <a:ext cx="531812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7" name="Equation" r:id="rId7" imgW="266700" imgH="393065" progId="Equation.DSMT4">
                  <p:embed/>
                </p:oleObj>
              </mc:Choice>
              <mc:Fallback>
                <p:oleObj name="Equation" r:id="rId7" imgW="266700" imgH="393065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2763" y="3557588"/>
                        <a:ext cx="531812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427538" y="512763"/>
            <a:ext cx="29225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方法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5967413" y="381000"/>
          <a:ext cx="13652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8" name="Equation" r:id="rId9" imgW="685800" imgH="393700" progId="Equation.DSMT4">
                  <p:embed/>
                </p:oleObj>
              </mc:Choice>
              <mc:Fallback>
                <p:oleObj name="Equation" r:id="rId9" imgW="6858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7413" y="381000"/>
                        <a:ext cx="1365250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/>
        </p:nvGraphicFramePr>
        <p:xfrm>
          <a:off x="5695950" y="1203325"/>
          <a:ext cx="18986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29" name="Equation" r:id="rId10" imgW="951865" imgH="393700" progId="Equation.DSMT4">
                  <p:embed/>
                </p:oleObj>
              </mc:Choice>
              <mc:Fallback>
                <p:oleObj name="Equation" r:id="rId10" imgW="951865" imgH="393700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5950" y="1203325"/>
                        <a:ext cx="1898650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5651500" y="2066925"/>
          <a:ext cx="12890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0" name="Equation" r:id="rId12" imgW="647700" imgH="393700" progId="Equation.DSMT4">
                  <p:embed/>
                </p:oleObj>
              </mc:Choice>
              <mc:Fallback>
                <p:oleObj name="Equation" r:id="rId12" imgW="6477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2066925"/>
                        <a:ext cx="1289050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5653088" y="3073400"/>
          <a:ext cx="682625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1" name="Equation" r:id="rId14" imgW="342900" imgH="393700" progId="Equation.DSMT4">
                  <p:embed/>
                </p:oleObj>
              </mc:Choice>
              <mc:Fallback>
                <p:oleObj name="Equation" r:id="rId14" imgW="3429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3088" y="3073400"/>
                        <a:ext cx="682625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3" name="直接连接符 22"/>
          <p:cNvCxnSpPr/>
          <p:nvPr/>
        </p:nvCxnSpPr>
        <p:spPr>
          <a:xfrm>
            <a:off x="5986463" y="3235325"/>
            <a:ext cx="260350" cy="166688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951538" y="3630613"/>
            <a:ext cx="330200" cy="187325"/>
          </a:xfrm>
          <a:prstGeom prst="line">
            <a:avLst/>
          </a:prstGeom>
          <a:ln w="190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5930900" y="2801938"/>
            <a:ext cx="3397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5924550" y="3794125"/>
            <a:ext cx="3397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400" b="1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5724525" y="4084638"/>
          <a:ext cx="531813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2" name="Equation" r:id="rId16" imgW="266700" imgH="393065" progId="Equation.DSMT4">
                  <p:embed/>
                </p:oleObj>
              </mc:Choice>
              <mc:Fallback>
                <p:oleObj name="Equation" r:id="rId16" imgW="266700" imgH="393065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4084638"/>
                        <a:ext cx="531813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组合 30"/>
          <p:cNvGrpSpPr/>
          <p:nvPr/>
        </p:nvGrpSpPr>
        <p:grpSpPr>
          <a:xfrm>
            <a:off x="1619885" y="1564005"/>
            <a:ext cx="5215890" cy="1725930"/>
            <a:chOff x="2500" y="2190"/>
            <a:chExt cx="8214" cy="2718"/>
          </a:xfrm>
        </p:grpSpPr>
        <p:sp>
          <p:nvSpPr>
            <p:cNvPr id="29" name="思想气泡: 云 22"/>
            <p:cNvSpPr/>
            <p:nvPr/>
          </p:nvSpPr>
          <p:spPr>
            <a:xfrm>
              <a:off x="2500" y="2190"/>
              <a:ext cx="8215" cy="2718"/>
            </a:xfrm>
            <a:prstGeom prst="cloudCallout">
              <a:avLst>
                <a:gd name="adj1" fmla="val -51561"/>
                <a:gd name="adj2" fmla="val 66234"/>
              </a:avLst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30" name="文本框 29"/>
            <p:cNvSpPr txBox="1">
              <a:spLocks noChangeArrowheads="1"/>
            </p:cNvSpPr>
            <p:nvPr/>
          </p:nvSpPr>
          <p:spPr bwMode="auto">
            <a:xfrm>
              <a:off x="3110" y="2785"/>
              <a:ext cx="7265" cy="15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对比这两种计算方法，它们有什么相同点和不同点？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1" grpId="0"/>
      <p:bldP spid="23" grpId="0" animBg="1"/>
      <p:bldP spid="24" grpId="0" animBg="1"/>
      <p:bldP spid="25" grpId="0"/>
      <p:bldP spid="25" grpId="1"/>
      <p:bldP spid="26" grpId="0"/>
      <p:bldP spid="2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卷形: 垂直 46"/>
          <p:cNvSpPr/>
          <p:nvPr/>
        </p:nvSpPr>
        <p:spPr>
          <a:xfrm>
            <a:off x="268288" y="74613"/>
            <a:ext cx="979487" cy="2114550"/>
          </a:xfrm>
          <a:prstGeom prst="verticalScrol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分步通分</a:t>
            </a:r>
            <a:endParaRPr lang="zh-CN" altLang="en-US" sz="32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3325" name="组合 52"/>
          <p:cNvGrpSpPr/>
          <p:nvPr/>
        </p:nvGrpSpPr>
        <p:grpSpPr bwMode="auto">
          <a:xfrm>
            <a:off x="4332123" y="395378"/>
            <a:ext cx="4508500" cy="4251325"/>
            <a:chOff x="4286914" y="808332"/>
            <a:chExt cx="4507402" cy="4250826"/>
          </a:xfrm>
        </p:grpSpPr>
        <p:pic>
          <p:nvPicPr>
            <p:cNvPr id="14350" name="图片 50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9496">
              <a:off x="4286914" y="808332"/>
              <a:ext cx="4507402" cy="4250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1" name="文本框 51"/>
            <p:cNvSpPr txBox="1">
              <a:spLocks noChangeArrowheads="1"/>
            </p:cNvSpPr>
            <p:nvPr/>
          </p:nvSpPr>
          <p:spPr bwMode="auto">
            <a:xfrm>
              <a:off x="4854432" y="1919442"/>
              <a:ext cx="3385238" cy="2246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方法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是先把前两个数通分，计算出结果后再和第三个数通分，也就是分步通分计算的。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4340" name="组合 1"/>
          <p:cNvGrpSpPr/>
          <p:nvPr/>
        </p:nvGrpSpPr>
        <p:grpSpPr bwMode="auto">
          <a:xfrm>
            <a:off x="1255713" y="571500"/>
            <a:ext cx="3095625" cy="4000500"/>
            <a:chOff x="395536" y="342617"/>
            <a:chExt cx="3096344" cy="4001204"/>
          </a:xfrm>
        </p:grpSpPr>
        <p:sp>
          <p:nvSpPr>
            <p:cNvPr id="14341" name="Rectangle 2"/>
            <p:cNvSpPr txBox="1">
              <a:spLocks noChangeArrowheads="1"/>
            </p:cNvSpPr>
            <p:nvPr/>
          </p:nvSpPr>
          <p:spPr bwMode="auto">
            <a:xfrm>
              <a:off x="395536" y="512905"/>
              <a:ext cx="292258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方法 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：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4342" name="对象 47"/>
            <p:cNvGraphicFramePr>
              <a:graphicFrameLocks noChangeAspect="1"/>
            </p:cNvGraphicFramePr>
            <p:nvPr/>
          </p:nvGraphicFramePr>
          <p:xfrm>
            <a:off x="1977529" y="342617"/>
            <a:ext cx="1365250" cy="78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29" name="Equation" r:id="rId2" imgW="685800" imgH="393700" progId="Equation.DSMT4">
                    <p:embed/>
                  </p:oleObj>
                </mc:Choice>
                <mc:Fallback>
                  <p:oleObj name="Equation" r:id="rId2" imgW="685800" imgH="393700" progId="Equation.DSMT4">
                    <p:embed/>
                    <p:pic>
                      <p:nvPicPr>
                        <p:cNvPr id="0" name="对象 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7529" y="342617"/>
                          <a:ext cx="1365250" cy="785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3" name="对象 48"/>
            <p:cNvGraphicFramePr>
              <a:graphicFrameLocks noChangeAspect="1"/>
            </p:cNvGraphicFramePr>
            <p:nvPr/>
          </p:nvGraphicFramePr>
          <p:xfrm>
            <a:off x="1745630" y="1338734"/>
            <a:ext cx="1746250" cy="78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0" name="Equation" r:id="rId4" imgW="875665" imgH="393700" progId="Equation.DSMT4">
                    <p:embed/>
                  </p:oleObj>
                </mc:Choice>
                <mc:Fallback>
                  <p:oleObj name="Equation" r:id="rId4" imgW="875665" imgH="393700" progId="Equation.DSMT4">
                    <p:embed/>
                    <p:pic>
                      <p:nvPicPr>
                        <p:cNvPr id="0" name="对象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5630" y="1338734"/>
                          <a:ext cx="1746250" cy="785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44" name="对象 49"/>
            <p:cNvGraphicFramePr>
              <a:graphicFrameLocks noChangeAspect="1"/>
            </p:cNvGraphicFramePr>
            <p:nvPr/>
          </p:nvGraphicFramePr>
          <p:xfrm>
            <a:off x="1745630" y="2448371"/>
            <a:ext cx="1138237" cy="78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1" name="Equation" r:id="rId6" imgW="571500" imgH="393700" progId="Equation.DSMT4">
                    <p:embed/>
                  </p:oleObj>
                </mc:Choice>
                <mc:Fallback>
                  <p:oleObj name="Equation" r:id="rId6" imgW="571500" imgH="393700" progId="Equation.DSMT4">
                    <p:embed/>
                    <p:pic>
                      <p:nvPicPr>
                        <p:cNvPr id="0" name="对象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45630" y="2448371"/>
                          <a:ext cx="1138237" cy="785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1" name="直接连接符 50"/>
            <p:cNvCxnSpPr/>
            <p:nvPr/>
          </p:nvCxnSpPr>
          <p:spPr>
            <a:xfrm>
              <a:off x="2065974" y="2551219"/>
              <a:ext cx="260410" cy="166716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2031041" y="2946575"/>
              <a:ext cx="331864" cy="187358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7" name="文本框 52"/>
            <p:cNvSpPr txBox="1">
              <a:spLocks noChangeArrowheads="1"/>
            </p:cNvSpPr>
            <p:nvPr/>
          </p:nvSpPr>
          <p:spPr bwMode="auto">
            <a:xfrm>
              <a:off x="2043038" y="2118494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4348" name="文本框 53"/>
            <p:cNvSpPr txBox="1">
              <a:spLocks noChangeArrowheads="1"/>
            </p:cNvSpPr>
            <p:nvPr/>
          </p:nvSpPr>
          <p:spPr bwMode="auto">
            <a:xfrm>
              <a:off x="2036688" y="3109317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4349" name="对象 54"/>
            <p:cNvGraphicFramePr>
              <a:graphicFrameLocks noChangeAspect="1"/>
            </p:cNvGraphicFramePr>
            <p:nvPr/>
          </p:nvGraphicFramePr>
          <p:xfrm>
            <a:off x="1782936" y="3558008"/>
            <a:ext cx="531812" cy="78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32" name="Equation" r:id="rId8" imgW="266700" imgH="393065" progId="Equation.DSMT4">
                    <p:embed/>
                  </p:oleObj>
                </mc:Choice>
                <mc:Fallback>
                  <p:oleObj name="Equation" r:id="rId8" imgW="266700" imgH="393065" progId="Equation.DSMT4">
                    <p:embed/>
                    <p:pic>
                      <p:nvPicPr>
                        <p:cNvPr id="0" name="对象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82936" y="3558008"/>
                          <a:ext cx="531812" cy="785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9" name="组合 53"/>
          <p:cNvGrpSpPr/>
          <p:nvPr/>
        </p:nvGrpSpPr>
        <p:grpSpPr bwMode="auto">
          <a:xfrm>
            <a:off x="717550" y="407988"/>
            <a:ext cx="4508500" cy="4251325"/>
            <a:chOff x="4286914" y="808332"/>
            <a:chExt cx="4507402" cy="4250826"/>
          </a:xfrm>
        </p:grpSpPr>
        <p:pic>
          <p:nvPicPr>
            <p:cNvPr id="15375" name="图片 54"/>
            <p:cNvPicPr>
              <a:picLocks noChangeAspect="1" noChangeArrowheads="1"/>
            </p:cNvPicPr>
            <p:nvPr/>
          </p:nvPicPr>
          <p:blipFill>
            <a:blip r:embed="rId1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489496">
              <a:off x="4286914" y="808332"/>
              <a:ext cx="4507402" cy="4250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6" name="文本框 55"/>
            <p:cNvSpPr txBox="1">
              <a:spLocks noChangeArrowheads="1"/>
            </p:cNvSpPr>
            <p:nvPr/>
          </p:nvSpPr>
          <p:spPr bwMode="auto">
            <a:xfrm>
              <a:off x="4854433" y="1919442"/>
              <a:ext cx="3524975" cy="2246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方法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是一次性把三个数都通分， 然后再按照从左往右的顺序计算，比方法</a:t>
              </a:r>
              <a:r>
                <a:rPr lang="en-US" altLang="zh-CN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相对要简便一些。</a:t>
              </a:r>
              <a:endPara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1" name="卷形: 垂直 50"/>
          <p:cNvSpPr/>
          <p:nvPr/>
        </p:nvSpPr>
        <p:spPr>
          <a:xfrm>
            <a:off x="276225" y="79375"/>
            <a:ext cx="979488" cy="2112963"/>
          </a:xfrm>
          <a:prstGeom prst="verticalScroll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一次通分</a:t>
            </a:r>
            <a:endParaRPr lang="zh-CN" altLang="en-US" sz="3200" b="1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grpSp>
        <p:nvGrpSpPr>
          <p:cNvPr id="15364" name="组合 1"/>
          <p:cNvGrpSpPr/>
          <p:nvPr/>
        </p:nvGrpSpPr>
        <p:grpSpPr bwMode="auto">
          <a:xfrm>
            <a:off x="4500563" y="195486"/>
            <a:ext cx="3167062" cy="4567238"/>
            <a:chOff x="4427984" y="381608"/>
            <a:chExt cx="3167236" cy="4566406"/>
          </a:xfrm>
        </p:grpSpPr>
        <p:sp>
          <p:nvSpPr>
            <p:cNvPr id="15365" name="Rectangle 2"/>
            <p:cNvSpPr txBox="1">
              <a:spLocks noChangeArrowheads="1"/>
            </p:cNvSpPr>
            <p:nvPr/>
          </p:nvSpPr>
          <p:spPr bwMode="auto">
            <a:xfrm>
              <a:off x="4427984" y="512905"/>
              <a:ext cx="292258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方法 </a:t>
              </a:r>
              <a:r>
                <a:rPr lang="en-US" altLang="zh-CN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800" b="1">
                  <a:latin typeface="Times New Roman" panose="02020603050405020304" pitchFamily="18" charset="0"/>
                  <a:ea typeface="黑体" panose="02010609060101010101" pitchFamily="49" charset="-122"/>
                </a:rPr>
                <a:t>：</a:t>
              </a:r>
              <a:endPara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15366" name="对象 52"/>
            <p:cNvGraphicFramePr>
              <a:graphicFrameLocks noChangeAspect="1"/>
            </p:cNvGraphicFramePr>
            <p:nvPr/>
          </p:nvGraphicFramePr>
          <p:xfrm>
            <a:off x="5967313" y="381608"/>
            <a:ext cx="1365250" cy="78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0" name="Equation" r:id="rId2" imgW="685800" imgH="393700" progId="Equation.DSMT4">
                    <p:embed/>
                  </p:oleObj>
                </mc:Choice>
                <mc:Fallback>
                  <p:oleObj name="Equation" r:id="rId2" imgW="685800" imgH="393700" progId="Equation.DSMT4">
                    <p:embed/>
                    <p:pic>
                      <p:nvPicPr>
                        <p:cNvPr id="0" name="对象 5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967313" y="381608"/>
                          <a:ext cx="1365250" cy="785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7" name="对象 53"/>
            <p:cNvGraphicFramePr>
              <a:graphicFrameLocks noChangeAspect="1"/>
            </p:cNvGraphicFramePr>
            <p:nvPr/>
          </p:nvGraphicFramePr>
          <p:xfrm>
            <a:off x="5696570" y="1203598"/>
            <a:ext cx="1898650" cy="78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1" name="Equation" r:id="rId4" imgW="951865" imgH="393700" progId="Equation.DSMT4">
                    <p:embed/>
                  </p:oleObj>
                </mc:Choice>
                <mc:Fallback>
                  <p:oleObj name="Equation" r:id="rId4" imgW="951865" imgH="393700" progId="Equation.DSMT4">
                    <p:embed/>
                    <p:pic>
                      <p:nvPicPr>
                        <p:cNvPr id="0" name="对象 5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96570" y="1203598"/>
                          <a:ext cx="1898650" cy="785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8" name="对象 54"/>
            <p:cNvGraphicFramePr>
              <a:graphicFrameLocks noChangeAspect="1"/>
            </p:cNvGraphicFramePr>
            <p:nvPr/>
          </p:nvGraphicFramePr>
          <p:xfrm>
            <a:off x="5652120" y="2067694"/>
            <a:ext cx="1289050" cy="785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2" name="Equation" r:id="rId6" imgW="647700" imgH="393700" progId="Equation.DSMT4">
                    <p:embed/>
                  </p:oleObj>
                </mc:Choice>
                <mc:Fallback>
                  <p:oleObj name="Equation" r:id="rId6" imgW="647700" imgH="393700" progId="Equation.DSMT4">
                    <p:embed/>
                    <p:pic>
                      <p:nvPicPr>
                        <p:cNvPr id="0" name="对象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2120" y="2067694"/>
                          <a:ext cx="1289050" cy="785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9" name="对象 55"/>
            <p:cNvGraphicFramePr>
              <a:graphicFrameLocks noChangeAspect="1"/>
            </p:cNvGraphicFramePr>
            <p:nvPr/>
          </p:nvGraphicFramePr>
          <p:xfrm>
            <a:off x="5653186" y="3073599"/>
            <a:ext cx="682625" cy="78581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3" name="Equation" r:id="rId8" imgW="342900" imgH="393700" progId="Equation.DSMT4">
                    <p:embed/>
                  </p:oleObj>
                </mc:Choice>
                <mc:Fallback>
                  <p:oleObj name="Equation" r:id="rId8" imgW="342900" imgH="393700" progId="Equation.DSMT4">
                    <p:embed/>
                    <p:pic>
                      <p:nvPicPr>
                        <p:cNvPr id="0" name="对象 5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653186" y="3073599"/>
                          <a:ext cx="682625" cy="78581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57" name="直接连接符 56"/>
            <p:cNvCxnSpPr/>
            <p:nvPr/>
          </p:nvCxnSpPr>
          <p:spPr>
            <a:xfrm>
              <a:off x="5986995" y="3235413"/>
              <a:ext cx="258776" cy="166658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5952068" y="3630629"/>
              <a:ext cx="330218" cy="187291"/>
            </a:xfrm>
            <a:prstGeom prst="line">
              <a:avLst/>
            </a:prstGeom>
            <a:ln w="1905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72" name="文本框 58"/>
            <p:cNvSpPr txBox="1">
              <a:spLocks noChangeArrowheads="1"/>
            </p:cNvSpPr>
            <p:nvPr/>
          </p:nvSpPr>
          <p:spPr bwMode="auto">
            <a:xfrm>
              <a:off x="5931470" y="2802533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5373" name="文本框 60"/>
            <p:cNvSpPr txBox="1">
              <a:spLocks noChangeArrowheads="1"/>
            </p:cNvSpPr>
            <p:nvPr/>
          </p:nvSpPr>
          <p:spPr bwMode="auto">
            <a:xfrm>
              <a:off x="5925120" y="3793356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rgbClr val="0070C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aphicFrame>
          <p:nvGraphicFramePr>
            <p:cNvPr id="15374" name="对象 62"/>
            <p:cNvGraphicFramePr>
              <a:graphicFrameLocks noChangeAspect="1"/>
            </p:cNvGraphicFramePr>
            <p:nvPr/>
          </p:nvGraphicFramePr>
          <p:xfrm>
            <a:off x="5725194" y="4162201"/>
            <a:ext cx="531812" cy="7858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64" name="Equation" r:id="rId10" imgW="266700" imgH="393065" progId="Equation.DSMT4">
                    <p:embed/>
                  </p:oleObj>
                </mc:Choice>
                <mc:Fallback>
                  <p:oleObj name="Equation" r:id="rId10" imgW="266700" imgH="393065" progId="Equation.DSMT4">
                    <p:embed/>
                    <p:pic>
                      <p:nvPicPr>
                        <p:cNvPr id="0" name="对象 6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25194" y="4162201"/>
                          <a:ext cx="531812" cy="7858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文本框 1"/>
          <p:cNvSpPr txBox="1">
            <a:spLocks noChangeArrowheads="1"/>
          </p:cNvSpPr>
          <p:nvPr/>
        </p:nvSpPr>
        <p:spPr bwMode="auto">
          <a:xfrm>
            <a:off x="539750" y="314325"/>
            <a:ext cx="2038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E72D8B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rPr>
              <a:t>归纳总结</a:t>
            </a:r>
            <a:endParaRPr lang="zh-CN" altLang="en-US" sz="3600" b="1">
              <a:solidFill>
                <a:srgbClr val="E72D8B"/>
              </a:solidFill>
              <a:latin typeface="黑体" panose="02010609060101010101" pitchFamily="49" charset="-122"/>
              <a:ea typeface="黑体" panose="02010609060101010101" pitchFamily="49" charset="-122"/>
              <a:sym typeface="+mn-lt"/>
            </a:endParaRPr>
          </a:p>
        </p:txBody>
      </p:sp>
      <p:sp>
        <p:nvSpPr>
          <p:cNvPr id="16387" name="矩形 2"/>
          <p:cNvSpPr>
            <a:spLocks noChangeArrowheads="1"/>
          </p:cNvSpPr>
          <p:nvPr/>
        </p:nvSpPr>
        <p:spPr bwMode="auto">
          <a:xfrm>
            <a:off x="395605" y="1275715"/>
            <a:ext cx="4305300" cy="1903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    分数加减混合运算的运算顺序与整数、小数加减混合运算的运算顺序相同。</a:t>
            </a:r>
            <a:endParaRPr lang="zh-CN" altLang="en-US" sz="24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364" name="矩形 3"/>
          <p:cNvSpPr>
            <a:spLocks noChangeArrowheads="1"/>
          </p:cNvSpPr>
          <p:nvPr/>
        </p:nvSpPr>
        <p:spPr bwMode="auto">
          <a:xfrm>
            <a:off x="683895" y="3364230"/>
            <a:ext cx="7704138" cy="9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indent="0" algn="just" eaLnBrk="1" latinLnBrk="0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三个分数是异分母分数的加减混合运算，可以分步通分，也可以一次通分进行计算，一次通分比较简便。</a:t>
            </a:r>
            <a:endParaRPr lang="zh-CN" altLang="en-US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35433" y="701675"/>
            <a:ext cx="1975485" cy="255968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035" y="821551"/>
            <a:ext cx="1720215" cy="261429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16387" grpId="1"/>
      <p:bldP spid="153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 txBox="1">
            <a:spLocks noChangeArrowheads="1"/>
          </p:cNvSpPr>
          <p:nvPr/>
        </p:nvSpPr>
        <p:spPr bwMode="auto">
          <a:xfrm>
            <a:off x="439738" y="492654"/>
            <a:ext cx="8170862" cy="527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）森林和裸露地面的降水转化情况如下表。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3" name="Group 232"/>
          <p:cNvGraphicFramePr>
            <a:graphicFrameLocks noGrp="1"/>
          </p:cNvGraphicFramePr>
          <p:nvPr/>
        </p:nvGraphicFramePr>
        <p:xfrm>
          <a:off x="800100" y="1050925"/>
          <a:ext cx="7010401" cy="2771775"/>
        </p:xfrm>
        <a:graphic>
          <a:graphicData uri="http://schemas.openxmlformats.org/drawingml/2006/table">
            <a:tbl>
              <a:tblPr/>
              <a:tblGrid>
                <a:gridCol w="1986607"/>
                <a:gridCol w="1674598"/>
                <a:gridCol w="1674598"/>
                <a:gridCol w="1674598"/>
              </a:tblGrid>
              <a:tr h="923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类型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储存为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8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地下水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地表水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4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其他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</a:tr>
              <a:tr h="923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森林</a:t>
                      </a:r>
                      <a:endParaRPr kumimoji="0" lang="zh-CN" alt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92392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2800" b="1" i="0" u="none" strike="noStrike" cap="none" normalizeH="0" baseline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裸露地面</a:t>
                      </a:r>
                      <a:endParaRPr kumimoji="0" lang="zh-CN" altLang="en-US" sz="28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8EAC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1pPr>
                      <a:lvl2pPr eaLnBrk="0" hangingPunct="0">
                        <a:spcBef>
                          <a:spcPct val="20000"/>
                        </a:spcBef>
                        <a:defRPr sz="20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>
                          <a:solidFill>
                            <a:srgbClr val="1C1C1C"/>
                          </a:solidFill>
                          <a:latin typeface="Arial" panose="020B0604020202020204" pitchFamily="34" charset="0"/>
                          <a:ea typeface="楷体_GB2312" panose="02010609030101010101" pitchFamily="49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endParaRPr kumimoji="0" lang="zh-CN" alt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00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grpSp>
        <p:nvGrpSpPr>
          <p:cNvPr id="17433" name="组合 17"/>
          <p:cNvGrpSpPr/>
          <p:nvPr/>
        </p:nvGrpSpPr>
        <p:grpSpPr bwMode="auto">
          <a:xfrm>
            <a:off x="4951413" y="1901825"/>
            <a:ext cx="779462" cy="1077913"/>
            <a:chOff x="7293724" y="992795"/>
            <a:chExt cx="639713" cy="1077932"/>
          </a:xfrm>
        </p:grpSpPr>
        <p:sp>
          <p:nvSpPr>
            <p:cNvPr id="17450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zh-CN" altLang="en-US" sz="32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7467006" y="1532555"/>
              <a:ext cx="295754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34" name="组合 20"/>
          <p:cNvGrpSpPr/>
          <p:nvPr/>
        </p:nvGrpSpPr>
        <p:grpSpPr bwMode="auto">
          <a:xfrm>
            <a:off x="3248025" y="1901825"/>
            <a:ext cx="812800" cy="1077913"/>
            <a:chOff x="7851972" y="997348"/>
            <a:chExt cx="667195" cy="1077932"/>
          </a:xfrm>
        </p:grpSpPr>
        <p:sp>
          <p:nvSpPr>
            <p:cNvPr id="17448" name="矩形 17"/>
            <p:cNvSpPr>
              <a:spLocks noChangeArrowheads="1"/>
            </p:cNvSpPr>
            <p:nvPr/>
          </p:nvSpPr>
          <p:spPr bwMode="auto">
            <a:xfrm>
              <a:off x="7851972" y="997348"/>
              <a:ext cx="667195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20</a:t>
              </a:r>
              <a:endParaRPr lang="zh-CN" altLang="en-US" sz="32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9" name="直接连接符 8"/>
            <p:cNvCxnSpPr/>
            <p:nvPr/>
          </p:nvCxnSpPr>
          <p:spPr>
            <a:xfrm>
              <a:off x="7973162" y="1535520"/>
              <a:ext cx="413087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35" name="组合 17"/>
          <p:cNvGrpSpPr/>
          <p:nvPr/>
        </p:nvGrpSpPr>
        <p:grpSpPr bwMode="auto">
          <a:xfrm>
            <a:off x="6608763" y="1912938"/>
            <a:ext cx="779462" cy="1077912"/>
            <a:chOff x="7293724" y="992795"/>
            <a:chExt cx="639713" cy="1077932"/>
          </a:xfrm>
        </p:grpSpPr>
        <p:sp>
          <p:nvSpPr>
            <p:cNvPr id="17446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2" name="直接连接符 11"/>
            <p:cNvCxnSpPr/>
            <p:nvPr/>
          </p:nvCxnSpPr>
          <p:spPr>
            <a:xfrm>
              <a:off x="7467006" y="1532555"/>
              <a:ext cx="295754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36" name="组合 20"/>
          <p:cNvGrpSpPr/>
          <p:nvPr/>
        </p:nvGrpSpPr>
        <p:grpSpPr bwMode="auto">
          <a:xfrm>
            <a:off x="4943475" y="2865438"/>
            <a:ext cx="812800" cy="1077912"/>
            <a:chOff x="7851972" y="997348"/>
            <a:chExt cx="667195" cy="1077932"/>
          </a:xfrm>
        </p:grpSpPr>
        <p:sp>
          <p:nvSpPr>
            <p:cNvPr id="17444" name="矩形 17"/>
            <p:cNvSpPr>
              <a:spLocks noChangeArrowheads="1"/>
            </p:cNvSpPr>
            <p:nvPr/>
          </p:nvSpPr>
          <p:spPr bwMode="auto">
            <a:xfrm>
              <a:off x="7851972" y="997348"/>
              <a:ext cx="667195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11</a:t>
              </a:r>
              <a:endPara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20</a:t>
              </a:r>
              <a:endParaRPr lang="zh-CN" altLang="en-US" sz="32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7973162" y="1535520"/>
              <a:ext cx="413087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37" name="组合 17"/>
          <p:cNvGrpSpPr/>
          <p:nvPr/>
        </p:nvGrpSpPr>
        <p:grpSpPr bwMode="auto">
          <a:xfrm>
            <a:off x="6618288" y="2838450"/>
            <a:ext cx="779462" cy="1077913"/>
            <a:chOff x="7293724" y="992795"/>
            <a:chExt cx="639713" cy="1077932"/>
          </a:xfrm>
        </p:grpSpPr>
        <p:sp>
          <p:nvSpPr>
            <p:cNvPr id="17442" name="矩形 17"/>
            <p:cNvSpPr>
              <a:spLocks noChangeArrowheads="1"/>
            </p:cNvSpPr>
            <p:nvPr/>
          </p:nvSpPr>
          <p:spPr bwMode="auto">
            <a:xfrm>
              <a:off x="7293724" y="992795"/>
              <a:ext cx="639713" cy="10779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zh-CN" altLang="en-US" sz="32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7467006" y="1532555"/>
              <a:ext cx="295754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438" name="组合 20"/>
          <p:cNvGrpSpPr/>
          <p:nvPr/>
        </p:nvGrpSpPr>
        <p:grpSpPr bwMode="auto">
          <a:xfrm>
            <a:off x="3000375" y="2838450"/>
            <a:ext cx="1331913" cy="1077913"/>
            <a:chOff x="7851972" y="997348"/>
            <a:chExt cx="1093313" cy="1077237"/>
          </a:xfrm>
        </p:grpSpPr>
        <p:sp>
          <p:nvSpPr>
            <p:cNvPr id="17440" name="矩形 17"/>
            <p:cNvSpPr>
              <a:spLocks noChangeArrowheads="1"/>
            </p:cNvSpPr>
            <p:nvPr/>
          </p:nvSpPr>
          <p:spPr bwMode="auto">
            <a:xfrm>
              <a:off x="7851972" y="997348"/>
              <a:ext cx="1093313" cy="1077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（     ）</a:t>
              </a:r>
              <a:endParaRPr lang="en-US" altLang="zh-CN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（     ）</a:t>
              </a:r>
              <a:endParaRPr lang="zh-CN" altLang="en-US" sz="3200" b="1" baseline="3000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7984890" y="1535173"/>
              <a:ext cx="827478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439" name="矩形 21"/>
          <p:cNvSpPr>
            <a:spLocks noChangeArrowheads="1"/>
          </p:cNvSpPr>
          <p:nvPr/>
        </p:nvSpPr>
        <p:spPr bwMode="auto">
          <a:xfrm>
            <a:off x="800100" y="4037013"/>
            <a:ext cx="69754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裸露地面储存的地下水占降水的几分之几？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5"/>
          <p:cNvGrpSpPr/>
          <p:nvPr/>
        </p:nvGrpSpPr>
        <p:grpSpPr bwMode="auto">
          <a:xfrm>
            <a:off x="1346200" y="1017588"/>
            <a:ext cx="2652713" cy="1077912"/>
            <a:chOff x="2225519" y="877430"/>
            <a:chExt cx="2652472" cy="1077912"/>
          </a:xfrm>
        </p:grpSpPr>
        <p:sp>
          <p:nvSpPr>
            <p:cNvPr id="18496" name="矩形 17"/>
            <p:cNvSpPr>
              <a:spLocks noChangeArrowheads="1"/>
            </p:cNvSpPr>
            <p:nvPr/>
          </p:nvSpPr>
          <p:spPr bwMode="auto">
            <a:xfrm>
              <a:off x="2854112" y="1123492"/>
              <a:ext cx="17254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-         -       </a:t>
              </a:r>
              <a:endPara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8497" name="组合 54"/>
            <p:cNvGrpSpPr/>
            <p:nvPr/>
          </p:nvGrpSpPr>
          <p:grpSpPr bwMode="auto">
            <a:xfrm>
              <a:off x="3174603" y="877430"/>
              <a:ext cx="813594" cy="1077912"/>
              <a:chOff x="5415340" y="1494135"/>
              <a:chExt cx="812884" cy="1077218"/>
            </a:xfrm>
          </p:grpSpPr>
          <p:sp>
            <p:nvSpPr>
              <p:cNvPr id="18502" name="矩形 17"/>
              <p:cNvSpPr>
                <a:spLocks noChangeArrowheads="1"/>
              </p:cNvSpPr>
              <p:nvPr/>
            </p:nvSpPr>
            <p:spPr bwMode="auto">
              <a:xfrm>
                <a:off x="5415495" y="1494135"/>
                <a:ext cx="812017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11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 bwMode="auto">
              <a:xfrm>
                <a:off x="5569334" y="2033537"/>
                <a:ext cx="50592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98" name="组合 55"/>
            <p:cNvGrpSpPr/>
            <p:nvPr/>
          </p:nvGrpSpPr>
          <p:grpSpPr bwMode="auto">
            <a:xfrm>
              <a:off x="4064397" y="877430"/>
              <a:ext cx="813594" cy="1077912"/>
              <a:chOff x="5415340" y="1507107"/>
              <a:chExt cx="812884" cy="1077218"/>
            </a:xfrm>
          </p:grpSpPr>
          <p:sp>
            <p:nvSpPr>
              <p:cNvPr id="18500" name="矩形 57"/>
              <p:cNvSpPr>
                <a:spLocks noChangeArrowheads="1"/>
              </p:cNvSpPr>
              <p:nvPr/>
            </p:nvSpPr>
            <p:spPr bwMode="auto">
              <a:xfrm>
                <a:off x="5414621" y="1507107"/>
                <a:ext cx="81360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 bwMode="auto">
              <a:xfrm>
                <a:off x="5641415" y="2046509"/>
                <a:ext cx="36001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99" name="矩形 57"/>
            <p:cNvSpPr>
              <a:spLocks noChangeArrowheads="1"/>
            </p:cNvSpPr>
            <p:nvPr/>
          </p:nvSpPr>
          <p:spPr bwMode="auto">
            <a:xfrm>
              <a:off x="2225519" y="1163180"/>
              <a:ext cx="814314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 bwMode="auto">
          <a:xfrm>
            <a:off x="1211263" y="2722563"/>
            <a:ext cx="2147887" cy="1077912"/>
            <a:chOff x="1824830" y="3136839"/>
            <a:chExt cx="2147094" cy="1077912"/>
          </a:xfrm>
        </p:grpSpPr>
        <p:grpSp>
          <p:nvGrpSpPr>
            <p:cNvPr id="18489" name="组合 55"/>
            <p:cNvGrpSpPr/>
            <p:nvPr/>
          </p:nvGrpSpPr>
          <p:grpSpPr bwMode="auto">
            <a:xfrm>
              <a:off x="3158330" y="3136839"/>
              <a:ext cx="813594" cy="1077912"/>
              <a:chOff x="5415340" y="1507107"/>
              <a:chExt cx="812884" cy="1077218"/>
            </a:xfrm>
          </p:grpSpPr>
          <p:sp>
            <p:nvSpPr>
              <p:cNvPr id="18494" name="矩形 57"/>
              <p:cNvSpPr>
                <a:spLocks noChangeArrowheads="1"/>
              </p:cNvSpPr>
              <p:nvPr/>
            </p:nvSpPr>
            <p:spPr bwMode="auto">
              <a:xfrm>
                <a:off x="5414848" y="1507107"/>
                <a:ext cx="813376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 bwMode="auto">
              <a:xfrm>
                <a:off x="5582914" y="2046509"/>
                <a:ext cx="47724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90" name="矩形 17"/>
            <p:cNvSpPr>
              <a:spLocks noChangeArrowheads="1"/>
            </p:cNvSpPr>
            <p:nvPr/>
          </p:nvSpPr>
          <p:spPr bwMode="auto">
            <a:xfrm>
              <a:off x="1824830" y="3382901"/>
              <a:ext cx="1504394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       -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8491" name="组合 54"/>
            <p:cNvGrpSpPr/>
            <p:nvPr/>
          </p:nvGrpSpPr>
          <p:grpSpPr bwMode="auto">
            <a:xfrm>
              <a:off x="2122532" y="3136839"/>
              <a:ext cx="813594" cy="1077912"/>
              <a:chOff x="5415340" y="1494135"/>
              <a:chExt cx="812884" cy="1077218"/>
            </a:xfrm>
          </p:grpSpPr>
          <p:sp>
            <p:nvSpPr>
              <p:cNvPr id="18492" name="矩形 17"/>
              <p:cNvSpPr>
                <a:spLocks noChangeArrowheads="1"/>
              </p:cNvSpPr>
              <p:nvPr/>
            </p:nvSpPr>
            <p:spPr bwMode="auto">
              <a:xfrm>
                <a:off x="5415977" y="1494135"/>
                <a:ext cx="811791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6" name="直接连接符 15"/>
              <p:cNvCxnSpPr/>
              <p:nvPr/>
            </p:nvCxnSpPr>
            <p:spPr bwMode="auto">
              <a:xfrm>
                <a:off x="5569773" y="2033537"/>
                <a:ext cx="50578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组合 18"/>
          <p:cNvGrpSpPr/>
          <p:nvPr/>
        </p:nvGrpSpPr>
        <p:grpSpPr bwMode="auto">
          <a:xfrm>
            <a:off x="1230313" y="3567113"/>
            <a:ext cx="1112837" cy="1077912"/>
            <a:chOff x="2935332" y="3136839"/>
            <a:chExt cx="1112792" cy="1077912"/>
          </a:xfrm>
        </p:grpSpPr>
        <p:grpSp>
          <p:nvGrpSpPr>
            <p:cNvPr id="18485" name="组合 55"/>
            <p:cNvGrpSpPr/>
            <p:nvPr/>
          </p:nvGrpSpPr>
          <p:grpSpPr bwMode="auto">
            <a:xfrm>
              <a:off x="3234530" y="3136839"/>
              <a:ext cx="813594" cy="1077912"/>
              <a:chOff x="5491476" y="1507107"/>
              <a:chExt cx="812884" cy="1077218"/>
            </a:xfrm>
          </p:grpSpPr>
          <p:sp>
            <p:nvSpPr>
              <p:cNvPr id="18487" name="矩形 57"/>
              <p:cNvSpPr>
                <a:spLocks noChangeArrowheads="1"/>
              </p:cNvSpPr>
              <p:nvPr/>
            </p:nvSpPr>
            <p:spPr bwMode="auto">
              <a:xfrm>
                <a:off x="5490717" y="1507107"/>
                <a:ext cx="81364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3" name="直接连接符 22"/>
              <p:cNvCxnSpPr/>
              <p:nvPr/>
            </p:nvCxnSpPr>
            <p:spPr bwMode="auto">
              <a:xfrm>
                <a:off x="5641391" y="2046509"/>
                <a:ext cx="507536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86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 bwMode="auto">
          <a:xfrm>
            <a:off x="4781550" y="3754438"/>
            <a:ext cx="1112838" cy="1077912"/>
            <a:chOff x="2935332" y="3136839"/>
            <a:chExt cx="1112792" cy="1077912"/>
          </a:xfrm>
        </p:grpSpPr>
        <p:grpSp>
          <p:nvGrpSpPr>
            <p:cNvPr id="18481" name="组合 55"/>
            <p:cNvGrpSpPr/>
            <p:nvPr/>
          </p:nvGrpSpPr>
          <p:grpSpPr bwMode="auto">
            <a:xfrm>
              <a:off x="3234530" y="3136839"/>
              <a:ext cx="813594" cy="1077912"/>
              <a:chOff x="5491476" y="1507107"/>
              <a:chExt cx="812884" cy="1077218"/>
            </a:xfrm>
          </p:grpSpPr>
          <p:sp>
            <p:nvSpPr>
              <p:cNvPr id="18483" name="矩形 57"/>
              <p:cNvSpPr>
                <a:spLocks noChangeArrowheads="1"/>
              </p:cNvSpPr>
              <p:nvPr/>
            </p:nvSpPr>
            <p:spPr bwMode="auto">
              <a:xfrm>
                <a:off x="5490717" y="1507107"/>
                <a:ext cx="81364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 bwMode="auto">
              <a:xfrm>
                <a:off x="5647736" y="2046509"/>
                <a:ext cx="50753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82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9" name="组合 41"/>
          <p:cNvGrpSpPr/>
          <p:nvPr/>
        </p:nvGrpSpPr>
        <p:grpSpPr bwMode="auto">
          <a:xfrm>
            <a:off x="4781550" y="1006475"/>
            <a:ext cx="3686175" cy="1077913"/>
            <a:chOff x="4737326" y="1980066"/>
            <a:chExt cx="3686172" cy="1077912"/>
          </a:xfrm>
        </p:grpSpPr>
        <p:grpSp>
          <p:nvGrpSpPr>
            <p:cNvPr id="18472" name="组合 42"/>
            <p:cNvGrpSpPr/>
            <p:nvPr/>
          </p:nvGrpSpPr>
          <p:grpSpPr bwMode="auto">
            <a:xfrm>
              <a:off x="4737326" y="1980066"/>
              <a:ext cx="3686172" cy="1077912"/>
              <a:chOff x="1858156" y="2134730"/>
              <a:chExt cx="3684736" cy="1077912"/>
            </a:xfrm>
          </p:grpSpPr>
          <p:sp>
            <p:nvSpPr>
              <p:cNvPr id="18476" name="矩形 17"/>
              <p:cNvSpPr>
                <a:spLocks noChangeArrowheads="1"/>
              </p:cNvSpPr>
              <p:nvPr/>
            </p:nvSpPr>
            <p:spPr bwMode="auto">
              <a:xfrm>
                <a:off x="1858156" y="2380792"/>
                <a:ext cx="368473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      -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</a:t>
                </a: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 +      </a:t>
                </a:r>
                <a:r>
                  <a:rPr lang="zh-CN" altLang="en-US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endParaRPr lang="zh-CN" altLang="en-US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pSp>
            <p:nvGrpSpPr>
              <p:cNvPr id="18477" name="组合 54"/>
              <p:cNvGrpSpPr/>
              <p:nvPr/>
            </p:nvGrpSpPr>
            <p:grpSpPr bwMode="auto">
              <a:xfrm>
                <a:off x="3174603" y="2134730"/>
                <a:ext cx="813594" cy="1077912"/>
                <a:chOff x="5415340" y="1494135"/>
                <a:chExt cx="812884" cy="1077218"/>
              </a:xfrm>
            </p:grpSpPr>
            <p:sp>
              <p:nvSpPr>
                <p:cNvPr id="18479" name="矩形 17"/>
                <p:cNvSpPr>
                  <a:spLocks noChangeArrowheads="1"/>
                </p:cNvSpPr>
                <p:nvPr/>
              </p:nvSpPr>
              <p:spPr bwMode="auto">
                <a:xfrm>
                  <a:off x="5416003" y="1494135"/>
                  <a:ext cx="81177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11</a:t>
                  </a:r>
                  <a:endPara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20</a:t>
                  </a:r>
                  <a:endParaRPr lang="zh-CN" altLang="en-US" sz="3200" b="1" baseline="30000"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 bwMode="auto">
                <a:xfrm>
                  <a:off x="5569797" y="2033537"/>
                  <a:ext cx="505772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78" name="矩形 45"/>
              <p:cNvSpPr>
                <a:spLocks noChangeArrowheads="1"/>
              </p:cNvSpPr>
              <p:nvPr/>
            </p:nvSpPr>
            <p:spPr bwMode="auto">
              <a:xfrm>
                <a:off x="2085079" y="2372855"/>
                <a:ext cx="629992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8473" name="组合 54"/>
            <p:cNvGrpSpPr/>
            <p:nvPr/>
          </p:nvGrpSpPr>
          <p:grpSpPr bwMode="auto">
            <a:xfrm>
              <a:off x="6955334" y="1980066"/>
              <a:ext cx="812799" cy="1077912"/>
              <a:chOff x="5283088" y="1494135"/>
              <a:chExt cx="811773" cy="1077218"/>
            </a:xfrm>
          </p:grpSpPr>
          <p:sp>
            <p:nvSpPr>
              <p:cNvPr id="18474" name="矩形 17"/>
              <p:cNvSpPr>
                <a:spLocks noChangeArrowheads="1"/>
              </p:cNvSpPr>
              <p:nvPr/>
            </p:nvSpPr>
            <p:spPr bwMode="auto">
              <a:xfrm>
                <a:off x="5283088" y="1494135"/>
                <a:ext cx="81177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2</a:t>
                </a:r>
                <a:endParaRPr lang="en-US" altLang="zh-CN" sz="3200" b="1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黑体" panose="02010609060101010101" pitchFamily="49" charset="-122"/>
                  </a:rPr>
                  <a:t>5</a:t>
                </a:r>
                <a:endParaRPr lang="zh-CN" altLang="en-US" sz="3200" b="1" baseline="30000"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 bwMode="auto">
              <a:xfrm>
                <a:off x="5436886" y="2033537"/>
                <a:ext cx="50577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组合 38"/>
          <p:cNvGrpSpPr/>
          <p:nvPr/>
        </p:nvGrpSpPr>
        <p:grpSpPr bwMode="auto">
          <a:xfrm>
            <a:off x="4781550" y="2846388"/>
            <a:ext cx="2152650" cy="1077912"/>
            <a:chOff x="2077147" y="2134730"/>
            <a:chExt cx="2151807" cy="1077912"/>
          </a:xfrm>
        </p:grpSpPr>
        <p:sp>
          <p:nvSpPr>
            <p:cNvPr id="18467" name="矩形 17"/>
            <p:cNvSpPr>
              <a:spLocks noChangeArrowheads="1"/>
            </p:cNvSpPr>
            <p:nvPr/>
          </p:nvSpPr>
          <p:spPr bwMode="auto">
            <a:xfrm>
              <a:off x="2077147" y="2390317"/>
              <a:ext cx="2151807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    -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8468" name="组合 54"/>
            <p:cNvGrpSpPr/>
            <p:nvPr/>
          </p:nvGrpSpPr>
          <p:grpSpPr bwMode="auto">
            <a:xfrm>
              <a:off x="3174603" y="2134730"/>
              <a:ext cx="813594" cy="1077912"/>
              <a:chOff x="5415340" y="1494135"/>
              <a:chExt cx="812884" cy="1077218"/>
            </a:xfrm>
          </p:grpSpPr>
          <p:sp>
            <p:nvSpPr>
              <p:cNvPr id="18470" name="矩形 17"/>
              <p:cNvSpPr>
                <a:spLocks noChangeArrowheads="1"/>
              </p:cNvSpPr>
              <p:nvPr/>
            </p:nvSpPr>
            <p:spPr bwMode="auto">
              <a:xfrm>
                <a:off x="5416003" y="1494135"/>
                <a:ext cx="811772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19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 bwMode="auto">
              <a:xfrm>
                <a:off x="5569796" y="2033537"/>
                <a:ext cx="505772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469" name="矩形 59"/>
            <p:cNvSpPr>
              <a:spLocks noChangeArrowheads="1"/>
            </p:cNvSpPr>
            <p:nvPr/>
          </p:nvSpPr>
          <p:spPr bwMode="auto">
            <a:xfrm>
              <a:off x="2313591" y="2391905"/>
              <a:ext cx="629991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  <a:endParaRPr lang="zh-CN" altLang="en-US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 bwMode="auto">
          <a:xfrm>
            <a:off x="1154113" y="1846263"/>
            <a:ext cx="3306762" cy="1077912"/>
            <a:chOff x="1232126" y="2027691"/>
            <a:chExt cx="3307210" cy="1077912"/>
          </a:xfrm>
        </p:grpSpPr>
        <p:sp>
          <p:nvSpPr>
            <p:cNvPr id="18457" name="矩形 17"/>
            <p:cNvSpPr>
              <a:spLocks noChangeArrowheads="1"/>
            </p:cNvSpPr>
            <p:nvPr/>
          </p:nvSpPr>
          <p:spPr bwMode="auto">
            <a:xfrm>
              <a:off x="1232126" y="2273753"/>
              <a:ext cx="312938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         -         -       </a:t>
              </a:r>
              <a:endPara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8458" name="组合 54"/>
            <p:cNvGrpSpPr/>
            <p:nvPr/>
          </p:nvGrpSpPr>
          <p:grpSpPr bwMode="auto">
            <a:xfrm>
              <a:off x="2696725" y="2027691"/>
              <a:ext cx="813911" cy="1077912"/>
              <a:chOff x="5415340" y="1494135"/>
              <a:chExt cx="812884" cy="1077218"/>
            </a:xfrm>
          </p:grpSpPr>
          <p:sp>
            <p:nvSpPr>
              <p:cNvPr id="18465" name="矩形 17"/>
              <p:cNvSpPr>
                <a:spLocks noChangeArrowheads="1"/>
              </p:cNvSpPr>
              <p:nvPr/>
            </p:nvSpPr>
            <p:spPr bwMode="auto">
              <a:xfrm>
                <a:off x="5414615" y="1494135"/>
                <a:ext cx="813469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5" name="直接连接符 54"/>
              <p:cNvCxnSpPr/>
              <p:nvPr/>
            </p:nvCxnSpPr>
            <p:spPr bwMode="auto">
              <a:xfrm>
                <a:off x="5568428" y="2033537"/>
                <a:ext cx="50742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59" name="组合 54"/>
            <p:cNvGrpSpPr/>
            <p:nvPr/>
          </p:nvGrpSpPr>
          <p:grpSpPr bwMode="auto">
            <a:xfrm>
              <a:off x="1587094" y="2027691"/>
              <a:ext cx="813911" cy="1077912"/>
              <a:chOff x="5415340" y="1494135"/>
              <a:chExt cx="812884" cy="1077218"/>
            </a:xfrm>
          </p:grpSpPr>
          <p:sp>
            <p:nvSpPr>
              <p:cNvPr id="18463" name="矩形 18"/>
              <p:cNvSpPr>
                <a:spLocks noChangeArrowheads="1"/>
              </p:cNvSpPr>
              <p:nvPr/>
            </p:nvSpPr>
            <p:spPr bwMode="auto">
              <a:xfrm>
                <a:off x="5416019" y="1494135"/>
                <a:ext cx="81188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3" name="直接连接符 52"/>
              <p:cNvCxnSpPr/>
              <p:nvPr/>
            </p:nvCxnSpPr>
            <p:spPr bwMode="auto">
              <a:xfrm>
                <a:off x="5569833" y="2033537"/>
                <a:ext cx="505842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460" name="组合 54"/>
            <p:cNvGrpSpPr/>
            <p:nvPr/>
          </p:nvGrpSpPr>
          <p:grpSpPr bwMode="auto">
            <a:xfrm>
              <a:off x="3725425" y="2027691"/>
              <a:ext cx="813911" cy="1077912"/>
              <a:chOff x="5415340" y="1494135"/>
              <a:chExt cx="812884" cy="1077218"/>
            </a:xfrm>
          </p:grpSpPr>
          <p:sp>
            <p:nvSpPr>
              <p:cNvPr id="18461" name="矩形 17"/>
              <p:cNvSpPr>
                <a:spLocks noChangeArrowheads="1"/>
              </p:cNvSpPr>
              <p:nvPr/>
            </p:nvSpPr>
            <p:spPr bwMode="auto">
              <a:xfrm>
                <a:off x="5414755" y="1494135"/>
                <a:ext cx="813469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 bwMode="auto">
              <a:xfrm>
                <a:off x="5568568" y="2033537"/>
                <a:ext cx="507428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8441" name="文本框 5"/>
          <p:cNvSpPr txBox="1">
            <a:spLocks noChangeArrowheads="1"/>
          </p:cNvSpPr>
          <p:nvPr/>
        </p:nvSpPr>
        <p:spPr bwMode="auto">
          <a:xfrm>
            <a:off x="1268413" y="419100"/>
            <a:ext cx="17922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AA65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方法一</a:t>
            </a:r>
            <a:endParaRPr lang="zh-CN" altLang="en-US" sz="3600" b="1">
              <a:solidFill>
                <a:srgbClr val="AA65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7" name="文本框 70"/>
          <p:cNvSpPr txBox="1">
            <a:spLocks noChangeArrowheads="1"/>
          </p:cNvSpPr>
          <p:nvPr/>
        </p:nvSpPr>
        <p:spPr bwMode="auto">
          <a:xfrm>
            <a:off x="4684713" y="414338"/>
            <a:ext cx="17922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>
                <a:solidFill>
                  <a:srgbClr val="AA65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方法二</a:t>
            </a:r>
            <a:endParaRPr lang="zh-CN" altLang="en-US" sz="3600" b="1">
              <a:solidFill>
                <a:srgbClr val="AA65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66" name="组合 41"/>
          <p:cNvGrpSpPr/>
          <p:nvPr/>
        </p:nvGrpSpPr>
        <p:grpSpPr bwMode="auto">
          <a:xfrm>
            <a:off x="4719638" y="1882775"/>
            <a:ext cx="3686175" cy="1077913"/>
            <a:chOff x="4680217" y="1980066"/>
            <a:chExt cx="3686172" cy="1077912"/>
          </a:xfrm>
        </p:grpSpPr>
        <p:grpSp>
          <p:nvGrpSpPr>
            <p:cNvPr id="18448" name="组合 42"/>
            <p:cNvGrpSpPr/>
            <p:nvPr/>
          </p:nvGrpSpPr>
          <p:grpSpPr bwMode="auto">
            <a:xfrm>
              <a:off x="4680217" y="1980066"/>
              <a:ext cx="3686172" cy="1077912"/>
              <a:chOff x="1801069" y="2134730"/>
              <a:chExt cx="3684736" cy="1077912"/>
            </a:xfrm>
          </p:grpSpPr>
          <p:sp>
            <p:nvSpPr>
              <p:cNvPr id="18452" name="矩形 17"/>
              <p:cNvSpPr>
                <a:spLocks noChangeArrowheads="1"/>
              </p:cNvSpPr>
              <p:nvPr/>
            </p:nvSpPr>
            <p:spPr bwMode="auto">
              <a:xfrm>
                <a:off x="1801069" y="2381298"/>
                <a:ext cx="3684736" cy="5847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=    -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（     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 +      </a:t>
                </a:r>
                <a:r>
                  <a: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）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pSp>
            <p:nvGrpSpPr>
              <p:cNvPr id="18453" name="组合 54"/>
              <p:cNvGrpSpPr/>
              <p:nvPr/>
            </p:nvGrpSpPr>
            <p:grpSpPr bwMode="auto">
              <a:xfrm>
                <a:off x="3174603" y="2134730"/>
                <a:ext cx="813594" cy="1077912"/>
                <a:chOff x="5415340" y="1494135"/>
                <a:chExt cx="812884" cy="1077218"/>
              </a:xfrm>
            </p:grpSpPr>
            <p:sp>
              <p:nvSpPr>
                <p:cNvPr id="18455" name="矩形 17"/>
                <p:cNvSpPr>
                  <a:spLocks noChangeArrowheads="1"/>
                </p:cNvSpPr>
                <p:nvPr/>
              </p:nvSpPr>
              <p:spPr bwMode="auto">
                <a:xfrm>
                  <a:off x="5416003" y="1494135"/>
                  <a:ext cx="81177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11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20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75" name="直接连接符 74"/>
                <p:cNvCxnSpPr/>
                <p:nvPr/>
              </p:nvCxnSpPr>
              <p:spPr bwMode="auto">
                <a:xfrm>
                  <a:off x="5569837" y="2033537"/>
                  <a:ext cx="505773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8454" name="矩形 45"/>
              <p:cNvSpPr>
                <a:spLocks noChangeArrowheads="1"/>
              </p:cNvSpPr>
              <p:nvPr/>
            </p:nvSpPr>
            <p:spPr bwMode="auto">
              <a:xfrm>
                <a:off x="2085079" y="2372855"/>
                <a:ext cx="629992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8449" name="组合 54"/>
            <p:cNvGrpSpPr/>
            <p:nvPr/>
          </p:nvGrpSpPr>
          <p:grpSpPr bwMode="auto">
            <a:xfrm>
              <a:off x="6963043" y="1980066"/>
              <a:ext cx="812799" cy="1077912"/>
              <a:chOff x="5290787" y="1494135"/>
              <a:chExt cx="811773" cy="1077218"/>
            </a:xfrm>
          </p:grpSpPr>
          <p:sp>
            <p:nvSpPr>
              <p:cNvPr id="18450" name="矩形 17"/>
              <p:cNvSpPr>
                <a:spLocks noChangeArrowheads="1"/>
              </p:cNvSpPr>
              <p:nvPr/>
            </p:nvSpPr>
            <p:spPr bwMode="auto">
              <a:xfrm>
                <a:off x="5290787" y="1494135"/>
                <a:ext cx="81177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20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70" name="直接连接符 69"/>
              <p:cNvCxnSpPr/>
              <p:nvPr/>
            </p:nvCxnSpPr>
            <p:spPr bwMode="auto">
              <a:xfrm>
                <a:off x="5444576" y="2033537"/>
                <a:ext cx="505773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8" name="思想气泡: 云 57"/>
          <p:cNvSpPr/>
          <p:nvPr/>
        </p:nvSpPr>
        <p:spPr>
          <a:xfrm>
            <a:off x="1681328" y="1171141"/>
            <a:ext cx="5827713" cy="1330325"/>
          </a:xfrm>
          <a:prstGeom prst="cloudCallout">
            <a:avLst>
              <a:gd name="adj1" fmla="val -26330"/>
              <a:gd name="adj2" fmla="val -101829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9" name="文本框 58"/>
          <p:cNvSpPr txBox="1">
            <a:spLocks noChangeArrowheads="1"/>
          </p:cNvSpPr>
          <p:nvPr/>
        </p:nvSpPr>
        <p:spPr bwMode="auto">
          <a:xfrm>
            <a:off x="2068678" y="1534679"/>
            <a:ext cx="48275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indent="0" eaLnBrk="1" latinLnBrk="0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这两种计算方法有什么不同？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6" name="思想气泡: 云 75"/>
          <p:cNvSpPr/>
          <p:nvPr/>
        </p:nvSpPr>
        <p:spPr>
          <a:xfrm>
            <a:off x="787400" y="2538413"/>
            <a:ext cx="3840163" cy="1330325"/>
          </a:xfrm>
          <a:prstGeom prst="cloudCallout">
            <a:avLst>
              <a:gd name="adj1" fmla="val 81447"/>
              <a:gd name="adj2" fmla="val 6525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7" name="文本框 76"/>
          <p:cNvSpPr txBox="1">
            <a:spLocks noChangeArrowheads="1"/>
          </p:cNvSpPr>
          <p:nvPr/>
        </p:nvSpPr>
        <p:spPr bwMode="auto">
          <a:xfrm>
            <a:off x="1136649" y="2898775"/>
            <a:ext cx="35147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方法二用小括号了。</a:t>
            </a:r>
            <a:endParaRPr lang="zh-CN" altLang="en-US" sz="28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58" grpId="0" animBg="1"/>
      <p:bldP spid="58" grpId="1" animBg="1"/>
      <p:bldP spid="59" grpId="0"/>
      <p:bldP spid="59" grpId="1"/>
      <p:bldP spid="76" grpId="0" animBg="1"/>
      <p:bldP spid="7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598488" y="1623212"/>
            <a:ext cx="7777162" cy="2562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分数加减混合运算与整数加减混合运算的顺序相同，也是按照</a:t>
            </a:r>
            <a:r>
              <a:rPr lang="zh-CN" altLang="en-US" sz="3200" b="1" dirty="0">
                <a:solidFill>
                  <a:srgbClr val="E6008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从左往右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的顺序计算，带有小括号的</a:t>
            </a:r>
            <a:r>
              <a:rPr lang="zh-CN" altLang="en-US" sz="3200" b="1" dirty="0">
                <a:solidFill>
                  <a:srgbClr val="E6008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先算小括号里面的，再算小括号外面的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459" name="矩形 1"/>
          <p:cNvSpPr>
            <a:spLocks noChangeArrowheads="1"/>
          </p:cNvSpPr>
          <p:nvPr/>
        </p:nvSpPr>
        <p:spPr bwMode="auto">
          <a:xfrm>
            <a:off x="598488" y="763588"/>
            <a:ext cx="80613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说一说分数加减混合运算的运算顺序。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标题 5"/>
          <p:cNvSpPr txBox="1">
            <a:spLocks noChangeArrowheads="1"/>
          </p:cNvSpPr>
          <p:nvPr/>
        </p:nvSpPr>
        <p:spPr bwMode="auto">
          <a:xfrm>
            <a:off x="539750" y="895350"/>
            <a:ext cx="19446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</a:rPr>
              <a:t>1.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</a:rPr>
              <a:t>计算。</a:t>
            </a:r>
            <a:endParaRPr lang="zh-CN" altLang="en-US" sz="28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0483" name="组合 91"/>
          <p:cNvGrpSpPr/>
          <p:nvPr/>
        </p:nvGrpSpPr>
        <p:grpSpPr bwMode="auto">
          <a:xfrm>
            <a:off x="441325" y="17463"/>
            <a:ext cx="6156325" cy="798512"/>
            <a:chOff x="612312" y="-1587"/>
            <a:chExt cx="6156788" cy="799126"/>
          </a:xfrm>
        </p:grpSpPr>
        <p:pic>
          <p:nvPicPr>
            <p:cNvPr id="20502" name="图片 92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312" y="-1587"/>
              <a:ext cx="6156788" cy="799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03" name="文本框 1"/>
            <p:cNvSpPr txBox="1">
              <a:spLocks noChangeArrowheads="1"/>
            </p:cNvSpPr>
            <p:nvPr/>
          </p:nvSpPr>
          <p:spPr bwMode="auto">
            <a:xfrm>
              <a:off x="1388723" y="160338"/>
              <a:ext cx="4434227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30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lt"/>
                </a:rPr>
                <a:t>三、巩固应用，强化训练</a:t>
              </a:r>
              <a:endParaRPr lang="zh-CN" altLang="en-US" sz="3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lt"/>
              </a:endParaRPr>
            </a:p>
          </p:txBody>
        </p:sp>
      </p:grpSp>
      <p:graphicFrame>
        <p:nvGraphicFramePr>
          <p:cNvPr id="20484" name="对象 5"/>
          <p:cNvGraphicFramePr>
            <a:graphicFrameLocks noChangeAspect="1"/>
          </p:cNvGraphicFramePr>
          <p:nvPr/>
        </p:nvGraphicFramePr>
        <p:xfrm>
          <a:off x="2484438" y="866775"/>
          <a:ext cx="123825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4" name="Equation" r:id="rId2" imgW="622300" imgH="393700" progId="Equation.DSMT4">
                  <p:embed/>
                </p:oleObj>
              </mc:Choice>
              <mc:Fallback>
                <p:oleObj name="Equation" r:id="rId2" imgW="622300" imgH="3937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4438" y="866775"/>
                        <a:ext cx="1238250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2230438" y="1716088"/>
          <a:ext cx="1492250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Equation" r:id="rId4" imgW="748665" imgH="393700" progId="Equation.DSMT4">
                  <p:embed/>
                </p:oleObj>
              </mc:Choice>
              <mc:Fallback>
                <p:oleObj name="Equation" r:id="rId4" imgW="748665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0438" y="1716088"/>
                        <a:ext cx="1492250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/>
          <p:cNvGraphicFramePr>
            <a:graphicFrameLocks noChangeAspect="1"/>
          </p:cNvGraphicFramePr>
          <p:nvPr/>
        </p:nvGraphicFramePr>
        <p:xfrm>
          <a:off x="2198688" y="2500313"/>
          <a:ext cx="1011237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6" name="Equation" r:id="rId6" imgW="508000" imgH="393700" progId="Equation.DSMT4">
                  <p:embed/>
                </p:oleObj>
              </mc:Choice>
              <mc:Fallback>
                <p:oleObj name="Equation" r:id="rId6" imgW="5080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688" y="2500313"/>
                        <a:ext cx="1011237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2198688" y="3605213"/>
          <a:ext cx="531812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7" name="Equation" r:id="rId8" imgW="266700" imgH="393065" progId="Equation.DSMT4">
                  <p:embed/>
                </p:oleObj>
              </mc:Choice>
              <mc:Fallback>
                <p:oleObj name="Equation" r:id="rId8" imgW="266700" imgH="393065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8688" y="3605213"/>
                        <a:ext cx="531812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直接连接符 10"/>
          <p:cNvCxnSpPr/>
          <p:nvPr/>
        </p:nvCxnSpPr>
        <p:spPr>
          <a:xfrm>
            <a:off x="2420938" y="3736975"/>
            <a:ext cx="360362" cy="20955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2408238" y="4138613"/>
            <a:ext cx="360362" cy="20796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2425700" y="3298825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419350" y="4270375"/>
            <a:ext cx="3381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24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2865438" y="3605213"/>
          <a:ext cx="531812" cy="785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8" name="Equation" r:id="rId10" imgW="266700" imgH="393065" progId="Equation.DSMT4">
                  <p:embed/>
                </p:oleObj>
              </mc:Choice>
              <mc:Fallback>
                <p:oleObj name="Equation" r:id="rId10" imgW="266700" imgH="393065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5438" y="3605213"/>
                        <a:ext cx="531812" cy="785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文本框 27"/>
          <p:cNvSpPr txBox="1"/>
          <p:nvPr/>
        </p:nvSpPr>
        <p:spPr>
          <a:xfrm>
            <a:off x="6762027" y="623500"/>
            <a:ext cx="23054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7F5324"/>
                </a:solidFill>
              </a:rPr>
              <a:t>【</a:t>
            </a:r>
            <a:r>
              <a:rPr lang="zh-CN" altLang="en-US" sz="1200" b="1" dirty="0">
                <a:solidFill>
                  <a:srgbClr val="7F5324"/>
                </a:solidFill>
              </a:rPr>
              <a:t>选自教材</a:t>
            </a:r>
            <a:r>
              <a:rPr lang="en-US" altLang="zh-CN" sz="1200" b="1" dirty="0">
                <a:solidFill>
                  <a:srgbClr val="7F5324"/>
                </a:solidFill>
              </a:rPr>
              <a:t>P98 </a:t>
            </a:r>
            <a:r>
              <a:rPr lang="zh-CN" altLang="en-US" sz="1200" b="1" dirty="0">
                <a:solidFill>
                  <a:srgbClr val="7F5324"/>
                </a:solidFill>
              </a:rPr>
              <a:t>做一做 第</a:t>
            </a:r>
            <a:r>
              <a:rPr lang="en-US" altLang="zh-CN" sz="1200" b="1" dirty="0">
                <a:solidFill>
                  <a:srgbClr val="7F5324"/>
                </a:solidFill>
              </a:rPr>
              <a:t>1</a:t>
            </a:r>
            <a:r>
              <a:rPr lang="zh-CN" altLang="en-US" sz="1200" b="1" dirty="0">
                <a:solidFill>
                  <a:srgbClr val="7F5324"/>
                </a:solidFill>
              </a:rPr>
              <a:t>题</a:t>
            </a:r>
            <a:r>
              <a:rPr lang="en-US" altLang="zh-CN" sz="1200" b="1" dirty="0">
                <a:solidFill>
                  <a:srgbClr val="7F5324"/>
                </a:solidFill>
              </a:rPr>
              <a:t>】</a:t>
            </a:r>
            <a:endParaRPr lang="zh-CN" altLang="en-US" sz="1200" b="1" dirty="0">
              <a:solidFill>
                <a:srgbClr val="7F5324"/>
              </a:solidFill>
            </a:endParaRPr>
          </a:p>
        </p:txBody>
      </p:sp>
      <p:grpSp>
        <p:nvGrpSpPr>
          <p:cNvPr id="27" name="组合 78"/>
          <p:cNvGrpSpPr/>
          <p:nvPr/>
        </p:nvGrpSpPr>
        <p:grpSpPr bwMode="auto">
          <a:xfrm>
            <a:off x="5331119" y="815254"/>
            <a:ext cx="3536950" cy="954107"/>
            <a:chOff x="1310632" y="430666"/>
            <a:chExt cx="3537594" cy="954107"/>
          </a:xfrm>
        </p:grpSpPr>
        <p:sp>
          <p:nvSpPr>
            <p:cNvPr id="29" name="矩形 17"/>
            <p:cNvSpPr>
              <a:spLocks noChangeArrowheads="1"/>
            </p:cNvSpPr>
            <p:nvPr/>
          </p:nvSpPr>
          <p:spPr bwMode="auto">
            <a:xfrm>
              <a:off x="1937809" y="676729"/>
              <a:ext cx="291041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（      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+     </a:t>
              </a:r>
              <a:r>
                <a:rPr lang="zh-CN" altLang="en-US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  <a:r>
                <a: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0" name="组合 80"/>
            <p:cNvGrpSpPr/>
            <p:nvPr/>
          </p:nvGrpSpPr>
          <p:grpSpPr bwMode="auto">
            <a:xfrm>
              <a:off x="3239938" y="430666"/>
              <a:ext cx="631940" cy="954107"/>
              <a:chOff x="3325663" y="430666"/>
              <a:chExt cx="631940" cy="954107"/>
            </a:xfrm>
          </p:grpSpPr>
          <p:sp>
            <p:nvSpPr>
              <p:cNvPr id="37" name="矩形 57"/>
              <p:cNvSpPr>
                <a:spLocks noChangeArrowheads="1"/>
              </p:cNvSpPr>
              <p:nvPr/>
            </p:nvSpPr>
            <p:spPr bwMode="auto">
              <a:xfrm>
                <a:off x="3325663" y="430666"/>
                <a:ext cx="631940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zh-CN" altLang="en-US" sz="28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 bwMode="auto">
              <a:xfrm>
                <a:off x="3452975" y="927963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81"/>
            <p:cNvGrpSpPr/>
            <p:nvPr/>
          </p:nvGrpSpPr>
          <p:grpSpPr bwMode="auto">
            <a:xfrm>
              <a:off x="1310632" y="430666"/>
              <a:ext cx="812948" cy="954107"/>
              <a:chOff x="1310632" y="430666"/>
              <a:chExt cx="812948" cy="954107"/>
            </a:xfrm>
          </p:grpSpPr>
          <p:sp>
            <p:nvSpPr>
              <p:cNvPr id="35" name="矩形 57"/>
              <p:cNvSpPr>
                <a:spLocks noChangeArrowheads="1"/>
              </p:cNvSpPr>
              <p:nvPr/>
            </p:nvSpPr>
            <p:spPr bwMode="auto">
              <a:xfrm>
                <a:off x="1310632" y="430666"/>
                <a:ext cx="812948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28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 bwMode="auto">
              <a:xfrm>
                <a:off x="1526860" y="927963"/>
                <a:ext cx="36042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82"/>
            <p:cNvGrpSpPr/>
            <p:nvPr/>
          </p:nvGrpSpPr>
          <p:grpSpPr bwMode="auto">
            <a:xfrm>
              <a:off x="2397973" y="430666"/>
              <a:ext cx="631940" cy="954107"/>
              <a:chOff x="3331423" y="430666"/>
              <a:chExt cx="631940" cy="954107"/>
            </a:xfrm>
          </p:grpSpPr>
          <p:sp>
            <p:nvSpPr>
              <p:cNvPr id="33" name="矩形 57"/>
              <p:cNvSpPr>
                <a:spLocks noChangeArrowheads="1"/>
              </p:cNvSpPr>
              <p:nvPr/>
            </p:nvSpPr>
            <p:spPr bwMode="auto">
              <a:xfrm>
                <a:off x="3331423" y="430666"/>
                <a:ext cx="631940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28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zh-CN" altLang="en-US" sz="28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 bwMode="auto">
              <a:xfrm>
                <a:off x="3458735" y="927963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组合 38"/>
          <p:cNvGrpSpPr/>
          <p:nvPr/>
        </p:nvGrpSpPr>
        <p:grpSpPr bwMode="auto">
          <a:xfrm>
            <a:off x="5177131" y="1872529"/>
            <a:ext cx="2344294" cy="973157"/>
            <a:chOff x="1155926" y="1297441"/>
            <a:chExt cx="2344081" cy="973157"/>
          </a:xfrm>
        </p:grpSpPr>
        <p:sp>
          <p:nvSpPr>
            <p:cNvPr id="40" name="矩形 17"/>
            <p:cNvSpPr>
              <a:spLocks noChangeArrowheads="1"/>
            </p:cNvSpPr>
            <p:nvPr/>
          </p:nvSpPr>
          <p:spPr bwMode="auto">
            <a:xfrm>
              <a:off x="1155926" y="1562554"/>
              <a:ext cx="145401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    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41" name="组合 54"/>
            <p:cNvGrpSpPr/>
            <p:nvPr/>
          </p:nvGrpSpPr>
          <p:grpSpPr bwMode="auto">
            <a:xfrm>
              <a:off x="2134881" y="1297441"/>
              <a:ext cx="1365126" cy="954107"/>
              <a:chOff x="5268024" y="1494135"/>
              <a:chExt cx="1363404" cy="953492"/>
            </a:xfrm>
          </p:grpSpPr>
          <p:sp>
            <p:nvSpPr>
              <p:cNvPr id="45" name="矩形 17"/>
              <p:cNvSpPr>
                <a:spLocks noChangeArrowheads="1"/>
              </p:cNvSpPr>
              <p:nvPr/>
            </p:nvSpPr>
            <p:spPr bwMode="auto">
              <a:xfrm>
                <a:off x="5268024" y="1494135"/>
                <a:ext cx="1363404" cy="9534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 + 2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2×3</a:t>
                </a:r>
                <a:endParaRPr lang="zh-CN" altLang="en-US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6" name="直接连接符 45"/>
              <p:cNvCxnSpPr/>
              <p:nvPr/>
            </p:nvCxnSpPr>
            <p:spPr bwMode="auto">
              <a:xfrm>
                <a:off x="5447171" y="2033537"/>
                <a:ext cx="100511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组合 101"/>
            <p:cNvGrpSpPr/>
            <p:nvPr/>
          </p:nvGrpSpPr>
          <p:grpSpPr bwMode="auto">
            <a:xfrm>
              <a:off x="1355933" y="1316491"/>
              <a:ext cx="814313" cy="954107"/>
              <a:chOff x="5063464" y="1659391"/>
              <a:chExt cx="814313" cy="954107"/>
            </a:xfrm>
          </p:grpSpPr>
          <p:sp>
            <p:nvSpPr>
              <p:cNvPr id="43" name="矩形 57"/>
              <p:cNvSpPr>
                <a:spLocks noChangeArrowheads="1"/>
              </p:cNvSpPr>
              <p:nvPr/>
            </p:nvSpPr>
            <p:spPr bwMode="auto">
              <a:xfrm>
                <a:off x="5063464" y="1659391"/>
                <a:ext cx="814313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 bwMode="auto">
              <a:xfrm>
                <a:off x="5284108" y="2180091"/>
                <a:ext cx="360329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7" name="矩形 17"/>
          <p:cNvSpPr>
            <a:spLocks noChangeArrowheads="1"/>
          </p:cNvSpPr>
          <p:nvPr/>
        </p:nvSpPr>
        <p:spPr bwMode="auto">
          <a:xfrm>
            <a:off x="5205706" y="3960091"/>
            <a:ext cx="11112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= 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48" name="组合 47"/>
          <p:cNvGrpSpPr/>
          <p:nvPr/>
        </p:nvGrpSpPr>
        <p:grpSpPr bwMode="auto">
          <a:xfrm>
            <a:off x="5177131" y="2845666"/>
            <a:ext cx="2152650" cy="954107"/>
            <a:chOff x="1155926" y="2202316"/>
            <a:chExt cx="2152646" cy="954106"/>
          </a:xfrm>
        </p:grpSpPr>
        <p:sp>
          <p:nvSpPr>
            <p:cNvPr id="49" name="矩形 17"/>
            <p:cNvSpPr>
              <a:spLocks noChangeArrowheads="1"/>
            </p:cNvSpPr>
            <p:nvPr/>
          </p:nvSpPr>
          <p:spPr bwMode="auto">
            <a:xfrm>
              <a:off x="1155926" y="2448378"/>
              <a:ext cx="2152646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     </a:t>
              </a: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0" name="组合 114"/>
            <p:cNvGrpSpPr/>
            <p:nvPr/>
          </p:nvGrpSpPr>
          <p:grpSpPr bwMode="auto">
            <a:xfrm>
              <a:off x="1365476" y="2202316"/>
              <a:ext cx="814385" cy="954106"/>
              <a:chOff x="5063482" y="1659391"/>
              <a:chExt cx="814385" cy="954106"/>
            </a:xfrm>
          </p:grpSpPr>
          <p:sp>
            <p:nvSpPr>
              <p:cNvPr id="54" name="矩形 57"/>
              <p:cNvSpPr>
                <a:spLocks noChangeArrowheads="1"/>
              </p:cNvSpPr>
              <p:nvPr/>
            </p:nvSpPr>
            <p:spPr bwMode="auto">
              <a:xfrm>
                <a:off x="5063482" y="1659391"/>
                <a:ext cx="814385" cy="954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5" name="直接连接符 54"/>
              <p:cNvCxnSpPr/>
              <p:nvPr/>
            </p:nvCxnSpPr>
            <p:spPr bwMode="auto">
              <a:xfrm>
                <a:off x="5280969" y="2177562"/>
                <a:ext cx="360361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1" name="组合 137"/>
            <p:cNvGrpSpPr/>
            <p:nvPr/>
          </p:nvGrpSpPr>
          <p:grpSpPr bwMode="auto">
            <a:xfrm>
              <a:off x="2203674" y="2202316"/>
              <a:ext cx="814385" cy="954106"/>
              <a:chOff x="5063480" y="1659391"/>
              <a:chExt cx="814385" cy="954106"/>
            </a:xfrm>
          </p:grpSpPr>
          <p:sp>
            <p:nvSpPr>
              <p:cNvPr id="52" name="矩形 57"/>
              <p:cNvSpPr>
                <a:spLocks noChangeArrowheads="1"/>
              </p:cNvSpPr>
              <p:nvPr/>
            </p:nvSpPr>
            <p:spPr bwMode="auto">
              <a:xfrm>
                <a:off x="5063480" y="1659391"/>
                <a:ext cx="814385" cy="9541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28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53" name="直接连接符 52"/>
              <p:cNvCxnSpPr/>
              <p:nvPr/>
            </p:nvCxnSpPr>
            <p:spPr bwMode="auto">
              <a:xfrm>
                <a:off x="5280967" y="2177562"/>
                <a:ext cx="360361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4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组合 108"/>
          <p:cNvGrpSpPr/>
          <p:nvPr/>
        </p:nvGrpSpPr>
        <p:grpSpPr bwMode="auto">
          <a:xfrm>
            <a:off x="4476361" y="3185137"/>
            <a:ext cx="1051878" cy="1077912"/>
            <a:chOff x="2935332" y="3136839"/>
            <a:chExt cx="1051835" cy="1077912"/>
          </a:xfrm>
        </p:grpSpPr>
        <p:grpSp>
          <p:nvGrpSpPr>
            <p:cNvPr id="21543" name="组合 55"/>
            <p:cNvGrpSpPr/>
            <p:nvPr/>
          </p:nvGrpSpPr>
          <p:grpSpPr bwMode="auto">
            <a:xfrm>
              <a:off x="3172813" y="3136839"/>
              <a:ext cx="814354" cy="1077912"/>
              <a:chOff x="5429812" y="1507107"/>
              <a:chExt cx="813643" cy="1077218"/>
            </a:xfrm>
          </p:grpSpPr>
          <p:sp>
            <p:nvSpPr>
              <p:cNvPr id="21545" name="矩形 57"/>
              <p:cNvSpPr>
                <a:spLocks noChangeArrowheads="1"/>
              </p:cNvSpPr>
              <p:nvPr/>
            </p:nvSpPr>
            <p:spPr bwMode="auto">
              <a:xfrm>
                <a:off x="5429812" y="1507107"/>
                <a:ext cx="813643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24</a:t>
                </a:r>
                <a:endParaRPr lang="zh-CN" altLang="en-US" sz="32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13" name="直接连接符 112"/>
              <p:cNvCxnSpPr/>
              <p:nvPr/>
            </p:nvCxnSpPr>
            <p:spPr bwMode="auto">
              <a:xfrm>
                <a:off x="5580487" y="2046509"/>
                <a:ext cx="50753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544" name="矩形 17"/>
            <p:cNvSpPr>
              <a:spLocks noChangeArrowheads="1"/>
            </p:cNvSpPr>
            <p:nvPr/>
          </p:nvSpPr>
          <p:spPr bwMode="auto">
            <a:xfrm>
              <a:off x="2935332" y="3401951"/>
              <a:ext cx="546078" cy="585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  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 bwMode="auto">
          <a:xfrm>
            <a:off x="4471600" y="1316649"/>
            <a:ext cx="3686175" cy="1077913"/>
            <a:chOff x="4851626" y="1649866"/>
            <a:chExt cx="3686172" cy="1077912"/>
          </a:xfrm>
        </p:grpSpPr>
        <p:grpSp>
          <p:nvGrpSpPr>
            <p:cNvPr id="21531" name="组合 38"/>
            <p:cNvGrpSpPr/>
            <p:nvPr/>
          </p:nvGrpSpPr>
          <p:grpSpPr bwMode="auto">
            <a:xfrm>
              <a:off x="4851626" y="1649866"/>
              <a:ext cx="3686172" cy="1077912"/>
              <a:chOff x="4613501" y="1980066"/>
              <a:chExt cx="3686172" cy="1077912"/>
            </a:xfrm>
          </p:grpSpPr>
          <p:grpSp>
            <p:nvGrpSpPr>
              <p:cNvPr id="21535" name="组合 39"/>
              <p:cNvGrpSpPr/>
              <p:nvPr/>
            </p:nvGrpSpPr>
            <p:grpSpPr bwMode="auto">
              <a:xfrm>
                <a:off x="4613501" y="1980066"/>
                <a:ext cx="3686172" cy="1077912"/>
                <a:chOff x="1734380" y="2134730"/>
                <a:chExt cx="3684736" cy="1077912"/>
              </a:xfrm>
            </p:grpSpPr>
            <p:sp>
              <p:nvSpPr>
                <p:cNvPr id="21539" name="矩形 17"/>
                <p:cNvSpPr>
                  <a:spLocks noChangeArrowheads="1"/>
                </p:cNvSpPr>
                <p:nvPr/>
              </p:nvSpPr>
              <p:spPr bwMode="auto">
                <a:xfrm>
                  <a:off x="1734380" y="2399843"/>
                  <a:ext cx="3684736" cy="5857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=       </a:t>
                  </a: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楷体_GB2312" panose="02010609030101010101" pitchFamily="49" charset="-122"/>
                    </a:rPr>
                    <a:t>-</a:t>
                  </a:r>
                  <a:r>
                    <a:rPr lang="zh-CN" altLang="en-US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（   </a:t>
                  </a:r>
                  <a:r>
                    <a:rPr lang="zh-CN" altLang="en-US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楷体_GB2312" panose="02010609030101010101" pitchFamily="49" charset="-122"/>
                    </a:rPr>
                    <a:t>   </a:t>
                  </a: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 +      </a:t>
                  </a:r>
                  <a:r>
                    <a:rPr lang="zh-CN" altLang="en-US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）</a:t>
                  </a:r>
                  <a:endParaRPr lang="zh-CN" altLang="en-US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21540" name="组合 54"/>
                <p:cNvGrpSpPr/>
                <p:nvPr/>
              </p:nvGrpSpPr>
              <p:grpSpPr bwMode="auto">
                <a:xfrm>
                  <a:off x="3174603" y="2134730"/>
                  <a:ext cx="813594" cy="1077912"/>
                  <a:chOff x="5415340" y="1494135"/>
                  <a:chExt cx="812884" cy="1077218"/>
                </a:xfrm>
              </p:grpSpPr>
              <p:sp>
                <p:nvSpPr>
                  <p:cNvPr id="21541" name="矩形 17"/>
                  <p:cNvSpPr>
                    <a:spLocks noChangeArrowheads="1"/>
                  </p:cNvSpPr>
                  <p:nvPr/>
                </p:nvSpPr>
                <p:spPr bwMode="auto">
                  <a:xfrm>
                    <a:off x="5416004" y="1494135"/>
                    <a:ext cx="811773" cy="10772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10</a:t>
                    </a:r>
                    <a:endPara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  <a:p>
                    <a:pPr algn="ctr" eaLnBrk="1" hangingPunct="1">
                      <a:buFont typeface="Arial" panose="020B0604020202020204" pitchFamily="34" charset="0"/>
                      <a:buNone/>
                    </a:pPr>
                    <a:r>
                      <a:rPr lang="en-US" altLang="zh-CN" sz="32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24</a:t>
                    </a:r>
                    <a:endParaRPr lang="zh-CN" altLang="en-US" sz="3200" b="1" baseline="3000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cxnSp>
                <p:nvCxnSpPr>
                  <p:cNvPr id="126" name="直接连接符 125"/>
                  <p:cNvCxnSpPr/>
                  <p:nvPr/>
                </p:nvCxnSpPr>
                <p:spPr bwMode="auto">
                  <a:xfrm>
                    <a:off x="5569797" y="2033537"/>
                    <a:ext cx="505773" cy="0"/>
                  </a:xfrm>
                  <a:prstGeom prst="line">
                    <a:avLst/>
                  </a:prstGeom>
                  <a:ln w="285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grpSp>
            <p:nvGrpSpPr>
              <p:cNvPr id="21536" name="组合 54"/>
              <p:cNvGrpSpPr/>
              <p:nvPr/>
            </p:nvGrpSpPr>
            <p:grpSpPr bwMode="auto">
              <a:xfrm>
                <a:off x="7087750" y="1980066"/>
                <a:ext cx="813911" cy="1077912"/>
                <a:chOff x="5415340" y="1494135"/>
                <a:chExt cx="812884" cy="1077218"/>
              </a:xfrm>
            </p:grpSpPr>
            <p:sp>
              <p:nvSpPr>
                <p:cNvPr id="21537" name="矩形 17"/>
                <p:cNvSpPr>
                  <a:spLocks noChangeArrowheads="1"/>
                </p:cNvSpPr>
                <p:nvPr/>
              </p:nvSpPr>
              <p:spPr bwMode="auto">
                <a:xfrm>
                  <a:off x="5416001" y="1494135"/>
                  <a:ext cx="81177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24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22" name="直接连接符 121"/>
                <p:cNvCxnSpPr/>
                <p:nvPr/>
              </p:nvCxnSpPr>
              <p:spPr bwMode="auto">
                <a:xfrm>
                  <a:off x="5569794" y="2033537"/>
                  <a:ext cx="505772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532" name="组合 69"/>
            <p:cNvGrpSpPr/>
            <p:nvPr/>
          </p:nvGrpSpPr>
          <p:grpSpPr bwMode="auto">
            <a:xfrm>
              <a:off x="5051651" y="1649866"/>
              <a:ext cx="813667" cy="1077912"/>
              <a:chOff x="5063482" y="1659391"/>
              <a:chExt cx="813667" cy="1077912"/>
            </a:xfrm>
          </p:grpSpPr>
          <p:sp>
            <p:nvSpPr>
              <p:cNvPr id="21533" name="矩形 57"/>
              <p:cNvSpPr>
                <a:spLocks noChangeArrowheads="1"/>
              </p:cNvSpPr>
              <p:nvPr/>
            </p:nvSpPr>
            <p:spPr bwMode="auto">
              <a:xfrm>
                <a:off x="5063482" y="1659391"/>
                <a:ext cx="814387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21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18" name="直接连接符 117"/>
              <p:cNvCxnSpPr/>
              <p:nvPr/>
            </p:nvCxnSpPr>
            <p:spPr bwMode="auto">
              <a:xfrm>
                <a:off x="5209532" y="2199140"/>
                <a:ext cx="493711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7" name="组合 126"/>
          <p:cNvGrpSpPr/>
          <p:nvPr/>
        </p:nvGrpSpPr>
        <p:grpSpPr bwMode="auto">
          <a:xfrm>
            <a:off x="4466837" y="2281848"/>
            <a:ext cx="2276475" cy="1077914"/>
            <a:chOff x="5743575" y="1980065"/>
            <a:chExt cx="2276476" cy="1077913"/>
          </a:xfrm>
        </p:grpSpPr>
        <p:grpSp>
          <p:nvGrpSpPr>
            <p:cNvPr id="21523" name="组合 74"/>
            <p:cNvGrpSpPr/>
            <p:nvPr/>
          </p:nvGrpSpPr>
          <p:grpSpPr bwMode="auto">
            <a:xfrm>
              <a:off x="5743575" y="1980065"/>
              <a:ext cx="2276476" cy="1077912"/>
              <a:chOff x="2864012" y="2134729"/>
              <a:chExt cx="2275589" cy="1077912"/>
            </a:xfrm>
          </p:grpSpPr>
          <p:sp>
            <p:nvSpPr>
              <p:cNvPr id="21527" name="矩形 17"/>
              <p:cNvSpPr>
                <a:spLocks noChangeArrowheads="1"/>
              </p:cNvSpPr>
              <p:nvPr/>
            </p:nvSpPr>
            <p:spPr bwMode="auto">
              <a:xfrm>
                <a:off x="2864012" y="2409368"/>
                <a:ext cx="2275589" cy="5857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        </a:t>
                </a: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grpSp>
            <p:nvGrpSpPr>
              <p:cNvPr id="21528" name="组合 54"/>
              <p:cNvGrpSpPr/>
              <p:nvPr/>
            </p:nvGrpSpPr>
            <p:grpSpPr bwMode="auto">
              <a:xfrm>
                <a:off x="3089725" y="2134729"/>
                <a:ext cx="812483" cy="1077912"/>
                <a:chOff x="5330539" y="1494135"/>
                <a:chExt cx="811774" cy="1077218"/>
              </a:xfrm>
            </p:grpSpPr>
            <p:sp>
              <p:nvSpPr>
                <p:cNvPr id="21529" name="矩形 17"/>
                <p:cNvSpPr>
                  <a:spLocks noChangeArrowheads="1"/>
                </p:cNvSpPr>
                <p:nvPr/>
              </p:nvSpPr>
              <p:spPr bwMode="auto">
                <a:xfrm>
                  <a:off x="5330539" y="1494135"/>
                  <a:ext cx="811774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21</a:t>
                  </a:r>
                  <a:endPara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24</a:t>
                  </a:r>
                  <a:endParaRPr lang="zh-CN" altLang="en-US" sz="3200" b="1" baseline="30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5" name="直接连接符 134"/>
                <p:cNvCxnSpPr/>
                <p:nvPr/>
              </p:nvCxnSpPr>
              <p:spPr bwMode="auto">
                <a:xfrm>
                  <a:off x="5484333" y="2033537"/>
                  <a:ext cx="505773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524" name="组合 54"/>
            <p:cNvGrpSpPr/>
            <p:nvPr/>
          </p:nvGrpSpPr>
          <p:grpSpPr bwMode="auto">
            <a:xfrm>
              <a:off x="7087750" y="1980066"/>
              <a:ext cx="813911" cy="1077912"/>
              <a:chOff x="5415340" y="1494135"/>
              <a:chExt cx="812884" cy="1077218"/>
            </a:xfrm>
          </p:grpSpPr>
          <p:sp>
            <p:nvSpPr>
              <p:cNvPr id="21525" name="矩形 17"/>
              <p:cNvSpPr>
                <a:spLocks noChangeArrowheads="1"/>
              </p:cNvSpPr>
              <p:nvPr/>
            </p:nvSpPr>
            <p:spPr bwMode="auto">
              <a:xfrm>
                <a:off x="5415777" y="1494135"/>
                <a:ext cx="811774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14</a:t>
                </a:r>
                <a:endParaRPr lang="en-US" altLang="zh-CN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24</a:t>
                </a:r>
                <a:endParaRPr lang="zh-CN" altLang="en-US" sz="3200" b="1" baseline="3000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31" name="直接连接符 130"/>
              <p:cNvCxnSpPr/>
              <p:nvPr/>
            </p:nvCxnSpPr>
            <p:spPr bwMode="auto">
              <a:xfrm>
                <a:off x="5569571" y="2033537"/>
                <a:ext cx="505774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513" name="组合 67"/>
          <p:cNvGrpSpPr/>
          <p:nvPr/>
        </p:nvGrpSpPr>
        <p:grpSpPr bwMode="auto">
          <a:xfrm>
            <a:off x="4684325" y="376849"/>
            <a:ext cx="3536950" cy="1077913"/>
            <a:chOff x="1950034" y="877430"/>
            <a:chExt cx="3537273" cy="1077912"/>
          </a:xfrm>
        </p:grpSpPr>
        <p:sp>
          <p:nvSpPr>
            <p:cNvPr id="21514" name="矩形 17"/>
            <p:cNvSpPr>
              <a:spLocks noChangeArrowheads="1"/>
            </p:cNvSpPr>
            <p:nvPr/>
          </p:nvSpPr>
          <p:spPr bwMode="auto">
            <a:xfrm>
              <a:off x="2577154" y="1123493"/>
              <a:ext cx="2910153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>
                  <a:latin typeface="Times New Roman" panose="02020603050405020304" pitchFamily="18" charset="0"/>
                  <a:ea typeface="楷体_GB2312" panose="02010609030101010101" pitchFamily="49" charset="-122"/>
                </a:rPr>
                <a:t> -</a:t>
              </a:r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（      </a:t>
              </a: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+     </a:t>
              </a:r>
              <a:r>
                <a:rPr lang="zh-CN" altLang="en-US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  <a:r>
                <a: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zh-CN" altLang="en-US" sz="3200" b="1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15" name="组合 54"/>
            <p:cNvGrpSpPr/>
            <p:nvPr/>
          </p:nvGrpSpPr>
          <p:grpSpPr bwMode="auto">
            <a:xfrm>
              <a:off x="3174603" y="877430"/>
              <a:ext cx="813594" cy="1077912"/>
              <a:chOff x="5415340" y="1494135"/>
              <a:chExt cx="812884" cy="1077218"/>
            </a:xfrm>
          </p:grpSpPr>
          <p:sp>
            <p:nvSpPr>
              <p:cNvPr id="21521" name="矩形 17"/>
              <p:cNvSpPr>
                <a:spLocks noChangeArrowheads="1"/>
              </p:cNvSpPr>
              <p:nvPr/>
            </p:nvSpPr>
            <p:spPr bwMode="auto">
              <a:xfrm>
                <a:off x="5414846" y="1494135"/>
                <a:ext cx="813750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12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45" name="直接连接符 144"/>
              <p:cNvCxnSpPr/>
              <p:nvPr/>
            </p:nvCxnSpPr>
            <p:spPr bwMode="auto">
              <a:xfrm>
                <a:off x="5568713" y="2033537"/>
                <a:ext cx="5060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516" name="组合 55"/>
            <p:cNvGrpSpPr/>
            <p:nvPr/>
          </p:nvGrpSpPr>
          <p:grpSpPr bwMode="auto">
            <a:xfrm>
              <a:off x="1950034" y="877430"/>
              <a:ext cx="2966048" cy="1077912"/>
              <a:chOff x="3302827" y="1507107"/>
              <a:chExt cx="2963461" cy="1077218"/>
            </a:xfrm>
          </p:grpSpPr>
          <p:sp>
            <p:nvSpPr>
              <p:cNvPr id="21517" name="矩形 57"/>
              <p:cNvSpPr>
                <a:spLocks noChangeArrowheads="1"/>
              </p:cNvSpPr>
              <p:nvPr/>
            </p:nvSpPr>
            <p:spPr bwMode="auto">
              <a:xfrm>
                <a:off x="5453796" y="1507107"/>
                <a:ext cx="81216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41" name="直接连接符 140"/>
              <p:cNvCxnSpPr/>
              <p:nvPr/>
            </p:nvCxnSpPr>
            <p:spPr bwMode="auto">
              <a:xfrm>
                <a:off x="5679045" y="2046509"/>
                <a:ext cx="36008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519" name="矩形 57"/>
              <p:cNvSpPr>
                <a:spLocks noChangeArrowheads="1"/>
              </p:cNvSpPr>
              <p:nvPr/>
            </p:nvSpPr>
            <p:spPr bwMode="auto">
              <a:xfrm>
                <a:off x="3302827" y="1507107"/>
                <a:ext cx="81216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3200" b="1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zh-CN" altLang="en-US" sz="3200" b="1" baseline="3000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43" name="直接连接符 142"/>
              <p:cNvCxnSpPr/>
              <p:nvPr/>
            </p:nvCxnSpPr>
            <p:spPr bwMode="auto">
              <a:xfrm>
                <a:off x="3529662" y="2046509"/>
                <a:ext cx="3584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68" name="对象 15"/>
          <p:cNvGraphicFramePr>
            <a:graphicFrameLocks noChangeAspect="1"/>
          </p:cNvGraphicFramePr>
          <p:nvPr/>
        </p:nvGraphicFramePr>
        <p:xfrm>
          <a:off x="1222374" y="535599"/>
          <a:ext cx="1764110" cy="1015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" name="Equation" r:id="rId1" imgW="685800" imgH="393700" progId="Equation.DSMT4">
                  <p:embed/>
                </p:oleObj>
              </mc:Choice>
              <mc:Fallback>
                <p:oleObj name="Equation" r:id="rId1" imgW="685800" imgH="393700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4" y="535599"/>
                        <a:ext cx="1764110" cy="10153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" name="对象 68"/>
          <p:cNvGraphicFramePr>
            <a:graphicFrameLocks noChangeAspect="1"/>
          </p:cNvGraphicFramePr>
          <p:nvPr/>
        </p:nvGraphicFramePr>
        <p:xfrm>
          <a:off x="947736" y="1454762"/>
          <a:ext cx="2516933" cy="101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5" name="Equation" r:id="rId3" imgW="977265" imgH="393700" progId="Equation.DSMT4">
                  <p:embed/>
                </p:oleObj>
              </mc:Choice>
              <mc:Fallback>
                <p:oleObj name="Equation" r:id="rId3" imgW="977265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7736" y="1454762"/>
                        <a:ext cx="2516933" cy="101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/>
          <p:cNvGraphicFramePr>
            <a:graphicFrameLocks noChangeAspect="1"/>
          </p:cNvGraphicFramePr>
          <p:nvPr/>
        </p:nvGraphicFramePr>
        <p:xfrm>
          <a:off x="949403" y="2437118"/>
          <a:ext cx="1698468" cy="1015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6" name="Equation" r:id="rId5" imgW="660400" imgH="393700" progId="Equation.DSMT4">
                  <p:embed/>
                </p:oleObj>
              </mc:Choice>
              <mc:Fallback>
                <p:oleObj name="Equation" r:id="rId5" imgW="660400" imgH="3937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403" y="2437118"/>
                        <a:ext cx="1698468" cy="1015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对象 70"/>
          <p:cNvGraphicFramePr>
            <a:graphicFrameLocks noChangeAspect="1"/>
          </p:cNvGraphicFramePr>
          <p:nvPr/>
        </p:nvGraphicFramePr>
        <p:xfrm>
          <a:off x="944834" y="3459399"/>
          <a:ext cx="882055" cy="1015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7" name="Equation" r:id="rId7" imgW="342900" imgH="393700" progId="Equation.DSMT4">
                  <p:embed/>
                </p:oleObj>
              </mc:Choice>
              <mc:Fallback>
                <p:oleObj name="Equation" r:id="rId7" imgW="342900" imgH="393700" progId="Equation.DSMT4">
                  <p:embed/>
                  <p:pic>
                    <p:nvPicPr>
                      <p:cNvPr id="0" name="对象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834" y="3459399"/>
                        <a:ext cx="882055" cy="101539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2" name="直接连接符 71"/>
          <p:cNvCxnSpPr/>
          <p:nvPr/>
        </p:nvCxnSpPr>
        <p:spPr>
          <a:xfrm>
            <a:off x="1427249" y="3579813"/>
            <a:ext cx="360362" cy="20955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>
            <a:off x="1384140" y="4164719"/>
            <a:ext cx="360362" cy="20796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/>
          <p:cNvSpPr txBox="1">
            <a:spLocks noChangeArrowheads="1"/>
          </p:cNvSpPr>
          <p:nvPr/>
        </p:nvSpPr>
        <p:spPr bwMode="auto">
          <a:xfrm>
            <a:off x="1074996" y="3348831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文本框 74"/>
          <p:cNvSpPr txBox="1">
            <a:spLocks noChangeArrowheads="1"/>
          </p:cNvSpPr>
          <p:nvPr/>
        </p:nvSpPr>
        <p:spPr bwMode="auto">
          <a:xfrm>
            <a:off x="1380300" y="4389765"/>
            <a:ext cx="3642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8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6" name="对象 75"/>
          <p:cNvGraphicFramePr>
            <a:graphicFrameLocks noChangeAspect="1"/>
          </p:cNvGraphicFramePr>
          <p:nvPr/>
        </p:nvGraphicFramePr>
        <p:xfrm>
          <a:off x="1889918" y="3462380"/>
          <a:ext cx="685131" cy="1015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8" name="Equation" r:id="rId9" imgW="266700" imgH="393065" progId="Equation.DSMT4">
                  <p:embed/>
                </p:oleObj>
              </mc:Choice>
              <mc:Fallback>
                <p:oleObj name="Equation" r:id="rId9" imgW="266700" imgH="393065" progId="Equation.DSMT4">
                  <p:embed/>
                  <p:pic>
                    <p:nvPicPr>
                      <p:cNvPr id="0" name="对象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89918" y="3462380"/>
                        <a:ext cx="685131" cy="10153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8"/>
          <p:cNvGrpSpPr/>
          <p:nvPr/>
        </p:nvGrpSpPr>
        <p:grpSpPr bwMode="auto">
          <a:xfrm>
            <a:off x="1220788" y="785813"/>
            <a:ext cx="3536950" cy="1077912"/>
            <a:chOff x="1310632" y="430666"/>
            <a:chExt cx="3537594" cy="1077912"/>
          </a:xfrm>
        </p:grpSpPr>
        <p:sp>
          <p:nvSpPr>
            <p:cNvPr id="3" name="矩形 17"/>
            <p:cNvSpPr>
              <a:spLocks noChangeArrowheads="1"/>
            </p:cNvSpPr>
            <p:nvPr/>
          </p:nvSpPr>
          <p:spPr bwMode="auto">
            <a:xfrm>
              <a:off x="1937809" y="676729"/>
              <a:ext cx="2910417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    </a:t>
              </a:r>
              <a:endPara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4" name="组合 80"/>
            <p:cNvGrpSpPr/>
            <p:nvPr/>
          </p:nvGrpSpPr>
          <p:grpSpPr bwMode="auto">
            <a:xfrm>
              <a:off x="3133637" y="430666"/>
              <a:ext cx="631940" cy="1077912"/>
              <a:chOff x="3219362" y="430666"/>
              <a:chExt cx="631940" cy="1077912"/>
            </a:xfrm>
          </p:grpSpPr>
          <p:sp>
            <p:nvSpPr>
              <p:cNvPr id="11" name="矩形 57"/>
              <p:cNvSpPr>
                <a:spLocks noChangeArrowheads="1"/>
              </p:cNvSpPr>
              <p:nvPr/>
            </p:nvSpPr>
            <p:spPr bwMode="auto">
              <a:xfrm>
                <a:off x="3219362" y="430666"/>
                <a:ext cx="631940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2" name="直接连接符 11"/>
              <p:cNvCxnSpPr/>
              <p:nvPr/>
            </p:nvCxnSpPr>
            <p:spPr bwMode="auto">
              <a:xfrm>
                <a:off x="3355912" y="970416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" name="组合 81"/>
            <p:cNvGrpSpPr/>
            <p:nvPr/>
          </p:nvGrpSpPr>
          <p:grpSpPr bwMode="auto">
            <a:xfrm>
              <a:off x="1310632" y="430666"/>
              <a:ext cx="813667" cy="1077912"/>
              <a:chOff x="1310632" y="430666"/>
              <a:chExt cx="813667" cy="1077912"/>
            </a:xfrm>
          </p:grpSpPr>
          <p:sp>
            <p:nvSpPr>
              <p:cNvPr id="9" name="矩形 57"/>
              <p:cNvSpPr>
                <a:spLocks noChangeArrowheads="1"/>
              </p:cNvSpPr>
              <p:nvPr/>
            </p:nvSpPr>
            <p:spPr bwMode="auto">
              <a:xfrm>
                <a:off x="1310632" y="430666"/>
                <a:ext cx="812948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10" name="直接连接符 9"/>
              <p:cNvCxnSpPr/>
              <p:nvPr/>
            </p:nvCxnSpPr>
            <p:spPr bwMode="auto">
              <a:xfrm>
                <a:off x="1536098" y="970416"/>
                <a:ext cx="36042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82"/>
            <p:cNvGrpSpPr/>
            <p:nvPr/>
          </p:nvGrpSpPr>
          <p:grpSpPr bwMode="auto">
            <a:xfrm>
              <a:off x="2285757" y="430666"/>
              <a:ext cx="631940" cy="1077912"/>
              <a:chOff x="3219207" y="430666"/>
              <a:chExt cx="631940" cy="1077912"/>
            </a:xfrm>
          </p:grpSpPr>
          <p:sp>
            <p:nvSpPr>
              <p:cNvPr id="7" name="矩形 57"/>
              <p:cNvSpPr>
                <a:spLocks noChangeArrowheads="1"/>
              </p:cNvSpPr>
              <p:nvPr/>
            </p:nvSpPr>
            <p:spPr bwMode="auto">
              <a:xfrm>
                <a:off x="3219207" y="430666"/>
                <a:ext cx="631940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 bwMode="auto">
              <a:xfrm>
                <a:off x="3355758" y="970416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28" name="对象 27"/>
          <p:cNvGraphicFramePr>
            <a:graphicFrameLocks noChangeAspect="1"/>
          </p:cNvGraphicFramePr>
          <p:nvPr/>
        </p:nvGraphicFramePr>
        <p:xfrm>
          <a:off x="1187624" y="1923678"/>
          <a:ext cx="18161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1" name="Equation" r:id="rId1" imgW="43586400" imgH="56692800" progId="Equation.DSMT4">
                  <p:embed/>
                </p:oleObj>
              </mc:Choice>
              <mc:Fallback>
                <p:oleObj name="Equation" r:id="rId1" imgW="43586400" imgH="56692800" progId="Equation.DSMT4">
                  <p:embed/>
                  <p:pic>
                    <p:nvPicPr>
                      <p:cNvPr id="0" name="对象 2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1187624" y="1923678"/>
                        <a:ext cx="1816100" cy="236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组合 78"/>
          <p:cNvGrpSpPr/>
          <p:nvPr/>
        </p:nvGrpSpPr>
        <p:grpSpPr bwMode="auto">
          <a:xfrm>
            <a:off x="4730250" y="786607"/>
            <a:ext cx="3536950" cy="1077912"/>
            <a:chOff x="1310632" y="430666"/>
            <a:chExt cx="3537594" cy="1077912"/>
          </a:xfrm>
        </p:grpSpPr>
        <p:sp>
          <p:nvSpPr>
            <p:cNvPr id="29" name="矩形 17"/>
            <p:cNvSpPr>
              <a:spLocks noChangeArrowheads="1"/>
            </p:cNvSpPr>
            <p:nvPr/>
          </p:nvSpPr>
          <p:spPr bwMode="auto">
            <a:xfrm>
              <a:off x="1937809" y="676729"/>
              <a:ext cx="2910417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+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（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-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30" name="组合 80"/>
            <p:cNvGrpSpPr/>
            <p:nvPr/>
          </p:nvGrpSpPr>
          <p:grpSpPr bwMode="auto">
            <a:xfrm>
              <a:off x="3444233" y="430666"/>
              <a:ext cx="632468" cy="1077912"/>
              <a:chOff x="3529958" y="430666"/>
              <a:chExt cx="632468" cy="1077912"/>
            </a:xfrm>
          </p:grpSpPr>
          <p:sp>
            <p:nvSpPr>
              <p:cNvPr id="37" name="矩形 57"/>
              <p:cNvSpPr>
                <a:spLocks noChangeArrowheads="1"/>
              </p:cNvSpPr>
              <p:nvPr/>
            </p:nvSpPr>
            <p:spPr bwMode="auto">
              <a:xfrm>
                <a:off x="3530345" y="430666"/>
                <a:ext cx="631940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 bwMode="auto">
              <a:xfrm>
                <a:off x="3666895" y="970416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81"/>
            <p:cNvGrpSpPr/>
            <p:nvPr/>
          </p:nvGrpSpPr>
          <p:grpSpPr bwMode="auto">
            <a:xfrm>
              <a:off x="1310632" y="430666"/>
              <a:ext cx="813667" cy="1077912"/>
              <a:chOff x="1310632" y="430666"/>
              <a:chExt cx="813667" cy="1077912"/>
            </a:xfrm>
          </p:grpSpPr>
          <p:sp>
            <p:nvSpPr>
              <p:cNvPr id="35" name="矩形 57"/>
              <p:cNvSpPr>
                <a:spLocks noChangeArrowheads="1"/>
              </p:cNvSpPr>
              <p:nvPr/>
            </p:nvSpPr>
            <p:spPr bwMode="auto">
              <a:xfrm>
                <a:off x="1310632" y="430666"/>
                <a:ext cx="812948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6" name="直接连接符 35"/>
              <p:cNvCxnSpPr/>
              <p:nvPr/>
            </p:nvCxnSpPr>
            <p:spPr bwMode="auto">
              <a:xfrm>
                <a:off x="1536098" y="970416"/>
                <a:ext cx="360428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组合 82"/>
            <p:cNvGrpSpPr/>
            <p:nvPr/>
          </p:nvGrpSpPr>
          <p:grpSpPr bwMode="auto">
            <a:xfrm>
              <a:off x="2596508" y="430666"/>
              <a:ext cx="632468" cy="1077912"/>
              <a:chOff x="3529958" y="430666"/>
              <a:chExt cx="632468" cy="1077912"/>
            </a:xfrm>
          </p:grpSpPr>
          <p:sp>
            <p:nvSpPr>
              <p:cNvPr id="33" name="矩形 57"/>
              <p:cNvSpPr>
                <a:spLocks noChangeArrowheads="1"/>
              </p:cNvSpPr>
              <p:nvPr/>
            </p:nvSpPr>
            <p:spPr bwMode="auto">
              <a:xfrm>
                <a:off x="3530191" y="430666"/>
                <a:ext cx="631940" cy="10779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4" name="直接连接符 33"/>
              <p:cNvCxnSpPr/>
              <p:nvPr/>
            </p:nvCxnSpPr>
            <p:spPr bwMode="auto">
              <a:xfrm>
                <a:off x="3666741" y="970416"/>
                <a:ext cx="358840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39" name="对象 38"/>
          <p:cNvGraphicFramePr>
            <a:graphicFrameLocks noChangeAspect="1"/>
          </p:cNvGraphicFramePr>
          <p:nvPr/>
        </p:nvGraphicFramePr>
        <p:xfrm>
          <a:off x="4697086" y="1996480"/>
          <a:ext cx="2120900" cy="2362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2" name="Equation" r:id="rId3" imgW="50901600" imgH="56692800" progId="Equation.DSMT4">
                  <p:embed/>
                </p:oleObj>
              </mc:Choice>
              <mc:Fallback>
                <p:oleObj name="Equation" r:id="rId3" imgW="50901600" imgH="56692800" progId="Equation.DSMT4">
                  <p:embed/>
                  <p:pic>
                    <p:nvPicPr>
                      <p:cNvPr id="0" name="对象 6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97086" y="1996480"/>
                        <a:ext cx="2120900" cy="2362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组合 67"/>
          <p:cNvGrpSpPr/>
          <p:nvPr/>
        </p:nvGrpSpPr>
        <p:grpSpPr bwMode="auto">
          <a:xfrm>
            <a:off x="4846638" y="765175"/>
            <a:ext cx="3536950" cy="1077914"/>
            <a:chOff x="1950034" y="877430"/>
            <a:chExt cx="3537273" cy="1077913"/>
          </a:xfrm>
        </p:grpSpPr>
        <p:sp>
          <p:nvSpPr>
            <p:cNvPr id="58" name="矩形 17"/>
            <p:cNvSpPr>
              <a:spLocks noChangeArrowheads="1"/>
            </p:cNvSpPr>
            <p:nvPr/>
          </p:nvSpPr>
          <p:spPr bwMode="auto">
            <a:xfrm>
              <a:off x="2577154" y="1123493"/>
              <a:ext cx="2910153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 -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（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+     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）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</a:t>
              </a:r>
              <a:endPara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59" name="组合 54"/>
            <p:cNvGrpSpPr/>
            <p:nvPr/>
          </p:nvGrpSpPr>
          <p:grpSpPr bwMode="auto">
            <a:xfrm>
              <a:off x="3174110" y="877432"/>
              <a:ext cx="814461" cy="1077911"/>
              <a:chOff x="5414846" y="1494135"/>
              <a:chExt cx="813750" cy="1077216"/>
            </a:xfrm>
          </p:grpSpPr>
          <p:sp>
            <p:nvSpPr>
              <p:cNvPr id="65" name="矩形 17"/>
              <p:cNvSpPr>
                <a:spLocks noChangeArrowheads="1"/>
              </p:cNvSpPr>
              <p:nvPr/>
            </p:nvSpPr>
            <p:spPr bwMode="auto">
              <a:xfrm>
                <a:off x="5414846" y="1494135"/>
                <a:ext cx="813750" cy="1077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 bwMode="auto">
              <a:xfrm>
                <a:off x="5568713" y="2033537"/>
                <a:ext cx="5060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0" name="组合 55"/>
            <p:cNvGrpSpPr/>
            <p:nvPr/>
          </p:nvGrpSpPr>
          <p:grpSpPr bwMode="auto">
            <a:xfrm>
              <a:off x="1950034" y="877430"/>
              <a:ext cx="2966048" cy="1077912"/>
              <a:chOff x="3302827" y="1507107"/>
              <a:chExt cx="2963461" cy="1077218"/>
            </a:xfrm>
          </p:grpSpPr>
          <p:sp>
            <p:nvSpPr>
              <p:cNvPr id="61" name="矩形 57"/>
              <p:cNvSpPr>
                <a:spLocks noChangeArrowheads="1"/>
              </p:cNvSpPr>
              <p:nvPr/>
            </p:nvSpPr>
            <p:spPr bwMode="auto">
              <a:xfrm>
                <a:off x="5453796" y="1507107"/>
                <a:ext cx="81216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2" name="直接连接符 61"/>
              <p:cNvCxnSpPr/>
              <p:nvPr/>
            </p:nvCxnSpPr>
            <p:spPr bwMode="auto">
              <a:xfrm>
                <a:off x="5679045" y="2046509"/>
                <a:ext cx="36008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3" name="矩形 57"/>
              <p:cNvSpPr>
                <a:spLocks noChangeArrowheads="1"/>
              </p:cNvSpPr>
              <p:nvPr/>
            </p:nvSpPr>
            <p:spPr bwMode="auto">
              <a:xfrm>
                <a:off x="3302827" y="1507107"/>
                <a:ext cx="81216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64" name="直接连接符 63"/>
              <p:cNvCxnSpPr/>
              <p:nvPr/>
            </p:nvCxnSpPr>
            <p:spPr bwMode="auto">
              <a:xfrm>
                <a:off x="3529662" y="2046509"/>
                <a:ext cx="3584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71" name="对象 70"/>
          <p:cNvGraphicFramePr>
            <a:graphicFrameLocks noChangeAspect="1"/>
          </p:cNvGraphicFramePr>
          <p:nvPr/>
        </p:nvGraphicFramePr>
        <p:xfrm>
          <a:off x="4860032" y="1923678"/>
          <a:ext cx="2171700" cy="278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1" imgW="52120800" imgH="66751200" progId="Equation.DSMT4">
                  <p:embed/>
                </p:oleObj>
              </mc:Choice>
              <mc:Fallback>
                <p:oleObj name="Equation" r:id="rId1" imgW="52120800" imgH="66751200" progId="Equation.DSMT4">
                  <p:embed/>
                  <p:pic>
                    <p:nvPicPr>
                      <p:cNvPr id="0" name="对象 69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860032" y="1923678"/>
                        <a:ext cx="2171700" cy="278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组合 67"/>
          <p:cNvGrpSpPr/>
          <p:nvPr/>
        </p:nvGrpSpPr>
        <p:grpSpPr bwMode="auto">
          <a:xfrm>
            <a:off x="1394836" y="819727"/>
            <a:ext cx="3536950" cy="1077914"/>
            <a:chOff x="1950034" y="877430"/>
            <a:chExt cx="3537273" cy="1077913"/>
          </a:xfrm>
        </p:grpSpPr>
        <p:sp>
          <p:nvSpPr>
            <p:cNvPr id="27" name="矩形 17"/>
            <p:cNvSpPr>
              <a:spLocks noChangeArrowheads="1"/>
            </p:cNvSpPr>
            <p:nvPr/>
          </p:nvSpPr>
          <p:spPr bwMode="auto">
            <a:xfrm>
              <a:off x="2577154" y="1123493"/>
              <a:ext cx="2910153" cy="585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3200" b="1" dirty="0">
                  <a:latin typeface="Times New Roman" panose="02020603050405020304" pitchFamily="18" charset="0"/>
                  <a:ea typeface="楷体_GB2312" panose="02010609030101010101" pitchFamily="49" charset="-122"/>
                </a:rPr>
                <a:t> -</a:t>
              </a:r>
              <a:r>
                <a:rPr lang="zh-CN" altLang="en-US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 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+      </a:t>
              </a:r>
              <a:endPara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8" name="组合 54"/>
            <p:cNvGrpSpPr/>
            <p:nvPr/>
          </p:nvGrpSpPr>
          <p:grpSpPr bwMode="auto">
            <a:xfrm>
              <a:off x="2827604" y="877432"/>
              <a:ext cx="814461" cy="1077911"/>
              <a:chOff x="5068643" y="1494135"/>
              <a:chExt cx="813750" cy="1077216"/>
            </a:xfrm>
          </p:grpSpPr>
          <p:sp>
            <p:nvSpPr>
              <p:cNvPr id="34" name="矩形 17"/>
              <p:cNvSpPr>
                <a:spLocks noChangeArrowheads="1"/>
              </p:cNvSpPr>
              <p:nvPr/>
            </p:nvSpPr>
            <p:spPr bwMode="auto">
              <a:xfrm>
                <a:off x="5068643" y="1494135"/>
                <a:ext cx="813750" cy="107721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5" name="直接连接符 34"/>
              <p:cNvCxnSpPr/>
              <p:nvPr/>
            </p:nvCxnSpPr>
            <p:spPr bwMode="auto">
              <a:xfrm>
                <a:off x="5222510" y="2033537"/>
                <a:ext cx="506016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组合 55"/>
            <p:cNvGrpSpPr/>
            <p:nvPr/>
          </p:nvGrpSpPr>
          <p:grpSpPr bwMode="auto">
            <a:xfrm>
              <a:off x="1950034" y="877430"/>
              <a:ext cx="2619216" cy="1077912"/>
              <a:chOff x="3302827" y="1507107"/>
              <a:chExt cx="2616931" cy="1077218"/>
            </a:xfrm>
          </p:grpSpPr>
          <p:sp>
            <p:nvSpPr>
              <p:cNvPr id="30" name="矩形 57"/>
              <p:cNvSpPr>
                <a:spLocks noChangeArrowheads="1"/>
              </p:cNvSpPr>
              <p:nvPr/>
            </p:nvSpPr>
            <p:spPr bwMode="auto">
              <a:xfrm>
                <a:off x="5107593" y="1507107"/>
                <a:ext cx="81216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1" name="直接连接符 30"/>
              <p:cNvCxnSpPr/>
              <p:nvPr/>
            </p:nvCxnSpPr>
            <p:spPr bwMode="auto">
              <a:xfrm>
                <a:off x="5332841" y="2046509"/>
                <a:ext cx="36008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矩形 57"/>
              <p:cNvSpPr>
                <a:spLocks noChangeArrowheads="1"/>
              </p:cNvSpPr>
              <p:nvPr/>
            </p:nvSpPr>
            <p:spPr bwMode="auto">
              <a:xfrm>
                <a:off x="3302827" y="1507107"/>
                <a:ext cx="812165" cy="107721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32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zh-CN" altLang="en-US" sz="3200" b="1" baseline="30000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 bwMode="auto">
              <a:xfrm>
                <a:off x="3529662" y="2046509"/>
                <a:ext cx="358495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1336222" y="1906222"/>
          <a:ext cx="1117600" cy="238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Equation" r:id="rId3" imgW="26822400" imgH="57302400" progId="Equation.DSMT4">
                  <p:embed/>
                </p:oleObj>
              </mc:Choice>
              <mc:Fallback>
                <p:oleObj name="Equation" r:id="rId3" imgW="26822400" imgH="57302400" progId="Equation.DSMT4">
                  <p:embed/>
                  <p:pic>
                    <p:nvPicPr>
                      <p:cNvPr id="0" name="对象 2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36222" y="1906222"/>
                        <a:ext cx="1117600" cy="238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1"/>
          <p:cNvSpPr>
            <a:spLocks noChangeArrowheads="1"/>
          </p:cNvSpPr>
          <p:nvPr/>
        </p:nvSpPr>
        <p:spPr bwMode="auto">
          <a:xfrm>
            <a:off x="473075" y="582613"/>
            <a:ext cx="8350250" cy="1712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2.小明用一根1m长的铁丝围成一个三角形，量得三角形的两条边长分别为       m、      m，第三条边长多少米？这是一个什么三角形？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2531" name="对象 2"/>
          <p:cNvGraphicFramePr>
            <a:graphicFrameLocks noChangeAspect="1"/>
          </p:cNvGraphicFramePr>
          <p:nvPr/>
        </p:nvGraphicFramePr>
        <p:xfrm>
          <a:off x="4273550" y="1039019"/>
          <a:ext cx="298450" cy="842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" r:id="rId1" imgW="139700" imgH="393700" progId="Equation.DSMT4">
                  <p:embed/>
                </p:oleObj>
              </mc:Choice>
              <mc:Fallback>
                <p:oleObj name="" r:id="rId1" imgW="1397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3550" y="1039019"/>
                        <a:ext cx="298450" cy="842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2" name="对象 3"/>
          <p:cNvGraphicFramePr>
            <a:graphicFrameLocks noChangeAspect="1"/>
          </p:cNvGraphicFramePr>
          <p:nvPr/>
        </p:nvGraphicFramePr>
        <p:xfrm>
          <a:off x="5486651" y="1035768"/>
          <a:ext cx="328613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" r:id="rId3" imgW="152400" imgH="393700" progId="Equation.DSMT4">
                  <p:embed/>
                </p:oleObj>
              </mc:Choice>
              <mc:Fallback>
                <p:oleObj name="" r:id="rId3" imgW="152400" imgH="3937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651" y="1035768"/>
                        <a:ext cx="328613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组合 29"/>
          <p:cNvGrpSpPr/>
          <p:nvPr/>
        </p:nvGrpSpPr>
        <p:grpSpPr bwMode="auto">
          <a:xfrm>
            <a:off x="827584" y="3993926"/>
            <a:ext cx="7469187" cy="954088"/>
            <a:chOff x="1389061" y="3423642"/>
            <a:chExt cx="7469633" cy="953129"/>
          </a:xfrm>
        </p:grpSpPr>
        <p:grpSp>
          <p:nvGrpSpPr>
            <p:cNvPr id="22571" name="组合 26"/>
            <p:cNvGrpSpPr/>
            <p:nvPr/>
          </p:nvGrpSpPr>
          <p:grpSpPr bwMode="auto">
            <a:xfrm>
              <a:off x="1389061" y="3423642"/>
              <a:ext cx="7469633" cy="953129"/>
              <a:chOff x="1389061" y="3423642"/>
              <a:chExt cx="7469633" cy="953129"/>
            </a:xfrm>
          </p:grpSpPr>
          <p:sp>
            <p:nvSpPr>
              <p:cNvPr id="22573" name="文本框 23"/>
              <p:cNvSpPr txBox="1">
                <a:spLocks noChangeArrowheads="1"/>
              </p:cNvSpPr>
              <p:nvPr/>
            </p:nvSpPr>
            <p:spPr bwMode="auto">
              <a:xfrm>
                <a:off x="1389061" y="3569339"/>
                <a:ext cx="7469633" cy="5916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30000"/>
                  </a:lnSpc>
                  <a:buFont typeface="Arial" panose="020B0604020202020204" pitchFamily="34" charset="0"/>
                  <a:buNone/>
                </a:pP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答：第三边长是    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m</a:t>
                </a:r>
                <a:r>
                  <a: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，这是一个等腰三角形。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74" name="文本框 24"/>
              <p:cNvSpPr txBox="1">
                <a:spLocks noChangeArrowheads="1"/>
              </p:cNvSpPr>
              <p:nvPr/>
            </p:nvSpPr>
            <p:spPr bwMode="auto">
              <a:xfrm>
                <a:off x="3818731" y="3423642"/>
                <a:ext cx="609600" cy="953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3938738" y="3915272"/>
              <a:ext cx="368322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28"/>
          <p:cNvGrpSpPr/>
          <p:nvPr/>
        </p:nvGrpSpPr>
        <p:grpSpPr bwMode="auto">
          <a:xfrm>
            <a:off x="2842121" y="2292126"/>
            <a:ext cx="3621088" cy="977900"/>
            <a:chOff x="1636713" y="2558581"/>
            <a:chExt cx="3621087" cy="979542"/>
          </a:xfrm>
        </p:grpSpPr>
        <p:grpSp>
          <p:nvGrpSpPr>
            <p:cNvPr id="22556" name="组合 2"/>
            <p:cNvGrpSpPr/>
            <p:nvPr/>
          </p:nvGrpSpPr>
          <p:grpSpPr bwMode="auto">
            <a:xfrm>
              <a:off x="3530600" y="2583178"/>
              <a:ext cx="1727200" cy="954945"/>
              <a:chOff x="2406650" y="1713228"/>
              <a:chExt cx="1727200" cy="954945"/>
            </a:xfrm>
          </p:grpSpPr>
          <p:sp>
            <p:nvSpPr>
              <p:cNvPr id="22567" name="文本框 3"/>
              <p:cNvSpPr txBox="1">
                <a:spLocks noChangeArrowheads="1"/>
              </p:cNvSpPr>
              <p:nvPr/>
            </p:nvSpPr>
            <p:spPr bwMode="auto">
              <a:xfrm>
                <a:off x="2406650" y="1949450"/>
                <a:ext cx="304800" cy="5236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=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68" name="文本框 4"/>
              <p:cNvSpPr txBox="1">
                <a:spLocks noChangeArrowheads="1"/>
              </p:cNvSpPr>
              <p:nvPr/>
            </p:nvSpPr>
            <p:spPr bwMode="auto">
              <a:xfrm>
                <a:off x="2632075" y="1713228"/>
                <a:ext cx="609600" cy="954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2743200" y="2172041"/>
                <a:ext cx="3683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70" name="文本框 21"/>
              <p:cNvSpPr txBox="1">
                <a:spLocks noChangeArrowheads="1"/>
              </p:cNvSpPr>
              <p:nvPr/>
            </p:nvSpPr>
            <p:spPr bwMode="auto">
              <a:xfrm>
                <a:off x="3162300" y="1943098"/>
                <a:ext cx="971550" cy="523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(m)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2557" name="组合 6"/>
            <p:cNvGrpSpPr/>
            <p:nvPr/>
          </p:nvGrpSpPr>
          <p:grpSpPr bwMode="auto">
            <a:xfrm>
              <a:off x="1636713" y="2819055"/>
              <a:ext cx="674687" cy="524023"/>
              <a:chOff x="2678113" y="1923705"/>
              <a:chExt cx="674687" cy="524023"/>
            </a:xfrm>
          </p:grpSpPr>
          <p:sp>
            <p:nvSpPr>
              <p:cNvPr id="22565" name="文本框 7"/>
              <p:cNvSpPr txBox="1">
                <a:spLocks noChangeArrowheads="1"/>
              </p:cNvSpPr>
              <p:nvPr/>
            </p:nvSpPr>
            <p:spPr bwMode="auto">
              <a:xfrm>
                <a:off x="3048000" y="1924049"/>
                <a:ext cx="304800" cy="5236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-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sp>
            <p:nvSpPr>
              <p:cNvPr id="22566" name="文本框 8"/>
              <p:cNvSpPr txBox="1">
                <a:spLocks noChangeArrowheads="1"/>
              </p:cNvSpPr>
              <p:nvPr/>
            </p:nvSpPr>
            <p:spPr bwMode="auto">
              <a:xfrm>
                <a:off x="2678113" y="1923705"/>
                <a:ext cx="609600" cy="523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22558" name="组合 10"/>
            <p:cNvGrpSpPr/>
            <p:nvPr/>
          </p:nvGrpSpPr>
          <p:grpSpPr bwMode="auto">
            <a:xfrm>
              <a:off x="2149476" y="2558582"/>
              <a:ext cx="609600" cy="954946"/>
              <a:chOff x="2628901" y="1694983"/>
              <a:chExt cx="609600" cy="954946"/>
            </a:xfrm>
          </p:grpSpPr>
          <p:sp>
            <p:nvSpPr>
              <p:cNvPr id="22563" name="文本框 12"/>
              <p:cNvSpPr txBox="1">
                <a:spLocks noChangeArrowheads="1"/>
              </p:cNvSpPr>
              <p:nvPr/>
            </p:nvSpPr>
            <p:spPr bwMode="auto">
              <a:xfrm>
                <a:off x="2628901" y="1694983"/>
                <a:ext cx="609600" cy="954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1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4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2816226" y="2173622"/>
                <a:ext cx="3397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559" name="文本框 16"/>
            <p:cNvSpPr txBox="1">
              <a:spLocks noChangeArrowheads="1"/>
            </p:cNvSpPr>
            <p:nvPr/>
          </p:nvSpPr>
          <p:spPr bwMode="auto">
            <a:xfrm>
              <a:off x="2562225" y="2825411"/>
              <a:ext cx="609600" cy="5236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-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22560" name="组合 18"/>
            <p:cNvGrpSpPr/>
            <p:nvPr/>
          </p:nvGrpSpPr>
          <p:grpSpPr bwMode="auto">
            <a:xfrm>
              <a:off x="2899571" y="2558581"/>
              <a:ext cx="609600" cy="954946"/>
              <a:chOff x="2680496" y="1694982"/>
              <a:chExt cx="609600" cy="954946"/>
            </a:xfrm>
          </p:grpSpPr>
          <p:sp>
            <p:nvSpPr>
              <p:cNvPr id="22561" name="文本框 19"/>
              <p:cNvSpPr txBox="1">
                <a:spLocks noChangeArrowheads="1"/>
              </p:cNvSpPr>
              <p:nvPr/>
            </p:nvSpPr>
            <p:spPr bwMode="auto">
              <a:xfrm>
                <a:off x="2680496" y="1694982"/>
                <a:ext cx="609600" cy="9549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3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8</a:t>
                </a:r>
                <a:endPara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cxnSp>
            <p:nvCxnSpPr>
              <p:cNvPr id="17" name="直接连接符 16"/>
              <p:cNvCxnSpPr/>
              <p:nvPr/>
            </p:nvCxnSpPr>
            <p:spPr>
              <a:xfrm>
                <a:off x="2816226" y="2173622"/>
                <a:ext cx="339725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511" name="文本框 5"/>
          <p:cNvSpPr txBox="1">
            <a:spLocks noChangeArrowheads="1"/>
          </p:cNvSpPr>
          <p:nvPr/>
        </p:nvSpPr>
        <p:spPr bwMode="auto">
          <a:xfrm>
            <a:off x="1637209" y="2535014"/>
            <a:ext cx="17716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</a:t>
            </a:r>
            <a:r>
              <a:rPr lang="en-US" altLang="zh-CN" sz="2800" b="1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ED61A7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1512" name="文本框 5"/>
          <p:cNvSpPr txBox="1">
            <a:spLocks noChangeArrowheads="1"/>
          </p:cNvSpPr>
          <p:nvPr/>
        </p:nvSpPr>
        <p:spPr bwMode="auto">
          <a:xfrm>
            <a:off x="1621334" y="3317651"/>
            <a:ext cx="12668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</a:t>
            </a:r>
            <a:r>
              <a:rPr lang="en-US" altLang="zh-CN" sz="2800" b="1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>
              <a:solidFill>
                <a:srgbClr val="ED61A7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2842121" y="3127151"/>
            <a:ext cx="4022725" cy="960438"/>
            <a:chOff x="1262063" y="3474234"/>
            <a:chExt cx="4021139" cy="960684"/>
          </a:xfrm>
        </p:grpSpPr>
        <p:grpSp>
          <p:nvGrpSpPr>
            <p:cNvPr id="22538" name="组合 28"/>
            <p:cNvGrpSpPr/>
            <p:nvPr/>
          </p:nvGrpSpPr>
          <p:grpSpPr bwMode="auto">
            <a:xfrm>
              <a:off x="1262063" y="3474234"/>
              <a:ext cx="4021139" cy="960684"/>
              <a:chOff x="1636713" y="2565617"/>
              <a:chExt cx="4021139" cy="961528"/>
            </a:xfrm>
          </p:grpSpPr>
          <p:grpSp>
            <p:nvGrpSpPr>
              <p:cNvPr id="22541" name="组合 2"/>
              <p:cNvGrpSpPr/>
              <p:nvPr/>
            </p:nvGrpSpPr>
            <p:grpSpPr bwMode="auto">
              <a:xfrm>
                <a:off x="3530600" y="2565617"/>
                <a:ext cx="2127252" cy="954945"/>
                <a:chOff x="2406650" y="1695667"/>
                <a:chExt cx="2127252" cy="954945"/>
              </a:xfrm>
            </p:grpSpPr>
            <p:sp>
              <p:nvSpPr>
                <p:cNvPr id="22552" name="文本框 3"/>
                <p:cNvSpPr txBox="1">
                  <a:spLocks noChangeArrowheads="1"/>
                </p:cNvSpPr>
                <p:nvPr/>
              </p:nvSpPr>
              <p:spPr bwMode="auto">
                <a:xfrm>
                  <a:off x="2406650" y="1949450"/>
                  <a:ext cx="304800" cy="5236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=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2553" name="文本框 4"/>
                <p:cNvSpPr txBox="1">
                  <a:spLocks noChangeArrowheads="1"/>
                </p:cNvSpPr>
                <p:nvPr/>
              </p:nvSpPr>
              <p:spPr bwMode="auto">
                <a:xfrm>
                  <a:off x="2632075" y="1695667"/>
                  <a:ext cx="609600" cy="95494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3</a:t>
                  </a:r>
                  <a:endPara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  <a:p>
                  <a:pPr algn="ctr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8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56" name="直接连接符 55"/>
                <p:cNvCxnSpPr/>
                <p:nvPr/>
              </p:nvCxnSpPr>
              <p:spPr>
                <a:xfrm>
                  <a:off x="2742322" y="2174048"/>
                  <a:ext cx="368155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2555" name="文本框 21"/>
                <p:cNvSpPr txBox="1">
                  <a:spLocks noChangeArrowheads="1"/>
                </p:cNvSpPr>
                <p:nvPr/>
              </p:nvSpPr>
              <p:spPr bwMode="auto">
                <a:xfrm>
                  <a:off x="3162300" y="1943098"/>
                  <a:ext cx="1371602" cy="5236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(m)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22542" name="组合 6"/>
              <p:cNvGrpSpPr/>
              <p:nvPr/>
            </p:nvGrpSpPr>
            <p:grpSpPr bwMode="auto">
              <a:xfrm>
                <a:off x="1636713" y="2819055"/>
                <a:ext cx="674687" cy="524024"/>
                <a:chOff x="2678113" y="1923705"/>
                <a:chExt cx="674687" cy="524024"/>
              </a:xfrm>
            </p:grpSpPr>
            <p:sp>
              <p:nvSpPr>
                <p:cNvPr id="22550" name="文本框 7"/>
                <p:cNvSpPr txBox="1">
                  <a:spLocks noChangeArrowheads="1"/>
                </p:cNvSpPr>
                <p:nvPr/>
              </p:nvSpPr>
              <p:spPr bwMode="auto">
                <a:xfrm>
                  <a:off x="3048000" y="1924049"/>
                  <a:ext cx="304800" cy="5236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-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sp>
              <p:nvSpPr>
                <p:cNvPr id="22551" name="文本框 8"/>
                <p:cNvSpPr txBox="1">
                  <a:spLocks noChangeArrowheads="1"/>
                </p:cNvSpPr>
                <p:nvPr/>
              </p:nvSpPr>
              <p:spPr bwMode="auto">
                <a:xfrm>
                  <a:off x="2678113" y="1923705"/>
                  <a:ext cx="609600" cy="5236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1</a:t>
                  </a:r>
                  <a:endPara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</p:grpSp>
          <p:grpSp>
            <p:nvGrpSpPr>
              <p:cNvPr id="22543" name="组合 10"/>
              <p:cNvGrpSpPr/>
              <p:nvPr/>
            </p:nvGrpSpPr>
            <p:grpSpPr bwMode="auto">
              <a:xfrm>
                <a:off x="2186940" y="2572199"/>
                <a:ext cx="609600" cy="954946"/>
                <a:chOff x="2666365" y="1708600"/>
                <a:chExt cx="609600" cy="954946"/>
              </a:xfrm>
            </p:grpSpPr>
            <p:sp>
              <p:nvSpPr>
                <p:cNvPr id="22548" name="文本框 12"/>
                <p:cNvSpPr txBox="1">
                  <a:spLocks noChangeArrowheads="1"/>
                </p:cNvSpPr>
                <p:nvPr/>
              </p:nvSpPr>
              <p:spPr bwMode="auto">
                <a:xfrm>
                  <a:off x="2666365" y="1708600"/>
                  <a:ext cx="609600" cy="9549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1</a:t>
                  </a:r>
                  <a:endPara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  <a:p>
                  <a:pPr algn="ctr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4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51" name="直接连接符 50"/>
                <p:cNvCxnSpPr/>
                <p:nvPr/>
              </p:nvCxnSpPr>
              <p:spPr>
                <a:xfrm>
                  <a:off x="2815950" y="2172451"/>
                  <a:ext cx="339591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2544" name="文本框 16"/>
              <p:cNvSpPr txBox="1">
                <a:spLocks noChangeArrowheads="1"/>
              </p:cNvSpPr>
              <p:nvPr/>
            </p:nvSpPr>
            <p:spPr bwMode="auto">
              <a:xfrm>
                <a:off x="2562225" y="2825411"/>
                <a:ext cx="609600" cy="523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>
                  <a:buFont typeface="Arial" panose="020B0604020202020204" pitchFamily="34" charset="0"/>
                  <a:buNone/>
                </a:pP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rPr>
                  <a:t>+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endParaRPr>
              </a:p>
            </p:txBody>
          </p:sp>
          <p:grpSp>
            <p:nvGrpSpPr>
              <p:cNvPr id="22545" name="组合 18"/>
              <p:cNvGrpSpPr/>
              <p:nvPr/>
            </p:nvGrpSpPr>
            <p:grpSpPr bwMode="auto">
              <a:xfrm>
                <a:off x="2889250" y="2572198"/>
                <a:ext cx="609600" cy="954946"/>
                <a:chOff x="2670175" y="1708599"/>
                <a:chExt cx="609600" cy="954946"/>
              </a:xfrm>
            </p:grpSpPr>
            <p:sp>
              <p:nvSpPr>
                <p:cNvPr id="22546" name="文本框 19"/>
                <p:cNvSpPr txBox="1">
                  <a:spLocks noChangeArrowheads="1"/>
                </p:cNvSpPr>
                <p:nvPr/>
              </p:nvSpPr>
              <p:spPr bwMode="auto">
                <a:xfrm>
                  <a:off x="2670175" y="1708599"/>
                  <a:ext cx="609600" cy="95494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3</a:t>
                  </a:r>
                  <a:endPara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  <a:p>
                  <a:pPr algn="ctr">
                    <a:buFont typeface="Arial" panose="020B0604020202020204" pitchFamily="34" charset="0"/>
                    <a:buNone/>
                  </a:pPr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黑体" panose="02010609060101010101" pitchFamily="49" charset="-122"/>
                    </a:rPr>
                    <a:t>8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黑体" panose="02010609060101010101" pitchFamily="49" charset="-122"/>
                  </a:endParaRPr>
                </a:p>
              </p:txBody>
            </p:sp>
            <p:cxnSp>
              <p:nvCxnSpPr>
                <p:cNvPr id="49" name="直接连接符 48"/>
                <p:cNvCxnSpPr/>
                <p:nvPr/>
              </p:nvCxnSpPr>
              <p:spPr>
                <a:xfrm>
                  <a:off x="2815675" y="2172451"/>
                  <a:ext cx="339591" cy="0"/>
                </a:xfrm>
                <a:prstGeom prst="line">
                  <a:avLst/>
                </a:prstGeom>
                <a:ln w="1905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22539" name="文本框 57"/>
            <p:cNvSpPr txBox="1">
              <a:spLocks noChangeArrowheads="1"/>
            </p:cNvSpPr>
            <p:nvPr/>
          </p:nvSpPr>
          <p:spPr bwMode="auto">
            <a:xfrm>
              <a:off x="1773668" y="3712696"/>
              <a:ext cx="30489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(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540" name="文本框 58"/>
            <p:cNvSpPr txBox="1">
              <a:spLocks noChangeArrowheads="1"/>
            </p:cNvSpPr>
            <p:nvPr/>
          </p:nvSpPr>
          <p:spPr bwMode="auto">
            <a:xfrm>
              <a:off x="2981325" y="3733800"/>
              <a:ext cx="30489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)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279912" y="381556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7F5324"/>
                </a:solidFill>
              </a:rPr>
              <a:t>【</a:t>
            </a:r>
            <a:r>
              <a:rPr lang="zh-CN" altLang="en-US" sz="1200" b="1" dirty="0">
                <a:solidFill>
                  <a:srgbClr val="7F5324"/>
                </a:solidFill>
              </a:rPr>
              <a:t>选自教材</a:t>
            </a:r>
            <a:r>
              <a:rPr lang="en-US" altLang="zh-CN" sz="1200" b="1" dirty="0">
                <a:solidFill>
                  <a:srgbClr val="7F5324"/>
                </a:solidFill>
              </a:rPr>
              <a:t>P100 </a:t>
            </a:r>
            <a:r>
              <a:rPr lang="zh-CN" altLang="en-US" sz="1200" b="1" dirty="0">
                <a:solidFill>
                  <a:srgbClr val="7F5324"/>
                </a:solidFill>
              </a:rPr>
              <a:t>练习二十五 第</a:t>
            </a:r>
            <a:r>
              <a:rPr lang="en-US" altLang="zh-CN" sz="1200" b="1" dirty="0">
                <a:solidFill>
                  <a:srgbClr val="7F5324"/>
                </a:solidFill>
              </a:rPr>
              <a:t>2</a:t>
            </a:r>
            <a:r>
              <a:rPr lang="zh-CN" altLang="en-US" sz="1200" b="1" dirty="0">
                <a:solidFill>
                  <a:srgbClr val="7F5324"/>
                </a:solidFill>
              </a:rPr>
              <a:t>题</a:t>
            </a:r>
            <a:r>
              <a:rPr lang="en-US" altLang="zh-CN" sz="1200" b="1" dirty="0">
                <a:solidFill>
                  <a:srgbClr val="7F5324"/>
                </a:solidFill>
              </a:rPr>
              <a:t>】</a:t>
            </a:r>
            <a:endParaRPr lang="zh-CN" altLang="en-US" sz="1200" b="1" dirty="0">
              <a:solidFill>
                <a:srgbClr val="7F5324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1" grpId="0"/>
      <p:bldP spid="215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467544" y="195486"/>
            <a:ext cx="5543847" cy="3222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五(1)班同学去井冈山参观学习，共用去10小时。其中路上用去的时间占  ，吃午饭与休息时间共占   ，剩下的是参观学习时间。参观学习时间占几分之几?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3555" name="对象 2"/>
          <p:cNvGraphicFramePr>
            <a:graphicFrameLocks noChangeAspect="1"/>
          </p:cNvGraphicFramePr>
          <p:nvPr/>
        </p:nvGraphicFramePr>
        <p:xfrm>
          <a:off x="1331640" y="1420171"/>
          <a:ext cx="29845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0" name="" r:id="rId1" imgW="139700" imgH="393700" progId="Equation.DSMT4">
                  <p:embed/>
                </p:oleObj>
              </mc:Choice>
              <mc:Fallback>
                <p:oleObj name="" r:id="rId1" imgW="139700" imgH="3937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420171"/>
                        <a:ext cx="298450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6" name="对象 3"/>
          <p:cNvGraphicFramePr>
            <a:graphicFrameLocks noChangeAspect="1"/>
          </p:cNvGraphicFramePr>
          <p:nvPr/>
        </p:nvGraphicFramePr>
        <p:xfrm>
          <a:off x="1012990" y="2078349"/>
          <a:ext cx="463550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1" name="" r:id="rId3" imgW="215900" imgH="393065" progId="Equation.DSMT4">
                  <p:embed/>
                </p:oleObj>
              </mc:Choice>
              <mc:Fallback>
                <p:oleObj name="" r:id="rId3" imgW="215900" imgH="393065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990" y="2078349"/>
                        <a:ext cx="463550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3" name="文本框 5"/>
          <p:cNvSpPr txBox="1">
            <a:spLocks noChangeArrowheads="1"/>
          </p:cNvSpPr>
          <p:nvPr/>
        </p:nvSpPr>
        <p:spPr bwMode="auto">
          <a:xfrm>
            <a:off x="481913" y="3498322"/>
            <a:ext cx="143986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</a:t>
            </a:r>
            <a:r>
              <a:rPr lang="en-US" altLang="zh-CN" sz="2800" b="1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zh-CN" altLang="en-US" sz="2800" b="1">
              <a:solidFill>
                <a:srgbClr val="ED61A7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2534" name="对象 21"/>
          <p:cNvGraphicFramePr>
            <a:graphicFrameLocks noChangeAspect="1"/>
          </p:cNvGraphicFramePr>
          <p:nvPr/>
        </p:nvGraphicFramePr>
        <p:xfrm>
          <a:off x="1680476" y="3358622"/>
          <a:ext cx="1851025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" r:id="rId5" imgW="862965" imgH="393700" progId="Equation.DSMT4">
                  <p:embed/>
                </p:oleObj>
              </mc:Choice>
              <mc:Fallback>
                <p:oleObj name="" r:id="rId5" imgW="862965" imgH="393700" progId="Equation.DSMT4">
                  <p:embed/>
                  <p:pic>
                    <p:nvPicPr>
                      <p:cNvPr id="0" name="对象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0476" y="3358622"/>
                        <a:ext cx="1851025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文本框 5"/>
          <p:cNvSpPr txBox="1">
            <a:spLocks noChangeArrowheads="1"/>
          </p:cNvSpPr>
          <p:nvPr/>
        </p:nvSpPr>
        <p:spPr bwMode="auto">
          <a:xfrm>
            <a:off x="4067862" y="3509434"/>
            <a:ext cx="14398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方法</a:t>
            </a:r>
            <a:r>
              <a:rPr lang="en-US" altLang="zh-CN" sz="2800" b="1" dirty="0">
                <a:solidFill>
                  <a:srgbClr val="ED61A7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zh-CN" altLang="en-US" sz="2800" b="1" dirty="0">
              <a:solidFill>
                <a:srgbClr val="ED61A7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22536" name="对象 23"/>
          <p:cNvGraphicFramePr>
            <a:graphicFrameLocks noChangeAspect="1"/>
          </p:cNvGraphicFramePr>
          <p:nvPr/>
        </p:nvGraphicFramePr>
        <p:xfrm>
          <a:off x="5312462" y="3358622"/>
          <a:ext cx="2151062" cy="844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" r:id="rId7" imgW="1002665" imgH="393700" progId="Equation.DSMT4">
                  <p:embed/>
                </p:oleObj>
              </mc:Choice>
              <mc:Fallback>
                <p:oleObj name="" r:id="rId7" imgW="1002665" imgH="393700" progId="Equation.DSMT4">
                  <p:embed/>
                  <p:pic>
                    <p:nvPicPr>
                      <p:cNvPr id="0" name="对象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2462" y="3358622"/>
                        <a:ext cx="2151062" cy="844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7" name="文本框 21"/>
          <p:cNvSpPr txBox="1">
            <a:spLocks noChangeArrowheads="1"/>
          </p:cNvSpPr>
          <p:nvPr/>
        </p:nvSpPr>
        <p:spPr bwMode="auto">
          <a:xfrm>
            <a:off x="2044779" y="4155926"/>
            <a:ext cx="4525962" cy="57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答：参观学习时间占  。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22538" name="对象 29"/>
          <p:cNvGraphicFramePr>
            <a:graphicFrameLocks noChangeAspect="1"/>
          </p:cNvGraphicFramePr>
          <p:nvPr/>
        </p:nvGraphicFramePr>
        <p:xfrm>
          <a:off x="5331702" y="4011910"/>
          <a:ext cx="325438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4" name="" r:id="rId9" imgW="152400" imgH="393700" progId="Equation.DSMT4">
                  <p:embed/>
                </p:oleObj>
              </mc:Choice>
              <mc:Fallback>
                <p:oleObj name="" r:id="rId9" imgW="152400" imgH="393700" progId="Equation.DSMT4">
                  <p:embed/>
                  <p:pic>
                    <p:nvPicPr>
                      <p:cNvPr id="0" name="对象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1702" y="4011910"/>
                        <a:ext cx="325438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5995553" y="2542881"/>
            <a:ext cx="269817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rgbClr val="7F5324"/>
                </a:solidFill>
              </a:rPr>
              <a:t>【</a:t>
            </a:r>
            <a:r>
              <a:rPr lang="zh-CN" altLang="en-US" sz="1200" b="1" dirty="0">
                <a:solidFill>
                  <a:srgbClr val="7F5324"/>
                </a:solidFill>
              </a:rPr>
              <a:t>选自教材</a:t>
            </a:r>
            <a:r>
              <a:rPr lang="en-US" altLang="zh-CN" sz="1200" b="1" dirty="0">
                <a:solidFill>
                  <a:srgbClr val="7F5324"/>
                </a:solidFill>
              </a:rPr>
              <a:t>P100 </a:t>
            </a:r>
            <a:r>
              <a:rPr lang="zh-CN" altLang="en-US" sz="1200" b="1" dirty="0">
                <a:solidFill>
                  <a:srgbClr val="7F5324"/>
                </a:solidFill>
              </a:rPr>
              <a:t>练习二十五 第</a:t>
            </a:r>
            <a:r>
              <a:rPr lang="en-US" altLang="zh-CN" sz="1200" b="1" dirty="0">
                <a:solidFill>
                  <a:srgbClr val="7F5324"/>
                </a:solidFill>
              </a:rPr>
              <a:t>3</a:t>
            </a:r>
            <a:r>
              <a:rPr lang="zh-CN" altLang="en-US" sz="1200" b="1" dirty="0">
                <a:solidFill>
                  <a:srgbClr val="7F5324"/>
                </a:solidFill>
              </a:rPr>
              <a:t>题</a:t>
            </a:r>
            <a:r>
              <a:rPr lang="en-US" altLang="zh-CN" sz="1200" b="1" dirty="0">
                <a:solidFill>
                  <a:srgbClr val="7F5324"/>
                </a:solidFill>
              </a:rPr>
              <a:t>】</a:t>
            </a:r>
            <a:endParaRPr lang="zh-CN" altLang="en-US" sz="1200" b="1" dirty="0">
              <a:solidFill>
                <a:srgbClr val="7F5324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75250" y="718877"/>
            <a:ext cx="2538782" cy="17654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2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5" grpId="0"/>
      <p:bldP spid="225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8" name="组合 6"/>
          <p:cNvGrpSpPr/>
          <p:nvPr/>
        </p:nvGrpSpPr>
        <p:grpSpPr bwMode="auto">
          <a:xfrm>
            <a:off x="539750" y="17463"/>
            <a:ext cx="3733800" cy="798512"/>
            <a:chOff x="539552" y="17119"/>
            <a:chExt cx="3734627" cy="799200"/>
          </a:xfrm>
        </p:grpSpPr>
        <p:pic>
          <p:nvPicPr>
            <p:cNvPr id="24582" name="图片 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119"/>
              <a:ext cx="3734627" cy="79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3" name="矩形 59"/>
            <p:cNvSpPr>
              <a:spLocks noChangeArrowheads="1"/>
            </p:cNvSpPr>
            <p:nvPr/>
          </p:nvSpPr>
          <p:spPr bwMode="auto">
            <a:xfrm>
              <a:off x="1095425" y="171450"/>
              <a:ext cx="2502608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0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  <a:endParaRPr lang="zh-CN" altLang="en-US" sz="3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思想气泡: 云 2"/>
          <p:cNvSpPr/>
          <p:nvPr/>
        </p:nvSpPr>
        <p:spPr>
          <a:xfrm>
            <a:off x="896938" y="1058863"/>
            <a:ext cx="5402262" cy="2536825"/>
          </a:xfrm>
          <a:prstGeom prst="cloudCallout">
            <a:avLst>
              <a:gd name="adj1" fmla="val 62981"/>
              <a:gd name="adj2" fmla="val 44483"/>
            </a:avLst>
          </a:prstGeom>
          <a:solidFill>
            <a:srgbClr val="FAD6E8"/>
          </a:solidFill>
          <a:ln w="19050">
            <a:solidFill>
              <a:srgbClr val="E72D8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580" name="文本框 3"/>
          <p:cNvSpPr txBox="1">
            <a:spLocks noChangeArrowheads="1"/>
          </p:cNvSpPr>
          <p:nvPr/>
        </p:nvSpPr>
        <p:spPr bwMode="auto">
          <a:xfrm>
            <a:off x="1666875" y="1533525"/>
            <a:ext cx="450215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回顾以上的学习过程，你用了哪些方法？有什么感悟？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6" name="组合 8"/>
          <p:cNvGrpSpPr/>
          <p:nvPr/>
        </p:nvGrpSpPr>
        <p:grpSpPr bwMode="auto">
          <a:xfrm>
            <a:off x="539750" y="17463"/>
            <a:ext cx="3733800" cy="798512"/>
            <a:chOff x="539552" y="17119"/>
            <a:chExt cx="3734627" cy="799200"/>
          </a:xfrm>
        </p:grpSpPr>
        <p:pic>
          <p:nvPicPr>
            <p:cNvPr id="25608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7119"/>
              <a:ext cx="3734627" cy="79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9" name="矩形 59"/>
            <p:cNvSpPr>
              <a:spLocks noChangeArrowheads="1"/>
            </p:cNvSpPr>
            <p:nvPr/>
          </p:nvSpPr>
          <p:spPr bwMode="auto">
            <a:xfrm>
              <a:off x="1095425" y="171450"/>
              <a:ext cx="2442235" cy="554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r>
                <a:rPr lang="zh-CN" altLang="en-US" sz="3000" b="1"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▶ 作业设计</a:t>
              </a:r>
              <a:endParaRPr lang="zh-CN" altLang="en-US" sz="30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3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7F532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4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6" name="标题 5"/>
          <p:cNvSpPr txBox="1">
            <a:spLocks noChangeArrowheads="1"/>
          </p:cNvSpPr>
          <p:nvPr/>
        </p:nvSpPr>
        <p:spPr bwMode="auto">
          <a:xfrm>
            <a:off x="539750" y="895351"/>
            <a:ext cx="273610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一、计算。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aphicFrame>
        <p:nvGraphicFramePr>
          <p:cNvPr id="17" name="对象 5"/>
          <p:cNvGraphicFramePr>
            <a:graphicFrameLocks noChangeAspect="1"/>
          </p:cNvGraphicFramePr>
          <p:nvPr/>
        </p:nvGraphicFramePr>
        <p:xfrm>
          <a:off x="1596456" y="1392121"/>
          <a:ext cx="1572763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29" name="Equation" r:id="rId2" imgW="15240000" imgH="9753600" progId="Equation.DSMT4">
                  <p:embed/>
                </p:oleObj>
              </mc:Choice>
              <mc:Fallback>
                <p:oleObj name="Equation" r:id="rId2" imgW="15240000" imgH="9753600" progId="Equation.DSMT4">
                  <p:embed/>
                  <p:pic>
                    <p:nvPicPr>
                      <p:cNvPr id="0" name="对象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6456" y="1392121"/>
                        <a:ext cx="1572763" cy="1009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4984660" y="1365043"/>
          <a:ext cx="1811428" cy="10096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0" name="Equation" r:id="rId4" imgW="18592800" imgH="10363200" progId="Equation.DSMT4">
                  <p:embed/>
                </p:oleObj>
              </mc:Choice>
              <mc:Fallback>
                <p:oleObj name="Equation" r:id="rId4" imgW="18592800" imgH="10363200" progId="Equation.DSMT4">
                  <p:embed/>
                  <p:pic>
                    <p:nvPicPr>
                      <p:cNvPr id="0" name="图片 1232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84660" y="1365043"/>
                        <a:ext cx="1811428" cy="10096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1548057" y="3068233"/>
          <a:ext cx="1989137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1" name="Equation" r:id="rId6" imgW="20421600" imgH="10363200" progId="Equation.DSMT4">
                  <p:embed/>
                </p:oleObj>
              </mc:Choice>
              <mc:Fallback>
                <p:oleObj name="Equation" r:id="rId6" imgW="20421600" imgH="103632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48057" y="3068233"/>
                        <a:ext cx="1989137" cy="100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对象 20"/>
          <p:cNvGraphicFramePr>
            <a:graphicFrameLocks noChangeAspect="1"/>
          </p:cNvGraphicFramePr>
          <p:nvPr/>
        </p:nvGraphicFramePr>
        <p:xfrm>
          <a:off x="4913706" y="3068233"/>
          <a:ext cx="1889023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2" name="Equation" r:id="rId8" imgW="17678400" imgH="9448800" progId="Equation.DSMT4">
                  <p:embed/>
                </p:oleObj>
              </mc:Choice>
              <mc:Fallback>
                <p:oleObj name="Equation" r:id="rId8" imgW="17678400" imgH="9448800" progId="Equation.DSMT4">
                  <p:embed/>
                  <p:pic>
                    <p:nvPicPr>
                      <p:cNvPr id="0" name="对象 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913706" y="3068233"/>
                        <a:ext cx="1889023" cy="100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3325069" y="1465398"/>
          <a:ext cx="741363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3" name="Equation" r:id="rId10" imgW="7620000" imgH="9448800" progId="Equation.DSMT4">
                  <p:embed/>
                </p:oleObj>
              </mc:Choice>
              <mc:Fallback>
                <p:oleObj name="Equation" r:id="rId10" imgW="7620000" imgH="9448800" progId="Equation.DSMT4">
                  <p:embed/>
                  <p:pic>
                    <p:nvPicPr>
                      <p:cNvPr id="0" name="对象 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325069" y="1465398"/>
                        <a:ext cx="741363" cy="919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/>
        </p:nvGraphicFramePr>
        <p:xfrm>
          <a:off x="6818966" y="1365043"/>
          <a:ext cx="80056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4" name="Equation" r:id="rId12" imgW="8229600" imgH="9448800" progId="Equation.DSMT4">
                  <p:embed/>
                </p:oleObj>
              </mc:Choice>
              <mc:Fallback>
                <p:oleObj name="Equation" r:id="rId12" imgW="8229600" imgH="9448800" progId="Equation.DSMT4">
                  <p:embed/>
                  <p:pic>
                    <p:nvPicPr>
                      <p:cNvPr id="0" name="图片 12333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18966" y="1365043"/>
                        <a:ext cx="800560" cy="919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3590925" y="3135313"/>
          <a:ext cx="62230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5" name="Equation" r:id="rId14" imgW="6400800" imgH="9448800" progId="Equation.DSMT4">
                  <p:embed/>
                </p:oleObj>
              </mc:Choice>
              <mc:Fallback>
                <p:oleObj name="Equation" r:id="rId14" imgW="6400800" imgH="9448800" progId="Equation.DSMT4">
                  <p:embed/>
                  <p:pic>
                    <p:nvPicPr>
                      <p:cNvPr id="0" name="对象 21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590925" y="3135313"/>
                        <a:ext cx="622300" cy="917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/>
        </p:nvGraphicFramePr>
        <p:xfrm>
          <a:off x="6853378" y="3076368"/>
          <a:ext cx="770910" cy="91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6" name="Equation" r:id="rId16" imgW="7924800" imgH="9448800" progId="Equation.DSMT4">
                  <p:embed/>
                </p:oleObj>
              </mc:Choice>
              <mc:Fallback>
                <p:oleObj name="Equation" r:id="rId16" imgW="7924800" imgH="9448800" progId="Equation.DSMT4">
                  <p:embed/>
                  <p:pic>
                    <p:nvPicPr>
                      <p:cNvPr id="0" name="对象 6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6853378" y="3076368"/>
                        <a:ext cx="770910" cy="919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67544" y="555526"/>
            <a:ext cx="8085906" cy="1943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" panose="02020603050405020304" pitchFamily="18" charset="0"/>
                <a:ea typeface="黑体" panose="02010609060101010101" pitchFamily="49" charset="-122"/>
                <a:cs typeface="times" panose="02020603050405020304" pitchFamily="18" charset="0"/>
              </a:rPr>
              <a:t>二、元元用一根</a:t>
            </a:r>
            <a:r>
              <a:rPr lang="en-US" altLang="zh-CN" sz="3200" b="1">
                <a:latin typeface="times" panose="02020603050405020304" pitchFamily="18" charset="0"/>
                <a:ea typeface="黑体" panose="02010609060101010101" pitchFamily="49" charset="-122"/>
                <a:cs typeface="times" panose="02020603050405020304" pitchFamily="18" charset="0"/>
              </a:rPr>
              <a:t>2m</a:t>
            </a:r>
            <a:r>
              <a:rPr lang="zh-CN" altLang="en-US" sz="3200" b="1">
                <a:latin typeface="times" panose="02020603050405020304" pitchFamily="18" charset="0"/>
                <a:ea typeface="黑体" panose="02010609060101010101" pitchFamily="49" charset="-122"/>
                <a:cs typeface="times" panose="02020603050405020304" pitchFamily="18" charset="0"/>
              </a:rPr>
              <a:t>长的铁丝刚好围成了一个三角形。已知有两条边分别是   </a:t>
            </a:r>
            <a:r>
              <a:rPr lang="en-US" altLang="zh-CN" sz="3200" b="1">
                <a:latin typeface="times" panose="02020603050405020304" pitchFamily="18" charset="0"/>
                <a:ea typeface="黑体" panose="02010609060101010101" pitchFamily="49" charset="-122"/>
                <a:cs typeface="times" panose="02020603050405020304" pitchFamily="18" charset="0"/>
              </a:rPr>
              <a:t>m</a:t>
            </a:r>
            <a:r>
              <a:rPr lang="zh-CN" altLang="en-US" sz="3200" b="1">
                <a:latin typeface="times" panose="02020603050405020304" pitchFamily="18" charset="0"/>
                <a:ea typeface="黑体" panose="02010609060101010101" pitchFamily="49" charset="-122"/>
                <a:cs typeface="times" panose="02020603050405020304" pitchFamily="18" charset="0"/>
              </a:rPr>
              <a:t>和   </a:t>
            </a:r>
            <a:r>
              <a:rPr lang="en-US" altLang="zh-CN" sz="3200" b="1">
                <a:latin typeface="times" panose="02020603050405020304" pitchFamily="18" charset="0"/>
                <a:ea typeface="黑体" panose="02010609060101010101" pitchFamily="49" charset="-122"/>
                <a:cs typeface="times" panose="02020603050405020304" pitchFamily="18" charset="0"/>
              </a:rPr>
              <a:t>m</a:t>
            </a:r>
            <a:r>
              <a:rPr lang="zh-CN" altLang="en-US" sz="3200" b="1">
                <a:latin typeface="times" panose="02020603050405020304" pitchFamily="18" charset="0"/>
                <a:ea typeface="黑体" panose="02010609060101010101" pitchFamily="49" charset="-122"/>
                <a:cs typeface="times" panose="02020603050405020304" pitchFamily="18" charset="0"/>
              </a:rPr>
              <a:t>，第三条边长多少米？这是一个什么三角形？</a:t>
            </a:r>
            <a:endParaRPr lang="zh-CN" altLang="en-US" sz="3200" b="1" dirty="0">
              <a:latin typeface="times" panose="02020603050405020304" pitchFamily="18" charset="0"/>
              <a:ea typeface="黑体" panose="02010609060101010101" pitchFamily="49" charset="-122"/>
              <a:cs typeface="times" panose="02020603050405020304" pitchFamily="18" charset="0"/>
            </a:endParaRP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5869409" y="1049784"/>
          <a:ext cx="358775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6" name="Equation" r:id="rId1" imgW="3657600" imgH="9753600" progId="Equation.DSMT4">
                  <p:embed/>
                </p:oleObj>
              </mc:Choice>
              <mc:Fallback>
                <p:oleObj name="Equation" r:id="rId1" imgW="3657600" imgH="9753600" progId="Equation.DSMT4">
                  <p:embed/>
                  <p:pic>
                    <p:nvPicPr>
                      <p:cNvPr id="0" name="对象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9409" y="1049784"/>
                        <a:ext cx="358775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/>
          <p:cNvGraphicFramePr>
            <a:graphicFrameLocks noChangeAspect="1"/>
          </p:cNvGraphicFramePr>
          <p:nvPr/>
        </p:nvGraphicFramePr>
        <p:xfrm>
          <a:off x="6948264" y="1064072"/>
          <a:ext cx="328613" cy="957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7" name="Equation" r:id="rId3" imgW="3352800" imgH="9753600" progId="Equation.DSMT4">
                  <p:embed/>
                </p:oleObj>
              </mc:Choice>
              <mc:Fallback>
                <p:oleObj name="Equation" r:id="rId3" imgW="3352800" imgH="9753600" progId="Equation.DSMT4">
                  <p:embed/>
                  <p:pic>
                    <p:nvPicPr>
                      <p:cNvPr id="0" name="对象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264" y="1064072"/>
                        <a:ext cx="328613" cy="957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/>
          <p:cNvGraphicFramePr>
            <a:graphicFrameLocks noChangeAspect="1"/>
          </p:cNvGraphicFramePr>
          <p:nvPr/>
        </p:nvGraphicFramePr>
        <p:xfrm>
          <a:off x="3163888" y="2466975"/>
          <a:ext cx="2719387" cy="957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" name="Equation" r:id="rId5" imgW="27736800" imgH="9753600" progId="Equation.DSMT4">
                  <p:embed/>
                </p:oleObj>
              </mc:Choice>
              <mc:Fallback>
                <p:oleObj name="Equation" r:id="rId5" imgW="27736800" imgH="9753600" progId="Equation.DSMT4">
                  <p:embed/>
                  <p:pic>
                    <p:nvPicPr>
                      <p:cNvPr id="0" name="对象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3888" y="2466975"/>
                        <a:ext cx="2719387" cy="957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21"/>
          <p:cNvSpPr txBox="1">
            <a:spLocks noChangeArrowheads="1"/>
          </p:cNvSpPr>
          <p:nvPr/>
        </p:nvSpPr>
        <p:spPr bwMode="auto">
          <a:xfrm>
            <a:off x="2813249" y="3496293"/>
            <a:ext cx="3982839" cy="573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这是一个等腰三角形。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382838" y="4832350"/>
            <a:ext cx="4413250" cy="306388"/>
            <a:chOff x="2382838" y="4832350"/>
            <a:chExt cx="4413250" cy="306388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grpSpPr>
        <p:sp>
          <p:nvSpPr>
            <p:cNvPr id="10" name="圆角矩形 11"/>
            <p:cNvSpPr/>
            <p:nvPr/>
          </p:nvSpPr>
          <p:spPr>
            <a:xfrm>
              <a:off x="2382838" y="4832350"/>
              <a:ext cx="4413250" cy="306388"/>
            </a:xfrm>
            <a:prstGeom prst="roundRect">
              <a:avLst/>
            </a:prstGeom>
            <a:solidFill>
              <a:srgbClr val="7F532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62500" lnSpcReduction="20000"/>
            </a:bodyPr>
            <a:lstStyle/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endParaRPr lang="zh-CN" altLang="en-US" sz="2400" b="1">
                <a:latin typeface="仓耳今楷05-6763 W05" panose="02020400000000000000" pitchFamily="18" charset="-122"/>
                <a:ea typeface="仓耳今楷05-6763 W05" panose="02020400000000000000" pitchFamily="18" charset="-122"/>
              </a:endParaRPr>
            </a:p>
          </p:txBody>
        </p:sp>
        <p:sp>
          <p:nvSpPr>
            <p:cNvPr id="11" name="矩形 6"/>
            <p:cNvSpPr>
              <a:spLocks noChangeArrowheads="1"/>
            </p:cNvSpPr>
            <p:nvPr/>
          </p:nvSpPr>
          <p:spPr bwMode="auto">
            <a:xfrm>
              <a:off x="2566988" y="4832350"/>
              <a:ext cx="4044950" cy="306388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1572</Words>
  <Application>WPS 演示</Application>
  <PresentationFormat>全屏显示(16:9)</PresentationFormat>
  <Paragraphs>401</Paragraphs>
  <Slides>24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58</vt:i4>
      </vt:variant>
      <vt:variant>
        <vt:lpstr>幻灯片标题</vt:lpstr>
      </vt:variant>
      <vt:variant>
        <vt:i4>24</vt:i4>
      </vt:variant>
    </vt:vector>
  </HeadingPairs>
  <TitlesOfParts>
    <vt:vector size="96" baseType="lpstr">
      <vt:lpstr>Arial</vt:lpstr>
      <vt:lpstr>宋体</vt:lpstr>
      <vt:lpstr>Wingdings</vt:lpstr>
      <vt:lpstr>等线</vt:lpstr>
      <vt:lpstr>等线 Light</vt:lpstr>
      <vt:lpstr>Times New Roman</vt:lpstr>
      <vt:lpstr>楷体</vt:lpstr>
      <vt:lpstr>黑体</vt:lpstr>
      <vt:lpstr>微软雅黑</vt:lpstr>
      <vt:lpstr>Arial Unicode MS</vt:lpstr>
      <vt:lpstr>楷体_GB2312</vt:lpstr>
      <vt:lpstr>仓耳今楷05-6763 W05</vt:lpstr>
      <vt:lpstr>times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292</cp:revision>
  <dcterms:created xsi:type="dcterms:W3CDTF">2015-08-27T07:30:00Z</dcterms:created>
  <dcterms:modified xsi:type="dcterms:W3CDTF">2023-10-31T09:45:22Z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984D28B19FC84570827C83A29A5B1704</vt:lpwstr>
  </property>
</Properties>
</file>