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63" r:id="rId3"/>
    <p:sldId id="370" r:id="rId5"/>
    <p:sldId id="264" r:id="rId6"/>
    <p:sldId id="269" r:id="rId7"/>
    <p:sldId id="353" r:id="rId8"/>
    <p:sldId id="343" r:id="rId9"/>
    <p:sldId id="354" r:id="rId10"/>
    <p:sldId id="344" r:id="rId11"/>
    <p:sldId id="345" r:id="rId12"/>
    <p:sldId id="350" r:id="rId13"/>
    <p:sldId id="346" r:id="rId14"/>
    <p:sldId id="347" r:id="rId15"/>
    <p:sldId id="348" r:id="rId16"/>
    <p:sldId id="355" r:id="rId17"/>
    <p:sldId id="349" r:id="rId18"/>
    <p:sldId id="371" r:id="rId19"/>
    <p:sldId id="352" r:id="rId20"/>
    <p:sldId id="359" r:id="rId2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5324"/>
    <a:srgbClr val="F89A36"/>
    <a:srgbClr val="FEEC8F"/>
    <a:srgbClr val="FBDCA5"/>
    <a:srgbClr val="FAD6E8"/>
    <a:srgbClr val="E72D8B"/>
    <a:srgbClr val="F4A6CD"/>
    <a:srgbClr val="D3EEFA"/>
    <a:srgbClr val="95739B"/>
    <a:srgbClr val="F29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6209" autoAdjust="0"/>
  </p:normalViewPr>
  <p:slideViewPr>
    <p:cSldViewPr>
      <p:cViewPr varScale="1">
        <p:scale>
          <a:sx n="86" d="100"/>
          <a:sy n="86" d="100"/>
        </p:scale>
        <p:origin x="102" y="1080"/>
      </p:cViewPr>
      <p:guideLst>
        <p:guide orient="horz" pos="1620"/>
        <p:guide orient="horz" pos="752"/>
        <p:guide orient="horz" pos="168"/>
        <p:guide pos="185"/>
        <p:guide pos="35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3876" y="90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0A8682E-9A32-4172-B405-C3CE929F91A3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4346FFF-1793-4A10-A2BF-798658E4C3C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68C466F-B4B4-4781-AD8D-5E6F9D39D8D9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61BA7BD-E99C-423F-825F-B3ADA6A6BF6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94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5185A1E-0537-47BA-B1C8-71A96D977392}" type="slidenum"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2.png"/><Relationship Id="rId4" Type="http://schemas.openxmlformats.org/officeDocument/2006/relationships/image" Target="../media/image7.png"/><Relationship Id="rId3" Type="http://schemas.openxmlformats.org/officeDocument/2006/relationships/image" Target="../media/image11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emf"/><Relationship Id="rId8" Type="http://schemas.openxmlformats.org/officeDocument/2006/relationships/image" Target="../media/image17.emf"/><Relationship Id="rId7" Type="http://schemas.openxmlformats.org/officeDocument/2006/relationships/image" Target="../media/image16.emf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Relationship Id="rId3" Type="http://schemas.openxmlformats.org/officeDocument/2006/relationships/image" Target="../media/image7.png"/><Relationship Id="rId2" Type="http://schemas.openxmlformats.org/officeDocument/2006/relationships/image" Target="../media/image9.emf"/><Relationship Id="rId10" Type="http://schemas.openxmlformats.org/officeDocument/2006/relationships/image" Target="../media/image19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BDC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" t="2631" r="2187" b="263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-47625" y="142875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77" b="10336"/>
          <a:stretch>
            <a:fillRect/>
          </a:stretch>
        </p:blipFill>
        <p:spPr bwMode="auto">
          <a:xfrm>
            <a:off x="468313" y="0"/>
            <a:ext cx="6969125" cy="480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06531">
            <a:off x="261938" y="525462"/>
            <a:ext cx="1335088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320" y="1923677"/>
            <a:ext cx="2874217" cy="3147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FBDC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" t="2631" r="2187" b="263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279400" y="222250"/>
            <a:ext cx="8585200" cy="4699000"/>
          </a:xfrm>
          <a:prstGeom prst="rect">
            <a:avLst/>
          </a:prstGeom>
          <a:solidFill>
            <a:schemeClr val="bg1"/>
          </a:solidFill>
          <a:ln w="38100">
            <a:solidFill>
              <a:srgbClr val="AF7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0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9" t="15001" r="17801" b="13600"/>
          <a:stretch>
            <a:fillRect/>
          </a:stretch>
        </p:blipFill>
        <p:spPr bwMode="auto">
          <a:xfrm>
            <a:off x="8243888" y="4084638"/>
            <a:ext cx="85725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平行四边形 3"/>
          <p:cNvSpPr/>
          <p:nvPr userDrawn="1"/>
        </p:nvSpPr>
        <p:spPr>
          <a:xfrm>
            <a:off x="0" y="5026025"/>
            <a:ext cx="9144000" cy="117475"/>
          </a:xfrm>
          <a:prstGeom prst="parallelogram">
            <a:avLst>
              <a:gd name="adj" fmla="val 0"/>
            </a:avLst>
          </a:prstGeom>
          <a:solidFill>
            <a:srgbClr val="E72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7740650" y="674688"/>
            <a:ext cx="1403350" cy="0"/>
          </a:xfrm>
          <a:prstGeom prst="line">
            <a:avLst/>
          </a:prstGeom>
          <a:ln w="25400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îšľïḑé"/>
          <p:cNvSpPr>
            <a:spLocks noChangeArrowheads="1"/>
          </p:cNvSpPr>
          <p:nvPr userDrawn="1"/>
        </p:nvSpPr>
        <p:spPr bwMode="auto">
          <a:xfrm>
            <a:off x="7691438" y="620713"/>
            <a:ext cx="107950" cy="107950"/>
          </a:xfrm>
          <a:prstGeom prst="ellipse">
            <a:avLst/>
          </a:prstGeom>
          <a:solidFill>
            <a:srgbClr val="E72D8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 userDrawn="1"/>
        </p:nvGrpSpPr>
        <p:grpSpPr bwMode="auto">
          <a:xfrm>
            <a:off x="0" y="63500"/>
            <a:ext cx="387350" cy="657225"/>
            <a:chOff x="0" y="63500"/>
            <a:chExt cx="387350" cy="657225"/>
          </a:xfrm>
        </p:grpSpPr>
        <p:sp>
          <p:nvSpPr>
            <p:cNvPr id="8" name="矩形 7"/>
            <p:cNvSpPr/>
            <p:nvPr userDrawn="1"/>
          </p:nvSpPr>
          <p:spPr>
            <a:xfrm>
              <a:off x="0" y="65088"/>
              <a:ext cx="179388" cy="655637"/>
            </a:xfrm>
            <a:prstGeom prst="rect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 userDrawn="1"/>
          </p:nvSpPr>
          <p:spPr>
            <a:xfrm>
              <a:off x="211138" y="63500"/>
              <a:ext cx="107950" cy="657225"/>
            </a:xfrm>
            <a:prstGeom prst="rect">
              <a:avLst/>
            </a:prstGeom>
            <a:solidFill>
              <a:srgbClr val="ED61A7"/>
            </a:solidFill>
            <a:ln>
              <a:solidFill>
                <a:srgbClr val="ED61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矩形 9"/>
            <p:cNvSpPr/>
            <p:nvPr userDrawn="1"/>
          </p:nvSpPr>
          <p:spPr>
            <a:xfrm>
              <a:off x="350838" y="65088"/>
              <a:ext cx="36512" cy="655637"/>
            </a:xfrm>
            <a:prstGeom prst="rect">
              <a:avLst/>
            </a:prstGeom>
            <a:solidFill>
              <a:srgbClr val="F292C2"/>
            </a:solidFill>
            <a:ln>
              <a:solidFill>
                <a:srgbClr val="F292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0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9" t="15001" r="17801" b="13600"/>
          <a:stretch>
            <a:fillRect/>
          </a:stretch>
        </p:blipFill>
        <p:spPr bwMode="auto">
          <a:xfrm>
            <a:off x="8243888" y="4084638"/>
            <a:ext cx="85725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平行四边形 3"/>
          <p:cNvSpPr/>
          <p:nvPr userDrawn="1"/>
        </p:nvSpPr>
        <p:spPr>
          <a:xfrm>
            <a:off x="0" y="5026025"/>
            <a:ext cx="9144000" cy="117475"/>
          </a:xfrm>
          <a:prstGeom prst="parallelogram">
            <a:avLst>
              <a:gd name="adj" fmla="val 0"/>
            </a:avLst>
          </a:prstGeom>
          <a:solidFill>
            <a:srgbClr val="E72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7740650" y="674688"/>
            <a:ext cx="1403350" cy="0"/>
          </a:xfrm>
          <a:prstGeom prst="line">
            <a:avLst/>
          </a:prstGeom>
          <a:ln w="25400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îšľïḑé"/>
          <p:cNvSpPr>
            <a:spLocks noChangeArrowheads="1"/>
          </p:cNvSpPr>
          <p:nvPr userDrawn="1"/>
        </p:nvSpPr>
        <p:spPr bwMode="auto">
          <a:xfrm>
            <a:off x="7691438" y="620713"/>
            <a:ext cx="107950" cy="107950"/>
          </a:xfrm>
          <a:prstGeom prst="ellipse">
            <a:avLst/>
          </a:prstGeom>
          <a:solidFill>
            <a:srgbClr val="E72D8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63500"/>
            <a:ext cx="387350" cy="657225"/>
            <a:chOff x="0" y="63500"/>
            <a:chExt cx="387350" cy="657225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65088"/>
              <a:ext cx="179388" cy="655637"/>
            </a:xfrm>
            <a:prstGeom prst="rect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" name="矩形 3"/>
            <p:cNvSpPr/>
            <p:nvPr userDrawn="1"/>
          </p:nvSpPr>
          <p:spPr>
            <a:xfrm>
              <a:off x="211138" y="63500"/>
              <a:ext cx="107950" cy="657225"/>
            </a:xfrm>
            <a:prstGeom prst="rect">
              <a:avLst/>
            </a:prstGeom>
            <a:solidFill>
              <a:srgbClr val="ED61A7"/>
            </a:solidFill>
            <a:ln>
              <a:solidFill>
                <a:srgbClr val="ED61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350838" y="65088"/>
              <a:ext cx="36512" cy="655637"/>
            </a:xfrm>
            <a:prstGeom prst="rect">
              <a:avLst/>
            </a:prstGeom>
            <a:solidFill>
              <a:srgbClr val="F292C2"/>
            </a:solidFill>
            <a:ln>
              <a:solidFill>
                <a:srgbClr val="F292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0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9" t="15001" r="17801" b="13600"/>
          <a:stretch>
            <a:fillRect/>
          </a:stretch>
        </p:blipFill>
        <p:spPr bwMode="auto">
          <a:xfrm>
            <a:off x="8243888" y="4084638"/>
            <a:ext cx="85725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平行四边形 7"/>
          <p:cNvSpPr/>
          <p:nvPr userDrawn="1"/>
        </p:nvSpPr>
        <p:spPr>
          <a:xfrm>
            <a:off x="0" y="5026025"/>
            <a:ext cx="9144000" cy="117475"/>
          </a:xfrm>
          <a:prstGeom prst="parallelogram">
            <a:avLst>
              <a:gd name="adj" fmla="val 0"/>
            </a:avLst>
          </a:prstGeom>
          <a:solidFill>
            <a:srgbClr val="E72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7740650" y="674688"/>
            <a:ext cx="1403350" cy="0"/>
          </a:xfrm>
          <a:prstGeom prst="line">
            <a:avLst/>
          </a:prstGeom>
          <a:ln w="25400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îšľïḑé"/>
          <p:cNvSpPr>
            <a:spLocks noChangeArrowheads="1"/>
          </p:cNvSpPr>
          <p:nvPr userDrawn="1"/>
        </p:nvSpPr>
        <p:spPr bwMode="auto">
          <a:xfrm>
            <a:off x="7691438" y="620713"/>
            <a:ext cx="107950" cy="107950"/>
          </a:xfrm>
          <a:prstGeom prst="ellipse">
            <a:avLst/>
          </a:prstGeom>
          <a:solidFill>
            <a:srgbClr val="E72D8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2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E72D8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13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5" y="842963"/>
            <a:ext cx="6827838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2"/>
          <a:stretch>
            <a:fillRect/>
          </a:stretch>
        </p:blipFill>
        <p:spPr bwMode="auto">
          <a:xfrm>
            <a:off x="0" y="987425"/>
            <a:ext cx="9144000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842963"/>
            <a:ext cx="9178926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" t="5838" r="780" b="6203"/>
          <a:stretch>
            <a:fillRect/>
          </a:stretch>
        </p:blipFill>
        <p:spPr bwMode="auto">
          <a:xfrm>
            <a:off x="0" y="2571750"/>
            <a:ext cx="2903538" cy="260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0" r="40562"/>
          <a:stretch>
            <a:fillRect/>
          </a:stretch>
        </p:blipFill>
        <p:spPr bwMode="auto">
          <a:xfrm>
            <a:off x="2478088" y="3155950"/>
            <a:ext cx="2586037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842963"/>
            <a:ext cx="9178926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78605">
            <a:off x="641350" y="3117850"/>
            <a:ext cx="608013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4132">
            <a:off x="1666875" y="3716338"/>
            <a:ext cx="773113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8206">
            <a:off x="2770188" y="3236913"/>
            <a:ext cx="88106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06775">
            <a:off x="3924300" y="3344863"/>
            <a:ext cx="7747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2549">
            <a:off x="4972050" y="3268663"/>
            <a:ext cx="636588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5837">
            <a:off x="5953125" y="3482975"/>
            <a:ext cx="8382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75393">
            <a:off x="7299325" y="3163888"/>
            <a:ext cx="820738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 userDrawn="1"/>
        </p:nvGrpSpPr>
        <p:grpSpPr bwMode="auto">
          <a:xfrm>
            <a:off x="152400" y="123825"/>
            <a:ext cx="8839200" cy="4895850"/>
            <a:chOff x="151669" y="123478"/>
            <a:chExt cx="8840661" cy="4896544"/>
          </a:xfrm>
        </p:grpSpPr>
        <p:sp>
          <p:nvSpPr>
            <p:cNvPr id="4" name="矩形: 圆角 6"/>
            <p:cNvSpPr/>
            <p:nvPr userDrawn="1"/>
          </p:nvSpPr>
          <p:spPr>
            <a:xfrm>
              <a:off x="251699" y="215566"/>
              <a:ext cx="8640603" cy="471236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151669" y="123478"/>
              <a:ext cx="8840661" cy="48965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chemeClr val="bg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8" y="192088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 userDrawn="1"/>
        </p:nvGrpSpPr>
        <p:grpSpPr bwMode="auto">
          <a:xfrm>
            <a:off x="76200" y="4627563"/>
            <a:ext cx="8896350" cy="500062"/>
            <a:chOff x="943952" y="6058853"/>
            <a:chExt cx="12366884" cy="694936"/>
          </a:xfrm>
        </p:grpSpPr>
        <p:pic>
          <p:nvPicPr>
            <p:cNvPr id="8" name="图片 7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86533">
              <a:off x="13059236" y="6058853"/>
              <a:ext cx="251600" cy="688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0755" y="6324360"/>
              <a:ext cx="608517" cy="383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9" descr="图片包含 物体&#10;&#10;已生成高可信度的说明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952" y="6083448"/>
              <a:ext cx="577432" cy="67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 userDrawn="1"/>
        </p:nvGrpSpPr>
        <p:grpSpPr bwMode="auto">
          <a:xfrm>
            <a:off x="152400" y="123825"/>
            <a:ext cx="8839200" cy="4895850"/>
            <a:chOff x="151669" y="123478"/>
            <a:chExt cx="8840661" cy="4896544"/>
          </a:xfrm>
        </p:grpSpPr>
        <p:sp>
          <p:nvSpPr>
            <p:cNvPr id="4" name="矩形: 圆角 6"/>
            <p:cNvSpPr/>
            <p:nvPr userDrawn="1"/>
          </p:nvSpPr>
          <p:spPr>
            <a:xfrm>
              <a:off x="251699" y="215566"/>
              <a:ext cx="8640603" cy="471236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151669" y="123478"/>
              <a:ext cx="8840661" cy="48965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chemeClr val="bg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8" y="192088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 userDrawn="1"/>
        </p:nvGrpSpPr>
        <p:grpSpPr bwMode="auto">
          <a:xfrm>
            <a:off x="115888" y="4408488"/>
            <a:ext cx="8834437" cy="728662"/>
            <a:chOff x="999460" y="5755341"/>
            <a:chExt cx="12280629" cy="1011671"/>
          </a:xfrm>
        </p:grpSpPr>
        <p:pic>
          <p:nvPicPr>
            <p:cNvPr id="8" name="图片 7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86533">
              <a:off x="12970276" y="5919039"/>
              <a:ext cx="309813" cy="847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1477" y="6266559"/>
              <a:ext cx="608517" cy="383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9" descr="图片包含 物体&#10;&#10;已生成高可信度的说明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460" y="5755341"/>
              <a:ext cx="820819" cy="95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1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0" b="24400"/>
          <a:stretch>
            <a:fillRect/>
          </a:stretch>
        </p:blipFill>
        <p:spPr bwMode="auto">
          <a:xfrm>
            <a:off x="-26988" y="231775"/>
            <a:ext cx="130333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1D2C116-4D3A-44E0-8980-C61DA24A1E31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E3F7374-5338-4D38-B123-8E2381912F3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1C503DC-A624-457A-8C37-E359323C7E0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wmf"/><Relationship Id="rId1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wmf"/><Relationship Id="rId1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3"/>
          <p:cNvSpPr>
            <a:spLocks noChangeArrowheads="1"/>
          </p:cNvSpPr>
          <p:nvPr/>
        </p:nvSpPr>
        <p:spPr bwMode="auto">
          <a:xfrm>
            <a:off x="1979712" y="2139702"/>
            <a:ext cx="4817344" cy="735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用分数加减法解决问题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95" y="1851670"/>
            <a:ext cx="1284036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5"/>
          <p:cNvGrpSpPr/>
          <p:nvPr/>
        </p:nvGrpSpPr>
        <p:grpSpPr bwMode="auto">
          <a:xfrm>
            <a:off x="293688" y="0"/>
            <a:ext cx="6160135" cy="922424"/>
            <a:chOff x="294368" y="0"/>
            <a:chExt cx="6159421" cy="921999"/>
          </a:xfrm>
        </p:grpSpPr>
        <p:pic>
          <p:nvPicPr>
            <p:cNvPr id="20486" name="图片 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368" y="0"/>
              <a:ext cx="6159421" cy="915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7" name="文本框 14"/>
            <p:cNvSpPr txBox="1">
              <a:spLocks noChangeArrowheads="1"/>
            </p:cNvSpPr>
            <p:nvPr/>
          </p:nvSpPr>
          <p:spPr bwMode="auto">
            <a:xfrm>
              <a:off x="972069" y="338703"/>
              <a:ext cx="5081951" cy="583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/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一、回顾旧知识、揭示课题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267585" y="1419225"/>
            <a:ext cx="35242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解决问题的步骤：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87395" y="2187575"/>
            <a:ext cx="2936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阅读与理解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87395" y="2955925"/>
            <a:ext cx="2936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分析与解答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87395" y="3724275"/>
            <a:ext cx="2936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回顾与反思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5"/>
          <p:cNvGrpSpPr/>
          <p:nvPr/>
        </p:nvGrpSpPr>
        <p:grpSpPr bwMode="auto">
          <a:xfrm>
            <a:off x="293688" y="0"/>
            <a:ext cx="6027737" cy="915988"/>
            <a:chOff x="294368" y="0"/>
            <a:chExt cx="6027038" cy="915566"/>
          </a:xfrm>
        </p:grpSpPr>
        <p:pic>
          <p:nvPicPr>
            <p:cNvPr id="20486" name="图片 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368" y="0"/>
              <a:ext cx="6027038" cy="915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7" name="文本框 14"/>
            <p:cNvSpPr txBox="1">
              <a:spLocks noChangeArrowheads="1"/>
            </p:cNvSpPr>
            <p:nvPr/>
          </p:nvSpPr>
          <p:spPr bwMode="auto">
            <a:xfrm>
              <a:off x="1150484" y="283483"/>
              <a:ext cx="4673693" cy="583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二、探究问题、建立模型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sp>
        <p:nvSpPr>
          <p:cNvPr id="20483" name="标题 5"/>
          <p:cNvSpPr txBox="1">
            <a:spLocks noChangeArrowheads="1"/>
          </p:cNvSpPr>
          <p:nvPr/>
        </p:nvSpPr>
        <p:spPr bwMode="auto">
          <a:xfrm>
            <a:off x="1056393" y="1151697"/>
            <a:ext cx="7620379" cy="293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一杯纯果汁，小乐喝了半杯后，觉得有些甜，就兑满了水。他又喝了半杯，就出去玩了。小乐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―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共喝了多少杯纯果汁？多少杯水？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485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05664"/>
            <a:ext cx="588849" cy="59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矩形 2"/>
          <p:cNvSpPr>
            <a:spLocks noChangeArrowheads="1"/>
          </p:cNvSpPr>
          <p:nvPr/>
        </p:nvSpPr>
        <p:spPr bwMode="auto">
          <a:xfrm>
            <a:off x="755576" y="1095279"/>
            <a:ext cx="59522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你知道了哪些信息？写在下面。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标题 5"/>
          <p:cNvSpPr txBox="1">
            <a:spLocks noChangeArrowheads="1"/>
          </p:cNvSpPr>
          <p:nvPr/>
        </p:nvSpPr>
        <p:spPr bwMode="auto">
          <a:xfrm>
            <a:off x="755576" y="1983353"/>
            <a:ext cx="8258176" cy="2461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第一次：一杯纯果汁，喝了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杯。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第二次：兑满水，又喝了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杯。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问题：一共喝了多少杯纯果汁？多少杯水？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17"/>
          <p:cNvGrpSpPr/>
          <p:nvPr/>
        </p:nvGrpSpPr>
        <p:grpSpPr bwMode="auto">
          <a:xfrm>
            <a:off x="5956227" y="1638865"/>
            <a:ext cx="779463" cy="1077913"/>
            <a:chOff x="7293724" y="992795"/>
            <a:chExt cx="639713" cy="1077932"/>
          </a:xfrm>
        </p:grpSpPr>
        <p:sp>
          <p:nvSpPr>
            <p:cNvPr id="21513" name="矩形 17"/>
            <p:cNvSpPr>
              <a:spLocks noChangeArrowheads="1"/>
            </p:cNvSpPr>
            <p:nvPr/>
          </p:nvSpPr>
          <p:spPr bwMode="auto">
            <a:xfrm>
              <a:off x="7293724" y="992795"/>
              <a:ext cx="639713" cy="1077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7467007" y="1532555"/>
              <a:ext cx="295753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17"/>
          <p:cNvGrpSpPr/>
          <p:nvPr/>
        </p:nvGrpSpPr>
        <p:grpSpPr bwMode="auto">
          <a:xfrm>
            <a:off x="5566495" y="2586116"/>
            <a:ext cx="779463" cy="1077912"/>
            <a:chOff x="7293724" y="992795"/>
            <a:chExt cx="639713" cy="1077932"/>
          </a:xfrm>
        </p:grpSpPr>
        <p:sp>
          <p:nvSpPr>
            <p:cNvPr id="21511" name="矩形 17"/>
            <p:cNvSpPr>
              <a:spLocks noChangeArrowheads="1"/>
            </p:cNvSpPr>
            <p:nvPr/>
          </p:nvSpPr>
          <p:spPr bwMode="auto">
            <a:xfrm>
              <a:off x="7293724" y="992795"/>
              <a:ext cx="639713" cy="1077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7467007" y="1532555"/>
              <a:ext cx="295753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6108"/>
            <a:ext cx="2411760" cy="5450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卷形: 垂直 1"/>
          <p:cNvSpPr/>
          <p:nvPr/>
        </p:nvSpPr>
        <p:spPr>
          <a:xfrm>
            <a:off x="338138" y="1521759"/>
            <a:ext cx="974725" cy="2560637"/>
          </a:xfrm>
          <a:prstGeom prst="verticalScroll">
            <a:avLst/>
          </a:prstGeom>
          <a:solidFill>
            <a:srgbClr val="FAD6E8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表格分析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1547664" y="1163579"/>
          <a:ext cx="6783287" cy="3136363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372573"/>
                <a:gridCol w="2731883"/>
                <a:gridCol w="2678831"/>
              </a:tblGrid>
              <a:tr h="667495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1" marR="91451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第一次</a:t>
                      </a:r>
                      <a:endParaRPr lang="zh-CN" altLang="en-US" sz="24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1" marR="91451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第二次</a:t>
                      </a:r>
                      <a:endParaRPr lang="zh-CN" altLang="en-US" sz="24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1" marR="91451" marT="45717" marB="45717"/>
                </a:tc>
              </a:tr>
              <a:tr h="64004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喝掉的纯果汁</a:t>
                      </a:r>
                      <a:endParaRPr lang="zh-CN" altLang="en-US" sz="24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1" marR="91451" marT="45717" marB="45717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1" marR="91451" marT="45717" marB="45717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1" marR="91451" marT="45717" marB="45717"/>
                </a:tc>
              </a:tr>
              <a:tr h="64004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剩下的纯果汁</a:t>
                      </a:r>
                      <a:endParaRPr lang="zh-CN" altLang="en-US" sz="24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1" marR="91451" marT="45717" marB="45717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1" marR="91451" marT="45717" marB="45717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1" marR="91451" marT="45717" marB="45717"/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喝掉的水</a:t>
                      </a:r>
                      <a:endParaRPr lang="zh-CN" altLang="en-US" sz="24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1" marR="91451" marT="45717" marB="45717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1" marR="91451" marT="45717" marB="45717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1" marR="91451" marT="45717" marB="45717"/>
                </a:tc>
              </a:tr>
            </a:tbl>
          </a:graphicData>
        </a:graphic>
      </p:graphicFrame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961463" y="2023680"/>
            <a:ext cx="26597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一杯纯果汁的一半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673157" y="2023679"/>
            <a:ext cx="26597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半杯纯果汁的一半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961463" y="2891771"/>
            <a:ext cx="26597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一杯纯果汁的一半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624323" y="2810564"/>
            <a:ext cx="26597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半杯纯果汁的一半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983039" y="3677269"/>
            <a:ext cx="20399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半杯水的一半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923928" y="3704623"/>
            <a:ext cx="338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03" y="469663"/>
            <a:ext cx="2267744" cy="508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卷形: 垂直 11"/>
          <p:cNvSpPr/>
          <p:nvPr/>
        </p:nvSpPr>
        <p:spPr>
          <a:xfrm>
            <a:off x="1663973" y="1425972"/>
            <a:ext cx="974725" cy="2560637"/>
          </a:xfrm>
          <a:prstGeom prst="verticalScroll">
            <a:avLst/>
          </a:prstGeom>
          <a:solidFill>
            <a:srgbClr val="FAD6E8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示意图分析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905227" y="1364853"/>
            <a:ext cx="1584325" cy="1296988"/>
          </a:xfrm>
          <a:prstGeom prst="rect">
            <a:avLst/>
          </a:prstGeom>
          <a:solidFill>
            <a:srgbClr val="F89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905227" y="2660253"/>
            <a:ext cx="1584325" cy="1295400"/>
          </a:xfrm>
          <a:prstGeom prst="rect">
            <a:avLst/>
          </a:prstGeom>
          <a:solidFill>
            <a:srgbClr val="F89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905227" y="1358503"/>
            <a:ext cx="1584325" cy="1296988"/>
          </a:xfrm>
          <a:prstGeom prst="rect">
            <a:avLst/>
          </a:prstGeom>
          <a:solidFill>
            <a:srgbClr val="FEEC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905227" y="2653903"/>
            <a:ext cx="1584325" cy="1295400"/>
          </a:xfrm>
          <a:prstGeom prst="rect">
            <a:avLst/>
          </a:prstGeom>
          <a:solidFill>
            <a:srgbClr val="FEEC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895702" y="1356916"/>
            <a:ext cx="1584325" cy="2592387"/>
          </a:xfrm>
          <a:prstGeom prst="rect">
            <a:avLst/>
          </a:prstGeom>
          <a:noFill/>
          <a:ln>
            <a:solidFill>
              <a:srgbClr val="2181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3203848" y="1419622"/>
            <a:ext cx="2211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喝了半杯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203848" y="2459434"/>
            <a:ext cx="2212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兑满水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3203848" y="3499247"/>
            <a:ext cx="2662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又喝了一半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1" grpId="0" animBg="1"/>
      <p:bldP spid="21" grpId="1" animBg="1"/>
      <p:bldP spid="22" grpId="0" animBg="1"/>
      <p:bldP spid="23" grpId="0" animBg="1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卷形: 垂直 1"/>
          <p:cNvSpPr/>
          <p:nvPr/>
        </p:nvSpPr>
        <p:spPr>
          <a:xfrm>
            <a:off x="470055" y="1090613"/>
            <a:ext cx="974725" cy="2560638"/>
          </a:xfrm>
          <a:prstGeom prst="verticalScroll">
            <a:avLst/>
          </a:prstGeom>
          <a:solidFill>
            <a:srgbClr val="FAD6E8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线段图分析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701925" y="3333750"/>
            <a:ext cx="13287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701925" y="3124200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030663" y="3109913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030663" y="3333750"/>
            <a:ext cx="13303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030663" y="3124200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360988" y="3109913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360988" y="3333750"/>
            <a:ext cx="13303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360988" y="3124200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691313" y="3109913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691313" y="3333750"/>
            <a:ext cx="13303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91313" y="3124200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021638" y="3109913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左大括号 29"/>
          <p:cNvSpPr/>
          <p:nvPr/>
        </p:nvSpPr>
        <p:spPr>
          <a:xfrm rot="5400000">
            <a:off x="3851275" y="1538288"/>
            <a:ext cx="360363" cy="2624137"/>
          </a:xfrm>
          <a:prstGeom prst="leftBrace">
            <a:avLst>
              <a:gd name="adj1" fmla="val 3142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左大括号 30"/>
          <p:cNvSpPr/>
          <p:nvPr/>
        </p:nvSpPr>
        <p:spPr>
          <a:xfrm rot="5400000">
            <a:off x="6493668" y="1520032"/>
            <a:ext cx="360363" cy="2660650"/>
          </a:xfrm>
          <a:prstGeom prst="leftBrace">
            <a:avLst>
              <a:gd name="adj1" fmla="val 3142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2684463" y="1801813"/>
            <a:ext cx="13287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2684463" y="1590675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4013200" y="1577975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4013200" y="1801813"/>
            <a:ext cx="1330325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013200" y="1590675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5343525" y="1577975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5343525" y="1801813"/>
            <a:ext cx="13303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343525" y="1590675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6673850" y="1577975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6673850" y="1801813"/>
            <a:ext cx="133032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6673850" y="1590675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8004175" y="1577975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左大括号 43"/>
          <p:cNvSpPr/>
          <p:nvPr/>
        </p:nvSpPr>
        <p:spPr>
          <a:xfrm rot="5400000">
            <a:off x="3834606" y="5557"/>
            <a:ext cx="358775" cy="2624138"/>
          </a:xfrm>
          <a:prstGeom prst="leftBrace">
            <a:avLst>
              <a:gd name="adj1" fmla="val 3142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5" name="左大括号 44"/>
          <p:cNvSpPr/>
          <p:nvPr/>
        </p:nvSpPr>
        <p:spPr>
          <a:xfrm rot="5400000">
            <a:off x="6477000" y="-12699"/>
            <a:ext cx="358775" cy="2660650"/>
          </a:xfrm>
          <a:prstGeom prst="leftBrace">
            <a:avLst>
              <a:gd name="adj1" fmla="val 3142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2645217" y="2196604"/>
            <a:ext cx="2969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第一次剩下的纯果汁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3010191" y="628948"/>
            <a:ext cx="20409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剩下的纯果汁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5670840" y="628948"/>
            <a:ext cx="20409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喝掉的纯果汁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文本框 48"/>
          <p:cNvSpPr txBox="1">
            <a:spLocks noChangeArrowheads="1"/>
          </p:cNvSpPr>
          <p:nvPr/>
        </p:nvSpPr>
        <p:spPr bwMode="auto">
          <a:xfrm>
            <a:off x="5959583" y="2195810"/>
            <a:ext cx="1422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兑入的水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" name="左大括号 49"/>
          <p:cNvSpPr/>
          <p:nvPr/>
        </p:nvSpPr>
        <p:spPr>
          <a:xfrm rot="16200000">
            <a:off x="4483894" y="2937669"/>
            <a:ext cx="360363" cy="1323975"/>
          </a:xfrm>
          <a:prstGeom prst="leftBrace">
            <a:avLst>
              <a:gd name="adj1" fmla="val 3142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左大括号 50"/>
          <p:cNvSpPr/>
          <p:nvPr/>
        </p:nvSpPr>
        <p:spPr>
          <a:xfrm rot="16200000">
            <a:off x="5828506" y="2950369"/>
            <a:ext cx="360363" cy="1323975"/>
          </a:xfrm>
          <a:prstGeom prst="leftBrace">
            <a:avLst>
              <a:gd name="adj1" fmla="val 3142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文本框 51"/>
          <p:cNvSpPr txBox="1">
            <a:spLocks noChangeArrowheads="1"/>
          </p:cNvSpPr>
          <p:nvPr/>
        </p:nvSpPr>
        <p:spPr bwMode="auto">
          <a:xfrm>
            <a:off x="3829095" y="3792538"/>
            <a:ext cx="14208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喝掉的纯果汁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文本框 52"/>
          <p:cNvSpPr txBox="1">
            <a:spLocks noChangeArrowheads="1"/>
          </p:cNvSpPr>
          <p:nvPr/>
        </p:nvSpPr>
        <p:spPr bwMode="auto">
          <a:xfrm>
            <a:off x="5360988" y="3792538"/>
            <a:ext cx="1420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喝掉的水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615" name="文本框 53"/>
          <p:cNvSpPr txBox="1">
            <a:spLocks noChangeArrowheads="1"/>
          </p:cNvSpPr>
          <p:nvPr/>
        </p:nvSpPr>
        <p:spPr bwMode="auto">
          <a:xfrm>
            <a:off x="1557338" y="2892425"/>
            <a:ext cx="11128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第二次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616" name="文本框 54"/>
          <p:cNvSpPr txBox="1">
            <a:spLocks noChangeArrowheads="1"/>
          </p:cNvSpPr>
          <p:nvPr/>
        </p:nvSpPr>
        <p:spPr bwMode="auto">
          <a:xfrm>
            <a:off x="1616075" y="1328738"/>
            <a:ext cx="11128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第一次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0" grpId="0" animBg="1"/>
      <p:bldP spid="51" grpId="0" animBg="1"/>
      <p:bldP spid="52" grpId="0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2"/>
          <p:cNvSpPr>
            <a:spLocks noChangeArrowheads="1"/>
          </p:cNvSpPr>
          <p:nvPr/>
        </p:nvSpPr>
        <p:spPr bwMode="auto">
          <a:xfrm>
            <a:off x="5665788" y="2371725"/>
            <a:ext cx="3390900" cy="2504281"/>
          </a:xfrm>
          <a:prstGeom prst="ellipse">
            <a:avLst/>
          </a:prstGeom>
          <a:solidFill>
            <a:srgbClr val="FAD6E8"/>
          </a:solidFill>
          <a:ln w="12700" algn="ctr">
            <a:solidFill>
              <a:srgbClr val="E72D8B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20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椭圆 12"/>
          <p:cNvSpPr>
            <a:spLocks noChangeArrowheads="1"/>
          </p:cNvSpPr>
          <p:nvPr/>
        </p:nvSpPr>
        <p:spPr bwMode="auto">
          <a:xfrm>
            <a:off x="2863202" y="2438055"/>
            <a:ext cx="2764485" cy="2293935"/>
          </a:xfrm>
          <a:prstGeom prst="ellipse">
            <a:avLst/>
          </a:prstGeom>
          <a:solidFill>
            <a:srgbClr val="FAD6E8"/>
          </a:solidFill>
          <a:ln w="12700" algn="ctr">
            <a:solidFill>
              <a:srgbClr val="E72D8B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椭圆 12"/>
          <p:cNvSpPr>
            <a:spLocks noChangeArrowheads="1"/>
          </p:cNvSpPr>
          <p:nvPr/>
        </p:nvSpPr>
        <p:spPr bwMode="auto">
          <a:xfrm>
            <a:off x="220117" y="2571750"/>
            <a:ext cx="2479675" cy="2124075"/>
          </a:xfrm>
          <a:prstGeom prst="ellipse">
            <a:avLst/>
          </a:prstGeom>
          <a:solidFill>
            <a:srgbClr val="FAD6E8"/>
          </a:solidFill>
          <a:ln w="12700" algn="ctr">
            <a:solidFill>
              <a:srgbClr val="E72D8B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18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471795" y="2752725"/>
            <a:ext cx="2213610" cy="1770380"/>
            <a:chOff x="379412" y="2585244"/>
            <a:chExt cx="2213610" cy="1771195"/>
          </a:xfrm>
        </p:grpSpPr>
        <p:sp>
          <p:nvSpPr>
            <p:cNvPr id="25629" name="TextBox 9"/>
            <p:cNvSpPr txBox="1">
              <a:spLocks noChangeArrowheads="1"/>
            </p:cNvSpPr>
            <p:nvPr/>
          </p:nvSpPr>
          <p:spPr bwMode="auto">
            <a:xfrm>
              <a:off x="379412" y="2585244"/>
              <a:ext cx="2213610" cy="1771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第一次喝完后，剩     杯纯果汁。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5630" name="组合 17"/>
            <p:cNvGrpSpPr/>
            <p:nvPr/>
          </p:nvGrpSpPr>
          <p:grpSpPr bwMode="auto">
            <a:xfrm>
              <a:off x="1412876" y="3052501"/>
              <a:ext cx="779462" cy="953573"/>
              <a:chOff x="7155620" y="1019521"/>
              <a:chExt cx="639712" cy="953590"/>
            </a:xfrm>
          </p:grpSpPr>
          <p:sp>
            <p:nvSpPr>
              <p:cNvPr id="25631" name="矩形 17"/>
              <p:cNvSpPr>
                <a:spLocks noChangeArrowheads="1"/>
              </p:cNvSpPr>
              <p:nvPr/>
            </p:nvSpPr>
            <p:spPr bwMode="auto">
              <a:xfrm>
                <a:off x="7155620" y="1019521"/>
                <a:ext cx="639712" cy="9535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8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7327339" y="1472493"/>
                <a:ext cx="295753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 bwMode="auto">
          <a:xfrm>
            <a:off x="2941812" y="2715260"/>
            <a:ext cx="2854324" cy="1925638"/>
            <a:chOff x="2897506" y="2662090"/>
            <a:chExt cx="2854324" cy="1926373"/>
          </a:xfrm>
        </p:grpSpPr>
        <p:sp>
          <p:nvSpPr>
            <p:cNvPr id="25622" name="TextBox 19"/>
            <p:cNvSpPr txBox="1">
              <a:spLocks noChangeArrowheads="1"/>
            </p:cNvSpPr>
            <p:nvPr/>
          </p:nvSpPr>
          <p:spPr bwMode="auto">
            <a:xfrm>
              <a:off x="3075304" y="2662090"/>
              <a:ext cx="2676526" cy="1771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兑满水，水是     </a:t>
              </a:r>
              <a:endPara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杯，纯果汁还是     杯。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5623" name="组合 17"/>
            <p:cNvGrpSpPr/>
            <p:nvPr/>
          </p:nvGrpSpPr>
          <p:grpSpPr bwMode="auto">
            <a:xfrm>
              <a:off x="2897506" y="3072774"/>
              <a:ext cx="779462" cy="953499"/>
              <a:chOff x="7310923" y="992169"/>
              <a:chExt cx="639712" cy="953516"/>
            </a:xfrm>
          </p:grpSpPr>
          <p:sp>
            <p:nvSpPr>
              <p:cNvPr id="25627" name="矩形 17"/>
              <p:cNvSpPr>
                <a:spLocks noChangeArrowheads="1"/>
              </p:cNvSpPr>
              <p:nvPr/>
            </p:nvSpPr>
            <p:spPr bwMode="auto">
              <a:xfrm>
                <a:off x="7310923" y="992169"/>
                <a:ext cx="639712" cy="9535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8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7484205" y="1504183"/>
                <a:ext cx="295753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24" name="组合 17"/>
            <p:cNvGrpSpPr/>
            <p:nvPr/>
          </p:nvGrpSpPr>
          <p:grpSpPr bwMode="auto">
            <a:xfrm>
              <a:off x="3736340" y="3634964"/>
              <a:ext cx="779462" cy="953499"/>
              <a:chOff x="7287991" y="992384"/>
              <a:chExt cx="639712" cy="953516"/>
            </a:xfrm>
          </p:grpSpPr>
          <p:sp>
            <p:nvSpPr>
              <p:cNvPr id="25625" name="矩形 17"/>
              <p:cNvSpPr>
                <a:spLocks noChangeArrowheads="1"/>
              </p:cNvSpPr>
              <p:nvPr/>
            </p:nvSpPr>
            <p:spPr bwMode="auto">
              <a:xfrm>
                <a:off x="7287991" y="992384"/>
                <a:ext cx="639712" cy="9535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8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7461273" y="1476446"/>
                <a:ext cx="295753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5940152" y="2715766"/>
            <a:ext cx="3049909" cy="171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又喝了    杯，这      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杯里，一半是纯果汁，一半是水。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矩形 17"/>
          <p:cNvSpPr>
            <a:spLocks noChangeArrowheads="1"/>
          </p:cNvSpPr>
          <p:nvPr/>
        </p:nvSpPr>
        <p:spPr bwMode="auto">
          <a:xfrm>
            <a:off x="6894513" y="2530727"/>
            <a:ext cx="7794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b="1" baseline="30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7" name="直接连接符 36"/>
          <p:cNvCxnSpPr/>
          <p:nvPr/>
        </p:nvCxnSpPr>
        <p:spPr bwMode="auto">
          <a:xfrm>
            <a:off x="7105650" y="3046413"/>
            <a:ext cx="360363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610" name="组合 65"/>
          <p:cNvGrpSpPr/>
          <p:nvPr/>
        </p:nvGrpSpPr>
        <p:grpSpPr bwMode="auto">
          <a:xfrm>
            <a:off x="930275" y="447675"/>
            <a:ext cx="7010400" cy="1866900"/>
            <a:chOff x="924478" y="312849"/>
            <a:chExt cx="7009848" cy="1867012"/>
          </a:xfrm>
        </p:grpSpPr>
        <p:sp>
          <p:nvSpPr>
            <p:cNvPr id="38" name="箭头: 右 37"/>
            <p:cNvSpPr/>
            <p:nvPr/>
          </p:nvSpPr>
          <p:spPr>
            <a:xfrm>
              <a:off x="2642018" y="1149512"/>
              <a:ext cx="458752" cy="193687"/>
            </a:xfrm>
            <a:prstGeom prst="rightArrow">
              <a:avLst/>
            </a:prstGeom>
            <a:solidFill>
              <a:schemeClr val="accent2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5612" name="组合 11"/>
            <p:cNvGrpSpPr/>
            <p:nvPr/>
          </p:nvGrpSpPr>
          <p:grpSpPr bwMode="auto">
            <a:xfrm>
              <a:off x="924478" y="312849"/>
              <a:ext cx="1140952" cy="1867012"/>
              <a:chOff x="1632502" y="-839400"/>
              <a:chExt cx="1584000" cy="2592000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1632502" y="-839400"/>
                <a:ext cx="1584515" cy="2592000"/>
              </a:xfrm>
              <a:prstGeom prst="rect">
                <a:avLst/>
              </a:prstGeom>
              <a:noFill/>
              <a:ln w="19050">
                <a:solidFill>
                  <a:srgbClr val="218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632502" y="456600"/>
                <a:ext cx="1584515" cy="1296000"/>
              </a:xfrm>
              <a:prstGeom prst="rect">
                <a:avLst/>
              </a:prstGeom>
              <a:solidFill>
                <a:srgbClr val="F89A36"/>
              </a:solidFill>
              <a:ln w="19050">
                <a:solidFill>
                  <a:srgbClr val="218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5613" name="组合 12"/>
            <p:cNvGrpSpPr/>
            <p:nvPr/>
          </p:nvGrpSpPr>
          <p:grpSpPr bwMode="auto">
            <a:xfrm>
              <a:off x="6791545" y="312849"/>
              <a:ext cx="1142781" cy="1867012"/>
              <a:chOff x="5503462" y="-839400"/>
              <a:chExt cx="1586540" cy="2592000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5505487" y="-839400"/>
                <a:ext cx="1584515" cy="2592000"/>
              </a:xfrm>
              <a:prstGeom prst="rect">
                <a:avLst/>
              </a:prstGeom>
              <a:noFill/>
              <a:ln w="19050">
                <a:solidFill>
                  <a:srgbClr val="218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5503283" y="456600"/>
                <a:ext cx="1584516" cy="1296000"/>
              </a:xfrm>
              <a:prstGeom prst="rect">
                <a:avLst/>
              </a:prstGeom>
              <a:solidFill>
                <a:srgbClr val="FEEC8F"/>
              </a:solidFill>
              <a:ln w="19050">
                <a:solidFill>
                  <a:srgbClr val="218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5614" name="组合 15"/>
            <p:cNvGrpSpPr/>
            <p:nvPr/>
          </p:nvGrpSpPr>
          <p:grpSpPr bwMode="auto">
            <a:xfrm>
              <a:off x="3715136" y="312849"/>
              <a:ext cx="1140952" cy="1867012"/>
              <a:chOff x="3667042" y="-821612"/>
              <a:chExt cx="1584000" cy="2592000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3666968" y="-821612"/>
                <a:ext cx="1584515" cy="2592000"/>
              </a:xfrm>
              <a:prstGeom prst="rect">
                <a:avLst/>
              </a:prstGeom>
              <a:solidFill>
                <a:srgbClr val="FEEC8F"/>
              </a:solidFill>
              <a:ln w="19050">
                <a:solidFill>
                  <a:srgbClr val="218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44" name="直接连接符 43"/>
              <p:cNvCxnSpPr>
                <a:stCxn id="43" idx="1"/>
              </p:cNvCxnSpPr>
              <p:nvPr/>
            </p:nvCxnSpPr>
            <p:spPr>
              <a:xfrm>
                <a:off x="3666968" y="474388"/>
                <a:ext cx="200544" cy="0"/>
              </a:xfrm>
              <a:prstGeom prst="line">
                <a:avLst/>
              </a:prstGeom>
              <a:ln w="19050">
                <a:solidFill>
                  <a:srgbClr val="2181A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箭头: 右 41"/>
            <p:cNvSpPr/>
            <p:nvPr/>
          </p:nvSpPr>
          <p:spPr>
            <a:xfrm>
              <a:off x="5594535" y="1149512"/>
              <a:ext cx="458752" cy="193687"/>
            </a:xfrm>
            <a:prstGeom prst="rightArrow">
              <a:avLst/>
            </a:prstGeom>
            <a:solidFill>
              <a:schemeClr val="accent2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3" name="矩形 17"/>
          <p:cNvSpPr>
            <a:spLocks noChangeArrowheads="1"/>
          </p:cNvSpPr>
          <p:nvPr/>
        </p:nvSpPr>
        <p:spPr bwMode="auto">
          <a:xfrm>
            <a:off x="5879992" y="3135782"/>
            <a:ext cx="7794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b="1" baseline="30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4" name="直接连接符 33"/>
          <p:cNvCxnSpPr/>
          <p:nvPr/>
        </p:nvCxnSpPr>
        <p:spPr bwMode="auto">
          <a:xfrm>
            <a:off x="6079281" y="3615556"/>
            <a:ext cx="360363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6" grpId="0" animBg="1"/>
      <p:bldP spid="30" grpId="0"/>
      <p:bldP spid="31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26"/>
          <p:cNvGrpSpPr/>
          <p:nvPr/>
        </p:nvGrpSpPr>
        <p:grpSpPr bwMode="auto">
          <a:xfrm>
            <a:off x="2125663" y="438150"/>
            <a:ext cx="4943475" cy="1077913"/>
            <a:chOff x="4591050" y="-307975"/>
            <a:chExt cx="4943475" cy="1077913"/>
          </a:xfrm>
        </p:grpSpPr>
        <p:sp>
          <p:nvSpPr>
            <p:cNvPr id="26665" name="TextBox 26"/>
            <p:cNvSpPr txBox="1">
              <a:spLocks noChangeArrowheads="1"/>
            </p:cNvSpPr>
            <p:nvPr/>
          </p:nvSpPr>
          <p:spPr bwMode="auto">
            <a:xfrm>
              <a:off x="5181600" y="-103187"/>
              <a:ext cx="4352925" cy="665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杯的一半是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_____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杯。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6666" name="组合 17"/>
            <p:cNvGrpSpPr/>
            <p:nvPr/>
          </p:nvGrpSpPr>
          <p:grpSpPr bwMode="auto">
            <a:xfrm>
              <a:off x="4591050" y="-307975"/>
              <a:ext cx="779463" cy="1077913"/>
              <a:chOff x="7301541" y="973745"/>
              <a:chExt cx="639713" cy="1077932"/>
            </a:xfrm>
          </p:grpSpPr>
          <p:sp>
            <p:nvSpPr>
              <p:cNvPr id="26667" name="矩形 17"/>
              <p:cNvSpPr>
                <a:spLocks noChangeArrowheads="1"/>
              </p:cNvSpPr>
              <p:nvPr/>
            </p:nvSpPr>
            <p:spPr bwMode="auto">
              <a:xfrm>
                <a:off x="7301541" y="973745"/>
                <a:ext cx="639712" cy="1077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" name="直接连接符 5"/>
              <p:cNvCxnSpPr/>
              <p:nvPr/>
            </p:nvCxnSpPr>
            <p:spPr>
              <a:xfrm>
                <a:off x="7474823" y="1513505"/>
                <a:ext cx="295753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627" name="组合 27"/>
          <p:cNvGrpSpPr/>
          <p:nvPr/>
        </p:nvGrpSpPr>
        <p:grpSpPr bwMode="auto">
          <a:xfrm>
            <a:off x="725488" y="1420813"/>
            <a:ext cx="1144587" cy="1866900"/>
            <a:chOff x="1019401" y="1427274"/>
            <a:chExt cx="1145089" cy="1867012"/>
          </a:xfrm>
        </p:grpSpPr>
        <p:grpSp>
          <p:nvGrpSpPr>
            <p:cNvPr id="26661" name="组合 6"/>
            <p:cNvGrpSpPr/>
            <p:nvPr/>
          </p:nvGrpSpPr>
          <p:grpSpPr bwMode="auto">
            <a:xfrm>
              <a:off x="1023538" y="1427274"/>
              <a:ext cx="1140952" cy="1867012"/>
              <a:chOff x="1632502" y="-839400"/>
              <a:chExt cx="1584000" cy="259200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633373" y="456600"/>
                <a:ext cx="1583129" cy="1296000"/>
              </a:xfrm>
              <a:prstGeom prst="rect">
                <a:avLst/>
              </a:prstGeom>
              <a:solidFill>
                <a:srgbClr val="FEEC8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633373" y="-839400"/>
                <a:ext cx="1583129" cy="2592000"/>
              </a:xfrm>
              <a:prstGeom prst="rect">
                <a:avLst/>
              </a:prstGeom>
              <a:noFill/>
              <a:ln w="19050">
                <a:solidFill>
                  <a:srgbClr val="218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1019401" y="2360780"/>
              <a:ext cx="287463" cy="0"/>
            </a:xfrm>
            <a:prstGeom prst="line">
              <a:avLst/>
            </a:prstGeom>
            <a:ln w="19050">
              <a:solidFill>
                <a:srgbClr val="2181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直接连接符 11"/>
          <p:cNvCxnSpPr/>
          <p:nvPr/>
        </p:nvCxnSpPr>
        <p:spPr>
          <a:xfrm>
            <a:off x="725488" y="1887538"/>
            <a:ext cx="146050" cy="0"/>
          </a:xfrm>
          <a:prstGeom prst="line">
            <a:avLst/>
          </a:prstGeom>
          <a:ln w="19050">
            <a:solidFill>
              <a:srgbClr val="2181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25488" y="2820988"/>
            <a:ext cx="146050" cy="0"/>
          </a:xfrm>
          <a:prstGeom prst="line">
            <a:avLst/>
          </a:prstGeom>
          <a:ln w="19050">
            <a:solidFill>
              <a:srgbClr val="2181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25488" y="3287713"/>
            <a:ext cx="146050" cy="0"/>
          </a:xfrm>
          <a:prstGeom prst="line">
            <a:avLst/>
          </a:prstGeom>
          <a:ln w="19050">
            <a:solidFill>
              <a:srgbClr val="2181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1" name="TextBox 9"/>
          <p:cNvSpPr txBox="1">
            <a:spLocks noChangeArrowheads="1"/>
          </p:cNvSpPr>
          <p:nvPr/>
        </p:nvSpPr>
        <p:spPr bwMode="auto">
          <a:xfrm>
            <a:off x="2263775" y="1408113"/>
            <a:ext cx="6472238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第二次喝的纯果汁是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杯，水是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杯。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632" name="TextBox 9"/>
          <p:cNvSpPr txBox="1">
            <a:spLocks noChangeArrowheads="1"/>
          </p:cNvSpPr>
          <p:nvPr/>
        </p:nvSpPr>
        <p:spPr bwMode="auto">
          <a:xfrm>
            <a:off x="2147888" y="2809875"/>
            <a:ext cx="6577012" cy="190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一共喝的纯果汁：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+___=________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水：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7" name="组合 17"/>
          <p:cNvGrpSpPr/>
          <p:nvPr/>
        </p:nvGrpSpPr>
        <p:grpSpPr bwMode="auto">
          <a:xfrm>
            <a:off x="4992688" y="285750"/>
            <a:ext cx="779462" cy="1077913"/>
            <a:chOff x="7293724" y="992795"/>
            <a:chExt cx="639713" cy="1077932"/>
          </a:xfrm>
        </p:grpSpPr>
        <p:sp>
          <p:nvSpPr>
            <p:cNvPr id="26659" name="矩形 17"/>
            <p:cNvSpPr>
              <a:spLocks noChangeArrowheads="1"/>
            </p:cNvSpPr>
            <p:nvPr/>
          </p:nvSpPr>
          <p:spPr bwMode="auto">
            <a:xfrm>
              <a:off x="7293724" y="992795"/>
              <a:ext cx="639713" cy="1077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7467006" y="1532555"/>
              <a:ext cx="295754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7"/>
          <p:cNvGrpSpPr/>
          <p:nvPr/>
        </p:nvGrpSpPr>
        <p:grpSpPr bwMode="auto">
          <a:xfrm>
            <a:off x="6145213" y="1123950"/>
            <a:ext cx="779462" cy="1077913"/>
            <a:chOff x="7293724" y="992795"/>
            <a:chExt cx="639713" cy="1077932"/>
          </a:xfrm>
        </p:grpSpPr>
        <p:sp>
          <p:nvSpPr>
            <p:cNvPr id="26657" name="矩形 17"/>
            <p:cNvSpPr>
              <a:spLocks noChangeArrowheads="1"/>
            </p:cNvSpPr>
            <p:nvPr/>
          </p:nvSpPr>
          <p:spPr bwMode="auto">
            <a:xfrm>
              <a:off x="7293724" y="992795"/>
              <a:ext cx="639713" cy="1077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7467006" y="1532555"/>
              <a:ext cx="295754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17"/>
          <p:cNvGrpSpPr/>
          <p:nvPr/>
        </p:nvGrpSpPr>
        <p:grpSpPr bwMode="auto">
          <a:xfrm>
            <a:off x="2886075" y="1924050"/>
            <a:ext cx="779463" cy="1077913"/>
            <a:chOff x="7293724" y="992795"/>
            <a:chExt cx="639713" cy="1077932"/>
          </a:xfrm>
        </p:grpSpPr>
        <p:sp>
          <p:nvSpPr>
            <p:cNvPr id="26655" name="矩形 17"/>
            <p:cNvSpPr>
              <a:spLocks noChangeArrowheads="1"/>
            </p:cNvSpPr>
            <p:nvPr/>
          </p:nvSpPr>
          <p:spPr bwMode="auto">
            <a:xfrm>
              <a:off x="7293724" y="992795"/>
              <a:ext cx="639713" cy="1077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7467007" y="1532555"/>
              <a:ext cx="295753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 bwMode="auto">
          <a:xfrm>
            <a:off x="5548313" y="3632200"/>
            <a:ext cx="1276350" cy="1077913"/>
            <a:chOff x="6838950" y="3644900"/>
            <a:chExt cx="1276350" cy="1077913"/>
          </a:xfrm>
        </p:grpSpPr>
        <p:grpSp>
          <p:nvGrpSpPr>
            <p:cNvPr id="26651" name="组合 17"/>
            <p:cNvGrpSpPr/>
            <p:nvPr/>
          </p:nvGrpSpPr>
          <p:grpSpPr bwMode="auto">
            <a:xfrm>
              <a:off x="6838950" y="3644900"/>
              <a:ext cx="779463" cy="1077913"/>
              <a:chOff x="7293724" y="992795"/>
              <a:chExt cx="639713" cy="1077932"/>
            </a:xfrm>
          </p:grpSpPr>
          <p:sp>
            <p:nvSpPr>
              <p:cNvPr id="26653" name="矩形 17"/>
              <p:cNvSpPr>
                <a:spLocks noChangeArrowheads="1"/>
              </p:cNvSpPr>
              <p:nvPr/>
            </p:nvSpPr>
            <p:spPr bwMode="auto">
              <a:xfrm>
                <a:off x="7293724" y="992795"/>
                <a:ext cx="639712" cy="1077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>
                <a:off x="7467006" y="1532555"/>
                <a:ext cx="295753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652" name="矩形 79"/>
            <p:cNvSpPr>
              <a:spLocks noChangeArrowheads="1"/>
            </p:cNvSpPr>
            <p:nvPr/>
          </p:nvSpPr>
          <p:spPr bwMode="auto">
            <a:xfrm>
              <a:off x="7364626" y="3911084"/>
              <a:ext cx="75067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杯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645" name="组合 17"/>
          <p:cNvGrpSpPr/>
          <p:nvPr/>
        </p:nvGrpSpPr>
        <p:grpSpPr bwMode="auto">
          <a:xfrm>
            <a:off x="5940152" y="2643758"/>
            <a:ext cx="779002" cy="1077913"/>
            <a:chOff x="7293724" y="992795"/>
            <a:chExt cx="639713" cy="1077932"/>
          </a:xfrm>
        </p:grpSpPr>
        <p:sp>
          <p:nvSpPr>
            <p:cNvPr id="26647" name="矩形 17"/>
            <p:cNvSpPr>
              <a:spLocks noChangeArrowheads="1"/>
            </p:cNvSpPr>
            <p:nvPr/>
          </p:nvSpPr>
          <p:spPr bwMode="auto">
            <a:xfrm>
              <a:off x="7293346" y="992795"/>
              <a:ext cx="640091" cy="1077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7466731" y="1532555"/>
              <a:ext cx="295929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6948264" y="2643758"/>
            <a:ext cx="1398960" cy="1077913"/>
            <a:chOff x="6948264" y="2643758"/>
            <a:chExt cx="1398960" cy="1077913"/>
          </a:xfrm>
        </p:grpSpPr>
        <p:grpSp>
          <p:nvGrpSpPr>
            <p:cNvPr id="26641" name="组合 17"/>
            <p:cNvGrpSpPr/>
            <p:nvPr/>
          </p:nvGrpSpPr>
          <p:grpSpPr bwMode="auto">
            <a:xfrm>
              <a:off x="6948264" y="2643758"/>
              <a:ext cx="779002" cy="1077913"/>
              <a:chOff x="7293724" y="992795"/>
              <a:chExt cx="639713" cy="1077932"/>
            </a:xfrm>
          </p:grpSpPr>
          <p:sp>
            <p:nvSpPr>
              <p:cNvPr id="26643" name="矩形 17"/>
              <p:cNvSpPr>
                <a:spLocks noChangeArrowheads="1"/>
              </p:cNvSpPr>
              <p:nvPr/>
            </p:nvSpPr>
            <p:spPr bwMode="auto">
              <a:xfrm>
                <a:off x="7293346" y="992795"/>
                <a:ext cx="640091" cy="1077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3" name="直接连接符 42"/>
              <p:cNvCxnSpPr/>
              <p:nvPr/>
            </p:nvCxnSpPr>
            <p:spPr>
              <a:xfrm>
                <a:off x="7466731" y="1532555"/>
                <a:ext cx="295929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矩形 43"/>
            <p:cNvSpPr>
              <a:spLocks noChangeArrowheads="1"/>
            </p:cNvSpPr>
            <p:nvPr/>
          </p:nvSpPr>
          <p:spPr bwMode="auto">
            <a:xfrm>
              <a:off x="7596336" y="2931790"/>
              <a:ext cx="750888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杯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5436096" y="2787774"/>
          <a:ext cx="291973" cy="891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Equation" r:id="rId1" imgW="5791200" imgH="17678400" progId="Equation.DSMT4">
                  <p:embed/>
                </p:oleObj>
              </mc:Choice>
              <mc:Fallback>
                <p:oleObj name="Equation" r:id="rId1" imgW="5791200" imgH="17678400" progId="Equation.DSMT4">
                  <p:embed/>
                  <p:pic>
                    <p:nvPicPr>
                      <p:cNvPr id="0" name="图片 71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436096" y="2787774"/>
                        <a:ext cx="291973" cy="8912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771933" y="1028700"/>
            <a:ext cx="77057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我们利用画图法得出的结论到底对不对呢？可以怎样检验？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708432" y="2067694"/>
            <a:ext cx="7832725" cy="2652713"/>
            <a:chOff x="796924" y="2146300"/>
            <a:chExt cx="7832725" cy="2653034"/>
          </a:xfrm>
        </p:grpSpPr>
        <p:sp>
          <p:nvSpPr>
            <p:cNvPr id="29700" name="TextBox 14"/>
            <p:cNvSpPr txBox="1">
              <a:spLocks noChangeArrowheads="1"/>
            </p:cNvSpPr>
            <p:nvPr/>
          </p:nvSpPr>
          <p:spPr bwMode="auto">
            <a:xfrm>
              <a:off x="796924" y="2146300"/>
              <a:ext cx="7832725" cy="2653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790575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可以从剩下的半杯兑过水的果汁考虑：剩下的      杯中有一半的纯果汁和一半的水，所以剩下的纯果汁是      杯，所以喝了      杯纯果汁是正确的。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9701" name="组合 21"/>
            <p:cNvGrpSpPr/>
            <p:nvPr/>
          </p:nvGrpSpPr>
          <p:grpSpPr bwMode="auto">
            <a:xfrm>
              <a:off x="2057400" y="2597150"/>
              <a:ext cx="779463" cy="1077913"/>
              <a:chOff x="2419350" y="2597150"/>
              <a:chExt cx="779463" cy="1077913"/>
            </a:xfrm>
          </p:grpSpPr>
          <p:sp>
            <p:nvSpPr>
              <p:cNvPr id="29708" name="矩形 17"/>
              <p:cNvSpPr>
                <a:spLocks noChangeArrowheads="1"/>
              </p:cNvSpPr>
              <p:nvPr/>
            </p:nvSpPr>
            <p:spPr bwMode="auto">
              <a:xfrm>
                <a:off x="2419349" y="2597205"/>
                <a:ext cx="779463" cy="1078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 bwMode="auto">
              <a:xfrm>
                <a:off x="2630486" y="3137020"/>
                <a:ext cx="360363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702" name="组合 22"/>
            <p:cNvGrpSpPr/>
            <p:nvPr/>
          </p:nvGrpSpPr>
          <p:grpSpPr bwMode="auto">
            <a:xfrm>
              <a:off x="4474020" y="3217197"/>
              <a:ext cx="779463" cy="1078043"/>
              <a:chOff x="2816670" y="2626647"/>
              <a:chExt cx="779463" cy="1078043"/>
            </a:xfrm>
          </p:grpSpPr>
          <p:sp>
            <p:nvSpPr>
              <p:cNvPr id="29706" name="矩形 17"/>
              <p:cNvSpPr>
                <a:spLocks noChangeArrowheads="1"/>
              </p:cNvSpPr>
              <p:nvPr/>
            </p:nvSpPr>
            <p:spPr bwMode="auto">
              <a:xfrm>
                <a:off x="2816670" y="2626647"/>
                <a:ext cx="779463" cy="1078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 bwMode="auto">
              <a:xfrm>
                <a:off x="3025774" y="3157732"/>
                <a:ext cx="360362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703" name="组合 25"/>
            <p:cNvGrpSpPr/>
            <p:nvPr/>
          </p:nvGrpSpPr>
          <p:grpSpPr bwMode="auto">
            <a:xfrm>
              <a:off x="7426348" y="3226724"/>
              <a:ext cx="779463" cy="1078043"/>
              <a:chOff x="2730523" y="2598074"/>
              <a:chExt cx="779463" cy="1078043"/>
            </a:xfrm>
          </p:grpSpPr>
          <p:sp>
            <p:nvSpPr>
              <p:cNvPr id="29704" name="矩形 17"/>
              <p:cNvSpPr>
                <a:spLocks noChangeArrowheads="1"/>
              </p:cNvSpPr>
              <p:nvPr/>
            </p:nvSpPr>
            <p:spPr bwMode="auto">
              <a:xfrm>
                <a:off x="2730523" y="2598074"/>
                <a:ext cx="779463" cy="1078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 bwMode="auto">
              <a:xfrm>
                <a:off x="2940049" y="3135509"/>
                <a:ext cx="360362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99747"/>
            <a:ext cx="2627784" cy="568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2"/>
          <p:cNvSpPr>
            <a:spLocks noChangeArrowheads="1"/>
          </p:cNvSpPr>
          <p:nvPr/>
        </p:nvSpPr>
        <p:spPr bwMode="auto">
          <a:xfrm>
            <a:off x="619919" y="1240095"/>
            <a:ext cx="55229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解决这道题的关键是什么？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619919" y="1995686"/>
            <a:ext cx="7904162" cy="2192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每次喝的半杯中都是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剩下纯果汁的一半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，第一次喝的是整杯纯果汁的一半，第二次喝的是剩下半杯纯果汁的一半。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99747"/>
            <a:ext cx="2627784" cy="568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787400" y="1257300"/>
            <a:ext cx="5435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关键步骤利用了什么知识？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10"/>
          <p:cNvSpPr txBox="1">
            <a:spLocks noChangeArrowheads="1"/>
          </p:cNvSpPr>
          <p:nvPr/>
        </p:nvSpPr>
        <p:spPr bwMode="auto">
          <a:xfrm>
            <a:off x="787400" y="2211710"/>
            <a:ext cx="74263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分数的意义、分数加减法、画图法等知识。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99747"/>
            <a:ext cx="2627784" cy="568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4"/>
          <p:cNvSpPr txBox="1">
            <a:spLocks noChangeArrowheads="1"/>
          </p:cNvSpPr>
          <p:nvPr/>
        </p:nvSpPr>
        <p:spPr bwMode="auto">
          <a:xfrm>
            <a:off x="827584" y="1151697"/>
            <a:ext cx="7288485" cy="3322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一杯纯果汁，小乐喝了半杯后，觉得有些甜，就兑满了水。又喝了半杯，觉得还是有些甜，就又兑满了水。又喝了半杯，就出去玩了。他一共喝了多少杯纯果汁？多少杯水？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723" name="组合 5"/>
          <p:cNvGrpSpPr/>
          <p:nvPr/>
        </p:nvGrpSpPr>
        <p:grpSpPr bwMode="auto">
          <a:xfrm>
            <a:off x="293688" y="0"/>
            <a:ext cx="6027737" cy="931948"/>
            <a:chOff x="294368" y="0"/>
            <a:chExt cx="6027038" cy="931519"/>
          </a:xfrm>
        </p:grpSpPr>
        <p:pic>
          <p:nvPicPr>
            <p:cNvPr id="30724" name="图片 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368" y="0"/>
              <a:ext cx="6027038" cy="915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5" name="文本框 14"/>
            <p:cNvSpPr txBox="1">
              <a:spLocks noChangeArrowheads="1"/>
            </p:cNvSpPr>
            <p:nvPr/>
          </p:nvSpPr>
          <p:spPr bwMode="auto">
            <a:xfrm>
              <a:off x="1150484" y="348223"/>
              <a:ext cx="4673693" cy="583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三、巩固应用，深化模型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94766" y="1162843"/>
          <a:ext cx="7954468" cy="2817813"/>
        </p:xfrm>
        <a:graphic>
          <a:graphicData uri="http://schemas.openxmlformats.org/drawingml/2006/table">
            <a:tbl>
              <a:tblPr firstRow="1" firstCol="1" bandRow="1"/>
              <a:tblGrid>
                <a:gridCol w="1374060"/>
                <a:gridCol w="1059846"/>
                <a:gridCol w="1464400"/>
                <a:gridCol w="1078436"/>
                <a:gridCol w="1293334"/>
                <a:gridCol w="1152004"/>
                <a:gridCol w="532388"/>
              </a:tblGrid>
              <a:tr h="631683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次</a:t>
                      </a:r>
                      <a:endParaRPr lang="zh-CN" sz="2400" b="1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次</a:t>
                      </a:r>
                      <a:endParaRPr lang="zh-CN" sz="2400" b="1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次</a:t>
                      </a:r>
                      <a:endParaRPr lang="zh-CN" sz="2400" b="1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zh-CN" altLang="zh-CN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lang="en-US" altLang="zh-CN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zh-CN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次</a:t>
                      </a:r>
                      <a:endParaRPr lang="zh-CN" altLang="zh-CN" sz="2400" b="1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zh-CN" altLang="zh-CN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lang="en-US" altLang="zh-CN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zh-CN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次</a:t>
                      </a:r>
                      <a:endParaRPr lang="zh-CN" altLang="zh-CN" sz="1800" b="1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altLang="zh-CN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0337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喝掉的</a:t>
                      </a:r>
                      <a:r>
                        <a:rPr lang="zh-CN" altLang="en-US" sz="24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纯果汁</a:t>
                      </a:r>
                      <a:endParaRPr lang="zh-CN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altLang="zh-CN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5793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喝</a:t>
                      </a:r>
                      <a:r>
                        <a:rPr lang="zh-CN" sz="2400" b="1" kern="10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掉</a:t>
                      </a:r>
                      <a:r>
                        <a:rPr lang="zh-CN" sz="24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的水</a:t>
                      </a:r>
                      <a:endParaRPr lang="zh-CN" sz="2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altLang="zh-CN" sz="1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8753" marR="1187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1957070" y="1742758"/>
            <a:ext cx="1144270" cy="1078230"/>
            <a:chOff x="3082" y="2689"/>
            <a:chExt cx="1802" cy="1698"/>
          </a:xfrm>
        </p:grpSpPr>
        <p:grpSp>
          <p:nvGrpSpPr>
            <p:cNvPr id="3" name="组合 17"/>
            <p:cNvGrpSpPr/>
            <p:nvPr/>
          </p:nvGrpSpPr>
          <p:grpSpPr bwMode="auto">
            <a:xfrm>
              <a:off x="3082" y="2689"/>
              <a:ext cx="1227" cy="1698"/>
              <a:chOff x="7293724" y="992795"/>
              <a:chExt cx="639713" cy="1077932"/>
            </a:xfrm>
          </p:grpSpPr>
          <p:sp>
            <p:nvSpPr>
              <p:cNvPr id="32830" name="矩形 17"/>
              <p:cNvSpPr>
                <a:spLocks noChangeArrowheads="1"/>
              </p:cNvSpPr>
              <p:nvPr/>
            </p:nvSpPr>
            <p:spPr bwMode="auto">
              <a:xfrm>
                <a:off x="7293724" y="992795"/>
                <a:ext cx="639713" cy="1077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" name="直接连接符 4"/>
              <p:cNvCxnSpPr/>
              <p:nvPr/>
            </p:nvCxnSpPr>
            <p:spPr>
              <a:xfrm>
                <a:off x="7467006" y="1532555"/>
                <a:ext cx="295754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文本框 3"/>
            <p:cNvSpPr txBox="1"/>
            <p:nvPr/>
          </p:nvSpPr>
          <p:spPr>
            <a:xfrm>
              <a:off x="3950" y="3188"/>
              <a:ext cx="93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杯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908175" y="3073400"/>
            <a:ext cx="1075055" cy="584200"/>
            <a:chOff x="3266" y="4759"/>
            <a:chExt cx="1693" cy="920"/>
          </a:xfrm>
        </p:grpSpPr>
        <p:sp>
          <p:nvSpPr>
            <p:cNvPr id="18" name="矩形 17"/>
            <p:cNvSpPr>
              <a:spLocks noChangeArrowheads="1"/>
            </p:cNvSpPr>
            <p:nvPr/>
          </p:nvSpPr>
          <p:spPr bwMode="auto">
            <a:xfrm>
              <a:off x="3266" y="4759"/>
              <a:ext cx="1227" cy="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025" y="4856"/>
              <a:ext cx="93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杯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203575" y="1742758"/>
            <a:ext cx="1191260" cy="1078230"/>
            <a:chOff x="5351" y="2701"/>
            <a:chExt cx="1876" cy="1698"/>
          </a:xfrm>
        </p:grpSpPr>
        <p:grpSp>
          <p:nvGrpSpPr>
            <p:cNvPr id="6" name="组合 17"/>
            <p:cNvGrpSpPr/>
            <p:nvPr/>
          </p:nvGrpSpPr>
          <p:grpSpPr bwMode="auto">
            <a:xfrm>
              <a:off x="5351" y="2701"/>
              <a:ext cx="1227" cy="1698"/>
              <a:chOff x="7293724" y="992795"/>
              <a:chExt cx="639713" cy="1077238"/>
            </a:xfrm>
          </p:grpSpPr>
          <p:sp>
            <p:nvSpPr>
              <p:cNvPr id="32828" name="矩形 17"/>
              <p:cNvSpPr>
                <a:spLocks noChangeArrowheads="1"/>
              </p:cNvSpPr>
              <p:nvPr/>
            </p:nvSpPr>
            <p:spPr bwMode="auto">
              <a:xfrm>
                <a:off x="7293724" y="992795"/>
                <a:ext cx="639713" cy="1077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7467006" y="1532207"/>
                <a:ext cx="295754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文本框 12"/>
            <p:cNvSpPr txBox="1"/>
            <p:nvPr/>
          </p:nvSpPr>
          <p:spPr>
            <a:xfrm>
              <a:off x="6293" y="3175"/>
              <a:ext cx="93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杯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533900" y="1742758"/>
            <a:ext cx="1136015" cy="1078230"/>
            <a:chOff x="7366" y="2721"/>
            <a:chExt cx="1789" cy="1698"/>
          </a:xfrm>
        </p:grpSpPr>
        <p:grpSp>
          <p:nvGrpSpPr>
            <p:cNvPr id="9" name="组合 17"/>
            <p:cNvGrpSpPr/>
            <p:nvPr/>
          </p:nvGrpSpPr>
          <p:grpSpPr bwMode="auto">
            <a:xfrm>
              <a:off x="7366" y="2721"/>
              <a:ext cx="1227" cy="1698"/>
              <a:chOff x="7293724" y="992795"/>
              <a:chExt cx="639713" cy="1077238"/>
            </a:xfrm>
          </p:grpSpPr>
          <p:sp>
            <p:nvSpPr>
              <p:cNvPr id="32826" name="矩形 17"/>
              <p:cNvSpPr>
                <a:spLocks noChangeArrowheads="1"/>
              </p:cNvSpPr>
              <p:nvPr/>
            </p:nvSpPr>
            <p:spPr bwMode="auto">
              <a:xfrm>
                <a:off x="7293724" y="992795"/>
                <a:ext cx="639713" cy="1077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7467006" y="1532207"/>
                <a:ext cx="295754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/>
            <p:cNvSpPr txBox="1"/>
            <p:nvPr/>
          </p:nvSpPr>
          <p:spPr>
            <a:xfrm>
              <a:off x="8221" y="3197"/>
              <a:ext cx="93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杯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562385" y="2827338"/>
            <a:ext cx="1131025" cy="1076325"/>
            <a:chOff x="7411" y="4371"/>
            <a:chExt cx="1781" cy="1695"/>
          </a:xfrm>
        </p:grpSpPr>
        <p:grpSp>
          <p:nvGrpSpPr>
            <p:cNvPr id="12" name="组合 17"/>
            <p:cNvGrpSpPr/>
            <p:nvPr/>
          </p:nvGrpSpPr>
          <p:grpSpPr bwMode="auto">
            <a:xfrm>
              <a:off x="7411" y="4371"/>
              <a:ext cx="1227" cy="1695"/>
              <a:chOff x="7293724" y="992795"/>
              <a:chExt cx="639713" cy="1077238"/>
            </a:xfrm>
          </p:grpSpPr>
          <p:sp>
            <p:nvSpPr>
              <p:cNvPr id="32824" name="矩形 17"/>
              <p:cNvSpPr>
                <a:spLocks noChangeArrowheads="1"/>
              </p:cNvSpPr>
              <p:nvPr/>
            </p:nvSpPr>
            <p:spPr bwMode="auto">
              <a:xfrm>
                <a:off x="7293724" y="992795"/>
                <a:ext cx="639713" cy="1077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7467006" y="1533003"/>
                <a:ext cx="295754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文本框 22"/>
            <p:cNvSpPr txBox="1"/>
            <p:nvPr/>
          </p:nvSpPr>
          <p:spPr>
            <a:xfrm>
              <a:off x="8257" y="4843"/>
              <a:ext cx="93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杯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630545" y="1742758"/>
            <a:ext cx="1205230" cy="1078230"/>
            <a:chOff x="9206" y="2681"/>
            <a:chExt cx="1898" cy="1698"/>
          </a:xfrm>
        </p:grpSpPr>
        <p:grpSp>
          <p:nvGrpSpPr>
            <p:cNvPr id="19" name="组合 17"/>
            <p:cNvGrpSpPr/>
            <p:nvPr/>
          </p:nvGrpSpPr>
          <p:grpSpPr bwMode="auto">
            <a:xfrm>
              <a:off x="9206" y="2681"/>
              <a:ext cx="1227" cy="1698"/>
              <a:chOff x="7293724" y="992795"/>
              <a:chExt cx="639713" cy="1077238"/>
            </a:xfrm>
          </p:grpSpPr>
          <p:sp>
            <p:nvSpPr>
              <p:cNvPr id="32820" name="矩形 17"/>
              <p:cNvSpPr>
                <a:spLocks noChangeArrowheads="1"/>
              </p:cNvSpPr>
              <p:nvPr/>
            </p:nvSpPr>
            <p:spPr bwMode="auto">
              <a:xfrm>
                <a:off x="7293724" y="992795"/>
                <a:ext cx="639713" cy="1077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16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7467006" y="1532207"/>
                <a:ext cx="295754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文本框 25"/>
            <p:cNvSpPr txBox="1"/>
            <p:nvPr/>
          </p:nvSpPr>
          <p:spPr>
            <a:xfrm>
              <a:off x="10170" y="3142"/>
              <a:ext cx="93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杯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630545" y="2827655"/>
            <a:ext cx="1191895" cy="1075690"/>
            <a:chOff x="9206" y="4399"/>
            <a:chExt cx="1877" cy="1694"/>
          </a:xfrm>
        </p:grpSpPr>
        <p:grpSp>
          <p:nvGrpSpPr>
            <p:cNvPr id="22" name="组合 17"/>
            <p:cNvGrpSpPr/>
            <p:nvPr/>
          </p:nvGrpSpPr>
          <p:grpSpPr bwMode="auto">
            <a:xfrm>
              <a:off x="9206" y="4399"/>
              <a:ext cx="1227" cy="1695"/>
              <a:chOff x="7293724" y="992795"/>
              <a:chExt cx="639713" cy="1075976"/>
            </a:xfrm>
          </p:grpSpPr>
          <p:sp>
            <p:nvSpPr>
              <p:cNvPr id="32818" name="矩形 17"/>
              <p:cNvSpPr>
                <a:spLocks noChangeArrowheads="1"/>
              </p:cNvSpPr>
              <p:nvPr/>
            </p:nvSpPr>
            <p:spPr bwMode="auto">
              <a:xfrm>
                <a:off x="7293724" y="992795"/>
                <a:ext cx="639713" cy="10759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lvl="0" algn="ctr" eaLnBrk="1" hangingPunct="1">
                  <a:buClrTx/>
                  <a:buSzTx/>
                  <a:buFont typeface="Arial" panose="020B0604020202020204" pitchFamily="34" charset="0"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7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endParaRPr>
              </a:p>
              <a:p>
                <a:pPr lvl="0" algn="ctr" eaLnBrk="1" hangingPunct="1">
                  <a:buClrTx/>
                  <a:buSzTx/>
                  <a:buFont typeface="Arial" panose="020B0604020202020204" pitchFamily="34" charset="0"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16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7467006" y="1532370"/>
                <a:ext cx="295754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文本框 28"/>
            <p:cNvSpPr txBox="1"/>
            <p:nvPr/>
          </p:nvSpPr>
          <p:spPr>
            <a:xfrm>
              <a:off x="10149" y="4865"/>
              <a:ext cx="93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杯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915150" y="1743393"/>
            <a:ext cx="1167765" cy="1076960"/>
            <a:chOff x="11116" y="2614"/>
            <a:chExt cx="1839" cy="1696"/>
          </a:xfrm>
        </p:grpSpPr>
        <p:grpSp>
          <p:nvGrpSpPr>
            <p:cNvPr id="25" name="组合 17"/>
            <p:cNvGrpSpPr/>
            <p:nvPr/>
          </p:nvGrpSpPr>
          <p:grpSpPr bwMode="auto">
            <a:xfrm>
              <a:off x="11116" y="2614"/>
              <a:ext cx="1227" cy="1697"/>
              <a:chOff x="7293724" y="992795"/>
              <a:chExt cx="639713" cy="1077238"/>
            </a:xfrm>
          </p:grpSpPr>
          <p:sp>
            <p:nvSpPr>
              <p:cNvPr id="32816" name="矩形 17"/>
              <p:cNvSpPr>
                <a:spLocks noChangeArrowheads="1"/>
              </p:cNvSpPr>
              <p:nvPr/>
            </p:nvSpPr>
            <p:spPr bwMode="auto">
              <a:xfrm>
                <a:off x="7293724" y="992795"/>
                <a:ext cx="639713" cy="1077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32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7467006" y="1532208"/>
                <a:ext cx="295754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文本框 30"/>
            <p:cNvSpPr txBox="1"/>
            <p:nvPr/>
          </p:nvSpPr>
          <p:spPr>
            <a:xfrm>
              <a:off x="12021" y="3109"/>
              <a:ext cx="93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杯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925945" y="2827655"/>
            <a:ext cx="1191895" cy="1075690"/>
            <a:chOff x="11133" y="4309"/>
            <a:chExt cx="1877" cy="1694"/>
          </a:xfrm>
        </p:grpSpPr>
        <p:grpSp>
          <p:nvGrpSpPr>
            <p:cNvPr id="28" name="组合 17"/>
            <p:cNvGrpSpPr/>
            <p:nvPr/>
          </p:nvGrpSpPr>
          <p:grpSpPr bwMode="auto">
            <a:xfrm>
              <a:off x="11133" y="4309"/>
              <a:ext cx="1228" cy="1695"/>
              <a:chOff x="7293724" y="992795"/>
              <a:chExt cx="639713" cy="1077238"/>
            </a:xfrm>
          </p:grpSpPr>
          <p:sp>
            <p:nvSpPr>
              <p:cNvPr id="32814" name="矩形 17"/>
              <p:cNvSpPr>
                <a:spLocks noChangeArrowheads="1"/>
              </p:cNvSpPr>
              <p:nvPr/>
            </p:nvSpPr>
            <p:spPr bwMode="auto">
              <a:xfrm>
                <a:off x="7293724" y="992795"/>
                <a:ext cx="639713" cy="1077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32</a:t>
                </a:r>
                <a:endParaRPr lang="zh-CN" altLang="en-US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>
                <a:off x="7467007" y="1533003"/>
                <a:ext cx="295753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文本框 31"/>
            <p:cNvSpPr txBox="1"/>
            <p:nvPr/>
          </p:nvSpPr>
          <p:spPr>
            <a:xfrm>
              <a:off x="12076" y="4799"/>
              <a:ext cx="93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杯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04210" y="2826385"/>
            <a:ext cx="1191260" cy="1078230"/>
            <a:chOff x="5351" y="2701"/>
            <a:chExt cx="1876" cy="1698"/>
          </a:xfrm>
        </p:grpSpPr>
        <p:grpSp>
          <p:nvGrpSpPr>
            <p:cNvPr id="36" name="组合 17"/>
            <p:cNvGrpSpPr/>
            <p:nvPr/>
          </p:nvGrpSpPr>
          <p:grpSpPr bwMode="auto">
            <a:xfrm>
              <a:off x="5351" y="2701"/>
              <a:ext cx="1227" cy="1698"/>
              <a:chOff x="7293724" y="992795"/>
              <a:chExt cx="639713" cy="1077238"/>
            </a:xfrm>
          </p:grpSpPr>
          <p:sp>
            <p:nvSpPr>
              <p:cNvPr id="37" name="矩形 17"/>
              <p:cNvSpPr>
                <a:spLocks noChangeArrowheads="1"/>
              </p:cNvSpPr>
              <p:nvPr/>
            </p:nvSpPr>
            <p:spPr bwMode="auto">
              <a:xfrm>
                <a:off x="7293724" y="992795"/>
                <a:ext cx="639713" cy="1077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>
                <a:off x="7467006" y="1532207"/>
                <a:ext cx="295754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/>
            <p:cNvSpPr txBox="1"/>
            <p:nvPr/>
          </p:nvSpPr>
          <p:spPr>
            <a:xfrm>
              <a:off x="6293" y="3175"/>
              <a:ext cx="93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杯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49"/>
          <p:cNvGrpSpPr/>
          <p:nvPr/>
        </p:nvGrpSpPr>
        <p:grpSpPr bwMode="auto">
          <a:xfrm>
            <a:off x="3695700" y="407988"/>
            <a:ext cx="1144588" cy="1866900"/>
            <a:chOff x="3695926" y="408099"/>
            <a:chExt cx="1145089" cy="1867012"/>
          </a:xfrm>
        </p:grpSpPr>
        <p:grpSp>
          <p:nvGrpSpPr>
            <p:cNvPr id="31787" name="组合 2"/>
            <p:cNvGrpSpPr/>
            <p:nvPr/>
          </p:nvGrpSpPr>
          <p:grpSpPr bwMode="auto">
            <a:xfrm>
              <a:off x="3700063" y="408099"/>
              <a:ext cx="1140952" cy="1867012"/>
              <a:chOff x="1632502" y="-839400"/>
              <a:chExt cx="1584000" cy="259200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1633374" y="456600"/>
                <a:ext cx="1583128" cy="1296000"/>
              </a:xfrm>
              <a:prstGeom prst="rect">
                <a:avLst/>
              </a:prstGeom>
              <a:solidFill>
                <a:srgbClr val="FEEC8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633374" y="-839400"/>
                <a:ext cx="1583128" cy="2592000"/>
              </a:xfrm>
              <a:prstGeom prst="rect">
                <a:avLst/>
              </a:prstGeom>
              <a:noFill/>
              <a:ln w="19050">
                <a:solidFill>
                  <a:srgbClr val="2181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5" name="直接连接符 4"/>
            <p:cNvCxnSpPr/>
            <p:nvPr/>
          </p:nvCxnSpPr>
          <p:spPr>
            <a:xfrm>
              <a:off x="3695926" y="1341605"/>
              <a:ext cx="360521" cy="0"/>
            </a:xfrm>
            <a:prstGeom prst="line">
              <a:avLst/>
            </a:prstGeom>
            <a:ln w="19050">
              <a:solidFill>
                <a:srgbClr val="2181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直接连接符 7"/>
          <p:cNvCxnSpPr/>
          <p:nvPr/>
        </p:nvCxnSpPr>
        <p:spPr>
          <a:xfrm>
            <a:off x="3695700" y="874713"/>
            <a:ext cx="252413" cy="0"/>
          </a:xfrm>
          <a:prstGeom prst="line">
            <a:avLst/>
          </a:prstGeom>
          <a:ln w="19050">
            <a:solidFill>
              <a:srgbClr val="2181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695700" y="1808163"/>
            <a:ext cx="252413" cy="0"/>
          </a:xfrm>
          <a:prstGeom prst="line">
            <a:avLst/>
          </a:prstGeom>
          <a:ln w="19050">
            <a:solidFill>
              <a:srgbClr val="2181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700463" y="641350"/>
            <a:ext cx="146050" cy="0"/>
          </a:xfrm>
          <a:prstGeom prst="line">
            <a:avLst/>
          </a:prstGeom>
          <a:ln w="19050">
            <a:solidFill>
              <a:srgbClr val="2181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700463" y="1574800"/>
            <a:ext cx="146050" cy="0"/>
          </a:xfrm>
          <a:prstGeom prst="line">
            <a:avLst/>
          </a:prstGeom>
          <a:ln w="19050">
            <a:solidFill>
              <a:srgbClr val="2181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709988" y="1108075"/>
            <a:ext cx="146050" cy="0"/>
          </a:xfrm>
          <a:prstGeom prst="line">
            <a:avLst/>
          </a:prstGeom>
          <a:ln w="19050">
            <a:solidFill>
              <a:srgbClr val="2181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709988" y="2041525"/>
            <a:ext cx="146050" cy="0"/>
          </a:xfrm>
          <a:prstGeom prst="line">
            <a:avLst/>
          </a:prstGeom>
          <a:ln w="19050">
            <a:solidFill>
              <a:srgbClr val="2181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3" name="TextBox 9"/>
          <p:cNvSpPr txBox="1">
            <a:spLocks noChangeArrowheads="1"/>
          </p:cNvSpPr>
          <p:nvPr/>
        </p:nvSpPr>
        <p:spPr bwMode="auto">
          <a:xfrm>
            <a:off x="852488" y="2654300"/>
            <a:ext cx="3443287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一共喝的纯果汁：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一共喝的水：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7"/>
          <p:cNvGrpSpPr/>
          <p:nvPr/>
        </p:nvGrpSpPr>
        <p:grpSpPr bwMode="auto">
          <a:xfrm>
            <a:off x="3876675" y="2474913"/>
            <a:ext cx="779463" cy="1077912"/>
            <a:chOff x="7293724" y="992795"/>
            <a:chExt cx="639713" cy="1077932"/>
          </a:xfrm>
        </p:grpSpPr>
        <p:sp>
          <p:nvSpPr>
            <p:cNvPr id="31785" name="矩形 17"/>
            <p:cNvSpPr>
              <a:spLocks noChangeArrowheads="1"/>
            </p:cNvSpPr>
            <p:nvPr/>
          </p:nvSpPr>
          <p:spPr bwMode="auto">
            <a:xfrm>
              <a:off x="7293724" y="992795"/>
              <a:ext cx="639713" cy="1077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7467007" y="1532555"/>
              <a:ext cx="295753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 bwMode="auto">
          <a:xfrm>
            <a:off x="4435475" y="2484438"/>
            <a:ext cx="982663" cy="1077912"/>
            <a:chOff x="7044745" y="2625725"/>
            <a:chExt cx="983243" cy="1077913"/>
          </a:xfrm>
        </p:grpSpPr>
        <p:grpSp>
          <p:nvGrpSpPr>
            <p:cNvPr id="31781" name="组合 17"/>
            <p:cNvGrpSpPr/>
            <p:nvPr/>
          </p:nvGrpSpPr>
          <p:grpSpPr bwMode="auto">
            <a:xfrm>
              <a:off x="7248525" y="2625725"/>
              <a:ext cx="779463" cy="1077913"/>
              <a:chOff x="7293724" y="992795"/>
              <a:chExt cx="639713" cy="1077932"/>
            </a:xfrm>
          </p:grpSpPr>
          <p:sp>
            <p:nvSpPr>
              <p:cNvPr id="31783" name="矩形 17"/>
              <p:cNvSpPr>
                <a:spLocks noChangeArrowheads="1"/>
              </p:cNvSpPr>
              <p:nvPr/>
            </p:nvSpPr>
            <p:spPr bwMode="auto">
              <a:xfrm>
                <a:off x="7293346" y="992795"/>
                <a:ext cx="640091" cy="1077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>
                <a:off x="7466732" y="1532555"/>
                <a:ext cx="295927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782" name="矩形 17"/>
            <p:cNvSpPr>
              <a:spLocks noChangeArrowheads="1"/>
            </p:cNvSpPr>
            <p:nvPr/>
          </p:nvSpPr>
          <p:spPr bwMode="auto">
            <a:xfrm>
              <a:off x="7044745" y="2878137"/>
              <a:ext cx="613137" cy="585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6064250" y="2474913"/>
            <a:ext cx="982663" cy="1077912"/>
            <a:chOff x="7787695" y="2616200"/>
            <a:chExt cx="983243" cy="1077913"/>
          </a:xfrm>
        </p:grpSpPr>
        <p:sp>
          <p:nvSpPr>
            <p:cNvPr id="31777" name="矩形 17"/>
            <p:cNvSpPr>
              <a:spLocks noChangeArrowheads="1"/>
            </p:cNvSpPr>
            <p:nvPr/>
          </p:nvSpPr>
          <p:spPr bwMode="auto">
            <a:xfrm>
              <a:off x="7787695" y="2868612"/>
              <a:ext cx="479708" cy="585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1778" name="组合 26"/>
            <p:cNvGrpSpPr/>
            <p:nvPr/>
          </p:nvGrpSpPr>
          <p:grpSpPr bwMode="auto">
            <a:xfrm>
              <a:off x="7991475" y="2616200"/>
              <a:ext cx="779463" cy="1077913"/>
              <a:chOff x="7293724" y="992795"/>
              <a:chExt cx="639713" cy="1077932"/>
            </a:xfrm>
          </p:grpSpPr>
          <p:sp>
            <p:nvSpPr>
              <p:cNvPr id="31779" name="矩形 17"/>
              <p:cNvSpPr>
                <a:spLocks noChangeArrowheads="1"/>
              </p:cNvSpPr>
              <p:nvPr/>
            </p:nvSpPr>
            <p:spPr bwMode="auto">
              <a:xfrm>
                <a:off x="7293346" y="992795"/>
                <a:ext cx="640091" cy="1077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7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7466732" y="1532555"/>
                <a:ext cx="295927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6640513" y="2749550"/>
            <a:ext cx="15605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（杯）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" name="组合 17"/>
          <p:cNvGrpSpPr/>
          <p:nvPr/>
        </p:nvGrpSpPr>
        <p:grpSpPr bwMode="auto">
          <a:xfrm>
            <a:off x="3257550" y="3360738"/>
            <a:ext cx="779463" cy="1077912"/>
            <a:chOff x="7293724" y="992795"/>
            <a:chExt cx="639713" cy="1077932"/>
          </a:xfrm>
        </p:grpSpPr>
        <p:sp>
          <p:nvSpPr>
            <p:cNvPr id="31775" name="矩形 17"/>
            <p:cNvSpPr>
              <a:spLocks noChangeArrowheads="1"/>
            </p:cNvSpPr>
            <p:nvPr/>
          </p:nvSpPr>
          <p:spPr bwMode="auto">
            <a:xfrm>
              <a:off x="7293724" y="992795"/>
              <a:ext cx="639713" cy="1077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7467007" y="1532555"/>
              <a:ext cx="295753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 bwMode="auto">
          <a:xfrm>
            <a:off x="3816350" y="3370263"/>
            <a:ext cx="982663" cy="1077912"/>
            <a:chOff x="7044745" y="2625725"/>
            <a:chExt cx="983243" cy="1077913"/>
          </a:xfrm>
        </p:grpSpPr>
        <p:grpSp>
          <p:nvGrpSpPr>
            <p:cNvPr id="31771" name="组合 17"/>
            <p:cNvGrpSpPr/>
            <p:nvPr/>
          </p:nvGrpSpPr>
          <p:grpSpPr bwMode="auto">
            <a:xfrm>
              <a:off x="7248525" y="2625725"/>
              <a:ext cx="779463" cy="1077913"/>
              <a:chOff x="7293724" y="992795"/>
              <a:chExt cx="639713" cy="1077932"/>
            </a:xfrm>
          </p:grpSpPr>
          <p:sp>
            <p:nvSpPr>
              <p:cNvPr id="31773" name="矩形 17"/>
              <p:cNvSpPr>
                <a:spLocks noChangeArrowheads="1"/>
              </p:cNvSpPr>
              <p:nvPr/>
            </p:nvSpPr>
            <p:spPr bwMode="auto">
              <a:xfrm>
                <a:off x="7293346" y="992795"/>
                <a:ext cx="640091" cy="1077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6" name="直接连接符 35"/>
              <p:cNvCxnSpPr/>
              <p:nvPr/>
            </p:nvCxnSpPr>
            <p:spPr>
              <a:xfrm>
                <a:off x="7466732" y="1532555"/>
                <a:ext cx="295927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772" name="矩形 17"/>
            <p:cNvSpPr>
              <a:spLocks noChangeArrowheads="1"/>
            </p:cNvSpPr>
            <p:nvPr/>
          </p:nvSpPr>
          <p:spPr bwMode="auto">
            <a:xfrm>
              <a:off x="7044745" y="2878137"/>
              <a:ext cx="489239" cy="585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 bwMode="auto">
          <a:xfrm>
            <a:off x="4578350" y="3360738"/>
            <a:ext cx="963613" cy="1077912"/>
            <a:chOff x="7806744" y="2616200"/>
            <a:chExt cx="964194" cy="1077913"/>
          </a:xfrm>
        </p:grpSpPr>
        <p:grpSp>
          <p:nvGrpSpPr>
            <p:cNvPr id="31767" name="组合 39"/>
            <p:cNvGrpSpPr/>
            <p:nvPr/>
          </p:nvGrpSpPr>
          <p:grpSpPr bwMode="auto">
            <a:xfrm>
              <a:off x="7991475" y="2616200"/>
              <a:ext cx="779463" cy="1077913"/>
              <a:chOff x="7293724" y="992795"/>
              <a:chExt cx="639713" cy="1077932"/>
            </a:xfrm>
          </p:grpSpPr>
          <p:sp>
            <p:nvSpPr>
              <p:cNvPr id="31769" name="矩形 17"/>
              <p:cNvSpPr>
                <a:spLocks noChangeArrowheads="1"/>
              </p:cNvSpPr>
              <p:nvPr/>
            </p:nvSpPr>
            <p:spPr bwMode="auto">
              <a:xfrm>
                <a:off x="7293338" y="992795"/>
                <a:ext cx="640099" cy="1077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7466726" y="1532555"/>
                <a:ext cx="295931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768" name="矩形 17"/>
            <p:cNvSpPr>
              <a:spLocks noChangeArrowheads="1"/>
            </p:cNvSpPr>
            <p:nvPr/>
          </p:nvSpPr>
          <p:spPr bwMode="auto">
            <a:xfrm>
              <a:off x="7806744" y="2868612"/>
              <a:ext cx="479714" cy="585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5164138" y="3635375"/>
            <a:ext cx="14652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（杯）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3" name="组合 42"/>
          <p:cNvGrpSpPr/>
          <p:nvPr/>
        </p:nvGrpSpPr>
        <p:grpSpPr bwMode="auto">
          <a:xfrm>
            <a:off x="5235575" y="2484438"/>
            <a:ext cx="982663" cy="1077912"/>
            <a:chOff x="7044745" y="2625725"/>
            <a:chExt cx="983243" cy="1077913"/>
          </a:xfrm>
        </p:grpSpPr>
        <p:grpSp>
          <p:nvGrpSpPr>
            <p:cNvPr id="31763" name="组合 17"/>
            <p:cNvGrpSpPr/>
            <p:nvPr/>
          </p:nvGrpSpPr>
          <p:grpSpPr bwMode="auto">
            <a:xfrm>
              <a:off x="7248525" y="2625725"/>
              <a:ext cx="779463" cy="1077913"/>
              <a:chOff x="7293724" y="992795"/>
              <a:chExt cx="639713" cy="1077932"/>
            </a:xfrm>
          </p:grpSpPr>
          <p:sp>
            <p:nvSpPr>
              <p:cNvPr id="31765" name="矩形 17"/>
              <p:cNvSpPr>
                <a:spLocks noChangeArrowheads="1"/>
              </p:cNvSpPr>
              <p:nvPr/>
            </p:nvSpPr>
            <p:spPr bwMode="auto">
              <a:xfrm>
                <a:off x="7293346" y="992795"/>
                <a:ext cx="640091" cy="1077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7" name="直接连接符 46"/>
              <p:cNvCxnSpPr/>
              <p:nvPr/>
            </p:nvCxnSpPr>
            <p:spPr>
              <a:xfrm>
                <a:off x="7466732" y="1532555"/>
                <a:ext cx="295927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764" name="矩形 17"/>
            <p:cNvSpPr>
              <a:spLocks noChangeArrowheads="1"/>
            </p:cNvSpPr>
            <p:nvPr/>
          </p:nvSpPr>
          <p:spPr bwMode="auto">
            <a:xfrm>
              <a:off x="7044745" y="2878137"/>
              <a:ext cx="498769" cy="585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4"/>
          <p:cNvSpPr txBox="1">
            <a:spLocks noChangeArrowheads="1"/>
          </p:cNvSpPr>
          <p:nvPr/>
        </p:nvSpPr>
        <p:spPr bwMode="auto">
          <a:xfrm>
            <a:off x="755829" y="267142"/>
            <a:ext cx="7288485" cy="203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一杯纯果汁，小乐喝了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杯后，觉得有些甜，就兑满了水。又喝了半杯，就出去玩了。他一共喝了多少杯纯果汁？多少杯水？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3803" name="组合 35"/>
          <p:cNvGrpSpPr/>
          <p:nvPr/>
        </p:nvGrpSpPr>
        <p:grpSpPr bwMode="auto">
          <a:xfrm>
            <a:off x="5501005" y="118745"/>
            <a:ext cx="779463" cy="1076325"/>
            <a:chOff x="2057400" y="2597150"/>
            <a:chExt cx="779463" cy="1076325"/>
          </a:xfrm>
        </p:grpSpPr>
        <p:sp>
          <p:nvSpPr>
            <p:cNvPr id="33819" name="矩形 17"/>
            <p:cNvSpPr>
              <a:spLocks noChangeArrowheads="1"/>
            </p:cNvSpPr>
            <p:nvPr/>
          </p:nvSpPr>
          <p:spPr bwMode="auto">
            <a:xfrm>
              <a:off x="2057400" y="2597150"/>
              <a:ext cx="779463" cy="107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 bwMode="auto">
            <a:xfrm>
              <a:off x="2268538" y="3136900"/>
              <a:ext cx="360362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801" name="组合 23"/>
          <p:cNvGrpSpPr/>
          <p:nvPr/>
        </p:nvGrpSpPr>
        <p:grpSpPr bwMode="auto">
          <a:xfrm>
            <a:off x="515303" y="2540576"/>
            <a:ext cx="1139825" cy="1866900"/>
            <a:chOff x="1632502" y="-839400"/>
            <a:chExt cx="1584000" cy="2592000"/>
          </a:xfrm>
        </p:grpSpPr>
        <p:sp>
          <p:nvSpPr>
            <p:cNvPr id="20" name="矩形 19"/>
            <p:cNvSpPr/>
            <p:nvPr/>
          </p:nvSpPr>
          <p:spPr>
            <a:xfrm>
              <a:off x="1632502" y="-330698"/>
              <a:ext cx="1584000" cy="2083298"/>
            </a:xfrm>
            <a:prstGeom prst="rect">
              <a:avLst/>
            </a:prstGeom>
            <a:solidFill>
              <a:srgbClr val="FEEC8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632502" y="-839400"/>
              <a:ext cx="1584000" cy="2592000"/>
            </a:xfrm>
            <a:prstGeom prst="rect">
              <a:avLst/>
            </a:prstGeom>
            <a:noFill/>
            <a:ln w="28575">
              <a:solidFill>
                <a:srgbClr val="2181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802" name="组合 40"/>
          <p:cNvGrpSpPr/>
          <p:nvPr/>
        </p:nvGrpSpPr>
        <p:grpSpPr bwMode="auto">
          <a:xfrm>
            <a:off x="524828" y="2909950"/>
            <a:ext cx="252413" cy="1122044"/>
            <a:chOff x="7592119" y="2498721"/>
            <a:chExt cx="288000" cy="1123000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7592119" y="3621721"/>
              <a:ext cx="288000" cy="0"/>
            </a:xfrm>
            <a:prstGeom prst="line">
              <a:avLst/>
            </a:prstGeom>
            <a:ln w="28575">
              <a:solidFill>
                <a:srgbClr val="2181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7592119" y="2498721"/>
              <a:ext cx="288000" cy="0"/>
            </a:xfrm>
            <a:prstGeom prst="line">
              <a:avLst/>
            </a:prstGeom>
            <a:ln w="28575">
              <a:solidFill>
                <a:srgbClr val="2181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592119" y="2873054"/>
              <a:ext cx="288000" cy="0"/>
            </a:xfrm>
            <a:prstGeom prst="line">
              <a:avLst/>
            </a:prstGeom>
            <a:ln w="28575">
              <a:solidFill>
                <a:srgbClr val="2181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592119" y="3247388"/>
              <a:ext cx="288000" cy="0"/>
            </a:xfrm>
            <a:prstGeom prst="line">
              <a:avLst/>
            </a:prstGeom>
            <a:ln w="28575">
              <a:solidFill>
                <a:srgbClr val="2181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直接连接符 29"/>
          <p:cNvCxnSpPr/>
          <p:nvPr/>
        </p:nvCxnSpPr>
        <p:spPr>
          <a:xfrm>
            <a:off x="539591" y="2910321"/>
            <a:ext cx="238125" cy="0"/>
          </a:xfrm>
          <a:prstGeom prst="line">
            <a:avLst/>
          </a:prstGeom>
          <a:ln w="28575">
            <a:solidFill>
              <a:srgbClr val="E600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05803" y="2433896"/>
            <a:ext cx="17938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824038" y="2089832"/>
            <a:ext cx="7029450" cy="2702831"/>
            <a:chOff x="1759745" y="1886073"/>
            <a:chExt cx="7029450" cy="2702831"/>
          </a:xfrm>
        </p:grpSpPr>
        <p:sp>
          <p:nvSpPr>
            <p:cNvPr id="33795" name="TextBox 9"/>
            <p:cNvSpPr txBox="1">
              <a:spLocks noChangeArrowheads="1"/>
            </p:cNvSpPr>
            <p:nvPr/>
          </p:nvSpPr>
          <p:spPr bwMode="auto">
            <a:xfrm>
              <a:off x="1771650" y="2108323"/>
              <a:ext cx="3443288" cy="147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一共喝的纯果汁：</a:t>
              </a:r>
              <a:endPara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一共喝的水：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 bwMode="auto">
            <a:xfrm>
              <a:off x="4021931" y="2771456"/>
              <a:ext cx="1905000" cy="1074740"/>
              <a:chOff x="7562311" y="3644900"/>
              <a:chExt cx="1905219" cy="1074741"/>
            </a:xfrm>
          </p:grpSpPr>
          <p:grpSp>
            <p:nvGrpSpPr>
              <p:cNvPr id="33833" name="组合 17"/>
              <p:cNvGrpSpPr/>
              <p:nvPr/>
            </p:nvGrpSpPr>
            <p:grpSpPr bwMode="auto">
              <a:xfrm>
                <a:off x="7562311" y="3644900"/>
                <a:ext cx="779552" cy="1074741"/>
                <a:chOff x="7887588" y="992795"/>
                <a:chExt cx="639801" cy="1074760"/>
              </a:xfrm>
            </p:grpSpPr>
            <p:sp>
              <p:nvSpPr>
                <p:cNvPr id="33835" name="矩形 17"/>
                <p:cNvSpPr>
                  <a:spLocks noChangeArrowheads="1"/>
                </p:cNvSpPr>
                <p:nvPr/>
              </p:nvSpPr>
              <p:spPr bwMode="auto">
                <a:xfrm>
                  <a:off x="7887588" y="992795"/>
                  <a:ext cx="639801" cy="10747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10</a:t>
                  </a:r>
                  <a:endParaRPr lang="zh-CN" altLang="en-US" sz="3200" b="1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" name="直接连接符 7"/>
                <p:cNvCxnSpPr/>
                <p:nvPr/>
              </p:nvCxnSpPr>
              <p:spPr>
                <a:xfrm>
                  <a:off x="8036137" y="1542080"/>
                  <a:ext cx="295794" cy="0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834" name="矩形 5"/>
              <p:cNvSpPr>
                <a:spLocks noChangeArrowheads="1"/>
              </p:cNvSpPr>
              <p:nvPr/>
            </p:nvSpPr>
            <p:spPr bwMode="auto">
              <a:xfrm>
                <a:off x="8000511" y="3902075"/>
                <a:ext cx="1467019" cy="584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杯</a:t>
                </a:r>
                <a:endPara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组合 17"/>
            <p:cNvGrpSpPr/>
            <p:nvPr/>
          </p:nvGrpSpPr>
          <p:grpSpPr bwMode="auto">
            <a:xfrm>
              <a:off x="4822825" y="1889248"/>
              <a:ext cx="779463" cy="1076325"/>
              <a:chOff x="7293724" y="992795"/>
              <a:chExt cx="639713" cy="1076344"/>
            </a:xfrm>
          </p:grpSpPr>
          <p:sp>
            <p:nvSpPr>
              <p:cNvPr id="33831" name="矩形 17"/>
              <p:cNvSpPr>
                <a:spLocks noChangeArrowheads="1"/>
              </p:cNvSpPr>
              <p:nvPr/>
            </p:nvSpPr>
            <p:spPr bwMode="auto">
              <a:xfrm>
                <a:off x="7293724" y="992795"/>
                <a:ext cx="639713" cy="1076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7467007" y="1532555"/>
                <a:ext cx="295753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 bwMode="auto">
            <a:xfrm>
              <a:off x="5354638" y="1886073"/>
              <a:ext cx="982662" cy="838200"/>
              <a:chOff x="7044745" y="2625725"/>
              <a:chExt cx="983250" cy="838200"/>
            </a:xfrm>
          </p:grpSpPr>
          <p:grpSp>
            <p:nvGrpSpPr>
              <p:cNvPr id="33827" name="组合 17"/>
              <p:cNvGrpSpPr/>
              <p:nvPr/>
            </p:nvGrpSpPr>
            <p:grpSpPr bwMode="auto">
              <a:xfrm>
                <a:off x="7248067" y="2625725"/>
                <a:ext cx="779928" cy="583565"/>
                <a:chOff x="7293344" y="992795"/>
                <a:chExt cx="640094" cy="583575"/>
              </a:xfrm>
            </p:grpSpPr>
            <p:sp>
              <p:nvSpPr>
                <p:cNvPr id="33829" name="矩形 17"/>
                <p:cNvSpPr>
                  <a:spLocks noChangeArrowheads="1"/>
                </p:cNvSpPr>
                <p:nvPr/>
              </p:nvSpPr>
              <p:spPr bwMode="auto">
                <a:xfrm>
                  <a:off x="7293344" y="992795"/>
                  <a:ext cx="640094" cy="5835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zh-CN" altLang="en-US" sz="3200" b="1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6" name="直接连接符 15"/>
                <p:cNvCxnSpPr/>
                <p:nvPr/>
              </p:nvCxnSpPr>
              <p:spPr>
                <a:xfrm>
                  <a:off x="7466729" y="1532555"/>
                  <a:ext cx="295930" cy="0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828" name="矩形 17"/>
              <p:cNvSpPr>
                <a:spLocks noChangeArrowheads="1"/>
              </p:cNvSpPr>
              <p:nvPr/>
            </p:nvSpPr>
            <p:spPr bwMode="auto">
              <a:xfrm>
                <a:off x="7044745" y="2878138"/>
                <a:ext cx="527365" cy="585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" name="矩形 17"/>
            <p:cNvSpPr>
              <a:spLocks noChangeArrowheads="1"/>
            </p:cNvSpPr>
            <p:nvPr/>
          </p:nvSpPr>
          <p:spPr bwMode="auto">
            <a:xfrm>
              <a:off x="6152356" y="2141286"/>
              <a:ext cx="52705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矩形 17"/>
            <p:cNvSpPr>
              <a:spLocks noChangeArrowheads="1"/>
            </p:cNvSpPr>
            <p:nvPr/>
          </p:nvSpPr>
          <p:spPr bwMode="auto">
            <a:xfrm>
              <a:off x="6828688" y="2167572"/>
              <a:ext cx="163671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（杯）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5" name="组合 17"/>
            <p:cNvGrpSpPr/>
            <p:nvPr/>
          </p:nvGrpSpPr>
          <p:grpSpPr bwMode="auto">
            <a:xfrm>
              <a:off x="6442925" y="1894522"/>
              <a:ext cx="779463" cy="1076325"/>
              <a:chOff x="7293724" y="992795"/>
              <a:chExt cx="639713" cy="1076345"/>
            </a:xfrm>
          </p:grpSpPr>
          <p:sp>
            <p:nvSpPr>
              <p:cNvPr id="33815" name="矩形 17"/>
              <p:cNvSpPr>
                <a:spLocks noChangeArrowheads="1"/>
              </p:cNvSpPr>
              <p:nvPr/>
            </p:nvSpPr>
            <p:spPr bwMode="auto">
              <a:xfrm>
                <a:off x="7293724" y="992795"/>
                <a:ext cx="639713" cy="10763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7467007" y="1532555"/>
                <a:ext cx="295753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3" name="对象 2"/>
            <p:cNvGraphicFramePr>
              <a:graphicFrameLocks noChangeAspect="1"/>
            </p:cNvGraphicFramePr>
            <p:nvPr/>
          </p:nvGraphicFramePr>
          <p:xfrm>
            <a:off x="1759745" y="3584016"/>
            <a:ext cx="7029450" cy="1004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8" name="Equation" r:id="rId1" imgW="125272800" imgH="17678400" progId="Equation.DSMT4">
                    <p:embed/>
                  </p:oleObj>
                </mc:Choice>
                <mc:Fallback>
                  <p:oleObj name="Equation" r:id="rId1" imgW="125272800" imgH="17678400" progId="Equation.DSMT4">
                    <p:embed/>
                    <p:pic>
                      <p:nvPicPr>
                        <p:cNvPr id="0" name="图片 7196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759745" y="3584016"/>
                          <a:ext cx="7029450" cy="10048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"/>
          <p:cNvSpPr>
            <a:spLocks noChangeArrowheads="1"/>
          </p:cNvSpPr>
          <p:nvPr/>
        </p:nvSpPr>
        <p:spPr bwMode="auto">
          <a:xfrm>
            <a:off x="430530" y="1131570"/>
            <a:ext cx="830834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    我国古代学者庄子在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庄子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•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天下篇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中写道：“一尺之棰，日取其半，万世不竭。”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819" name="矩形 2"/>
          <p:cNvSpPr>
            <a:spLocks noChangeArrowheads="1"/>
          </p:cNvSpPr>
          <p:nvPr/>
        </p:nvSpPr>
        <p:spPr bwMode="auto">
          <a:xfrm>
            <a:off x="394970" y="2454275"/>
            <a:ext cx="835469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    长为一尺的东西，今天取走它的一半，明天在剩余的一半中再取走一半，以后每天都在剩下的一半中取一半出来，这样永远都不会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取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完。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4820" name="组合 4"/>
          <p:cNvGrpSpPr/>
          <p:nvPr/>
        </p:nvGrpSpPr>
        <p:grpSpPr bwMode="auto">
          <a:xfrm>
            <a:off x="576263" y="210796"/>
            <a:ext cx="2555875" cy="648043"/>
            <a:chOff x="576263" y="210796"/>
            <a:chExt cx="2555577" cy="648042"/>
          </a:xfrm>
        </p:grpSpPr>
        <p:pic>
          <p:nvPicPr>
            <p:cNvPr id="34821" name="图片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263" y="210796"/>
              <a:ext cx="2555577" cy="590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2" name="文本框 3"/>
            <p:cNvSpPr txBox="1">
              <a:spLocks noChangeArrowheads="1"/>
            </p:cNvSpPr>
            <p:nvPr/>
          </p:nvSpPr>
          <p:spPr bwMode="auto">
            <a:xfrm>
              <a:off x="785813" y="212725"/>
              <a:ext cx="20367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 anchorCtr="0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6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课外拓展</a:t>
              </a:r>
              <a:endParaRPr lang="zh-CN" altLang="en-US"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思想气泡: 云 2"/>
          <p:cNvSpPr/>
          <p:nvPr/>
        </p:nvSpPr>
        <p:spPr>
          <a:xfrm>
            <a:off x="2051720" y="1009229"/>
            <a:ext cx="5328518" cy="3024485"/>
          </a:xfrm>
          <a:prstGeom prst="cloudCallout">
            <a:avLst>
              <a:gd name="adj1" fmla="val -45589"/>
              <a:gd name="adj2" fmla="val 55559"/>
            </a:avLst>
          </a:prstGeom>
          <a:solidFill>
            <a:srgbClr val="FAD6E8"/>
          </a:solidFill>
          <a:ln w="19050"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891" name="文本框 3"/>
          <p:cNvSpPr txBox="1">
            <a:spLocks noChangeArrowheads="1"/>
          </p:cNvSpPr>
          <p:nvPr/>
        </p:nvSpPr>
        <p:spPr bwMode="auto">
          <a:xfrm>
            <a:off x="2595977" y="1572227"/>
            <a:ext cx="441166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这节课我们学习了什么知识？我们是怎样进行探究的？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7893" name="组合 7"/>
          <p:cNvGrpSpPr/>
          <p:nvPr/>
        </p:nvGrpSpPr>
        <p:grpSpPr bwMode="auto">
          <a:xfrm>
            <a:off x="323850" y="-165100"/>
            <a:ext cx="4248150" cy="915988"/>
            <a:chOff x="294368" y="-372"/>
            <a:chExt cx="4248472" cy="915938"/>
          </a:xfrm>
        </p:grpSpPr>
        <p:pic>
          <p:nvPicPr>
            <p:cNvPr id="37894" name="图片 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417" r="-977"/>
            <a:stretch>
              <a:fillRect/>
            </a:stretch>
          </p:blipFill>
          <p:spPr bwMode="auto">
            <a:xfrm>
              <a:off x="2158504" y="-372"/>
              <a:ext cx="2384336" cy="915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5" name="图片 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673"/>
            <a:stretch>
              <a:fillRect/>
            </a:stretch>
          </p:blipFill>
          <p:spPr bwMode="auto">
            <a:xfrm>
              <a:off x="294368" y="0"/>
              <a:ext cx="2189400" cy="915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6" name="文本框 14"/>
            <p:cNvSpPr txBox="1">
              <a:spLocks noChangeArrowheads="1"/>
            </p:cNvSpPr>
            <p:nvPr/>
          </p:nvSpPr>
          <p:spPr bwMode="auto">
            <a:xfrm>
              <a:off x="1270499" y="306343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四、课堂小结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1172</Words>
  <Application>WPS 演示</Application>
  <PresentationFormat>全屏显示(16:9)</PresentationFormat>
  <Paragraphs>321</Paragraphs>
  <Slides>20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5" baseType="lpstr">
      <vt:lpstr>Arial</vt:lpstr>
      <vt:lpstr>宋体</vt:lpstr>
      <vt:lpstr>Wingdings</vt:lpstr>
      <vt:lpstr>等线</vt:lpstr>
      <vt:lpstr>等线 Light</vt:lpstr>
      <vt:lpstr>Times New Roman</vt:lpstr>
      <vt:lpstr>楷体</vt:lpstr>
      <vt:lpstr>黑体</vt:lpstr>
      <vt:lpstr>仓耳今楷05-6763 W05</vt:lpstr>
      <vt:lpstr>微软雅黑</vt:lpstr>
      <vt:lpstr>Arial Unicode MS</vt:lpstr>
      <vt:lpstr>楷体_GB2312</vt:lpstr>
      <vt:lpstr>自定义设计方案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249</cp:revision>
  <dcterms:created xsi:type="dcterms:W3CDTF">2015-08-27T07:30:00Z</dcterms:created>
  <dcterms:modified xsi:type="dcterms:W3CDTF">2023-10-31T09:42:42Z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A3EC75F41A7C459886E99FD2C54F21B1</vt:lpwstr>
  </property>
</Properties>
</file>