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2"/>
  </p:notesMasterIdLst>
  <p:sldIdLst>
    <p:sldId id="256" r:id="rId2"/>
    <p:sldId id="379" r:id="rId3"/>
    <p:sldId id="431" r:id="rId4"/>
    <p:sldId id="433" r:id="rId5"/>
    <p:sldId id="406" r:id="rId6"/>
    <p:sldId id="407" r:id="rId7"/>
    <p:sldId id="408" r:id="rId8"/>
    <p:sldId id="411" r:id="rId9"/>
    <p:sldId id="409" r:id="rId10"/>
    <p:sldId id="434" r:id="rId11"/>
    <p:sldId id="412" r:id="rId12"/>
    <p:sldId id="417" r:id="rId13"/>
    <p:sldId id="418" r:id="rId14"/>
    <p:sldId id="419" r:id="rId15"/>
    <p:sldId id="421" r:id="rId16"/>
    <p:sldId id="422" r:id="rId17"/>
    <p:sldId id="396" r:id="rId18"/>
    <p:sldId id="473" r:id="rId19"/>
    <p:sldId id="474" r:id="rId20"/>
    <p:sldId id="475" r:id="rId21"/>
    <p:sldId id="476" r:id="rId22"/>
    <p:sldId id="477" r:id="rId23"/>
    <p:sldId id="427" r:id="rId24"/>
    <p:sldId id="428" r:id="rId25"/>
    <p:sldId id="429" r:id="rId26"/>
    <p:sldId id="430" r:id="rId27"/>
    <p:sldId id="435" r:id="rId28"/>
    <p:sldId id="328" r:id="rId29"/>
    <p:sldId id="437" r:id="rId30"/>
    <p:sldId id="438" r:id="rId31"/>
    <p:sldId id="436" r:id="rId32"/>
    <p:sldId id="439" r:id="rId33"/>
    <p:sldId id="440" r:id="rId34"/>
    <p:sldId id="377" r:id="rId35"/>
    <p:sldId id="397" r:id="rId36"/>
    <p:sldId id="404" r:id="rId37"/>
    <p:sldId id="471" r:id="rId38"/>
    <p:sldId id="472" r:id="rId39"/>
  </p:sldIdLst>
  <p:sldSz cx="9144000" cy="5143500" type="screen16x9"/>
  <p:notesSz cx="6858000" cy="9144000"/>
  <p:embeddedFontLst>
    <p:embeddedFont>
      <p:font typeface="等线" panose="02010600030101010101" pitchFamily="2" charset="-122"/>
      <p:regular r:id="rId43"/>
      <p:bold r:id="rId44"/>
    </p:embeddedFont>
    <p:embeddedFont>
      <p:font typeface="等线 Light" panose="02010600030101010101" pitchFamily="2" charset="-122"/>
      <p:regular r:id="rId45"/>
    </p:embeddedFont>
    <p:embeddedFont>
      <p:font typeface="黑体" panose="02010609060101010101" pitchFamily="49" charset="-122"/>
      <p:regular r:id="rId46"/>
    </p:embeddedFont>
    <p:embeddedFont>
      <p:font typeface="楷体" panose="02010609060101010101" pitchFamily="49" charset="-122"/>
      <p:regular r:id="rId47"/>
    </p:embeddedFont>
    <p:embeddedFont>
      <p:font typeface="微软雅黑" panose="020B0503020204020204" pitchFamily="34" charset="-122"/>
      <p:regular r:id="rId48"/>
      <p:bold r:id="rId49"/>
    </p:embeddedFont>
    <p:embeddedFont>
      <p:font typeface="幼圆" panose="02010509060101010101" pitchFamily="49" charset="-122"/>
      <p:regular r:id="rId50"/>
    </p:embeddedFont>
  </p:embeddedFont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44">
          <p15:clr>
            <a:srgbClr val="A4A3A4"/>
          </p15:clr>
        </p15:guide>
        <p15:guide id="2" pos="285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4A4D"/>
    <a:srgbClr val="FFFFFF"/>
    <a:srgbClr val="DB8726"/>
    <a:srgbClr val="FFFFCC"/>
    <a:srgbClr val="F8F8F8"/>
    <a:srgbClr val="0000FF"/>
    <a:srgbClr val="E72D8B"/>
    <a:srgbClr val="FFF6EE"/>
    <a:srgbClr val="FBF4DE"/>
    <a:srgbClr val="F5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31" autoAdjust="0"/>
    <p:restoredTop sz="96391" autoAdjust="0"/>
  </p:normalViewPr>
  <p:slideViewPr>
    <p:cSldViewPr snapToGrid="0">
      <p:cViewPr varScale="1">
        <p:scale>
          <a:sx n="141" d="100"/>
          <a:sy n="141" d="100"/>
        </p:scale>
        <p:origin x="984" y="114"/>
      </p:cViewPr>
      <p:guideLst>
        <p:guide orient="horz" pos="1644"/>
        <p:guide pos="2850"/>
      </p:guideLst>
    </p:cSldViewPr>
  </p:slideViewPr>
  <p:notesTextViewPr>
    <p:cViewPr>
      <p:scale>
        <a:sx n="1" d="1"/>
        <a:sy n="1" d="1"/>
      </p:scale>
      <p:origin x="0" y="0"/>
    </p:cViewPr>
  </p:notesTextViewPr>
  <p:sorterViewPr>
    <p:cViewPr>
      <p:scale>
        <a:sx n="150" d="100"/>
        <a:sy n="150" d="100"/>
      </p:scale>
      <p:origin x="0" y="-2616"/>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5" Type="http://schemas.openxmlformats.org/officeDocument/2006/relationships/font" Target="fonts/font3.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黑体" panose="02010609060101010101" pitchFamily="49" charset="-122"/>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黑体" panose="02010609060101010101" pitchFamily="49" charset="-122"/>
              </a:defRPr>
            </a:lvl1pPr>
          </a:lstStyle>
          <a:p>
            <a:pPr>
              <a:defRPr/>
            </a:pPr>
            <a:fld id="{4203E728-1D35-4313-9AA9-1F06F7D763BB}" type="datetimeFigureOut">
              <a:rPr lang="zh-CN" altLang="en-US"/>
              <a:t>2023/12/8</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dirty="0"/>
              <a:t>编辑母版文本样式</a:t>
            </a:r>
          </a:p>
          <a:p>
            <a:pPr lvl="1"/>
            <a:r>
              <a:rPr lang="zh-CN" altLang="en-US" noProof="0" dirty="0"/>
              <a:t>第二级</a:t>
            </a:r>
          </a:p>
          <a:p>
            <a:pPr lvl="2"/>
            <a:r>
              <a:rPr lang="zh-CN" altLang="en-US" noProof="0" dirty="0"/>
              <a:t>第三级</a:t>
            </a:r>
          </a:p>
          <a:p>
            <a:pPr lvl="3"/>
            <a:r>
              <a:rPr lang="zh-CN" altLang="en-US" noProof="0" dirty="0"/>
              <a:t>第四级</a:t>
            </a:r>
          </a:p>
          <a:p>
            <a:pPr lvl="4"/>
            <a:r>
              <a:rPr lang="zh-CN" altLang="en-US" noProof="0"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黑体" panose="02010609060101010101" pitchFamily="49"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a:defRPr sz="1200" smtClean="0">
                <a:ea typeface="黑体" panose="02010609060101010101" pitchFamily="49" charset="-122"/>
              </a:defRPr>
            </a:lvl1pPr>
          </a:lstStyle>
          <a:p>
            <a:pPr>
              <a:defRPr/>
            </a:pPr>
            <a:fld id="{5AD1810B-B7DD-4EB5-AC37-E4C5EA0EF9D5}"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1pPr>
    <a:lvl2pPr marL="457200"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2pPr>
    <a:lvl3pPr marL="914400"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3pPr>
    <a:lvl4pPr marL="1371600"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4pPr>
    <a:lvl5pPr marL="1828800"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自定义版式">
    <p:bg>
      <p:bgPr>
        <a:solidFill>
          <a:srgbClr val="DB8726"/>
        </a:solidFill>
        <a:effectLst/>
      </p:bgPr>
    </p:bg>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标题 6"/>
          <p:cNvSpPr txBox="1">
            <a:spLocks noChangeArrowheads="1"/>
          </p:cNvSpPr>
          <p:nvPr userDrawn="1"/>
        </p:nvSpPr>
        <p:spPr bwMode="auto">
          <a:xfrm>
            <a:off x="2297113" y="4325938"/>
            <a:ext cx="2160587" cy="396875"/>
          </a:xfrm>
          <a:prstGeom prst="rect">
            <a:avLst/>
          </a:prstGeom>
          <a:noFill/>
          <a:ln>
            <a:noFill/>
          </a:ln>
        </p:spPr>
        <p:txBody>
          <a:bodyPr/>
          <a:lstStyle>
            <a:lvl1pPr defTabSz="685800">
              <a:defRPr>
                <a:solidFill>
                  <a:schemeClr val="tx1"/>
                </a:solidFill>
                <a:latin typeface="Arial" panose="020B0604020202020204" pitchFamily="34" charset="0"/>
                <a:ea typeface="宋体" panose="02010600030101010101" pitchFamily="2" charset="-122"/>
              </a:defRPr>
            </a:lvl1pPr>
            <a:lvl2pPr marL="514350" indent="-171450" defTabSz="685800">
              <a:defRPr>
                <a:solidFill>
                  <a:schemeClr val="tx1"/>
                </a:solidFill>
                <a:latin typeface="Arial" panose="020B0604020202020204" pitchFamily="34" charset="0"/>
                <a:ea typeface="宋体" panose="02010600030101010101" pitchFamily="2" charset="-122"/>
              </a:defRPr>
            </a:lvl2pPr>
            <a:lvl3pPr marL="857250" indent="-171450" defTabSz="685800">
              <a:defRPr>
                <a:solidFill>
                  <a:schemeClr val="tx1"/>
                </a:solidFill>
                <a:latin typeface="Arial" panose="020B0604020202020204" pitchFamily="34" charset="0"/>
                <a:ea typeface="宋体" panose="02010600030101010101" pitchFamily="2" charset="-122"/>
              </a:defRPr>
            </a:lvl3pPr>
            <a:lvl4pPr marL="1200150" indent="-171450" defTabSz="685800">
              <a:defRPr>
                <a:solidFill>
                  <a:schemeClr val="tx1"/>
                </a:solidFill>
                <a:latin typeface="Arial" panose="020B0604020202020204" pitchFamily="34" charset="0"/>
                <a:ea typeface="宋体" panose="02010600030101010101" pitchFamily="2" charset="-122"/>
              </a:defRPr>
            </a:lvl4pPr>
            <a:lvl5pPr marL="1543050" indent="-171450" defTabSz="685800">
              <a:defRPr>
                <a:solidFill>
                  <a:schemeClr val="tx1"/>
                </a:solidFill>
                <a:latin typeface="Arial" panose="020B0604020202020204" pitchFamily="34" charset="0"/>
                <a:ea typeface="宋体" panose="02010600030101010101" pitchFamily="2" charset="-122"/>
              </a:defRPr>
            </a:lvl5pPr>
            <a:lvl6pPr marL="20002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574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146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3718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2000" b="1" dirty="0">
                <a:latin typeface="Times New Roman" panose="02020603050405020304" pitchFamily="18" charset="0"/>
                <a:ea typeface="楷体" panose="02010609060101010101" pitchFamily="49" charset="-122"/>
                <a:cs typeface="Times New Roman" panose="02020603050405020304" pitchFamily="18" charset="0"/>
              </a:rPr>
              <a:t>R</a:t>
            </a:r>
            <a:r>
              <a:rPr lang="zh-CN" altLang="en-US" sz="2000" b="1" dirty="0">
                <a:latin typeface="Times New Roman" panose="02020603050405020304" pitchFamily="18" charset="0"/>
                <a:ea typeface="楷体" panose="02010609060101010101" pitchFamily="49" charset="-122"/>
                <a:cs typeface="Times New Roman" panose="02020603050405020304" pitchFamily="18" charset="0"/>
              </a:rPr>
              <a:t>·五年级下册</a:t>
            </a:r>
          </a:p>
        </p:txBody>
      </p:sp>
      <p:pic>
        <p:nvPicPr>
          <p:cNvPr id="5" name="图片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98850" y="1754188"/>
            <a:ext cx="21463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7" descr="C:\Users\nk\Desktop\状元成才路.png状元成才路"/>
          <p:cNvPicPr>
            <a:picLocks noChangeAspect="1"/>
          </p:cNvPicPr>
          <p:nvPr userDrawn="1"/>
        </p:nvPicPr>
        <p:blipFill>
          <a:blip r:embed="rId4"/>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rgbClr val="DB8726"/>
        </a:solidFill>
        <a:effectLst/>
      </p:bgPr>
    </p:bg>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025" y="52388"/>
            <a:ext cx="8997950"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7"/>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98850" y="1754188"/>
            <a:ext cx="21463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7" descr="C:\Users\nk\Desktop\状元成才路.png状元成才路"/>
          <p:cNvPicPr>
            <a:picLocks noChangeAspect="1"/>
          </p:cNvPicPr>
          <p:nvPr userDrawn="1"/>
        </p:nvPicPr>
        <p:blipFill>
          <a:blip r:embed="rId4"/>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225" y="0"/>
            <a:ext cx="90995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smtClean="0">
                <a:ea typeface="黑体" panose="02010609060101010101" pitchFamily="49" charset="-122"/>
              </a:defRPr>
            </a:lvl1pPr>
          </a:lstStyle>
          <a:p>
            <a:pPr>
              <a:defRPr/>
            </a:pPr>
            <a:fld id="{1BC77EF3-F61B-4CFD-BD86-A1A9E4099701}"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B8726"/>
        </a:solidFill>
        <a:effectLst/>
      </p:bgPr>
    </p:bg>
    <p:spTree>
      <p:nvGrpSpPr>
        <p:cNvPr id="1" name=""/>
        <p:cNvGrpSpPr/>
        <p:nvPr/>
      </p:nvGrpSpPr>
      <p:grpSpPr>
        <a:xfrm>
          <a:off x="0" y="0"/>
          <a:ext cx="0" cy="0"/>
          <a:chOff x="0" y="0"/>
          <a:chExt cx="0" cy="0"/>
        </a:xfrm>
      </p:grpSpPr>
      <p:sp>
        <p:nvSpPr>
          <p:cNvPr id="8194" name="标题 5"/>
          <p:cNvSpPr>
            <a:spLocks noGrp="1" noChangeArrowheads="1"/>
          </p:cNvSpPr>
          <p:nvPr>
            <p:ph type="ctrTitle" idx="4294967295"/>
          </p:nvPr>
        </p:nvSpPr>
        <p:spPr bwMode="auto">
          <a:xfrm>
            <a:off x="681038" y="2484438"/>
            <a:ext cx="5584825" cy="8302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zh-CN" altLang="en-US" b="1" dirty="0">
                <a:latin typeface="幼圆" panose="02010509060101010101" pitchFamily="49" charset="-122"/>
                <a:ea typeface="幼圆" panose="02010509060101010101" pitchFamily="49" charset="-122"/>
              </a:rPr>
              <a:t>单式折线统计图</a:t>
            </a:r>
          </a:p>
        </p:txBody>
      </p:sp>
      <p:pic>
        <p:nvPicPr>
          <p:cNvPr id="8195" name="Picture 7"/>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1813" y="846325"/>
            <a:ext cx="1439862" cy="125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196" name="矩形 1"/>
          <p:cNvSpPr>
            <a:spLocks noChangeArrowheads="1"/>
          </p:cNvSpPr>
          <p:nvPr/>
        </p:nvSpPr>
        <p:spPr bwMode="auto">
          <a:xfrm>
            <a:off x="1970881" y="1089819"/>
            <a:ext cx="300513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4400" b="1" dirty="0">
                <a:latin typeface="幼圆" panose="02010509060101010101" pitchFamily="49" charset="-122"/>
                <a:ea typeface="幼圆" panose="02010509060101010101" pitchFamily="49" charset="-122"/>
              </a:rPr>
              <a:t>折线统计图</a:t>
            </a:r>
            <a:endParaRPr lang="zh-CN" altLang="en-US" sz="4400" b="1" dirty="0"/>
          </a:p>
        </p:txBody>
      </p:sp>
      <p:pic>
        <p:nvPicPr>
          <p:cNvPr id="8197" name="图片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463550"/>
            <a:ext cx="467995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组合 8"/>
          <p:cNvGrpSpPr/>
          <p:nvPr/>
        </p:nvGrpSpPr>
        <p:grpSpPr bwMode="auto">
          <a:xfrm>
            <a:off x="112963" y="-12032"/>
            <a:ext cx="7298897" cy="727584"/>
            <a:chOff x="88900" y="0"/>
            <a:chExt cx="7299235" cy="727276"/>
          </a:xfrm>
        </p:grpSpPr>
        <p:grpSp>
          <p:nvGrpSpPr>
            <p:cNvPr id="9221" name="组合 7"/>
            <p:cNvGrpSpPr/>
            <p:nvPr/>
          </p:nvGrpSpPr>
          <p:grpSpPr bwMode="auto">
            <a:xfrm>
              <a:off x="88900" y="0"/>
              <a:ext cx="6829575" cy="714072"/>
              <a:chOff x="88900" y="0"/>
              <a:chExt cx="6829575" cy="714072"/>
            </a:xfrm>
          </p:grpSpPr>
          <p:pic>
            <p:nvPicPr>
              <p:cNvPr id="9223" name="图片 5"/>
              <p:cNvPicPr>
                <a:picLocks noChangeAspect="1" noChangeArrowheads="1"/>
              </p:cNvPicPr>
              <p:nvPr/>
            </p:nvPicPr>
            <p:blipFill>
              <a:blip r:embed="rId2">
                <a:extLst>
                  <a:ext uri="{28A0092B-C50C-407E-A947-70E740481C1C}">
                    <a14:useLocalDpi xmlns:a14="http://schemas.microsoft.com/office/drawing/2010/main" val="0"/>
                  </a:ext>
                </a:extLst>
              </a:blip>
              <a:srcRect r="59044"/>
              <a:stretch>
                <a:fillRect/>
              </a:stretch>
            </p:blipFill>
            <p:spPr bwMode="auto">
              <a:xfrm>
                <a:off x="88900" y="0"/>
                <a:ext cx="2501900" cy="71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图片 6"/>
              <p:cNvPicPr>
                <a:picLocks noChangeAspect="1" noChangeArrowheads="1"/>
              </p:cNvPicPr>
              <p:nvPr/>
            </p:nvPicPr>
            <p:blipFill>
              <a:blip r:embed="rId2">
                <a:extLst>
                  <a:ext uri="{28A0092B-C50C-407E-A947-70E740481C1C}">
                    <a14:useLocalDpi xmlns:a14="http://schemas.microsoft.com/office/drawing/2010/main" val="0"/>
                  </a:ext>
                </a:extLst>
              </a:blip>
              <a:srcRect l="14677"/>
              <a:stretch>
                <a:fillRect/>
              </a:stretch>
            </p:blipFill>
            <p:spPr bwMode="auto">
              <a:xfrm>
                <a:off x="2590801" y="0"/>
                <a:ext cx="4327674" cy="71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6"/>
            <p:cNvSpPr>
              <a:spLocks noChangeArrowheads="1"/>
            </p:cNvSpPr>
            <p:nvPr/>
          </p:nvSpPr>
          <p:spPr bwMode="auto">
            <a:xfrm>
              <a:off x="224285" y="143075"/>
              <a:ext cx="7163850"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a:pPr>
              <a:r>
                <a:rPr lang="zh-CN" altLang="en-US" sz="2800" b="1" dirty="0">
                  <a:solidFill>
                    <a:srgbClr val="DB8726"/>
                  </a:solidFill>
                  <a:latin typeface="黑体" panose="02010609060101010101" pitchFamily="49" charset="-122"/>
                  <a:ea typeface="黑体" panose="02010609060101010101" pitchFamily="49" charset="-122"/>
                </a:rPr>
                <a:t>一、创设情境</a:t>
              </a:r>
              <a:r>
                <a:rPr lang="en-US" altLang="zh-CN" sz="2800" b="1" dirty="0">
                  <a:solidFill>
                    <a:srgbClr val="DB8726"/>
                  </a:solidFill>
                  <a:latin typeface="黑体" panose="02010609060101010101" pitchFamily="49" charset="-122"/>
                  <a:ea typeface="黑体" panose="02010609060101010101" pitchFamily="49" charset="-122"/>
                </a:rPr>
                <a:t>,</a:t>
              </a:r>
              <a:r>
                <a:rPr lang="zh-CN" altLang="en-US" sz="2800" b="1" dirty="0">
                  <a:solidFill>
                    <a:srgbClr val="DB8726"/>
                  </a:solidFill>
                  <a:latin typeface="黑体" panose="02010609060101010101" pitchFamily="49" charset="-122"/>
                  <a:ea typeface="黑体" panose="02010609060101010101" pitchFamily="49" charset="-122"/>
                </a:rPr>
                <a:t>沟通新旧知识间的联系</a:t>
              </a:r>
            </a:p>
          </p:txBody>
        </p:sp>
      </p:grpSp>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b="16116"/>
          <a:stretch>
            <a:fillRect/>
          </a:stretch>
        </p:blipFill>
        <p:spPr>
          <a:xfrm>
            <a:off x="1224803" y="965704"/>
            <a:ext cx="6402633" cy="3605531"/>
          </a:xfrm>
          <a:prstGeom prst="rect">
            <a:avLst/>
          </a:prstGeom>
        </p:spPr>
      </p:pic>
      <p:sp>
        <p:nvSpPr>
          <p:cNvPr id="3" name="文本框 2"/>
          <p:cNvSpPr txBox="1"/>
          <p:nvPr/>
        </p:nvSpPr>
        <p:spPr>
          <a:xfrm>
            <a:off x="1167280" y="3787541"/>
            <a:ext cx="6809441" cy="891540"/>
          </a:xfrm>
          <a:prstGeom prst="rect">
            <a:avLst/>
          </a:prstGeom>
          <a:solidFill>
            <a:srgbClr val="DB8726"/>
          </a:solidFill>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2600" b="1" dirty="0">
                <a:ln>
                  <a:noFill/>
                </a:ln>
                <a:solidFill>
                  <a:srgbClr val="F8F8F8"/>
                </a:solidFill>
                <a:latin typeface="Times New Roman" panose="02020603050405020304" pitchFamily="18" charset="0"/>
                <a:cs typeface="Times New Roman" panose="02020603050405020304" pitchFamily="18" charset="0"/>
              </a:rPr>
              <a:t>你们知道全国总人口数吗？知道近年来全国总人数的变化吗？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1394" y="459951"/>
            <a:ext cx="7007926" cy="492443"/>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2600" dirty="0">
                <a:latin typeface="Times New Roman" panose="02020603050405020304" pitchFamily="18" charset="0"/>
                <a:cs typeface="Times New Roman" panose="02020603050405020304" pitchFamily="18" charset="0"/>
              </a:rPr>
              <a:t>下面是</a:t>
            </a:r>
            <a:r>
              <a:rPr lang="en-US" altLang="zh-CN" sz="2600" dirty="0">
                <a:latin typeface="Times New Roman" panose="02020603050405020304" pitchFamily="18" charset="0"/>
                <a:cs typeface="Times New Roman" panose="02020603050405020304" pitchFamily="18" charset="0"/>
              </a:rPr>
              <a:t>1998—2021</a:t>
            </a:r>
            <a:r>
              <a:rPr lang="zh-CN" altLang="en-US" sz="2600" dirty="0">
                <a:latin typeface="Times New Roman" panose="02020603050405020304" pitchFamily="18" charset="0"/>
                <a:cs typeface="Times New Roman" panose="02020603050405020304" pitchFamily="18" charset="0"/>
              </a:rPr>
              <a:t>年全国总人口数统计情况。</a:t>
            </a:r>
          </a:p>
        </p:txBody>
      </p:sp>
      <p:sp>
        <p:nvSpPr>
          <p:cNvPr id="3" name="文本框 2"/>
          <p:cNvSpPr txBox="1"/>
          <p:nvPr/>
        </p:nvSpPr>
        <p:spPr>
          <a:xfrm>
            <a:off x="402631" y="1023715"/>
            <a:ext cx="8301357" cy="3565976"/>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30000"/>
              </a:lnSpc>
            </a:pPr>
            <a:r>
              <a:rPr lang="en-US" altLang="zh-CN" dirty="0">
                <a:latin typeface="Times New Roman" panose="02020603050405020304" pitchFamily="18" charset="0"/>
                <a:cs typeface="Times New Roman" panose="02020603050405020304" pitchFamily="18" charset="0"/>
              </a:rPr>
              <a:t>1998</a:t>
            </a:r>
            <a:r>
              <a:rPr lang="zh-CN" altLang="en-US" dirty="0">
                <a:latin typeface="Times New Roman" panose="02020603050405020304" pitchFamily="18" charset="0"/>
                <a:cs typeface="Times New Roman" panose="02020603050405020304" pitchFamily="18" charset="0"/>
              </a:rPr>
              <a:t>年：</a:t>
            </a:r>
            <a:r>
              <a:rPr lang="en-US" altLang="zh-CN" dirty="0">
                <a:latin typeface="Times New Roman" panose="02020603050405020304" pitchFamily="18" charset="0"/>
                <a:cs typeface="Times New Roman" panose="02020603050405020304" pitchFamily="18" charset="0"/>
              </a:rPr>
              <a:t>124761</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1999</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125786</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2000</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126743</a:t>
            </a:r>
            <a:r>
              <a:rPr lang="zh-CN" altLang="en-US" dirty="0">
                <a:latin typeface="Times New Roman" panose="02020603050405020304" pitchFamily="18" charset="0"/>
                <a:cs typeface="Times New Roman" panose="02020603050405020304" pitchFamily="18" charset="0"/>
              </a:rPr>
              <a:t>万人</a:t>
            </a:r>
            <a:endParaRPr lang="en-US" altLang="zh-CN" dirty="0">
              <a:latin typeface="Times New Roman" panose="02020603050405020304" pitchFamily="18" charset="0"/>
              <a:cs typeface="Times New Roman" panose="02020603050405020304" pitchFamily="18" charset="0"/>
            </a:endParaRPr>
          </a:p>
          <a:p>
            <a:pPr>
              <a:lnSpc>
                <a:spcPct val="130000"/>
              </a:lnSpc>
            </a:pPr>
            <a:r>
              <a:rPr lang="en-US" altLang="zh-CN" dirty="0">
                <a:latin typeface="Times New Roman" panose="02020603050405020304" pitchFamily="18" charset="0"/>
                <a:cs typeface="Times New Roman" panose="02020603050405020304" pitchFamily="18" charset="0"/>
              </a:rPr>
              <a:t>2001</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127627</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2002</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128453</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2003</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129227</a:t>
            </a:r>
            <a:r>
              <a:rPr lang="zh-CN" altLang="en-US" dirty="0">
                <a:latin typeface="Times New Roman" panose="02020603050405020304" pitchFamily="18" charset="0"/>
                <a:cs typeface="Times New Roman" panose="02020603050405020304" pitchFamily="18" charset="0"/>
              </a:rPr>
              <a:t>万人</a:t>
            </a:r>
            <a:endParaRPr lang="en-US" altLang="zh-CN" dirty="0">
              <a:latin typeface="Times New Roman" panose="02020603050405020304" pitchFamily="18" charset="0"/>
              <a:cs typeface="Times New Roman" panose="02020603050405020304" pitchFamily="18" charset="0"/>
            </a:endParaRPr>
          </a:p>
          <a:p>
            <a:pPr>
              <a:lnSpc>
                <a:spcPct val="130000"/>
              </a:lnSpc>
            </a:pPr>
            <a:r>
              <a:rPr lang="en-US" altLang="zh-CN" dirty="0">
                <a:latin typeface="Times New Roman" panose="02020603050405020304" pitchFamily="18" charset="0"/>
                <a:cs typeface="Times New Roman" panose="02020603050405020304" pitchFamily="18" charset="0"/>
              </a:rPr>
              <a:t>2004</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129988</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2005</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130756</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2006</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131448</a:t>
            </a:r>
            <a:r>
              <a:rPr lang="zh-CN" altLang="en-US" dirty="0">
                <a:latin typeface="Times New Roman" panose="02020603050405020304" pitchFamily="18" charset="0"/>
                <a:cs typeface="Times New Roman" panose="02020603050405020304" pitchFamily="18" charset="0"/>
              </a:rPr>
              <a:t>万人</a:t>
            </a:r>
            <a:endParaRPr lang="en-US" altLang="zh-CN" dirty="0">
              <a:latin typeface="Times New Roman" panose="02020603050405020304" pitchFamily="18" charset="0"/>
              <a:cs typeface="Times New Roman" panose="02020603050405020304" pitchFamily="18" charset="0"/>
            </a:endParaRPr>
          </a:p>
          <a:p>
            <a:pPr>
              <a:lnSpc>
                <a:spcPct val="130000"/>
              </a:lnSpc>
            </a:pPr>
            <a:r>
              <a:rPr lang="en-US" altLang="zh-CN" dirty="0">
                <a:latin typeface="Times New Roman" panose="02020603050405020304" pitchFamily="18" charset="0"/>
                <a:cs typeface="Times New Roman" panose="02020603050405020304" pitchFamily="18" charset="0"/>
              </a:rPr>
              <a:t>2007</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132129</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2008</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132802</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2009</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133450</a:t>
            </a:r>
            <a:r>
              <a:rPr lang="zh-CN" altLang="en-US" dirty="0">
                <a:latin typeface="Times New Roman" panose="02020603050405020304" pitchFamily="18" charset="0"/>
                <a:cs typeface="Times New Roman" panose="02020603050405020304" pitchFamily="18" charset="0"/>
              </a:rPr>
              <a:t>万人</a:t>
            </a:r>
            <a:endParaRPr lang="en-US" altLang="zh-CN" dirty="0">
              <a:latin typeface="Times New Roman" panose="02020603050405020304" pitchFamily="18" charset="0"/>
              <a:cs typeface="Times New Roman" panose="02020603050405020304" pitchFamily="18" charset="0"/>
            </a:endParaRPr>
          </a:p>
          <a:p>
            <a:pPr>
              <a:lnSpc>
                <a:spcPct val="130000"/>
              </a:lnSpc>
            </a:pPr>
            <a:r>
              <a:rPr lang="en-US" altLang="zh-CN" dirty="0">
                <a:latin typeface="Times New Roman" panose="02020603050405020304" pitchFamily="18" charset="0"/>
                <a:cs typeface="Times New Roman" panose="02020603050405020304" pitchFamily="18" charset="0"/>
              </a:rPr>
              <a:t>2010</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134091</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2011</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134916</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2012</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135922</a:t>
            </a:r>
            <a:r>
              <a:rPr lang="zh-CN" altLang="en-US" dirty="0">
                <a:latin typeface="Times New Roman" panose="02020603050405020304" pitchFamily="18" charset="0"/>
                <a:cs typeface="Times New Roman" panose="02020603050405020304" pitchFamily="18" charset="0"/>
              </a:rPr>
              <a:t>万人</a:t>
            </a:r>
            <a:endParaRPr lang="en-US" altLang="zh-CN" dirty="0">
              <a:latin typeface="Times New Roman" panose="02020603050405020304" pitchFamily="18" charset="0"/>
              <a:cs typeface="Times New Roman" panose="02020603050405020304" pitchFamily="18" charset="0"/>
            </a:endParaRPr>
          </a:p>
          <a:p>
            <a:pPr>
              <a:lnSpc>
                <a:spcPct val="130000"/>
              </a:lnSpc>
            </a:pPr>
            <a:r>
              <a:rPr lang="en-US" altLang="zh-CN" dirty="0">
                <a:latin typeface="Times New Roman" panose="02020603050405020304" pitchFamily="18" charset="0"/>
                <a:cs typeface="Times New Roman" panose="02020603050405020304" pitchFamily="18" charset="0"/>
              </a:rPr>
              <a:t>2013</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136726</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2014</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137646 </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2015</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138326</a:t>
            </a:r>
            <a:r>
              <a:rPr lang="zh-CN" altLang="en-US" dirty="0">
                <a:latin typeface="Times New Roman" panose="02020603050405020304" pitchFamily="18" charset="0"/>
                <a:cs typeface="Times New Roman" panose="02020603050405020304" pitchFamily="18" charset="0"/>
              </a:rPr>
              <a:t>万人</a:t>
            </a:r>
            <a:endParaRPr lang="en-US" altLang="zh-CN" dirty="0">
              <a:latin typeface="Times New Roman" panose="02020603050405020304" pitchFamily="18" charset="0"/>
              <a:cs typeface="Times New Roman" panose="02020603050405020304" pitchFamily="18" charset="0"/>
            </a:endParaRPr>
          </a:p>
          <a:p>
            <a:pPr>
              <a:lnSpc>
                <a:spcPct val="130000"/>
              </a:lnSpc>
            </a:pPr>
            <a:r>
              <a:rPr lang="en-US" altLang="zh-CN" dirty="0">
                <a:latin typeface="Times New Roman" panose="02020603050405020304" pitchFamily="18" charset="0"/>
                <a:cs typeface="Times New Roman" panose="02020603050405020304" pitchFamily="18" charset="0"/>
              </a:rPr>
              <a:t>2016</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139232</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2017</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140011</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2018</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140541</a:t>
            </a:r>
            <a:r>
              <a:rPr lang="zh-CN" altLang="en-US" dirty="0">
                <a:latin typeface="Times New Roman" panose="02020603050405020304" pitchFamily="18" charset="0"/>
                <a:cs typeface="Times New Roman" panose="02020603050405020304" pitchFamily="18" charset="0"/>
              </a:rPr>
              <a:t>万人</a:t>
            </a:r>
            <a:endParaRPr lang="en-US" altLang="zh-CN" dirty="0">
              <a:latin typeface="Times New Roman" panose="02020603050405020304" pitchFamily="18" charset="0"/>
              <a:cs typeface="Times New Roman" panose="02020603050405020304" pitchFamily="18" charset="0"/>
            </a:endParaRPr>
          </a:p>
          <a:p>
            <a:pPr>
              <a:lnSpc>
                <a:spcPct val="130000"/>
              </a:lnSpc>
            </a:pPr>
            <a:r>
              <a:rPr lang="en-US" altLang="zh-CN" dirty="0">
                <a:latin typeface="Times New Roman" panose="02020603050405020304" pitchFamily="18" charset="0"/>
                <a:cs typeface="Times New Roman" panose="02020603050405020304" pitchFamily="18" charset="0"/>
              </a:rPr>
              <a:t>2019</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141008</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2020</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141212</a:t>
            </a:r>
            <a:r>
              <a:rPr lang="zh-CN" altLang="en-US" dirty="0">
                <a:latin typeface="Times New Roman" panose="02020603050405020304" pitchFamily="18" charset="0"/>
                <a:cs typeface="Times New Roman" panose="02020603050405020304" pitchFamily="18" charset="0"/>
              </a:rPr>
              <a:t>万人</a:t>
            </a:r>
            <a:r>
              <a:rPr lang="en-US" altLang="zh-CN" dirty="0">
                <a:latin typeface="Times New Roman" panose="02020603050405020304" pitchFamily="18" charset="0"/>
                <a:cs typeface="Times New Roman" panose="02020603050405020304" pitchFamily="18" charset="0"/>
              </a:rPr>
              <a:t>	2021</a:t>
            </a:r>
            <a:r>
              <a:rPr lang="zh-CN" altLang="en-US" dirty="0">
                <a:latin typeface="Times New Roman" panose="02020603050405020304" pitchFamily="18" charset="0"/>
                <a:cs typeface="Times New Roman" panose="02020603050405020304" pitchFamily="18" charset="0"/>
              </a:rPr>
              <a:t>年： </a:t>
            </a:r>
            <a:r>
              <a:rPr lang="en-US" altLang="zh-CN" dirty="0">
                <a:latin typeface="Times New Roman" panose="02020603050405020304" pitchFamily="18" charset="0"/>
                <a:cs typeface="Times New Roman" panose="02020603050405020304" pitchFamily="18" charset="0"/>
              </a:rPr>
              <a:t>141260</a:t>
            </a:r>
            <a:r>
              <a:rPr lang="zh-CN" altLang="en-US" dirty="0">
                <a:latin typeface="Times New Roman" panose="02020603050405020304" pitchFamily="18" charset="0"/>
                <a:cs typeface="Times New Roman" panose="02020603050405020304" pitchFamily="18" charset="0"/>
              </a:rPr>
              <a:t>万人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067945" y="917209"/>
            <a:ext cx="7008110" cy="2924074"/>
          </a:xfrm>
          <a:prstGeom prst="rect">
            <a:avLst/>
          </a:prstGeom>
          <a:ln>
            <a:noFill/>
          </a:ln>
          <a:effectLst>
            <a:outerShdw blurRad="190500" dist="12700" dir="2700000" algn="tl" rotWithShape="0">
              <a:srgbClr val="494A4D"/>
            </a:outerShdw>
          </a:effectLst>
        </p:spPr>
      </p:pic>
      <p:sp>
        <p:nvSpPr>
          <p:cNvPr id="3" name="文本框 2"/>
          <p:cNvSpPr txBox="1"/>
          <p:nvPr/>
        </p:nvSpPr>
        <p:spPr>
          <a:xfrm>
            <a:off x="1042025" y="4041924"/>
            <a:ext cx="7007926" cy="492443"/>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2600" dirty="0">
                <a:latin typeface="Times New Roman" panose="02020603050405020304" pitchFamily="18" charset="0"/>
                <a:cs typeface="Times New Roman" panose="02020603050405020304" pitchFamily="18" charset="0"/>
              </a:rPr>
              <a:t>这些数据这样呈现你们有什么感觉？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11"/>
          <p:cNvGraphicFramePr>
            <a:graphicFrameLocks noGrp="1"/>
          </p:cNvGraphicFramePr>
          <p:nvPr/>
        </p:nvGraphicFramePr>
        <p:xfrm>
          <a:off x="793259" y="832953"/>
          <a:ext cx="7560004" cy="1044000"/>
        </p:xfrm>
        <a:graphic>
          <a:graphicData uri="http://schemas.openxmlformats.org/drawingml/2006/table">
            <a:tbl>
              <a:tblPr>
                <a:tableStyleId>{BC89EF96-8CEA-46FF-86C4-4CE0E7609802}</a:tableStyleId>
              </a:tblPr>
              <a:tblGrid>
                <a:gridCol w="1158148">
                  <a:extLst>
                    <a:ext uri="{9D8B030D-6E8A-4147-A177-3AD203B41FA5}">
                      <a16:colId xmlns:a16="http://schemas.microsoft.com/office/drawing/2014/main" val="20000"/>
                    </a:ext>
                  </a:extLst>
                </a:gridCol>
                <a:gridCol w="800232">
                  <a:extLst>
                    <a:ext uri="{9D8B030D-6E8A-4147-A177-3AD203B41FA5}">
                      <a16:colId xmlns:a16="http://schemas.microsoft.com/office/drawing/2014/main" val="20001"/>
                    </a:ext>
                  </a:extLst>
                </a:gridCol>
                <a:gridCol w="800232">
                  <a:extLst>
                    <a:ext uri="{9D8B030D-6E8A-4147-A177-3AD203B41FA5}">
                      <a16:colId xmlns:a16="http://schemas.microsoft.com/office/drawing/2014/main" val="20002"/>
                    </a:ext>
                  </a:extLst>
                </a:gridCol>
                <a:gridCol w="800232">
                  <a:extLst>
                    <a:ext uri="{9D8B030D-6E8A-4147-A177-3AD203B41FA5}">
                      <a16:colId xmlns:a16="http://schemas.microsoft.com/office/drawing/2014/main" val="20003"/>
                    </a:ext>
                  </a:extLst>
                </a:gridCol>
                <a:gridCol w="800232">
                  <a:extLst>
                    <a:ext uri="{9D8B030D-6E8A-4147-A177-3AD203B41FA5}">
                      <a16:colId xmlns:a16="http://schemas.microsoft.com/office/drawing/2014/main" val="20004"/>
                    </a:ext>
                  </a:extLst>
                </a:gridCol>
                <a:gridCol w="800232">
                  <a:extLst>
                    <a:ext uri="{9D8B030D-6E8A-4147-A177-3AD203B41FA5}">
                      <a16:colId xmlns:a16="http://schemas.microsoft.com/office/drawing/2014/main" val="20005"/>
                    </a:ext>
                  </a:extLst>
                </a:gridCol>
                <a:gridCol w="800232">
                  <a:extLst>
                    <a:ext uri="{9D8B030D-6E8A-4147-A177-3AD203B41FA5}">
                      <a16:colId xmlns:a16="http://schemas.microsoft.com/office/drawing/2014/main" val="20006"/>
                    </a:ext>
                  </a:extLst>
                </a:gridCol>
                <a:gridCol w="800232">
                  <a:extLst>
                    <a:ext uri="{9D8B030D-6E8A-4147-A177-3AD203B41FA5}">
                      <a16:colId xmlns:a16="http://schemas.microsoft.com/office/drawing/2014/main" val="20007"/>
                    </a:ext>
                  </a:extLst>
                </a:gridCol>
                <a:gridCol w="800232">
                  <a:extLst>
                    <a:ext uri="{9D8B030D-6E8A-4147-A177-3AD203B41FA5}">
                      <a16:colId xmlns:a16="http://schemas.microsoft.com/office/drawing/2014/main" val="20008"/>
                    </a:ext>
                  </a:extLst>
                </a:gridCol>
              </a:tblGrid>
              <a:tr h="382800">
                <a:tc>
                  <a:txBody>
                    <a:bodyPr/>
                    <a:lstStyle/>
                    <a:p>
                      <a:pPr algn="ctr"/>
                      <a:r>
                        <a:rPr lang="zh-CN" altLang="en-US" sz="1600" b="1" dirty="0">
                          <a:latin typeface="Times New Roman" panose="02020603050405020304" pitchFamily="18" charset="0"/>
                          <a:ea typeface="楷体" panose="02010609060101010101" pitchFamily="49" charset="-122"/>
                          <a:cs typeface="Times New Roman" panose="02020603050405020304" pitchFamily="18" charset="0"/>
                        </a:rPr>
                        <a:t>年 份</a:t>
                      </a: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1998</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1999</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2000</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2001</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2002</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2003</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2004</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2005</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extLst>
                  <a:ext uri="{0D108BD9-81ED-4DB2-BD59-A6C34878D82A}">
                    <a16:rowId xmlns:a16="http://schemas.microsoft.com/office/drawing/2014/main" val="10000"/>
                  </a:ext>
                </a:extLst>
              </a:tr>
              <a:tr h="661200">
                <a:tc>
                  <a:txBody>
                    <a:bodyPr/>
                    <a:lstStyle/>
                    <a:p>
                      <a:pPr algn="ctr"/>
                      <a:r>
                        <a:rPr lang="zh-CN" altLang="en-US" sz="1600" b="1" dirty="0">
                          <a:latin typeface="Times New Roman" panose="02020603050405020304" pitchFamily="18" charset="0"/>
                          <a:ea typeface="楷体" panose="02010609060101010101" pitchFamily="49" charset="-122"/>
                          <a:cs typeface="Times New Roman" panose="02020603050405020304" pitchFamily="18" charset="0"/>
                        </a:rPr>
                        <a:t>总人口数</a:t>
                      </a: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b="1" dirty="0">
                          <a:latin typeface="Times New Roman" panose="02020603050405020304" pitchFamily="18" charset="0"/>
                          <a:ea typeface="楷体" panose="02010609060101010101" pitchFamily="49" charset="-122"/>
                          <a:cs typeface="Times New Roman" panose="02020603050405020304" pitchFamily="18" charset="0"/>
                        </a:rPr>
                        <a:t>万人</a:t>
                      </a: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124761</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125786</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126743</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127627</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128453</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129227</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129988</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130756</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8" name="表格 11"/>
          <p:cNvGraphicFramePr>
            <a:graphicFrameLocks noGrp="1"/>
          </p:cNvGraphicFramePr>
          <p:nvPr/>
        </p:nvGraphicFramePr>
        <p:xfrm>
          <a:off x="793259" y="2134618"/>
          <a:ext cx="7560003" cy="1080000"/>
        </p:xfrm>
        <a:graphic>
          <a:graphicData uri="http://schemas.openxmlformats.org/drawingml/2006/table">
            <a:tbl>
              <a:tblPr>
                <a:tableStyleId>{BC89EF96-8CEA-46FF-86C4-4CE0E7609802}</a:tableStyleId>
              </a:tblPr>
              <a:tblGrid>
                <a:gridCol w="1158147">
                  <a:extLst>
                    <a:ext uri="{9D8B030D-6E8A-4147-A177-3AD203B41FA5}">
                      <a16:colId xmlns:a16="http://schemas.microsoft.com/office/drawing/2014/main" val="20000"/>
                    </a:ext>
                  </a:extLst>
                </a:gridCol>
                <a:gridCol w="800232">
                  <a:extLst>
                    <a:ext uri="{9D8B030D-6E8A-4147-A177-3AD203B41FA5}">
                      <a16:colId xmlns:a16="http://schemas.microsoft.com/office/drawing/2014/main" val="20001"/>
                    </a:ext>
                  </a:extLst>
                </a:gridCol>
                <a:gridCol w="800232">
                  <a:extLst>
                    <a:ext uri="{9D8B030D-6E8A-4147-A177-3AD203B41FA5}">
                      <a16:colId xmlns:a16="http://schemas.microsoft.com/office/drawing/2014/main" val="20002"/>
                    </a:ext>
                  </a:extLst>
                </a:gridCol>
                <a:gridCol w="800232">
                  <a:extLst>
                    <a:ext uri="{9D8B030D-6E8A-4147-A177-3AD203B41FA5}">
                      <a16:colId xmlns:a16="http://schemas.microsoft.com/office/drawing/2014/main" val="20003"/>
                    </a:ext>
                  </a:extLst>
                </a:gridCol>
                <a:gridCol w="800232">
                  <a:extLst>
                    <a:ext uri="{9D8B030D-6E8A-4147-A177-3AD203B41FA5}">
                      <a16:colId xmlns:a16="http://schemas.microsoft.com/office/drawing/2014/main" val="20004"/>
                    </a:ext>
                  </a:extLst>
                </a:gridCol>
                <a:gridCol w="800232">
                  <a:extLst>
                    <a:ext uri="{9D8B030D-6E8A-4147-A177-3AD203B41FA5}">
                      <a16:colId xmlns:a16="http://schemas.microsoft.com/office/drawing/2014/main" val="20005"/>
                    </a:ext>
                  </a:extLst>
                </a:gridCol>
                <a:gridCol w="800232">
                  <a:extLst>
                    <a:ext uri="{9D8B030D-6E8A-4147-A177-3AD203B41FA5}">
                      <a16:colId xmlns:a16="http://schemas.microsoft.com/office/drawing/2014/main" val="20006"/>
                    </a:ext>
                  </a:extLst>
                </a:gridCol>
                <a:gridCol w="800232">
                  <a:extLst>
                    <a:ext uri="{9D8B030D-6E8A-4147-A177-3AD203B41FA5}">
                      <a16:colId xmlns:a16="http://schemas.microsoft.com/office/drawing/2014/main" val="20007"/>
                    </a:ext>
                  </a:extLst>
                </a:gridCol>
                <a:gridCol w="800232">
                  <a:extLst>
                    <a:ext uri="{9D8B030D-6E8A-4147-A177-3AD203B41FA5}">
                      <a16:colId xmlns:a16="http://schemas.microsoft.com/office/drawing/2014/main" val="20008"/>
                    </a:ext>
                  </a:extLst>
                </a:gridCol>
              </a:tblGrid>
              <a:tr h="396000">
                <a:tc>
                  <a:txBody>
                    <a:bodyPr/>
                    <a:lstStyle/>
                    <a:p>
                      <a:pPr algn="ctr"/>
                      <a:r>
                        <a:rPr lang="zh-CN" altLang="en-US" sz="1600" b="1" dirty="0">
                          <a:latin typeface="Times New Roman" panose="02020603050405020304" pitchFamily="18" charset="0"/>
                          <a:ea typeface="楷体" panose="02010609060101010101" pitchFamily="49" charset="-122"/>
                          <a:cs typeface="Times New Roman" panose="02020603050405020304" pitchFamily="18" charset="0"/>
                        </a:rPr>
                        <a:t>年 份</a:t>
                      </a: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2006</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2007</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2008</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2009</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2010</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2011</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2012</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2013</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extLst>
                  <a:ext uri="{0D108BD9-81ED-4DB2-BD59-A6C34878D82A}">
                    <a16:rowId xmlns:a16="http://schemas.microsoft.com/office/drawing/2014/main" val="10000"/>
                  </a:ext>
                </a:extLst>
              </a:tr>
              <a:tr h="684000">
                <a:tc>
                  <a:txBody>
                    <a:bodyPr/>
                    <a:lstStyle/>
                    <a:p>
                      <a:pPr algn="ctr"/>
                      <a:r>
                        <a:rPr lang="zh-CN" altLang="en-US" sz="1600" b="1" dirty="0">
                          <a:latin typeface="Times New Roman" panose="02020603050405020304" pitchFamily="18" charset="0"/>
                          <a:ea typeface="楷体" panose="02010609060101010101" pitchFamily="49" charset="-122"/>
                          <a:cs typeface="Times New Roman" panose="02020603050405020304" pitchFamily="18" charset="0"/>
                        </a:rPr>
                        <a:t>总人口数</a:t>
                      </a: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b="1" dirty="0">
                          <a:latin typeface="Times New Roman" panose="02020603050405020304" pitchFamily="18" charset="0"/>
                          <a:ea typeface="楷体" panose="02010609060101010101" pitchFamily="49" charset="-122"/>
                          <a:cs typeface="Times New Roman" panose="02020603050405020304" pitchFamily="18" charset="0"/>
                        </a:rPr>
                        <a:t>万人</a:t>
                      </a: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131448</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132129</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132802</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133450</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134091</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134916</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135922</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136726</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4" name="表格 11"/>
          <p:cNvGraphicFramePr>
            <a:graphicFrameLocks noGrp="1"/>
          </p:cNvGraphicFramePr>
          <p:nvPr/>
        </p:nvGraphicFramePr>
        <p:xfrm>
          <a:off x="793259" y="3472283"/>
          <a:ext cx="7560004" cy="1080000"/>
        </p:xfrm>
        <a:graphic>
          <a:graphicData uri="http://schemas.openxmlformats.org/drawingml/2006/table">
            <a:tbl>
              <a:tblPr>
                <a:tableStyleId>{BC89EF96-8CEA-46FF-86C4-4CE0E7609802}</a:tableStyleId>
              </a:tblPr>
              <a:tblGrid>
                <a:gridCol w="1158148">
                  <a:extLst>
                    <a:ext uri="{9D8B030D-6E8A-4147-A177-3AD203B41FA5}">
                      <a16:colId xmlns:a16="http://schemas.microsoft.com/office/drawing/2014/main" val="20000"/>
                    </a:ext>
                  </a:extLst>
                </a:gridCol>
                <a:gridCol w="800232">
                  <a:extLst>
                    <a:ext uri="{9D8B030D-6E8A-4147-A177-3AD203B41FA5}">
                      <a16:colId xmlns:a16="http://schemas.microsoft.com/office/drawing/2014/main" val="20001"/>
                    </a:ext>
                  </a:extLst>
                </a:gridCol>
                <a:gridCol w="800232">
                  <a:extLst>
                    <a:ext uri="{9D8B030D-6E8A-4147-A177-3AD203B41FA5}">
                      <a16:colId xmlns:a16="http://schemas.microsoft.com/office/drawing/2014/main" val="20002"/>
                    </a:ext>
                  </a:extLst>
                </a:gridCol>
                <a:gridCol w="800232">
                  <a:extLst>
                    <a:ext uri="{9D8B030D-6E8A-4147-A177-3AD203B41FA5}">
                      <a16:colId xmlns:a16="http://schemas.microsoft.com/office/drawing/2014/main" val="20003"/>
                    </a:ext>
                  </a:extLst>
                </a:gridCol>
                <a:gridCol w="800232">
                  <a:extLst>
                    <a:ext uri="{9D8B030D-6E8A-4147-A177-3AD203B41FA5}">
                      <a16:colId xmlns:a16="http://schemas.microsoft.com/office/drawing/2014/main" val="20004"/>
                    </a:ext>
                  </a:extLst>
                </a:gridCol>
                <a:gridCol w="800232">
                  <a:extLst>
                    <a:ext uri="{9D8B030D-6E8A-4147-A177-3AD203B41FA5}">
                      <a16:colId xmlns:a16="http://schemas.microsoft.com/office/drawing/2014/main" val="20005"/>
                    </a:ext>
                  </a:extLst>
                </a:gridCol>
                <a:gridCol w="800232">
                  <a:extLst>
                    <a:ext uri="{9D8B030D-6E8A-4147-A177-3AD203B41FA5}">
                      <a16:colId xmlns:a16="http://schemas.microsoft.com/office/drawing/2014/main" val="20006"/>
                    </a:ext>
                  </a:extLst>
                </a:gridCol>
                <a:gridCol w="800232">
                  <a:extLst>
                    <a:ext uri="{9D8B030D-6E8A-4147-A177-3AD203B41FA5}">
                      <a16:colId xmlns:a16="http://schemas.microsoft.com/office/drawing/2014/main" val="20007"/>
                    </a:ext>
                  </a:extLst>
                </a:gridCol>
                <a:gridCol w="800232">
                  <a:extLst>
                    <a:ext uri="{9D8B030D-6E8A-4147-A177-3AD203B41FA5}">
                      <a16:colId xmlns:a16="http://schemas.microsoft.com/office/drawing/2014/main" val="20008"/>
                    </a:ext>
                  </a:extLst>
                </a:gridCol>
              </a:tblGrid>
              <a:tr h="396000">
                <a:tc>
                  <a:txBody>
                    <a:bodyPr/>
                    <a:lstStyle/>
                    <a:p>
                      <a:pPr algn="ctr"/>
                      <a:r>
                        <a:rPr lang="zh-CN" altLang="en-US" sz="1600" b="1" dirty="0">
                          <a:latin typeface="Times New Roman" panose="02020603050405020304" pitchFamily="18" charset="0"/>
                          <a:ea typeface="楷体" panose="02010609060101010101" pitchFamily="49" charset="-122"/>
                          <a:cs typeface="Times New Roman" panose="02020603050405020304" pitchFamily="18" charset="0"/>
                        </a:rPr>
                        <a:t>年 份</a:t>
                      </a: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2014</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2015</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2016</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2017</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2018</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2019</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2020</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2021</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extLst>
                  <a:ext uri="{0D108BD9-81ED-4DB2-BD59-A6C34878D82A}">
                    <a16:rowId xmlns:a16="http://schemas.microsoft.com/office/drawing/2014/main" val="10000"/>
                  </a:ext>
                </a:extLst>
              </a:tr>
              <a:tr h="684000">
                <a:tc>
                  <a:txBody>
                    <a:bodyPr/>
                    <a:lstStyle/>
                    <a:p>
                      <a:pPr algn="ctr"/>
                      <a:r>
                        <a:rPr lang="zh-CN" altLang="en-US" sz="1600" b="1" dirty="0">
                          <a:latin typeface="Times New Roman" panose="02020603050405020304" pitchFamily="18" charset="0"/>
                          <a:ea typeface="楷体" panose="02010609060101010101" pitchFamily="49" charset="-122"/>
                          <a:cs typeface="Times New Roman" panose="02020603050405020304" pitchFamily="18" charset="0"/>
                        </a:rPr>
                        <a:t>总人口数</a:t>
                      </a: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b="1" dirty="0">
                          <a:latin typeface="Times New Roman" panose="02020603050405020304" pitchFamily="18" charset="0"/>
                          <a:ea typeface="楷体" panose="02010609060101010101" pitchFamily="49" charset="-122"/>
                          <a:cs typeface="Times New Roman" panose="02020603050405020304" pitchFamily="18" charset="0"/>
                        </a:rPr>
                        <a:t>万人</a:t>
                      </a: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137646</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138326</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139232</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140011</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140541</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141008</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141212</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141260</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1A0E9"/>
                      </a:solidFill>
                      <a:prstDash val="solid"/>
                      <a:round/>
                      <a:headEnd type="none" w="med" len="med"/>
                      <a:tailEnd type="none" w="med" len="med"/>
                    </a:lnL>
                    <a:lnR w="12700" cap="flat" cmpd="sng" algn="ctr">
                      <a:solidFill>
                        <a:srgbClr val="01A0E9"/>
                      </a:solidFill>
                      <a:prstDash val="solid"/>
                      <a:round/>
                      <a:headEnd type="none" w="med" len="med"/>
                      <a:tailEnd type="none" w="med" len="med"/>
                    </a:lnR>
                    <a:lnT w="12700" cap="flat" cmpd="sng" algn="ctr">
                      <a:solidFill>
                        <a:srgbClr val="01A0E9"/>
                      </a:solidFill>
                      <a:prstDash val="solid"/>
                      <a:round/>
                      <a:headEnd type="none" w="med" len="med"/>
                      <a:tailEnd type="none" w="med" len="med"/>
                    </a:lnT>
                    <a:lnB w="12700" cap="flat" cmpd="sng" algn="ctr">
                      <a:solidFill>
                        <a:srgbClr val="01A0E9"/>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747838" y="1831975"/>
            <a:ext cx="5984598" cy="2268538"/>
            <a:chOff x="1747838" y="1831975"/>
            <a:chExt cx="5984598" cy="2268538"/>
          </a:xfrm>
        </p:grpSpPr>
        <p:sp>
          <p:nvSpPr>
            <p:cNvPr id="46" name="矩形 45"/>
            <p:cNvSpPr/>
            <p:nvPr/>
          </p:nvSpPr>
          <p:spPr>
            <a:xfrm>
              <a:off x="1747838" y="3281364"/>
              <a:ext cx="128376" cy="815224"/>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998695" y="3183731"/>
              <a:ext cx="128376" cy="911720"/>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250562" y="3105150"/>
              <a:ext cx="128376" cy="992356"/>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506181" y="3035619"/>
              <a:ext cx="128376" cy="1064894"/>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2758902" y="2957513"/>
              <a:ext cx="128376" cy="1143000"/>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3009759" y="2886075"/>
              <a:ext cx="128376" cy="1212533"/>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3269996" y="2824164"/>
              <a:ext cx="128376" cy="1270214"/>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3520853" y="2745581"/>
              <a:ext cx="128376" cy="1351388"/>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3773917" y="2683669"/>
              <a:ext cx="128376" cy="1413300"/>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4033442" y="2636044"/>
              <a:ext cx="128376" cy="1458334"/>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4287415" y="2574131"/>
              <a:ext cx="128376" cy="1522838"/>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4542785" y="2519363"/>
              <a:ext cx="128376" cy="1577606"/>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矩形 57"/>
            <p:cNvSpPr/>
            <p:nvPr/>
          </p:nvSpPr>
          <p:spPr>
            <a:xfrm>
              <a:off x="4796437" y="2459831"/>
              <a:ext cx="128376" cy="1637138"/>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5047701" y="2390775"/>
              <a:ext cx="128376" cy="1708195"/>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5305898" y="2301875"/>
              <a:ext cx="128376" cy="1796129"/>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5558897" y="2222501"/>
              <a:ext cx="128376" cy="1875504"/>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5810988" y="2149475"/>
              <a:ext cx="128376" cy="1948530"/>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6066410" y="2085975"/>
              <a:ext cx="128376" cy="2010994"/>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6322661" y="2006600"/>
              <a:ext cx="128376" cy="2092008"/>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6574919" y="1936750"/>
              <a:ext cx="128376" cy="2152726"/>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6829250" y="1895475"/>
              <a:ext cx="128376" cy="2195747"/>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7087010" y="1841501"/>
              <a:ext cx="128376" cy="2246388"/>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7331075" y="1838324"/>
              <a:ext cx="143551" cy="2251076"/>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7588885" y="1831975"/>
              <a:ext cx="143551" cy="2266949"/>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2887278" y="700705"/>
            <a:ext cx="3962997" cy="36933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800" dirty="0">
                <a:latin typeface="Times New Roman" panose="02020603050405020304" pitchFamily="18" charset="0"/>
                <a:cs typeface="Times New Roman" panose="02020603050405020304" pitchFamily="18" charset="0"/>
              </a:rPr>
              <a:t>1998—2021</a:t>
            </a:r>
            <a:r>
              <a:rPr lang="zh-CN" altLang="en-US" sz="1800" dirty="0">
                <a:latin typeface="Times New Roman" panose="02020603050405020304" pitchFamily="18" charset="0"/>
                <a:cs typeface="Times New Roman" panose="02020603050405020304" pitchFamily="18" charset="0"/>
              </a:rPr>
              <a:t>年全国总人口数统计图</a:t>
            </a:r>
          </a:p>
        </p:txBody>
      </p:sp>
      <p:sp>
        <p:nvSpPr>
          <p:cNvPr id="4" name="文本框 3"/>
          <p:cNvSpPr txBox="1"/>
          <p:nvPr/>
        </p:nvSpPr>
        <p:spPr>
          <a:xfrm rot="18228462">
            <a:off x="1431964" y="416174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1998</a:t>
            </a:r>
            <a:endParaRPr lang="zh-CN" altLang="en-US" sz="1600" dirty="0">
              <a:latin typeface="Times New Roman" panose="02020603050405020304" pitchFamily="18" charset="0"/>
              <a:cs typeface="Times New Roman" panose="02020603050405020304" pitchFamily="18" charset="0"/>
            </a:endParaRPr>
          </a:p>
        </p:txBody>
      </p:sp>
      <p:sp>
        <p:nvSpPr>
          <p:cNvPr id="5" name="文本框 4"/>
          <p:cNvSpPr txBox="1"/>
          <p:nvPr/>
        </p:nvSpPr>
        <p:spPr>
          <a:xfrm rot="18228462">
            <a:off x="1683424" y="415877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1999</a:t>
            </a:r>
            <a:endParaRPr lang="zh-CN" altLang="en-US" sz="1600" dirty="0">
              <a:latin typeface="Times New Roman" panose="02020603050405020304" pitchFamily="18" charset="0"/>
              <a:cs typeface="Times New Roman" panose="02020603050405020304" pitchFamily="18" charset="0"/>
            </a:endParaRPr>
          </a:p>
        </p:txBody>
      </p:sp>
      <p:sp>
        <p:nvSpPr>
          <p:cNvPr id="6" name="文本框 5"/>
          <p:cNvSpPr txBox="1"/>
          <p:nvPr/>
        </p:nvSpPr>
        <p:spPr>
          <a:xfrm rot="18228462">
            <a:off x="1934886" y="4158778"/>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2000</a:t>
            </a:r>
            <a:endParaRPr lang="zh-CN" altLang="en-US" sz="1600" dirty="0">
              <a:latin typeface="Times New Roman" panose="02020603050405020304" pitchFamily="18" charset="0"/>
              <a:cs typeface="Times New Roman" panose="02020603050405020304" pitchFamily="18" charset="0"/>
            </a:endParaRPr>
          </a:p>
        </p:txBody>
      </p:sp>
      <p:sp>
        <p:nvSpPr>
          <p:cNvPr id="7" name="文本框 6"/>
          <p:cNvSpPr txBox="1"/>
          <p:nvPr/>
        </p:nvSpPr>
        <p:spPr>
          <a:xfrm rot="18228462">
            <a:off x="2186347" y="415877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2001</a:t>
            </a:r>
            <a:endParaRPr lang="zh-CN" altLang="en-US" sz="1600" dirty="0">
              <a:latin typeface="Times New Roman" panose="02020603050405020304" pitchFamily="18" charset="0"/>
              <a:cs typeface="Times New Roman" panose="02020603050405020304" pitchFamily="18" charset="0"/>
            </a:endParaRPr>
          </a:p>
        </p:txBody>
      </p:sp>
      <p:sp>
        <p:nvSpPr>
          <p:cNvPr id="8" name="文本框 7"/>
          <p:cNvSpPr txBox="1"/>
          <p:nvPr/>
        </p:nvSpPr>
        <p:spPr>
          <a:xfrm rot="18228462">
            <a:off x="2455251" y="415877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2002</a:t>
            </a:r>
            <a:endParaRPr lang="zh-CN" altLang="en-US" sz="1600" dirty="0">
              <a:latin typeface="Times New Roman" panose="02020603050405020304" pitchFamily="18" charset="0"/>
              <a:cs typeface="Times New Roman" panose="02020603050405020304" pitchFamily="18" charset="0"/>
            </a:endParaRPr>
          </a:p>
        </p:txBody>
      </p:sp>
      <p:sp>
        <p:nvSpPr>
          <p:cNvPr id="9" name="文本框 8"/>
          <p:cNvSpPr txBox="1"/>
          <p:nvPr/>
        </p:nvSpPr>
        <p:spPr>
          <a:xfrm rot="18228462">
            <a:off x="2711160" y="416342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2003</a:t>
            </a:r>
            <a:endParaRPr lang="zh-CN" altLang="en-US" sz="1600" dirty="0">
              <a:latin typeface="Times New Roman" panose="02020603050405020304" pitchFamily="18" charset="0"/>
              <a:cs typeface="Times New Roman" panose="02020603050405020304" pitchFamily="18" charset="0"/>
            </a:endParaRPr>
          </a:p>
        </p:txBody>
      </p:sp>
      <p:sp>
        <p:nvSpPr>
          <p:cNvPr id="10" name="文本框 9"/>
          <p:cNvSpPr txBox="1"/>
          <p:nvPr/>
        </p:nvSpPr>
        <p:spPr>
          <a:xfrm rot="18228462">
            <a:off x="2969877" y="415412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2004</a:t>
            </a:r>
            <a:endParaRPr lang="zh-CN" altLang="en-US" sz="1600" dirty="0">
              <a:latin typeface="Times New Roman" panose="02020603050405020304" pitchFamily="18" charset="0"/>
              <a:cs typeface="Times New Roman" panose="02020603050405020304" pitchFamily="18" charset="0"/>
            </a:endParaRPr>
          </a:p>
        </p:txBody>
      </p:sp>
      <p:sp>
        <p:nvSpPr>
          <p:cNvPr id="11" name="文本框 10"/>
          <p:cNvSpPr txBox="1"/>
          <p:nvPr/>
        </p:nvSpPr>
        <p:spPr>
          <a:xfrm rot="18228462">
            <a:off x="3220734" y="416174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2005</a:t>
            </a:r>
            <a:endParaRPr lang="zh-CN" altLang="en-US" sz="1600" dirty="0">
              <a:latin typeface="Times New Roman" panose="02020603050405020304" pitchFamily="18" charset="0"/>
              <a:cs typeface="Times New Roman" panose="02020603050405020304" pitchFamily="18" charset="0"/>
            </a:endParaRPr>
          </a:p>
        </p:txBody>
      </p:sp>
      <p:sp>
        <p:nvSpPr>
          <p:cNvPr id="12" name="文本框 11"/>
          <p:cNvSpPr txBox="1"/>
          <p:nvPr/>
        </p:nvSpPr>
        <p:spPr>
          <a:xfrm rot="18228462">
            <a:off x="3471591" y="416936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2006</a:t>
            </a:r>
            <a:endParaRPr lang="zh-CN" altLang="en-US" sz="1600" dirty="0">
              <a:latin typeface="Times New Roman" panose="02020603050405020304" pitchFamily="18" charset="0"/>
              <a:cs typeface="Times New Roman" panose="02020603050405020304" pitchFamily="18" charset="0"/>
            </a:endParaRPr>
          </a:p>
        </p:txBody>
      </p:sp>
      <p:sp>
        <p:nvSpPr>
          <p:cNvPr id="13" name="文本框 12"/>
          <p:cNvSpPr txBox="1"/>
          <p:nvPr/>
        </p:nvSpPr>
        <p:spPr>
          <a:xfrm rot="18228462">
            <a:off x="3737776" y="416936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2007</a:t>
            </a:r>
            <a:endParaRPr lang="zh-CN" altLang="en-US" sz="1600" dirty="0">
              <a:latin typeface="Times New Roman" panose="02020603050405020304" pitchFamily="18" charset="0"/>
              <a:cs typeface="Times New Roman" panose="02020603050405020304" pitchFamily="18" charset="0"/>
            </a:endParaRPr>
          </a:p>
        </p:txBody>
      </p:sp>
      <p:sp>
        <p:nvSpPr>
          <p:cNvPr id="14" name="文本框 13"/>
          <p:cNvSpPr txBox="1"/>
          <p:nvPr/>
        </p:nvSpPr>
        <p:spPr>
          <a:xfrm rot="18228462">
            <a:off x="3988995" y="415412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2008</a:t>
            </a:r>
            <a:endParaRPr lang="zh-CN" altLang="en-US" sz="1600" dirty="0">
              <a:latin typeface="Times New Roman" panose="02020603050405020304" pitchFamily="18" charset="0"/>
              <a:cs typeface="Times New Roman" panose="02020603050405020304" pitchFamily="18" charset="0"/>
            </a:endParaRPr>
          </a:p>
        </p:txBody>
      </p:sp>
      <p:sp>
        <p:nvSpPr>
          <p:cNvPr id="15" name="文本框 14"/>
          <p:cNvSpPr txBox="1"/>
          <p:nvPr/>
        </p:nvSpPr>
        <p:spPr>
          <a:xfrm rot="18228462">
            <a:off x="4240530" y="4138885"/>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2009</a:t>
            </a:r>
            <a:endParaRPr lang="zh-CN" altLang="en-US" sz="1600" dirty="0">
              <a:latin typeface="Times New Roman" panose="02020603050405020304" pitchFamily="18" charset="0"/>
              <a:cs typeface="Times New Roman" panose="02020603050405020304" pitchFamily="18" charset="0"/>
            </a:endParaRPr>
          </a:p>
        </p:txBody>
      </p:sp>
      <p:sp>
        <p:nvSpPr>
          <p:cNvPr id="16" name="文本框 15"/>
          <p:cNvSpPr txBox="1"/>
          <p:nvPr/>
        </p:nvSpPr>
        <p:spPr>
          <a:xfrm rot="18228462">
            <a:off x="4504655" y="414650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2010</a:t>
            </a:r>
            <a:endParaRPr lang="zh-CN" altLang="en-US" sz="1600" dirty="0">
              <a:latin typeface="Times New Roman" panose="02020603050405020304" pitchFamily="18" charset="0"/>
              <a:cs typeface="Times New Roman" panose="02020603050405020304" pitchFamily="18" charset="0"/>
            </a:endParaRPr>
          </a:p>
        </p:txBody>
      </p:sp>
      <p:sp>
        <p:nvSpPr>
          <p:cNvPr id="17" name="文本框 16"/>
          <p:cNvSpPr txBox="1"/>
          <p:nvPr/>
        </p:nvSpPr>
        <p:spPr>
          <a:xfrm rot="18228462">
            <a:off x="4764904" y="415412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2011</a:t>
            </a:r>
            <a:endParaRPr lang="zh-CN" altLang="en-US" sz="1600" dirty="0">
              <a:latin typeface="Times New Roman" panose="02020603050405020304" pitchFamily="18" charset="0"/>
              <a:cs typeface="Times New Roman" panose="02020603050405020304" pitchFamily="18" charset="0"/>
            </a:endParaRPr>
          </a:p>
        </p:txBody>
      </p:sp>
      <p:sp>
        <p:nvSpPr>
          <p:cNvPr id="18" name="文本框 17"/>
          <p:cNvSpPr txBox="1"/>
          <p:nvPr/>
        </p:nvSpPr>
        <p:spPr>
          <a:xfrm rot="18228462">
            <a:off x="5023381" y="415412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2012</a:t>
            </a:r>
            <a:endParaRPr lang="zh-CN" altLang="en-US" sz="1600" dirty="0">
              <a:latin typeface="Times New Roman" panose="02020603050405020304" pitchFamily="18" charset="0"/>
              <a:cs typeface="Times New Roman" panose="02020603050405020304" pitchFamily="18" charset="0"/>
            </a:endParaRPr>
          </a:p>
        </p:txBody>
      </p:sp>
      <p:sp>
        <p:nvSpPr>
          <p:cNvPr id="19" name="文本框 18"/>
          <p:cNvSpPr txBox="1"/>
          <p:nvPr/>
        </p:nvSpPr>
        <p:spPr>
          <a:xfrm rot="18228462">
            <a:off x="5270460" y="4138884"/>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2013</a:t>
            </a:r>
            <a:endParaRPr lang="zh-CN" altLang="en-US" sz="1600" dirty="0">
              <a:latin typeface="Times New Roman" panose="02020603050405020304" pitchFamily="18" charset="0"/>
              <a:cs typeface="Times New Roman" panose="02020603050405020304" pitchFamily="18" charset="0"/>
            </a:endParaRPr>
          </a:p>
        </p:txBody>
      </p:sp>
      <p:sp>
        <p:nvSpPr>
          <p:cNvPr id="20" name="文本框 19"/>
          <p:cNvSpPr txBox="1"/>
          <p:nvPr/>
        </p:nvSpPr>
        <p:spPr>
          <a:xfrm rot="18228462">
            <a:off x="5515204" y="4146504"/>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2014</a:t>
            </a:r>
            <a:endParaRPr lang="zh-CN" altLang="en-US" sz="1600" dirty="0">
              <a:latin typeface="Times New Roman" panose="02020603050405020304" pitchFamily="18" charset="0"/>
              <a:cs typeface="Times New Roman" panose="02020603050405020304" pitchFamily="18" charset="0"/>
            </a:endParaRPr>
          </a:p>
        </p:txBody>
      </p:sp>
      <p:sp>
        <p:nvSpPr>
          <p:cNvPr id="21" name="文本框 20"/>
          <p:cNvSpPr txBox="1"/>
          <p:nvPr/>
        </p:nvSpPr>
        <p:spPr>
          <a:xfrm rot="18228462">
            <a:off x="5774631" y="4154124"/>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2015</a:t>
            </a:r>
            <a:endParaRPr lang="zh-CN" altLang="en-US" sz="1600" dirty="0">
              <a:latin typeface="Times New Roman" panose="02020603050405020304" pitchFamily="18" charset="0"/>
              <a:cs typeface="Times New Roman" panose="02020603050405020304" pitchFamily="18" charset="0"/>
            </a:endParaRPr>
          </a:p>
        </p:txBody>
      </p:sp>
      <p:sp>
        <p:nvSpPr>
          <p:cNvPr id="22" name="文本框 21"/>
          <p:cNvSpPr txBox="1"/>
          <p:nvPr/>
        </p:nvSpPr>
        <p:spPr>
          <a:xfrm rot="18228462">
            <a:off x="6034059" y="4146504"/>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2016</a:t>
            </a:r>
            <a:endParaRPr lang="zh-CN" altLang="en-US" sz="1600" dirty="0">
              <a:latin typeface="Times New Roman" panose="02020603050405020304" pitchFamily="18" charset="0"/>
              <a:cs typeface="Times New Roman" panose="02020603050405020304" pitchFamily="18" charset="0"/>
            </a:endParaRPr>
          </a:p>
        </p:txBody>
      </p:sp>
      <p:sp>
        <p:nvSpPr>
          <p:cNvPr id="23" name="文本框 22"/>
          <p:cNvSpPr txBox="1"/>
          <p:nvPr/>
        </p:nvSpPr>
        <p:spPr>
          <a:xfrm rot="18228462">
            <a:off x="6275068" y="4138884"/>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2017</a:t>
            </a:r>
            <a:endParaRPr lang="zh-CN" altLang="en-US" sz="1600" dirty="0">
              <a:latin typeface="Times New Roman" panose="02020603050405020304" pitchFamily="18" charset="0"/>
              <a:cs typeface="Times New Roman" panose="02020603050405020304" pitchFamily="18" charset="0"/>
            </a:endParaRPr>
          </a:p>
        </p:txBody>
      </p:sp>
      <p:sp>
        <p:nvSpPr>
          <p:cNvPr id="24" name="文本框 23"/>
          <p:cNvSpPr txBox="1"/>
          <p:nvPr/>
        </p:nvSpPr>
        <p:spPr>
          <a:xfrm rot="18228462">
            <a:off x="6534494" y="411871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2018</a:t>
            </a:r>
            <a:endParaRPr lang="zh-CN" altLang="en-US" sz="1600" dirty="0">
              <a:latin typeface="Times New Roman" panose="02020603050405020304" pitchFamily="18" charset="0"/>
              <a:cs typeface="Times New Roman" panose="02020603050405020304" pitchFamily="18" charset="0"/>
            </a:endParaRPr>
          </a:p>
        </p:txBody>
      </p:sp>
      <p:sp>
        <p:nvSpPr>
          <p:cNvPr id="25" name="文本框 24"/>
          <p:cNvSpPr txBox="1"/>
          <p:nvPr/>
        </p:nvSpPr>
        <p:spPr>
          <a:xfrm rot="18228462">
            <a:off x="6796670" y="4118715"/>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2019</a:t>
            </a:r>
            <a:endParaRPr lang="zh-CN" altLang="en-US" sz="1600" dirty="0">
              <a:latin typeface="Times New Roman" panose="02020603050405020304" pitchFamily="18" charset="0"/>
              <a:cs typeface="Times New Roman" panose="02020603050405020304" pitchFamily="18" charset="0"/>
            </a:endParaRPr>
          </a:p>
        </p:txBody>
      </p:sp>
      <p:sp>
        <p:nvSpPr>
          <p:cNvPr id="26" name="文本框 25"/>
          <p:cNvSpPr txBox="1"/>
          <p:nvPr/>
        </p:nvSpPr>
        <p:spPr>
          <a:xfrm rot="18228462">
            <a:off x="7048130" y="4118715"/>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2020</a:t>
            </a:r>
            <a:endParaRPr lang="zh-CN" altLang="en-US" sz="1600" dirty="0">
              <a:latin typeface="Times New Roman" panose="02020603050405020304" pitchFamily="18" charset="0"/>
              <a:cs typeface="Times New Roman" panose="02020603050405020304" pitchFamily="18" charset="0"/>
            </a:endParaRPr>
          </a:p>
        </p:txBody>
      </p:sp>
      <p:sp>
        <p:nvSpPr>
          <p:cNvPr id="27" name="文本框 26"/>
          <p:cNvSpPr txBox="1"/>
          <p:nvPr/>
        </p:nvSpPr>
        <p:spPr>
          <a:xfrm rot="18228462">
            <a:off x="7299590" y="4138883"/>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2021</a:t>
            </a:r>
            <a:endParaRPr lang="zh-CN" altLang="en-US" sz="1600" dirty="0">
              <a:latin typeface="Times New Roman" panose="02020603050405020304" pitchFamily="18" charset="0"/>
              <a:cs typeface="Times New Roman" panose="02020603050405020304" pitchFamily="18" charset="0"/>
            </a:endParaRPr>
          </a:p>
        </p:txBody>
      </p:sp>
      <p:cxnSp>
        <p:nvCxnSpPr>
          <p:cNvPr id="29" name="直接箭头连接符 28"/>
          <p:cNvCxnSpPr/>
          <p:nvPr/>
        </p:nvCxnSpPr>
        <p:spPr>
          <a:xfrm>
            <a:off x="1577340" y="4099560"/>
            <a:ext cx="678942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7900783" y="4118715"/>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年份</a:t>
            </a:r>
          </a:p>
        </p:txBody>
      </p:sp>
      <p:cxnSp>
        <p:nvCxnSpPr>
          <p:cNvPr id="32" name="直接箭头连接符 31"/>
          <p:cNvCxnSpPr/>
          <p:nvPr/>
        </p:nvCxnSpPr>
        <p:spPr>
          <a:xfrm flipV="1">
            <a:off x="1562100" y="1135380"/>
            <a:ext cx="0" cy="256844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905216" y="786881"/>
            <a:ext cx="1434765"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人口数</a:t>
            </a:r>
            <a:r>
              <a:rPr lang="en-US" altLang="zh-CN" sz="1600" dirty="0">
                <a:latin typeface="Times New Roman" panose="02020603050405020304" pitchFamily="18" charset="0"/>
                <a:cs typeface="Times New Roman" panose="02020603050405020304" pitchFamily="18" charset="0"/>
              </a:rPr>
              <a:t>/</a:t>
            </a:r>
            <a:r>
              <a:rPr lang="zh-CN" altLang="en-US" sz="1600" dirty="0">
                <a:latin typeface="Times New Roman" panose="02020603050405020304" pitchFamily="18" charset="0"/>
                <a:cs typeface="Times New Roman" panose="02020603050405020304" pitchFamily="18" charset="0"/>
              </a:rPr>
              <a:t>万人</a:t>
            </a:r>
          </a:p>
        </p:txBody>
      </p:sp>
      <p:sp>
        <p:nvSpPr>
          <p:cNvPr id="36" name="文本框 35"/>
          <p:cNvSpPr txBox="1"/>
          <p:nvPr/>
        </p:nvSpPr>
        <p:spPr>
          <a:xfrm>
            <a:off x="759064" y="1328740"/>
            <a:ext cx="84875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145000</a:t>
            </a:r>
            <a:endParaRPr lang="zh-CN" altLang="en-US" sz="1600" dirty="0">
              <a:latin typeface="Times New Roman" panose="02020603050405020304" pitchFamily="18" charset="0"/>
              <a:cs typeface="Times New Roman" panose="02020603050405020304" pitchFamily="18" charset="0"/>
            </a:endParaRPr>
          </a:p>
        </p:txBody>
      </p:sp>
      <p:sp>
        <p:nvSpPr>
          <p:cNvPr id="37" name="文本框 36"/>
          <p:cNvSpPr txBox="1"/>
          <p:nvPr/>
        </p:nvSpPr>
        <p:spPr>
          <a:xfrm>
            <a:off x="764851" y="1763210"/>
            <a:ext cx="84875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140000</a:t>
            </a:r>
            <a:endParaRPr lang="zh-CN" altLang="en-US" sz="1600" dirty="0">
              <a:latin typeface="Times New Roman" panose="02020603050405020304" pitchFamily="18" charset="0"/>
              <a:cs typeface="Times New Roman" panose="02020603050405020304" pitchFamily="18" charset="0"/>
            </a:endParaRPr>
          </a:p>
        </p:txBody>
      </p:sp>
      <p:sp>
        <p:nvSpPr>
          <p:cNvPr id="38" name="文本框 37"/>
          <p:cNvSpPr txBox="1"/>
          <p:nvPr/>
        </p:nvSpPr>
        <p:spPr>
          <a:xfrm>
            <a:off x="759064" y="2197410"/>
            <a:ext cx="84875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135000</a:t>
            </a:r>
            <a:endParaRPr lang="zh-CN" altLang="en-US" sz="1600" dirty="0">
              <a:latin typeface="Times New Roman" panose="02020603050405020304" pitchFamily="18" charset="0"/>
              <a:cs typeface="Times New Roman" panose="02020603050405020304" pitchFamily="18" charset="0"/>
            </a:endParaRPr>
          </a:p>
        </p:txBody>
      </p:sp>
      <p:sp>
        <p:nvSpPr>
          <p:cNvPr id="39" name="文本框 38"/>
          <p:cNvSpPr txBox="1"/>
          <p:nvPr/>
        </p:nvSpPr>
        <p:spPr>
          <a:xfrm>
            <a:off x="759064" y="2631610"/>
            <a:ext cx="84875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130000</a:t>
            </a:r>
            <a:endParaRPr lang="zh-CN" altLang="en-US" sz="1600" dirty="0">
              <a:latin typeface="Times New Roman" panose="02020603050405020304" pitchFamily="18" charset="0"/>
              <a:cs typeface="Times New Roman" panose="02020603050405020304" pitchFamily="18" charset="0"/>
            </a:endParaRPr>
          </a:p>
        </p:txBody>
      </p:sp>
      <p:sp>
        <p:nvSpPr>
          <p:cNvPr id="40" name="文本框 39"/>
          <p:cNvSpPr txBox="1"/>
          <p:nvPr/>
        </p:nvSpPr>
        <p:spPr>
          <a:xfrm>
            <a:off x="740147" y="3058482"/>
            <a:ext cx="84875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125000</a:t>
            </a:r>
            <a:endParaRPr lang="zh-CN" altLang="en-US" sz="1600" dirty="0">
              <a:latin typeface="Times New Roman" panose="02020603050405020304" pitchFamily="18" charset="0"/>
              <a:cs typeface="Times New Roman" panose="02020603050405020304" pitchFamily="18" charset="0"/>
            </a:endParaRPr>
          </a:p>
        </p:txBody>
      </p:sp>
      <p:sp>
        <p:nvSpPr>
          <p:cNvPr id="41" name="文本框 40"/>
          <p:cNvSpPr txBox="1"/>
          <p:nvPr/>
        </p:nvSpPr>
        <p:spPr>
          <a:xfrm>
            <a:off x="740147" y="3507922"/>
            <a:ext cx="84875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120000</a:t>
            </a:r>
            <a:endParaRPr lang="zh-CN" altLang="en-US" sz="1600" dirty="0">
              <a:latin typeface="Times New Roman" panose="02020603050405020304" pitchFamily="18" charset="0"/>
              <a:cs typeface="Times New Roman" panose="02020603050405020304" pitchFamily="18" charset="0"/>
            </a:endParaRPr>
          </a:p>
        </p:txBody>
      </p:sp>
      <p:pic>
        <p:nvPicPr>
          <p:cNvPr id="43" name="图片 42"/>
          <p:cNvPicPr>
            <a:picLocks noChangeAspect="1"/>
          </p:cNvPicPr>
          <p:nvPr/>
        </p:nvPicPr>
        <p:blipFill>
          <a:blip r:embed="rId2"/>
          <a:stretch>
            <a:fillRect/>
          </a:stretch>
        </p:blipFill>
        <p:spPr>
          <a:xfrm>
            <a:off x="1564977" y="1085152"/>
            <a:ext cx="96183" cy="2609314"/>
          </a:xfrm>
          <a:prstGeom prst="rect">
            <a:avLst/>
          </a:prstGeom>
        </p:spPr>
      </p:pic>
      <p:sp>
        <p:nvSpPr>
          <p:cNvPr id="44" name="文本框 43"/>
          <p:cNvSpPr txBox="1"/>
          <p:nvPr/>
        </p:nvSpPr>
        <p:spPr>
          <a:xfrm>
            <a:off x="1266603" y="3915043"/>
            <a:ext cx="289848"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0</a:t>
            </a:r>
            <a:endParaRPr lang="zh-CN" altLang="en-US" sz="1600" dirty="0">
              <a:latin typeface="Times New Roman" panose="02020603050405020304" pitchFamily="18" charset="0"/>
              <a:cs typeface="Times New Roman" panose="02020603050405020304" pitchFamily="18" charset="0"/>
            </a:endParaRPr>
          </a:p>
        </p:txBody>
      </p:sp>
      <p:sp>
        <p:nvSpPr>
          <p:cNvPr id="45" name="任意多边形: 形状 44"/>
          <p:cNvSpPr/>
          <p:nvPr/>
        </p:nvSpPr>
        <p:spPr>
          <a:xfrm>
            <a:off x="1564111" y="3686173"/>
            <a:ext cx="64294" cy="427251"/>
          </a:xfrm>
          <a:custGeom>
            <a:avLst/>
            <a:gdLst>
              <a:gd name="connsiteX0" fmla="*/ 4762 w 64294"/>
              <a:gd name="connsiteY0" fmla="*/ 0 h 419100"/>
              <a:gd name="connsiteX1" fmla="*/ 4762 w 64294"/>
              <a:gd name="connsiteY1" fmla="*/ 90487 h 419100"/>
              <a:gd name="connsiteX2" fmla="*/ 64294 w 64294"/>
              <a:gd name="connsiteY2" fmla="*/ 128587 h 419100"/>
              <a:gd name="connsiteX3" fmla="*/ 21431 w 64294"/>
              <a:gd name="connsiteY3" fmla="*/ 178594 h 419100"/>
              <a:gd name="connsiteX4" fmla="*/ 50006 w 64294"/>
              <a:gd name="connsiteY4" fmla="*/ 240506 h 419100"/>
              <a:gd name="connsiteX5" fmla="*/ 0 w 64294"/>
              <a:gd name="connsiteY5" fmla="*/ 283369 h 419100"/>
              <a:gd name="connsiteX6" fmla="*/ 26194 w 64294"/>
              <a:gd name="connsiteY6" fmla="*/ 335756 h 419100"/>
              <a:gd name="connsiteX7" fmla="*/ 19050 w 64294"/>
              <a:gd name="connsiteY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94" h="419100">
                <a:moveTo>
                  <a:pt x="4762" y="0"/>
                </a:moveTo>
                <a:lnTo>
                  <a:pt x="4762" y="90487"/>
                </a:lnTo>
                <a:lnTo>
                  <a:pt x="64294" y="128587"/>
                </a:lnTo>
                <a:lnTo>
                  <a:pt x="21431" y="178594"/>
                </a:lnTo>
                <a:lnTo>
                  <a:pt x="50006" y="240506"/>
                </a:lnTo>
                <a:lnTo>
                  <a:pt x="0" y="283369"/>
                </a:lnTo>
                <a:lnTo>
                  <a:pt x="26194" y="335756"/>
                </a:lnTo>
                <a:lnTo>
                  <a:pt x="19050" y="419100"/>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3803061" y="1051100"/>
            <a:ext cx="4685704" cy="1341437"/>
            <a:chOff x="3803061" y="1051100"/>
            <a:chExt cx="4685704" cy="1341437"/>
          </a:xfrm>
        </p:grpSpPr>
        <p:pic>
          <p:nvPicPr>
            <p:cNvPr id="75" name="Picture 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7800254" y="1051100"/>
              <a:ext cx="688511"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圆角矩形标注 9"/>
            <p:cNvSpPr/>
            <p:nvPr/>
          </p:nvSpPr>
          <p:spPr>
            <a:xfrm>
              <a:off x="3803061" y="1271799"/>
              <a:ext cx="3822629" cy="869543"/>
            </a:xfrm>
            <a:prstGeom prst="wedgeRoundRectCallout">
              <a:avLst>
                <a:gd name="adj1" fmla="val 56447"/>
                <a:gd name="adj2" fmla="val -24832"/>
                <a:gd name="adj3" fmla="val 16667"/>
              </a:avLst>
            </a:prstGeom>
            <a:solidFill>
              <a:srgbClr val="FBF4DE"/>
            </a:solidFill>
            <a:ln>
              <a:solidFill>
                <a:srgbClr val="DB87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pP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这是我们以前学过的条形统计图，它有什么优点呢？</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down)">
                                      <p:cBhvr>
                                        <p:cTn id="7" dur="500"/>
                                        <p:tgtEl>
                                          <p:spTgt spid="7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747838" y="1831975"/>
            <a:ext cx="5984598" cy="2268538"/>
            <a:chOff x="1747838" y="1831975"/>
            <a:chExt cx="5984598" cy="2268538"/>
          </a:xfrm>
        </p:grpSpPr>
        <p:sp>
          <p:nvSpPr>
            <p:cNvPr id="46" name="矩形 45"/>
            <p:cNvSpPr/>
            <p:nvPr/>
          </p:nvSpPr>
          <p:spPr>
            <a:xfrm>
              <a:off x="1747838" y="3281364"/>
              <a:ext cx="128376" cy="815224"/>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998695" y="3183731"/>
              <a:ext cx="128376" cy="911720"/>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250562" y="3105150"/>
              <a:ext cx="128376" cy="992356"/>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506181" y="3035619"/>
              <a:ext cx="128376" cy="1064894"/>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2758902" y="2957513"/>
              <a:ext cx="128376" cy="1143000"/>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3009759" y="2886075"/>
              <a:ext cx="128376" cy="1212533"/>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3269996" y="2824164"/>
              <a:ext cx="128376" cy="1270214"/>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3520853" y="2745581"/>
              <a:ext cx="128376" cy="1351388"/>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3773917" y="2683669"/>
              <a:ext cx="128376" cy="1413300"/>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4033442" y="2636044"/>
              <a:ext cx="128376" cy="1458334"/>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4287415" y="2574131"/>
              <a:ext cx="128376" cy="1522838"/>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4542785" y="2519363"/>
              <a:ext cx="128376" cy="1577606"/>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4796437" y="2459831"/>
              <a:ext cx="128376" cy="1637138"/>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5047701" y="2390775"/>
              <a:ext cx="128376" cy="1708195"/>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5305898" y="2301875"/>
              <a:ext cx="128376" cy="1796129"/>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5558897" y="2222501"/>
              <a:ext cx="128376" cy="1875504"/>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5810988" y="2149475"/>
              <a:ext cx="128376" cy="1948530"/>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6066410" y="2085975"/>
              <a:ext cx="128376" cy="2010994"/>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6322661" y="2006600"/>
              <a:ext cx="128376" cy="2092008"/>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6574919" y="1936750"/>
              <a:ext cx="128376" cy="2152726"/>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6829250" y="1895475"/>
              <a:ext cx="128376" cy="2195747"/>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7087010" y="1841501"/>
              <a:ext cx="128376" cy="2246388"/>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7331075" y="1838324"/>
              <a:ext cx="143551" cy="2251076"/>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7588885" y="1831975"/>
              <a:ext cx="143551" cy="2266949"/>
            </a:xfrm>
            <a:prstGeom prst="rect">
              <a:avLst/>
            </a:prstGeom>
            <a:solidFill>
              <a:srgbClr val="96D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2887278" y="700705"/>
            <a:ext cx="3962997" cy="36933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800" dirty="0">
                <a:latin typeface="Times New Roman" panose="02020603050405020304" pitchFamily="18" charset="0"/>
                <a:cs typeface="Times New Roman" panose="02020603050405020304" pitchFamily="18" charset="0"/>
              </a:rPr>
              <a:t>1998—2021</a:t>
            </a:r>
            <a:r>
              <a:rPr lang="zh-CN" altLang="en-US" sz="1800" dirty="0">
                <a:latin typeface="Times New Roman" panose="02020603050405020304" pitchFamily="18" charset="0"/>
                <a:cs typeface="Times New Roman" panose="02020603050405020304" pitchFamily="18" charset="0"/>
              </a:rPr>
              <a:t>年全国总人口数统计图</a:t>
            </a:r>
          </a:p>
        </p:txBody>
      </p:sp>
      <p:sp>
        <p:nvSpPr>
          <p:cNvPr id="4" name="文本框 3"/>
          <p:cNvSpPr txBox="1"/>
          <p:nvPr/>
        </p:nvSpPr>
        <p:spPr>
          <a:xfrm rot="18228462">
            <a:off x="1431964" y="416174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1998</a:t>
            </a:r>
            <a:endParaRPr lang="zh-CN" altLang="en-US" sz="1600" dirty="0">
              <a:latin typeface="Times New Roman" panose="02020603050405020304" pitchFamily="18" charset="0"/>
              <a:cs typeface="Times New Roman" panose="02020603050405020304" pitchFamily="18" charset="0"/>
            </a:endParaRPr>
          </a:p>
        </p:txBody>
      </p:sp>
      <p:sp>
        <p:nvSpPr>
          <p:cNvPr id="5" name="文本框 4"/>
          <p:cNvSpPr txBox="1"/>
          <p:nvPr/>
        </p:nvSpPr>
        <p:spPr>
          <a:xfrm rot="18228462">
            <a:off x="1683424" y="415877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1999</a:t>
            </a:r>
            <a:endParaRPr lang="zh-CN" altLang="en-US" sz="1600" dirty="0">
              <a:latin typeface="Times New Roman" panose="02020603050405020304" pitchFamily="18" charset="0"/>
              <a:cs typeface="Times New Roman" panose="02020603050405020304" pitchFamily="18" charset="0"/>
            </a:endParaRPr>
          </a:p>
        </p:txBody>
      </p:sp>
      <p:sp>
        <p:nvSpPr>
          <p:cNvPr id="6" name="文本框 5"/>
          <p:cNvSpPr txBox="1"/>
          <p:nvPr/>
        </p:nvSpPr>
        <p:spPr>
          <a:xfrm rot="18228462">
            <a:off x="1934886" y="4158778"/>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2000</a:t>
            </a:r>
            <a:endParaRPr lang="zh-CN" altLang="en-US" sz="1600" dirty="0">
              <a:latin typeface="Times New Roman" panose="02020603050405020304" pitchFamily="18" charset="0"/>
              <a:cs typeface="Times New Roman" panose="02020603050405020304" pitchFamily="18" charset="0"/>
            </a:endParaRPr>
          </a:p>
        </p:txBody>
      </p:sp>
      <p:sp>
        <p:nvSpPr>
          <p:cNvPr id="7" name="文本框 6"/>
          <p:cNvSpPr txBox="1"/>
          <p:nvPr/>
        </p:nvSpPr>
        <p:spPr>
          <a:xfrm rot="18228462">
            <a:off x="2186347" y="415877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2001</a:t>
            </a:r>
            <a:endParaRPr lang="zh-CN" altLang="en-US" sz="1600" dirty="0">
              <a:latin typeface="Times New Roman" panose="02020603050405020304" pitchFamily="18" charset="0"/>
              <a:cs typeface="Times New Roman" panose="02020603050405020304" pitchFamily="18" charset="0"/>
            </a:endParaRPr>
          </a:p>
        </p:txBody>
      </p:sp>
      <p:sp>
        <p:nvSpPr>
          <p:cNvPr id="8" name="文本框 7"/>
          <p:cNvSpPr txBox="1"/>
          <p:nvPr/>
        </p:nvSpPr>
        <p:spPr>
          <a:xfrm rot="18228462">
            <a:off x="2455251" y="415877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2002</a:t>
            </a:r>
            <a:endParaRPr lang="zh-CN" altLang="en-US" sz="1600" dirty="0">
              <a:latin typeface="Times New Roman" panose="02020603050405020304" pitchFamily="18" charset="0"/>
              <a:cs typeface="Times New Roman" panose="02020603050405020304" pitchFamily="18" charset="0"/>
            </a:endParaRPr>
          </a:p>
        </p:txBody>
      </p:sp>
      <p:sp>
        <p:nvSpPr>
          <p:cNvPr id="9" name="文本框 8"/>
          <p:cNvSpPr txBox="1"/>
          <p:nvPr/>
        </p:nvSpPr>
        <p:spPr>
          <a:xfrm rot="18228462">
            <a:off x="2711160" y="416342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2003</a:t>
            </a:r>
            <a:endParaRPr lang="zh-CN" altLang="en-US" sz="1600" dirty="0">
              <a:latin typeface="Times New Roman" panose="02020603050405020304" pitchFamily="18" charset="0"/>
              <a:cs typeface="Times New Roman" panose="02020603050405020304" pitchFamily="18" charset="0"/>
            </a:endParaRPr>
          </a:p>
        </p:txBody>
      </p:sp>
      <p:sp>
        <p:nvSpPr>
          <p:cNvPr id="10" name="文本框 9"/>
          <p:cNvSpPr txBox="1"/>
          <p:nvPr/>
        </p:nvSpPr>
        <p:spPr>
          <a:xfrm rot="18228462">
            <a:off x="2969877" y="415412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2004</a:t>
            </a:r>
            <a:endParaRPr lang="zh-CN" altLang="en-US" sz="1600" dirty="0">
              <a:latin typeface="Times New Roman" panose="02020603050405020304" pitchFamily="18" charset="0"/>
              <a:cs typeface="Times New Roman" panose="02020603050405020304" pitchFamily="18" charset="0"/>
            </a:endParaRPr>
          </a:p>
        </p:txBody>
      </p:sp>
      <p:sp>
        <p:nvSpPr>
          <p:cNvPr id="11" name="文本框 10"/>
          <p:cNvSpPr txBox="1"/>
          <p:nvPr/>
        </p:nvSpPr>
        <p:spPr>
          <a:xfrm rot="18228462">
            <a:off x="3220734" y="416174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2005</a:t>
            </a:r>
            <a:endParaRPr lang="zh-CN" altLang="en-US" sz="1600" dirty="0">
              <a:latin typeface="Times New Roman" panose="02020603050405020304" pitchFamily="18" charset="0"/>
              <a:cs typeface="Times New Roman" panose="02020603050405020304" pitchFamily="18" charset="0"/>
            </a:endParaRPr>
          </a:p>
        </p:txBody>
      </p:sp>
      <p:sp>
        <p:nvSpPr>
          <p:cNvPr id="12" name="文本框 11"/>
          <p:cNvSpPr txBox="1"/>
          <p:nvPr/>
        </p:nvSpPr>
        <p:spPr>
          <a:xfrm rot="18228462">
            <a:off x="3471591" y="416936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2006</a:t>
            </a:r>
            <a:endParaRPr lang="zh-CN" altLang="en-US" sz="1600" dirty="0">
              <a:latin typeface="Times New Roman" panose="02020603050405020304" pitchFamily="18" charset="0"/>
              <a:cs typeface="Times New Roman" panose="02020603050405020304" pitchFamily="18" charset="0"/>
            </a:endParaRPr>
          </a:p>
        </p:txBody>
      </p:sp>
      <p:sp>
        <p:nvSpPr>
          <p:cNvPr id="13" name="文本框 12"/>
          <p:cNvSpPr txBox="1"/>
          <p:nvPr/>
        </p:nvSpPr>
        <p:spPr>
          <a:xfrm rot="18228462">
            <a:off x="3737776" y="416936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2007</a:t>
            </a:r>
            <a:endParaRPr lang="zh-CN" altLang="en-US" sz="1600" dirty="0">
              <a:latin typeface="Times New Roman" panose="02020603050405020304" pitchFamily="18" charset="0"/>
              <a:cs typeface="Times New Roman" panose="02020603050405020304" pitchFamily="18" charset="0"/>
            </a:endParaRPr>
          </a:p>
        </p:txBody>
      </p:sp>
      <p:sp>
        <p:nvSpPr>
          <p:cNvPr id="14" name="文本框 13"/>
          <p:cNvSpPr txBox="1"/>
          <p:nvPr/>
        </p:nvSpPr>
        <p:spPr>
          <a:xfrm rot="18228462">
            <a:off x="3988995" y="415412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2008</a:t>
            </a:r>
            <a:endParaRPr lang="zh-CN" altLang="en-US" sz="1600" dirty="0">
              <a:latin typeface="Times New Roman" panose="02020603050405020304" pitchFamily="18" charset="0"/>
              <a:cs typeface="Times New Roman" panose="02020603050405020304" pitchFamily="18" charset="0"/>
            </a:endParaRPr>
          </a:p>
        </p:txBody>
      </p:sp>
      <p:sp>
        <p:nvSpPr>
          <p:cNvPr id="15" name="文本框 14"/>
          <p:cNvSpPr txBox="1"/>
          <p:nvPr/>
        </p:nvSpPr>
        <p:spPr>
          <a:xfrm rot="18228462">
            <a:off x="4240530" y="4138885"/>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2009</a:t>
            </a:r>
            <a:endParaRPr lang="zh-CN" altLang="en-US" sz="1600" dirty="0">
              <a:latin typeface="Times New Roman" panose="02020603050405020304" pitchFamily="18" charset="0"/>
              <a:cs typeface="Times New Roman" panose="02020603050405020304" pitchFamily="18" charset="0"/>
            </a:endParaRPr>
          </a:p>
        </p:txBody>
      </p:sp>
      <p:sp>
        <p:nvSpPr>
          <p:cNvPr id="16" name="文本框 15"/>
          <p:cNvSpPr txBox="1"/>
          <p:nvPr/>
        </p:nvSpPr>
        <p:spPr>
          <a:xfrm rot="18228462">
            <a:off x="4504655" y="414650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2010</a:t>
            </a:r>
            <a:endParaRPr lang="zh-CN" altLang="en-US" sz="1600" dirty="0">
              <a:latin typeface="Times New Roman" panose="02020603050405020304" pitchFamily="18" charset="0"/>
              <a:cs typeface="Times New Roman" panose="02020603050405020304" pitchFamily="18" charset="0"/>
            </a:endParaRPr>
          </a:p>
        </p:txBody>
      </p:sp>
      <p:sp>
        <p:nvSpPr>
          <p:cNvPr id="17" name="文本框 16"/>
          <p:cNvSpPr txBox="1"/>
          <p:nvPr/>
        </p:nvSpPr>
        <p:spPr>
          <a:xfrm rot="18228462">
            <a:off x="4764904" y="415412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2011</a:t>
            </a:r>
            <a:endParaRPr lang="zh-CN" altLang="en-US" sz="1600" dirty="0">
              <a:latin typeface="Times New Roman" panose="02020603050405020304" pitchFamily="18" charset="0"/>
              <a:cs typeface="Times New Roman" panose="02020603050405020304" pitchFamily="18" charset="0"/>
            </a:endParaRPr>
          </a:p>
        </p:txBody>
      </p:sp>
      <p:sp>
        <p:nvSpPr>
          <p:cNvPr id="18" name="文本框 17"/>
          <p:cNvSpPr txBox="1"/>
          <p:nvPr/>
        </p:nvSpPr>
        <p:spPr>
          <a:xfrm rot="18228462">
            <a:off x="5023381" y="415412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2012</a:t>
            </a:r>
            <a:endParaRPr lang="zh-CN" altLang="en-US" sz="1600" dirty="0">
              <a:latin typeface="Times New Roman" panose="02020603050405020304" pitchFamily="18" charset="0"/>
              <a:cs typeface="Times New Roman" panose="02020603050405020304" pitchFamily="18" charset="0"/>
            </a:endParaRPr>
          </a:p>
        </p:txBody>
      </p:sp>
      <p:sp>
        <p:nvSpPr>
          <p:cNvPr id="19" name="文本框 18"/>
          <p:cNvSpPr txBox="1"/>
          <p:nvPr/>
        </p:nvSpPr>
        <p:spPr>
          <a:xfrm rot="18228462">
            <a:off x="5270460" y="4138884"/>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2013</a:t>
            </a:r>
            <a:endParaRPr lang="zh-CN" altLang="en-US" sz="1600" dirty="0">
              <a:latin typeface="Times New Roman" panose="02020603050405020304" pitchFamily="18" charset="0"/>
              <a:cs typeface="Times New Roman" panose="02020603050405020304" pitchFamily="18" charset="0"/>
            </a:endParaRPr>
          </a:p>
        </p:txBody>
      </p:sp>
      <p:sp>
        <p:nvSpPr>
          <p:cNvPr id="20" name="文本框 19"/>
          <p:cNvSpPr txBox="1"/>
          <p:nvPr/>
        </p:nvSpPr>
        <p:spPr>
          <a:xfrm rot="18228462">
            <a:off x="5515204" y="4146504"/>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2014</a:t>
            </a:r>
            <a:endParaRPr lang="zh-CN" altLang="en-US" sz="1600" dirty="0">
              <a:latin typeface="Times New Roman" panose="02020603050405020304" pitchFamily="18" charset="0"/>
              <a:cs typeface="Times New Roman" panose="02020603050405020304" pitchFamily="18" charset="0"/>
            </a:endParaRPr>
          </a:p>
        </p:txBody>
      </p:sp>
      <p:sp>
        <p:nvSpPr>
          <p:cNvPr id="21" name="文本框 20"/>
          <p:cNvSpPr txBox="1"/>
          <p:nvPr/>
        </p:nvSpPr>
        <p:spPr>
          <a:xfrm rot="18228462">
            <a:off x="5774631" y="4154124"/>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2015</a:t>
            </a:r>
            <a:endParaRPr lang="zh-CN" altLang="en-US" sz="1600" dirty="0">
              <a:latin typeface="Times New Roman" panose="02020603050405020304" pitchFamily="18" charset="0"/>
              <a:cs typeface="Times New Roman" panose="02020603050405020304" pitchFamily="18" charset="0"/>
            </a:endParaRPr>
          </a:p>
        </p:txBody>
      </p:sp>
      <p:sp>
        <p:nvSpPr>
          <p:cNvPr id="22" name="文本框 21"/>
          <p:cNvSpPr txBox="1"/>
          <p:nvPr/>
        </p:nvSpPr>
        <p:spPr>
          <a:xfrm rot="18228462">
            <a:off x="6034059" y="4146504"/>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2016</a:t>
            </a:r>
            <a:endParaRPr lang="zh-CN" altLang="en-US" sz="1600" dirty="0">
              <a:latin typeface="Times New Roman" panose="02020603050405020304" pitchFamily="18" charset="0"/>
              <a:cs typeface="Times New Roman" panose="02020603050405020304" pitchFamily="18" charset="0"/>
            </a:endParaRPr>
          </a:p>
        </p:txBody>
      </p:sp>
      <p:sp>
        <p:nvSpPr>
          <p:cNvPr id="23" name="文本框 22"/>
          <p:cNvSpPr txBox="1"/>
          <p:nvPr/>
        </p:nvSpPr>
        <p:spPr>
          <a:xfrm rot="18228462">
            <a:off x="6275068" y="4138884"/>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2017</a:t>
            </a:r>
            <a:endParaRPr lang="zh-CN" altLang="en-US" sz="1600" dirty="0">
              <a:latin typeface="Times New Roman" panose="02020603050405020304" pitchFamily="18" charset="0"/>
              <a:cs typeface="Times New Roman" panose="02020603050405020304" pitchFamily="18" charset="0"/>
            </a:endParaRPr>
          </a:p>
        </p:txBody>
      </p:sp>
      <p:sp>
        <p:nvSpPr>
          <p:cNvPr id="24" name="文本框 23"/>
          <p:cNvSpPr txBox="1"/>
          <p:nvPr/>
        </p:nvSpPr>
        <p:spPr>
          <a:xfrm rot="18228462">
            <a:off x="6534494" y="4118716"/>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2018</a:t>
            </a:r>
            <a:endParaRPr lang="zh-CN" altLang="en-US" sz="1600" dirty="0">
              <a:latin typeface="Times New Roman" panose="02020603050405020304" pitchFamily="18" charset="0"/>
              <a:cs typeface="Times New Roman" panose="02020603050405020304" pitchFamily="18" charset="0"/>
            </a:endParaRPr>
          </a:p>
        </p:txBody>
      </p:sp>
      <p:sp>
        <p:nvSpPr>
          <p:cNvPr id="25" name="文本框 24"/>
          <p:cNvSpPr txBox="1"/>
          <p:nvPr/>
        </p:nvSpPr>
        <p:spPr>
          <a:xfrm rot="18228462">
            <a:off x="6796670" y="4118715"/>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2019</a:t>
            </a:r>
            <a:endParaRPr lang="zh-CN" altLang="en-US" sz="1600" dirty="0">
              <a:latin typeface="Times New Roman" panose="02020603050405020304" pitchFamily="18" charset="0"/>
              <a:cs typeface="Times New Roman" panose="02020603050405020304" pitchFamily="18" charset="0"/>
            </a:endParaRPr>
          </a:p>
        </p:txBody>
      </p:sp>
      <p:sp>
        <p:nvSpPr>
          <p:cNvPr id="26" name="文本框 25"/>
          <p:cNvSpPr txBox="1"/>
          <p:nvPr/>
        </p:nvSpPr>
        <p:spPr>
          <a:xfrm rot="18228462">
            <a:off x="7048130" y="4118715"/>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2020</a:t>
            </a:r>
            <a:endParaRPr lang="zh-CN" altLang="en-US" sz="1600" dirty="0">
              <a:latin typeface="Times New Roman" panose="02020603050405020304" pitchFamily="18" charset="0"/>
              <a:cs typeface="Times New Roman" panose="02020603050405020304" pitchFamily="18" charset="0"/>
            </a:endParaRPr>
          </a:p>
        </p:txBody>
      </p:sp>
      <p:sp>
        <p:nvSpPr>
          <p:cNvPr id="27" name="文本框 26"/>
          <p:cNvSpPr txBox="1"/>
          <p:nvPr/>
        </p:nvSpPr>
        <p:spPr>
          <a:xfrm rot="18228462">
            <a:off x="7299590" y="4138883"/>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2021</a:t>
            </a:r>
            <a:endParaRPr lang="zh-CN" altLang="en-US" sz="1600" dirty="0">
              <a:latin typeface="Times New Roman" panose="02020603050405020304" pitchFamily="18" charset="0"/>
              <a:cs typeface="Times New Roman" panose="02020603050405020304" pitchFamily="18" charset="0"/>
            </a:endParaRPr>
          </a:p>
        </p:txBody>
      </p:sp>
      <p:cxnSp>
        <p:nvCxnSpPr>
          <p:cNvPr id="29" name="直接箭头连接符 28"/>
          <p:cNvCxnSpPr/>
          <p:nvPr/>
        </p:nvCxnSpPr>
        <p:spPr>
          <a:xfrm>
            <a:off x="1577340" y="4099560"/>
            <a:ext cx="678942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7900783" y="4118715"/>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年份</a:t>
            </a:r>
          </a:p>
        </p:txBody>
      </p:sp>
      <p:cxnSp>
        <p:nvCxnSpPr>
          <p:cNvPr id="32" name="直接箭头连接符 31"/>
          <p:cNvCxnSpPr/>
          <p:nvPr/>
        </p:nvCxnSpPr>
        <p:spPr>
          <a:xfrm flipV="1">
            <a:off x="1562100" y="1135380"/>
            <a:ext cx="0" cy="256844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905216" y="786881"/>
            <a:ext cx="1434765"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人口数</a:t>
            </a:r>
            <a:r>
              <a:rPr lang="en-US" altLang="zh-CN" sz="1600" dirty="0">
                <a:latin typeface="Times New Roman" panose="02020603050405020304" pitchFamily="18" charset="0"/>
                <a:cs typeface="Times New Roman" panose="02020603050405020304" pitchFamily="18" charset="0"/>
              </a:rPr>
              <a:t>/</a:t>
            </a:r>
            <a:r>
              <a:rPr lang="zh-CN" altLang="en-US" sz="1600" dirty="0">
                <a:latin typeface="Times New Roman" panose="02020603050405020304" pitchFamily="18" charset="0"/>
                <a:cs typeface="Times New Roman" panose="02020603050405020304" pitchFamily="18" charset="0"/>
              </a:rPr>
              <a:t>万人</a:t>
            </a:r>
          </a:p>
        </p:txBody>
      </p:sp>
      <p:sp>
        <p:nvSpPr>
          <p:cNvPr id="36" name="文本框 35"/>
          <p:cNvSpPr txBox="1"/>
          <p:nvPr/>
        </p:nvSpPr>
        <p:spPr>
          <a:xfrm>
            <a:off x="759064" y="1328740"/>
            <a:ext cx="84875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145000</a:t>
            </a:r>
            <a:endParaRPr lang="zh-CN" altLang="en-US" sz="1600" dirty="0">
              <a:latin typeface="Times New Roman" panose="02020603050405020304" pitchFamily="18" charset="0"/>
              <a:cs typeface="Times New Roman" panose="02020603050405020304" pitchFamily="18" charset="0"/>
            </a:endParaRPr>
          </a:p>
        </p:txBody>
      </p:sp>
      <p:sp>
        <p:nvSpPr>
          <p:cNvPr id="37" name="文本框 36"/>
          <p:cNvSpPr txBox="1"/>
          <p:nvPr/>
        </p:nvSpPr>
        <p:spPr>
          <a:xfrm>
            <a:off x="764851" y="1763210"/>
            <a:ext cx="84875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140000</a:t>
            </a:r>
            <a:endParaRPr lang="zh-CN" altLang="en-US" sz="1600" dirty="0">
              <a:latin typeface="Times New Roman" panose="02020603050405020304" pitchFamily="18" charset="0"/>
              <a:cs typeface="Times New Roman" panose="02020603050405020304" pitchFamily="18" charset="0"/>
            </a:endParaRPr>
          </a:p>
        </p:txBody>
      </p:sp>
      <p:sp>
        <p:nvSpPr>
          <p:cNvPr id="38" name="文本框 37"/>
          <p:cNvSpPr txBox="1"/>
          <p:nvPr/>
        </p:nvSpPr>
        <p:spPr>
          <a:xfrm>
            <a:off x="759064" y="2197410"/>
            <a:ext cx="84875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135000</a:t>
            </a:r>
            <a:endParaRPr lang="zh-CN" altLang="en-US" sz="1600" dirty="0">
              <a:latin typeface="Times New Roman" panose="02020603050405020304" pitchFamily="18" charset="0"/>
              <a:cs typeface="Times New Roman" panose="02020603050405020304" pitchFamily="18" charset="0"/>
            </a:endParaRPr>
          </a:p>
        </p:txBody>
      </p:sp>
      <p:sp>
        <p:nvSpPr>
          <p:cNvPr id="39" name="文本框 38"/>
          <p:cNvSpPr txBox="1"/>
          <p:nvPr/>
        </p:nvSpPr>
        <p:spPr>
          <a:xfrm>
            <a:off x="759064" y="2631610"/>
            <a:ext cx="84875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130000</a:t>
            </a:r>
            <a:endParaRPr lang="zh-CN" altLang="en-US" sz="1600" dirty="0">
              <a:latin typeface="Times New Roman" panose="02020603050405020304" pitchFamily="18" charset="0"/>
              <a:cs typeface="Times New Roman" panose="02020603050405020304" pitchFamily="18" charset="0"/>
            </a:endParaRPr>
          </a:p>
        </p:txBody>
      </p:sp>
      <p:sp>
        <p:nvSpPr>
          <p:cNvPr id="40" name="文本框 39"/>
          <p:cNvSpPr txBox="1"/>
          <p:nvPr/>
        </p:nvSpPr>
        <p:spPr>
          <a:xfrm>
            <a:off x="740147" y="3058482"/>
            <a:ext cx="84875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125000</a:t>
            </a:r>
            <a:endParaRPr lang="zh-CN" altLang="en-US" sz="1600" dirty="0">
              <a:latin typeface="Times New Roman" panose="02020603050405020304" pitchFamily="18" charset="0"/>
              <a:cs typeface="Times New Roman" panose="02020603050405020304" pitchFamily="18" charset="0"/>
            </a:endParaRPr>
          </a:p>
        </p:txBody>
      </p:sp>
      <p:sp>
        <p:nvSpPr>
          <p:cNvPr id="41" name="文本框 40"/>
          <p:cNvSpPr txBox="1"/>
          <p:nvPr/>
        </p:nvSpPr>
        <p:spPr>
          <a:xfrm>
            <a:off x="740147" y="3507922"/>
            <a:ext cx="848756"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120000</a:t>
            </a:r>
            <a:endParaRPr lang="zh-CN" altLang="en-US" sz="1600" dirty="0">
              <a:latin typeface="Times New Roman" panose="02020603050405020304" pitchFamily="18" charset="0"/>
              <a:cs typeface="Times New Roman" panose="02020603050405020304" pitchFamily="18" charset="0"/>
            </a:endParaRPr>
          </a:p>
        </p:txBody>
      </p:sp>
      <p:pic>
        <p:nvPicPr>
          <p:cNvPr id="43" name="图片 42"/>
          <p:cNvPicPr>
            <a:picLocks noChangeAspect="1"/>
          </p:cNvPicPr>
          <p:nvPr/>
        </p:nvPicPr>
        <p:blipFill>
          <a:blip r:embed="rId2"/>
          <a:stretch>
            <a:fillRect/>
          </a:stretch>
        </p:blipFill>
        <p:spPr>
          <a:xfrm>
            <a:off x="1564977" y="1085152"/>
            <a:ext cx="96183" cy="2609314"/>
          </a:xfrm>
          <a:prstGeom prst="rect">
            <a:avLst/>
          </a:prstGeom>
        </p:spPr>
      </p:pic>
      <p:sp>
        <p:nvSpPr>
          <p:cNvPr id="44" name="文本框 43"/>
          <p:cNvSpPr txBox="1"/>
          <p:nvPr/>
        </p:nvSpPr>
        <p:spPr>
          <a:xfrm>
            <a:off x="1266603" y="3915043"/>
            <a:ext cx="289848"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0</a:t>
            </a:r>
            <a:endParaRPr lang="zh-CN" altLang="en-US" sz="1600" dirty="0">
              <a:latin typeface="Times New Roman" panose="02020603050405020304" pitchFamily="18" charset="0"/>
              <a:cs typeface="Times New Roman" panose="02020603050405020304" pitchFamily="18" charset="0"/>
            </a:endParaRPr>
          </a:p>
        </p:txBody>
      </p:sp>
      <p:sp>
        <p:nvSpPr>
          <p:cNvPr id="45" name="任意多边形: 形状 44"/>
          <p:cNvSpPr/>
          <p:nvPr/>
        </p:nvSpPr>
        <p:spPr>
          <a:xfrm>
            <a:off x="1564111" y="3686173"/>
            <a:ext cx="64294" cy="427251"/>
          </a:xfrm>
          <a:custGeom>
            <a:avLst/>
            <a:gdLst>
              <a:gd name="connsiteX0" fmla="*/ 4762 w 64294"/>
              <a:gd name="connsiteY0" fmla="*/ 0 h 419100"/>
              <a:gd name="connsiteX1" fmla="*/ 4762 w 64294"/>
              <a:gd name="connsiteY1" fmla="*/ 90487 h 419100"/>
              <a:gd name="connsiteX2" fmla="*/ 64294 w 64294"/>
              <a:gd name="connsiteY2" fmla="*/ 128587 h 419100"/>
              <a:gd name="connsiteX3" fmla="*/ 21431 w 64294"/>
              <a:gd name="connsiteY3" fmla="*/ 178594 h 419100"/>
              <a:gd name="connsiteX4" fmla="*/ 50006 w 64294"/>
              <a:gd name="connsiteY4" fmla="*/ 240506 h 419100"/>
              <a:gd name="connsiteX5" fmla="*/ 0 w 64294"/>
              <a:gd name="connsiteY5" fmla="*/ 283369 h 419100"/>
              <a:gd name="connsiteX6" fmla="*/ 26194 w 64294"/>
              <a:gd name="connsiteY6" fmla="*/ 335756 h 419100"/>
              <a:gd name="connsiteX7" fmla="*/ 19050 w 64294"/>
              <a:gd name="connsiteY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94" h="419100">
                <a:moveTo>
                  <a:pt x="4762" y="0"/>
                </a:moveTo>
                <a:lnTo>
                  <a:pt x="4762" y="90487"/>
                </a:lnTo>
                <a:lnTo>
                  <a:pt x="64294" y="128587"/>
                </a:lnTo>
                <a:lnTo>
                  <a:pt x="21431" y="178594"/>
                </a:lnTo>
                <a:lnTo>
                  <a:pt x="50006" y="240506"/>
                </a:lnTo>
                <a:lnTo>
                  <a:pt x="0" y="283369"/>
                </a:lnTo>
                <a:lnTo>
                  <a:pt x="26194" y="335756"/>
                </a:lnTo>
                <a:lnTo>
                  <a:pt x="19050" y="419100"/>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4" name="组合 93"/>
          <p:cNvGrpSpPr/>
          <p:nvPr/>
        </p:nvGrpSpPr>
        <p:grpSpPr>
          <a:xfrm>
            <a:off x="1774001" y="1800710"/>
            <a:ext cx="5922659" cy="1516162"/>
            <a:chOff x="1774001" y="1800710"/>
            <a:chExt cx="5922659" cy="1516162"/>
          </a:xfrm>
          <a:solidFill>
            <a:srgbClr val="0070C0"/>
          </a:solidFill>
        </p:grpSpPr>
        <p:sp>
          <p:nvSpPr>
            <p:cNvPr id="2" name="椭圆 1"/>
            <p:cNvSpPr/>
            <p:nvPr/>
          </p:nvSpPr>
          <p:spPr>
            <a:xfrm>
              <a:off x="1774001" y="3244872"/>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2026799" y="3149649"/>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2278142" y="307288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2532377" y="300088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2787090" y="2921513"/>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3039808" y="2849513"/>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3294514" y="2787744"/>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3549041" y="2701528"/>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3799558" y="2645078"/>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4055169" y="2594862"/>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4318493" y="2534046"/>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4568297" y="2480772"/>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4822949" y="2428485"/>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5075889" y="2357126"/>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5335186" y="2264319"/>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5587085" y="218975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5839166" y="2107979"/>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6092428" y="204975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6355061" y="1975166"/>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6603107" y="1911100"/>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6850275" y="1860487"/>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7116890" y="1805473"/>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7363097" y="1800710"/>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7624660" y="1800710"/>
              <a:ext cx="72000" cy="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5" name="任意多边形: 形状 94"/>
          <p:cNvSpPr/>
          <p:nvPr/>
        </p:nvSpPr>
        <p:spPr>
          <a:xfrm>
            <a:off x="1805940" y="1836420"/>
            <a:ext cx="5859780" cy="1432560"/>
          </a:xfrm>
          <a:custGeom>
            <a:avLst/>
            <a:gdLst>
              <a:gd name="connsiteX0" fmla="*/ 0 w 5859780"/>
              <a:gd name="connsiteY0" fmla="*/ 1432560 h 1432560"/>
              <a:gd name="connsiteX1" fmla="*/ 251460 w 5859780"/>
              <a:gd name="connsiteY1" fmla="*/ 1348740 h 1432560"/>
              <a:gd name="connsiteX2" fmla="*/ 502920 w 5859780"/>
              <a:gd name="connsiteY2" fmla="*/ 1272540 h 1432560"/>
              <a:gd name="connsiteX3" fmla="*/ 769620 w 5859780"/>
              <a:gd name="connsiteY3" fmla="*/ 1196340 h 1432560"/>
              <a:gd name="connsiteX4" fmla="*/ 1021080 w 5859780"/>
              <a:gd name="connsiteY4" fmla="*/ 1112520 h 1432560"/>
              <a:gd name="connsiteX5" fmla="*/ 1272540 w 5859780"/>
              <a:gd name="connsiteY5" fmla="*/ 1051560 h 1432560"/>
              <a:gd name="connsiteX6" fmla="*/ 1516380 w 5859780"/>
              <a:gd name="connsiteY6" fmla="*/ 982980 h 1432560"/>
              <a:gd name="connsiteX7" fmla="*/ 1783080 w 5859780"/>
              <a:gd name="connsiteY7" fmla="*/ 906780 h 1432560"/>
              <a:gd name="connsiteX8" fmla="*/ 2034540 w 5859780"/>
              <a:gd name="connsiteY8" fmla="*/ 845820 h 1432560"/>
              <a:gd name="connsiteX9" fmla="*/ 2293620 w 5859780"/>
              <a:gd name="connsiteY9" fmla="*/ 792480 h 1432560"/>
              <a:gd name="connsiteX10" fmla="*/ 2545080 w 5859780"/>
              <a:gd name="connsiteY10" fmla="*/ 739140 h 1432560"/>
              <a:gd name="connsiteX11" fmla="*/ 2804160 w 5859780"/>
              <a:gd name="connsiteY11" fmla="*/ 678180 h 1432560"/>
              <a:gd name="connsiteX12" fmla="*/ 3048000 w 5859780"/>
              <a:gd name="connsiteY12" fmla="*/ 624840 h 1432560"/>
              <a:gd name="connsiteX13" fmla="*/ 3314700 w 5859780"/>
              <a:gd name="connsiteY13" fmla="*/ 556260 h 1432560"/>
              <a:gd name="connsiteX14" fmla="*/ 3566160 w 5859780"/>
              <a:gd name="connsiteY14" fmla="*/ 464820 h 1432560"/>
              <a:gd name="connsiteX15" fmla="*/ 3825240 w 5859780"/>
              <a:gd name="connsiteY15" fmla="*/ 381000 h 1432560"/>
              <a:gd name="connsiteX16" fmla="*/ 4069080 w 5859780"/>
              <a:gd name="connsiteY16" fmla="*/ 304800 h 1432560"/>
              <a:gd name="connsiteX17" fmla="*/ 4320540 w 5859780"/>
              <a:gd name="connsiteY17" fmla="*/ 243840 h 1432560"/>
              <a:gd name="connsiteX18" fmla="*/ 4594860 w 5859780"/>
              <a:gd name="connsiteY18" fmla="*/ 175260 h 1432560"/>
              <a:gd name="connsiteX19" fmla="*/ 4831080 w 5859780"/>
              <a:gd name="connsiteY19" fmla="*/ 106680 h 1432560"/>
              <a:gd name="connsiteX20" fmla="*/ 5074920 w 5859780"/>
              <a:gd name="connsiteY20" fmla="*/ 60960 h 1432560"/>
              <a:gd name="connsiteX21" fmla="*/ 5341620 w 5859780"/>
              <a:gd name="connsiteY21" fmla="*/ 7620 h 1432560"/>
              <a:gd name="connsiteX22" fmla="*/ 5600700 w 5859780"/>
              <a:gd name="connsiteY22" fmla="*/ 0 h 1432560"/>
              <a:gd name="connsiteX23" fmla="*/ 5859780 w 5859780"/>
              <a:gd name="connsiteY23" fmla="*/ 0 h 1432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59780" h="1432560">
                <a:moveTo>
                  <a:pt x="0" y="1432560"/>
                </a:moveTo>
                <a:lnTo>
                  <a:pt x="251460" y="1348740"/>
                </a:lnTo>
                <a:lnTo>
                  <a:pt x="502920" y="1272540"/>
                </a:lnTo>
                <a:lnTo>
                  <a:pt x="769620" y="1196340"/>
                </a:lnTo>
                <a:lnTo>
                  <a:pt x="1021080" y="1112520"/>
                </a:lnTo>
                <a:lnTo>
                  <a:pt x="1272540" y="1051560"/>
                </a:lnTo>
                <a:lnTo>
                  <a:pt x="1516380" y="982980"/>
                </a:lnTo>
                <a:lnTo>
                  <a:pt x="1783080" y="906780"/>
                </a:lnTo>
                <a:lnTo>
                  <a:pt x="2034540" y="845820"/>
                </a:lnTo>
                <a:lnTo>
                  <a:pt x="2293620" y="792480"/>
                </a:lnTo>
                <a:lnTo>
                  <a:pt x="2545080" y="739140"/>
                </a:lnTo>
                <a:lnTo>
                  <a:pt x="2804160" y="678180"/>
                </a:lnTo>
                <a:lnTo>
                  <a:pt x="3048000" y="624840"/>
                </a:lnTo>
                <a:lnTo>
                  <a:pt x="3314700" y="556260"/>
                </a:lnTo>
                <a:lnTo>
                  <a:pt x="3566160" y="464820"/>
                </a:lnTo>
                <a:lnTo>
                  <a:pt x="3825240" y="381000"/>
                </a:lnTo>
                <a:lnTo>
                  <a:pt x="4069080" y="304800"/>
                </a:lnTo>
                <a:lnTo>
                  <a:pt x="4320540" y="243840"/>
                </a:lnTo>
                <a:lnTo>
                  <a:pt x="4594860" y="175260"/>
                </a:lnTo>
                <a:lnTo>
                  <a:pt x="4831080" y="106680"/>
                </a:lnTo>
                <a:lnTo>
                  <a:pt x="5074920" y="60960"/>
                </a:lnTo>
                <a:lnTo>
                  <a:pt x="5341620" y="7620"/>
                </a:lnTo>
                <a:lnTo>
                  <a:pt x="5600700" y="0"/>
                </a:lnTo>
                <a:lnTo>
                  <a:pt x="5859780" y="0"/>
                </a:lnTo>
              </a:path>
            </a:pathLst>
          </a:cu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98"/>
          <p:cNvSpPr txBox="1"/>
          <p:nvPr/>
        </p:nvSpPr>
        <p:spPr>
          <a:xfrm>
            <a:off x="7941110" y="1182126"/>
            <a:ext cx="638186" cy="2246769"/>
          </a:xfrm>
          <a:prstGeom prst="rect">
            <a:avLst/>
          </a:prstGeom>
          <a:solidFill>
            <a:srgbClr val="FBF4DE"/>
          </a:solidFill>
        </p:spPr>
        <p:txBody>
          <a:bodyPr wrap="square" rtlCol="0">
            <a:spAutoFit/>
          </a:bodyPr>
          <a:lstStyle/>
          <a:p>
            <a:pPr algn="ctr"/>
            <a:r>
              <a:rPr lang="zh-CN" altLang="en-US" sz="2800" dirty="0">
                <a:ln>
                  <a:solidFill>
                    <a:srgbClr val="FF0000"/>
                  </a:solidFill>
                </a:ln>
                <a:solidFill>
                  <a:srgbClr val="FF0000"/>
                </a:solidFill>
              </a:rPr>
              <a:t>折线统计图</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mph" presetSubtype="0" nodeType="clickEffect">
                                  <p:stCondLst>
                                    <p:cond delay="0"/>
                                  </p:stCondLst>
                                  <p:childTnLst>
                                    <p:set>
                                      <p:cBhvr>
                                        <p:cTn id="11" dur="indefinite"/>
                                        <p:tgtEl>
                                          <p:spTgt spid="72"/>
                                        </p:tgtEl>
                                        <p:attrNameLst>
                                          <p:attrName>style.opacity</p:attrName>
                                        </p:attrNameLst>
                                      </p:cBhvr>
                                      <p:to>
                                        <p:strVal val="0.15"/>
                                      </p:to>
                                    </p:set>
                                    <p:animEffect filter="image" prLst="opacity: 0.15">
                                      <p:cBhvr rctx="IE">
                                        <p:cTn id="12" dur="indefinite"/>
                                        <p:tgtEl>
                                          <p:spTgt spid="7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wipe(down)">
                                      <p:cBhvr>
                                        <p:cTn id="15" dur="2000"/>
                                        <p:tgtEl>
                                          <p:spTgt spid="9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99"/>
                                        </p:tgtEl>
                                        <p:attrNameLst>
                                          <p:attrName>style.visibility</p:attrName>
                                        </p:attrNameLst>
                                      </p:cBhvr>
                                      <p:to>
                                        <p:strVal val="visible"/>
                                      </p:to>
                                    </p:set>
                                    <p:animEffect transition="in" filter="wipe(up)">
                                      <p:cBhvr>
                                        <p:cTn id="2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2"/>
          <a:stretch>
            <a:fillRect/>
          </a:stretch>
        </p:blipFill>
        <p:spPr>
          <a:xfrm>
            <a:off x="4587240" y="1030864"/>
            <a:ext cx="4065888" cy="2050404"/>
          </a:xfrm>
          <a:prstGeom prst="rect">
            <a:avLst/>
          </a:prstGeom>
        </p:spPr>
      </p:pic>
      <p:sp>
        <p:nvSpPr>
          <p:cNvPr id="75" name="TextBox 4"/>
          <p:cNvSpPr txBox="1">
            <a:spLocks noChangeArrowheads="1"/>
          </p:cNvSpPr>
          <p:nvPr/>
        </p:nvSpPr>
        <p:spPr bwMode="auto">
          <a:xfrm>
            <a:off x="853284" y="3329469"/>
            <a:ext cx="5880136" cy="508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20000"/>
              </a:spcBef>
            </a:pPr>
            <a:r>
              <a:rPr kumimoji="1" lang="zh-CN" altLang="en-US" sz="2600" b="1" dirty="0">
                <a:solidFill>
                  <a:srgbClr val="1C1C1C"/>
                </a:solidFill>
                <a:latin typeface="楷体" panose="02010609060101010101" pitchFamily="49" charset="-122"/>
                <a:ea typeface="楷体" panose="02010609060101010101" pitchFamily="49" charset="-122"/>
                <a:cs typeface="Times New Roman" panose="02020603050405020304" pitchFamily="18" charset="0"/>
              </a:rPr>
              <a:t>折线统计图和条形统计图有什么不同？</a:t>
            </a:r>
          </a:p>
        </p:txBody>
      </p:sp>
      <p:pic>
        <p:nvPicPr>
          <p:cNvPr id="2" name="图片 1"/>
          <p:cNvPicPr>
            <a:picLocks noChangeAspect="1"/>
          </p:cNvPicPr>
          <p:nvPr/>
        </p:nvPicPr>
        <p:blipFill>
          <a:blip r:embed="rId3"/>
          <a:stretch>
            <a:fillRect/>
          </a:stretch>
        </p:blipFill>
        <p:spPr>
          <a:xfrm>
            <a:off x="521352" y="1011787"/>
            <a:ext cx="4065888" cy="2088557"/>
          </a:xfrm>
          <a:prstGeom prst="rect">
            <a:avLst/>
          </a:prstGeom>
        </p:spPr>
      </p:pic>
      <p:sp>
        <p:nvSpPr>
          <p:cNvPr id="3" name="文本框 2"/>
          <p:cNvSpPr txBox="1"/>
          <p:nvPr/>
        </p:nvSpPr>
        <p:spPr>
          <a:xfrm>
            <a:off x="1478734" y="3213782"/>
            <a:ext cx="1338828" cy="369332"/>
          </a:xfrm>
          <a:prstGeom prst="rect">
            <a:avLst/>
          </a:prstGeom>
          <a:noFill/>
        </p:spPr>
        <p:txBody>
          <a:bodyPr wrap="none" rtlCol="0">
            <a:spAutoFit/>
          </a:bodyPr>
          <a:lstStyle/>
          <a:p>
            <a:r>
              <a:rPr lang="zh-CN" altLang="en-US" dirty="0">
                <a:ln>
                  <a:solidFill>
                    <a:srgbClr val="0000FF"/>
                  </a:solidFill>
                </a:ln>
                <a:solidFill>
                  <a:srgbClr val="0000FF"/>
                </a:solidFill>
                <a:latin typeface="楷体" panose="02010609060101010101" pitchFamily="49" charset="-122"/>
                <a:ea typeface="楷体" panose="02010609060101010101" pitchFamily="49" charset="-122"/>
              </a:rPr>
              <a:t>条形统计图</a:t>
            </a:r>
          </a:p>
        </p:txBody>
      </p:sp>
      <p:sp>
        <p:nvSpPr>
          <p:cNvPr id="4" name="文本框 3"/>
          <p:cNvSpPr txBox="1"/>
          <p:nvPr/>
        </p:nvSpPr>
        <p:spPr>
          <a:xfrm>
            <a:off x="6121790" y="3213782"/>
            <a:ext cx="1338828" cy="369332"/>
          </a:xfrm>
          <a:prstGeom prst="rect">
            <a:avLst/>
          </a:prstGeom>
          <a:noFill/>
        </p:spPr>
        <p:txBody>
          <a:bodyPr wrap="none" rtlCol="0">
            <a:spAutoFit/>
          </a:bodyPr>
          <a:lstStyle/>
          <a:p>
            <a:r>
              <a:rPr lang="zh-CN" altLang="en-US" dirty="0">
                <a:ln>
                  <a:solidFill>
                    <a:srgbClr val="0000FF"/>
                  </a:solidFill>
                </a:ln>
                <a:solidFill>
                  <a:srgbClr val="0000FF"/>
                </a:solidFill>
                <a:latin typeface="楷体" panose="02010609060101010101" pitchFamily="49" charset="-122"/>
                <a:ea typeface="楷体" panose="02010609060101010101" pitchFamily="49" charset="-122"/>
              </a:rPr>
              <a:t>折线统计图</a:t>
            </a:r>
          </a:p>
        </p:txBody>
      </p:sp>
      <p:grpSp>
        <p:nvGrpSpPr>
          <p:cNvPr id="5" name="组合 4"/>
          <p:cNvGrpSpPr/>
          <p:nvPr/>
        </p:nvGrpSpPr>
        <p:grpSpPr>
          <a:xfrm>
            <a:off x="2994496" y="3125992"/>
            <a:ext cx="3185487" cy="369332"/>
            <a:chOff x="3186101" y="3401426"/>
            <a:chExt cx="3185487" cy="369332"/>
          </a:xfrm>
        </p:grpSpPr>
        <p:cxnSp>
          <p:nvCxnSpPr>
            <p:cNvPr id="6" name="直接连接符 5"/>
            <p:cNvCxnSpPr/>
            <p:nvPr/>
          </p:nvCxnSpPr>
          <p:spPr>
            <a:xfrm>
              <a:off x="3348157" y="3770758"/>
              <a:ext cx="2736011" cy="0"/>
            </a:xfrm>
            <a:prstGeom prst="line">
              <a:avLst/>
            </a:prstGeom>
            <a:ln w="28575">
              <a:solidFill>
                <a:srgbClr val="990099"/>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3186101" y="3401426"/>
              <a:ext cx="3185487" cy="369332"/>
            </a:xfrm>
            <a:prstGeom prst="rect">
              <a:avLst/>
            </a:prstGeom>
            <a:noFill/>
          </p:spPr>
          <p:txBody>
            <a:bodyPr wrap="none" rtlCol="0">
              <a:spAutoFit/>
            </a:bodyPr>
            <a:lstStyle/>
            <a:p>
              <a:r>
                <a:rPr lang="zh-CN" altLang="en-US" dirty="0">
                  <a:ln>
                    <a:solidFill>
                      <a:srgbClr val="FF33CC"/>
                    </a:solidFill>
                  </a:ln>
                  <a:solidFill>
                    <a:srgbClr val="FF33CC"/>
                  </a:solidFill>
                  <a:latin typeface="楷体" panose="02010609060101010101" pitchFamily="49" charset="-122"/>
                  <a:ea typeface="楷体" panose="02010609060101010101" pitchFamily="49" charset="-122"/>
                </a:rPr>
                <a:t>都可以直观地呈现数据的多少</a:t>
              </a:r>
            </a:p>
          </p:txBody>
        </p:sp>
      </p:grpSp>
      <p:grpSp>
        <p:nvGrpSpPr>
          <p:cNvPr id="8" name="组合 7"/>
          <p:cNvGrpSpPr/>
          <p:nvPr/>
        </p:nvGrpSpPr>
        <p:grpSpPr>
          <a:xfrm>
            <a:off x="1284052" y="3583114"/>
            <a:ext cx="1996751" cy="1021388"/>
            <a:chOff x="1547664" y="3811668"/>
            <a:chExt cx="1996751" cy="1021388"/>
          </a:xfrm>
        </p:grpSpPr>
        <p:cxnSp>
          <p:nvCxnSpPr>
            <p:cNvPr id="9" name="直接箭头连接符 8"/>
            <p:cNvCxnSpPr/>
            <p:nvPr/>
          </p:nvCxnSpPr>
          <p:spPr>
            <a:xfrm>
              <a:off x="2411760" y="3811668"/>
              <a:ext cx="0" cy="360040"/>
            </a:xfrm>
            <a:prstGeom prst="straightConnector1">
              <a:avLst/>
            </a:prstGeom>
            <a:ln w="28575">
              <a:solidFill>
                <a:srgbClr val="990099"/>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547664" y="4186725"/>
              <a:ext cx="1996751" cy="646331"/>
            </a:xfrm>
            <a:prstGeom prst="rect">
              <a:avLst/>
            </a:prstGeom>
            <a:noFill/>
          </p:spPr>
          <p:txBody>
            <a:bodyPr wrap="square" rtlCol="0">
              <a:spAutoFit/>
            </a:bodyPr>
            <a:lstStyle/>
            <a:p>
              <a:r>
                <a:rPr lang="zh-CN" altLang="en-US" dirty="0">
                  <a:ln>
                    <a:solidFill>
                      <a:srgbClr val="FF0000"/>
                    </a:solidFill>
                  </a:ln>
                  <a:solidFill>
                    <a:srgbClr val="FF0000"/>
                  </a:solidFill>
                  <a:latin typeface="楷体" panose="02010609060101010101" pitchFamily="49" charset="-122"/>
                  <a:ea typeface="楷体" panose="02010609060101010101" pitchFamily="49" charset="-122"/>
                </a:rPr>
                <a:t>只能清楚地表示数据的多少。</a:t>
              </a:r>
            </a:p>
          </p:txBody>
        </p:sp>
      </p:grpSp>
      <p:grpSp>
        <p:nvGrpSpPr>
          <p:cNvPr id="11" name="组合 10"/>
          <p:cNvGrpSpPr/>
          <p:nvPr/>
        </p:nvGrpSpPr>
        <p:grpSpPr>
          <a:xfrm>
            <a:off x="4656862" y="3583114"/>
            <a:ext cx="4136478" cy="1030790"/>
            <a:chOff x="343521" y="3845829"/>
            <a:chExt cx="4136478" cy="1030790"/>
          </a:xfrm>
        </p:grpSpPr>
        <p:cxnSp>
          <p:nvCxnSpPr>
            <p:cNvPr id="12" name="直接箭头连接符 11"/>
            <p:cNvCxnSpPr/>
            <p:nvPr/>
          </p:nvCxnSpPr>
          <p:spPr>
            <a:xfrm>
              <a:off x="2411760" y="3845829"/>
              <a:ext cx="0" cy="360040"/>
            </a:xfrm>
            <a:prstGeom prst="straightConnector1">
              <a:avLst/>
            </a:prstGeom>
            <a:ln w="28575">
              <a:solidFill>
                <a:srgbClr val="990099"/>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43521" y="4230288"/>
              <a:ext cx="4136478" cy="646331"/>
            </a:xfrm>
            <a:prstGeom prst="rect">
              <a:avLst/>
            </a:prstGeom>
            <a:noFill/>
          </p:spPr>
          <p:txBody>
            <a:bodyPr wrap="square" rtlCol="0">
              <a:spAutoFit/>
            </a:bodyPr>
            <a:lstStyle/>
            <a:p>
              <a:r>
                <a:rPr lang="zh-CN" altLang="en-US" dirty="0">
                  <a:ln>
                    <a:solidFill>
                      <a:srgbClr val="FF0000"/>
                    </a:solidFill>
                  </a:ln>
                  <a:solidFill>
                    <a:srgbClr val="FF0000"/>
                  </a:solidFill>
                  <a:latin typeface="楷体" panose="02010609060101010101" pitchFamily="49" charset="-122"/>
                  <a:ea typeface="楷体" panose="02010609060101010101" pitchFamily="49" charset="-122"/>
                </a:rPr>
                <a:t>不仅能清楚地表示数据的多少，还能直观地描绘出一组数据的增减变化情况。</a:t>
              </a:r>
            </a:p>
          </p:txBody>
        </p:sp>
      </p:grpSp>
      <p:grpSp>
        <p:nvGrpSpPr>
          <p:cNvPr id="14" name="组合 8"/>
          <p:cNvGrpSpPr/>
          <p:nvPr/>
        </p:nvGrpSpPr>
        <p:grpSpPr bwMode="auto">
          <a:xfrm>
            <a:off x="112963" y="-12032"/>
            <a:ext cx="7298897" cy="715553"/>
            <a:chOff x="88900" y="0"/>
            <a:chExt cx="7299235" cy="715250"/>
          </a:xfrm>
        </p:grpSpPr>
        <p:grpSp>
          <p:nvGrpSpPr>
            <p:cNvPr id="15" name="组合 7"/>
            <p:cNvGrpSpPr/>
            <p:nvPr/>
          </p:nvGrpSpPr>
          <p:grpSpPr bwMode="auto">
            <a:xfrm>
              <a:off x="88900" y="0"/>
              <a:ext cx="6829575" cy="714072"/>
              <a:chOff x="88900" y="0"/>
              <a:chExt cx="6829575" cy="714072"/>
            </a:xfrm>
          </p:grpSpPr>
          <p:pic>
            <p:nvPicPr>
              <p:cNvPr id="17" name="图片 5"/>
              <p:cNvPicPr>
                <a:picLocks noChangeAspect="1" noChangeArrowheads="1"/>
              </p:cNvPicPr>
              <p:nvPr/>
            </p:nvPicPr>
            <p:blipFill>
              <a:blip r:embed="rId4">
                <a:extLst>
                  <a:ext uri="{28A0092B-C50C-407E-A947-70E740481C1C}">
                    <a14:useLocalDpi xmlns:a14="http://schemas.microsoft.com/office/drawing/2010/main" val="0"/>
                  </a:ext>
                </a:extLst>
              </a:blip>
              <a:srcRect r="59044"/>
              <a:stretch>
                <a:fillRect/>
              </a:stretch>
            </p:blipFill>
            <p:spPr bwMode="auto">
              <a:xfrm>
                <a:off x="88900" y="0"/>
                <a:ext cx="2501900" cy="71407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6"/>
              <p:cNvPicPr>
                <a:picLocks noChangeAspect="1" noChangeArrowheads="1"/>
              </p:cNvPicPr>
              <p:nvPr/>
            </p:nvPicPr>
            <p:blipFill>
              <a:blip r:embed="rId4">
                <a:extLst>
                  <a:ext uri="{28A0092B-C50C-407E-A947-70E740481C1C}">
                    <a14:useLocalDpi xmlns:a14="http://schemas.microsoft.com/office/drawing/2010/main" val="0"/>
                  </a:ext>
                </a:extLst>
              </a:blip>
              <a:srcRect l="14677"/>
              <a:stretch>
                <a:fillRect/>
              </a:stretch>
            </p:blipFill>
            <p:spPr bwMode="auto">
              <a:xfrm>
                <a:off x="2590801" y="0"/>
                <a:ext cx="4327674" cy="71407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Rectangle 16"/>
            <p:cNvSpPr>
              <a:spLocks noChangeArrowheads="1"/>
            </p:cNvSpPr>
            <p:nvPr/>
          </p:nvSpPr>
          <p:spPr bwMode="auto">
            <a:xfrm>
              <a:off x="224285" y="131049"/>
              <a:ext cx="7163850"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a:pPr>
              <a:r>
                <a:rPr lang="zh-CN" altLang="en-US" sz="2800" b="1" dirty="0">
                  <a:solidFill>
                    <a:srgbClr val="DB8726"/>
                  </a:solidFill>
                  <a:latin typeface="黑体" panose="02010609060101010101" pitchFamily="49" charset="-122"/>
                  <a:ea typeface="黑体" panose="02010609060101010101" pitchFamily="49" charset="-122"/>
                </a:rPr>
                <a:t>二、比较分析</a:t>
              </a:r>
              <a:r>
                <a:rPr lang="en-US" altLang="zh-CN" sz="2800" b="1" dirty="0">
                  <a:solidFill>
                    <a:srgbClr val="DB8726"/>
                  </a:solidFill>
                  <a:latin typeface="黑体" panose="02010609060101010101" pitchFamily="49" charset="-122"/>
                  <a:ea typeface="黑体" panose="02010609060101010101" pitchFamily="49" charset="-122"/>
                </a:rPr>
                <a:t>,</a:t>
              </a:r>
              <a:r>
                <a:rPr lang="zh-CN" altLang="en-US" sz="2800" b="1" dirty="0">
                  <a:solidFill>
                    <a:srgbClr val="DB8726"/>
                  </a:solidFill>
                  <a:latin typeface="黑体" panose="02010609060101010101" pitchFamily="49" charset="-122"/>
                  <a:ea typeface="黑体" panose="02010609060101010101" pitchFamily="49" charset="-122"/>
                </a:rPr>
                <a:t>认识单式折线统计图</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75"/>
                                        </p:tgtEl>
                                      </p:cBhvr>
                                    </p:animEffect>
                                    <p:set>
                                      <p:cBhvr>
                                        <p:cTn id="12" dur="1" fill="hold">
                                          <p:stCondLst>
                                            <p:cond delay="499"/>
                                          </p:stCondLst>
                                        </p:cTn>
                                        <p:tgtEl>
                                          <p:spTgt spid="7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2"/>
          <a:stretch>
            <a:fillRect/>
          </a:stretch>
        </p:blipFill>
        <p:spPr>
          <a:xfrm>
            <a:off x="801716" y="1099970"/>
            <a:ext cx="5368234" cy="2707170"/>
          </a:xfrm>
          <a:prstGeom prst="rect">
            <a:avLst/>
          </a:prstGeom>
        </p:spPr>
      </p:pic>
      <p:sp>
        <p:nvSpPr>
          <p:cNvPr id="75" name="TextBox 4"/>
          <p:cNvSpPr txBox="1">
            <a:spLocks noChangeArrowheads="1"/>
          </p:cNvSpPr>
          <p:nvPr/>
        </p:nvSpPr>
        <p:spPr bwMode="auto">
          <a:xfrm>
            <a:off x="1036463" y="4027015"/>
            <a:ext cx="5234125"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20000"/>
              </a:spcBef>
            </a:pPr>
            <a:r>
              <a:rPr kumimoji="1" lang="zh-CN" altLang="en-US" sz="2800" b="1" dirty="0">
                <a:solidFill>
                  <a:srgbClr val="1C1C1C"/>
                </a:solidFill>
                <a:latin typeface="楷体" panose="02010609060101010101" pitchFamily="49" charset="-122"/>
                <a:ea typeface="楷体" panose="02010609060101010101" pitchFamily="49" charset="-122"/>
                <a:cs typeface="Times New Roman" panose="02020603050405020304" pitchFamily="18" charset="0"/>
              </a:rPr>
              <a:t>注意观察折线，你能发现什么？</a:t>
            </a:r>
          </a:p>
        </p:txBody>
      </p:sp>
      <p:sp>
        <p:nvSpPr>
          <p:cNvPr id="76" name="圆角矩形标注 9"/>
          <p:cNvSpPr/>
          <p:nvPr/>
        </p:nvSpPr>
        <p:spPr>
          <a:xfrm>
            <a:off x="5433695" y="756920"/>
            <a:ext cx="2158365" cy="824230"/>
          </a:xfrm>
          <a:prstGeom prst="wedgeRoundRectCallout">
            <a:avLst>
              <a:gd name="adj1" fmla="val -42265"/>
              <a:gd name="adj2" fmla="val 76357"/>
              <a:gd name="adj3" fmla="val 16667"/>
            </a:avLst>
          </a:prstGeom>
          <a:solidFill>
            <a:srgbClr val="FBF4DE"/>
          </a:solidFill>
          <a:ln>
            <a:solidFill>
              <a:srgbClr val="DB87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pP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折线统计图的点表示</a:t>
            </a:r>
            <a:r>
              <a:rPr kumimoji="1"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数据的多少</a:t>
            </a:r>
            <a:r>
              <a:rPr kumimoji="1" lang="zh-CN" altLang="en-US"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p>
        </p:txBody>
      </p:sp>
      <p:sp>
        <p:nvSpPr>
          <p:cNvPr id="78" name="圆角矩形标注 9"/>
          <p:cNvSpPr/>
          <p:nvPr/>
        </p:nvSpPr>
        <p:spPr>
          <a:xfrm>
            <a:off x="2534070" y="2567980"/>
            <a:ext cx="2618253" cy="823995"/>
          </a:xfrm>
          <a:prstGeom prst="wedgeRoundRectCallout">
            <a:avLst>
              <a:gd name="adj1" fmla="val -60313"/>
              <a:gd name="adj2" fmla="val -37451"/>
              <a:gd name="adj3" fmla="val 16667"/>
            </a:avLst>
          </a:prstGeom>
          <a:solidFill>
            <a:srgbClr val="FBF4DE"/>
          </a:solidFill>
          <a:ln>
            <a:solidFill>
              <a:srgbClr val="DB87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pP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折线表示统计</a:t>
            </a:r>
            <a:r>
              <a:rPr kumimoji="1"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数据的增减变化趋势</a:t>
            </a: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a:t>
            </a:r>
          </a:p>
        </p:txBody>
      </p:sp>
      <p:sp>
        <p:nvSpPr>
          <p:cNvPr id="2" name="圆角矩形标注 9"/>
          <p:cNvSpPr/>
          <p:nvPr/>
        </p:nvSpPr>
        <p:spPr>
          <a:xfrm>
            <a:off x="5303227" y="1966957"/>
            <a:ext cx="2417609" cy="823995"/>
          </a:xfrm>
          <a:prstGeom prst="wedgeRoundRectCallout">
            <a:avLst>
              <a:gd name="adj1" fmla="val -59559"/>
              <a:gd name="adj2" fmla="val -47131"/>
              <a:gd name="adj3" fmla="val 16667"/>
            </a:avLst>
          </a:prstGeom>
          <a:solidFill>
            <a:srgbClr val="FBF4DE"/>
          </a:solidFill>
          <a:ln>
            <a:solidFill>
              <a:srgbClr val="DB87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pP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折线统计图的点的位置表示</a:t>
            </a:r>
            <a:r>
              <a:rPr kumimoji="1"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数据的大小</a:t>
            </a:r>
            <a:r>
              <a:rPr kumimoji="1" lang="zh-CN" altLang="en-US"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wipe(left)">
                                      <p:cBhvr>
                                        <p:cTn id="12" dur="500"/>
                                        <p:tgtEl>
                                          <p:spTgt spid="7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wipe(left)">
                                      <p:cBhvr>
                                        <p:cTn id="2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bldLvl="0" animBg="1"/>
      <p:bldP spid="78" grpId="0" animBg="1"/>
      <p:bldP spid="2"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2"/>
          <a:stretch>
            <a:fillRect/>
          </a:stretch>
        </p:blipFill>
        <p:spPr>
          <a:xfrm>
            <a:off x="801716" y="1099970"/>
            <a:ext cx="5368234" cy="2707170"/>
          </a:xfrm>
          <a:prstGeom prst="rect">
            <a:avLst/>
          </a:prstGeom>
        </p:spPr>
      </p:pic>
      <p:sp>
        <p:nvSpPr>
          <p:cNvPr id="75" name="TextBox 4"/>
          <p:cNvSpPr txBox="1">
            <a:spLocks noChangeArrowheads="1"/>
          </p:cNvSpPr>
          <p:nvPr/>
        </p:nvSpPr>
        <p:spPr bwMode="auto">
          <a:xfrm>
            <a:off x="960836" y="3827636"/>
            <a:ext cx="7571272" cy="92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20000"/>
              </a:spcBef>
            </a:pPr>
            <a:r>
              <a:rPr kumimoji="1" lang="zh-CN" altLang="en-US" sz="2400" b="1" dirty="0">
                <a:solidFill>
                  <a:srgbClr val="1C1C1C"/>
                </a:solidFill>
                <a:latin typeface="楷体" panose="02010609060101010101" pitchFamily="49" charset="-122"/>
                <a:ea typeface="楷体" panose="02010609060101010101" pitchFamily="49" charset="-122"/>
                <a:cs typeface="Times New Roman" panose="02020603050405020304" pitchFamily="18" charset="0"/>
              </a:rPr>
              <a:t>我们从折线统计图中折线的陡、平就可以直观看出数量增减变化的大小、快慢趋势。</a:t>
            </a:r>
          </a:p>
        </p:txBody>
      </p:sp>
      <p:sp>
        <p:nvSpPr>
          <p:cNvPr id="3" name="圆角矩形标注 9"/>
          <p:cNvSpPr/>
          <p:nvPr/>
        </p:nvSpPr>
        <p:spPr>
          <a:xfrm>
            <a:off x="5817087" y="1639312"/>
            <a:ext cx="2839233" cy="1285014"/>
          </a:xfrm>
          <a:prstGeom prst="wedgeRoundRectCallout">
            <a:avLst>
              <a:gd name="adj1" fmla="val -62788"/>
              <a:gd name="adj2" fmla="val 16055"/>
              <a:gd name="adj3" fmla="val 16667"/>
            </a:avLst>
          </a:prstGeom>
          <a:solidFill>
            <a:srgbClr val="FBF4DE"/>
          </a:solidFill>
          <a:ln>
            <a:solidFill>
              <a:srgbClr val="DB87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pP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从折线看，我国总人口数是</a:t>
            </a:r>
            <a:r>
              <a:rPr kumimoji="1"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逐年上升</a:t>
            </a: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的，但是</a:t>
            </a:r>
            <a:r>
              <a:rPr kumimoji="1"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上升的幅度</a:t>
            </a: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越来越小</a:t>
            </a:r>
            <a:r>
              <a:rPr kumimoji="1" lang="en-US" altLang="zh-CN"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4587240" y="1030864"/>
            <a:ext cx="4065888" cy="2050404"/>
          </a:xfrm>
          <a:prstGeom prst="rect">
            <a:avLst/>
          </a:prstGeom>
        </p:spPr>
      </p:pic>
      <p:grpSp>
        <p:nvGrpSpPr>
          <p:cNvPr id="6" name="组合 5"/>
          <p:cNvGrpSpPr/>
          <p:nvPr/>
        </p:nvGrpSpPr>
        <p:grpSpPr>
          <a:xfrm>
            <a:off x="262947" y="335598"/>
            <a:ext cx="2940118" cy="957262"/>
            <a:chOff x="209607" y="465138"/>
            <a:chExt cx="2940118" cy="957262"/>
          </a:xfrm>
        </p:grpSpPr>
        <p:pic>
          <p:nvPicPr>
            <p:cNvPr id="4" name="图片 4"/>
            <p:cNvPicPr>
              <a:picLocks noChangeAspect="1" noChangeArrowheads="1"/>
            </p:cNvPicPr>
            <p:nvPr/>
          </p:nvPicPr>
          <p:blipFill>
            <a:blip r:embed="rId3" cstate="print">
              <a:extLst>
                <a:ext uri="{28A0092B-C50C-407E-A947-70E740481C1C}">
                  <a14:useLocalDpi xmlns:a14="http://schemas.microsoft.com/office/drawing/2010/main" val="0"/>
                </a:ext>
              </a:extLst>
            </a:blip>
            <a:srcRect t="35556" b="35556"/>
            <a:stretch>
              <a:fillRect/>
            </a:stretch>
          </p:blipFill>
          <p:spPr bwMode="auto">
            <a:xfrm>
              <a:off x="433705" y="465138"/>
              <a:ext cx="271602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6"/>
            <p:cNvSpPr>
              <a:spLocks noChangeArrowheads="1"/>
            </p:cNvSpPr>
            <p:nvPr/>
          </p:nvSpPr>
          <p:spPr bwMode="auto">
            <a:xfrm>
              <a:off x="209607" y="666908"/>
              <a:ext cx="2940118"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defRPr/>
              </a:pPr>
              <a:r>
                <a:rPr lang="zh-CN" altLang="en-US" sz="2800" b="1" dirty="0">
                  <a:ln>
                    <a:solidFill>
                      <a:srgbClr val="DB8726"/>
                    </a:solidFill>
                  </a:ln>
                  <a:solidFill>
                    <a:schemeClr val="bg1"/>
                  </a:solidFill>
                  <a:latin typeface="微软雅黑" panose="020B0503020204020204" charset="-122"/>
                  <a:ea typeface="微软雅黑" panose="020B0503020204020204" charset="-122"/>
                </a:rPr>
                <a:t>归纳总结</a:t>
              </a:r>
            </a:p>
          </p:txBody>
        </p:sp>
      </p:grpSp>
      <p:sp>
        <p:nvSpPr>
          <p:cNvPr id="7" name="矩形 4"/>
          <p:cNvSpPr>
            <a:spLocks noChangeArrowheads="1"/>
          </p:cNvSpPr>
          <p:nvPr/>
        </p:nvSpPr>
        <p:spPr bwMode="auto">
          <a:xfrm>
            <a:off x="802703" y="2070402"/>
            <a:ext cx="3581717" cy="1949508"/>
          </a:xfrm>
          <a:prstGeom prst="rect">
            <a:avLst/>
          </a:prstGeom>
          <a:solidFill>
            <a:srgbClr val="FAD6E8"/>
          </a:solidFill>
          <a:ln w="28575">
            <a:solidFill>
              <a:srgbClr val="E72D8B"/>
            </a:solidFill>
            <a:miter lim="800000"/>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 </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表示数据的多少；</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marL="358775" indent="-358775">
              <a:lnSpc>
                <a:spcPct val="15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2. </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表示数据的增减变化情况。 </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 name="文本框 10"/>
          <p:cNvSpPr txBox="1">
            <a:spLocks noChangeArrowheads="1"/>
          </p:cNvSpPr>
          <p:nvPr/>
        </p:nvSpPr>
        <p:spPr bwMode="auto">
          <a:xfrm>
            <a:off x="695070" y="1346745"/>
            <a:ext cx="3689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b="1" dirty="0">
                <a:latin typeface="黑体" panose="02010609060101010101" pitchFamily="49" charset="-122"/>
                <a:ea typeface="黑体" panose="02010609060101010101" pitchFamily="49" charset="-122"/>
              </a:rPr>
              <a:t>折线统计图的特点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140" y="526911"/>
            <a:ext cx="1402080" cy="401446"/>
          </a:xfrm>
          <a:prstGeom prst="rect">
            <a:avLst/>
          </a:prstGeom>
        </p:spPr>
      </p:pic>
      <p:sp>
        <p:nvSpPr>
          <p:cNvPr id="3" name="文本框 4"/>
          <p:cNvSpPr txBox="1">
            <a:spLocks noChangeArrowheads="1"/>
          </p:cNvSpPr>
          <p:nvPr/>
        </p:nvSpPr>
        <p:spPr bwMode="auto">
          <a:xfrm>
            <a:off x="885508" y="976310"/>
            <a:ext cx="4154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4" name="图片 3"/>
          <p:cNvPicPr>
            <a:picLocks noChangeAspect="1"/>
          </p:cNvPicPr>
          <p:nvPr/>
        </p:nvPicPr>
        <p:blipFill>
          <a:blip r:embed="rId3"/>
          <a:stretch>
            <a:fillRect/>
          </a:stretch>
        </p:blipFill>
        <p:spPr>
          <a:xfrm>
            <a:off x="1565508" y="1119021"/>
            <a:ext cx="5818272" cy="316479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140" y="526911"/>
            <a:ext cx="1402080" cy="401446"/>
          </a:xfrm>
          <a:prstGeom prst="rect">
            <a:avLst/>
          </a:prstGeom>
        </p:spPr>
      </p:pic>
      <p:sp>
        <p:nvSpPr>
          <p:cNvPr id="3" name="文本框 4"/>
          <p:cNvSpPr txBox="1">
            <a:spLocks noChangeArrowheads="1"/>
          </p:cNvSpPr>
          <p:nvPr/>
        </p:nvSpPr>
        <p:spPr bwMode="auto">
          <a:xfrm>
            <a:off x="885508" y="976310"/>
            <a:ext cx="4154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 name="文本框 5"/>
          <p:cNvSpPr txBox="1"/>
          <p:nvPr/>
        </p:nvSpPr>
        <p:spPr>
          <a:xfrm>
            <a:off x="1692224" y="1485928"/>
            <a:ext cx="6080760" cy="36933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800" dirty="0">
                <a:latin typeface="Times New Roman" panose="02020603050405020304" pitchFamily="18" charset="0"/>
                <a:cs typeface="Times New Roman" panose="02020603050405020304" pitchFamily="18" charset="0"/>
              </a:rPr>
              <a:t>2012—2021</a:t>
            </a:r>
            <a:r>
              <a:rPr lang="zh-CN" altLang="en-US" sz="1800" dirty="0">
                <a:latin typeface="Times New Roman" panose="02020603050405020304" pitchFamily="18" charset="0"/>
                <a:cs typeface="Times New Roman" panose="02020603050405020304" pitchFamily="18" charset="0"/>
              </a:rPr>
              <a:t>年某地青少年机器人大赛参赛队伍数统计表</a:t>
            </a:r>
          </a:p>
        </p:txBody>
      </p:sp>
      <p:graphicFrame>
        <p:nvGraphicFramePr>
          <p:cNvPr id="7" name="表格 11"/>
          <p:cNvGraphicFramePr>
            <a:graphicFrameLocks noGrp="1"/>
          </p:cNvGraphicFramePr>
          <p:nvPr/>
        </p:nvGraphicFramePr>
        <p:xfrm>
          <a:off x="1101462" y="1995546"/>
          <a:ext cx="7157030" cy="914400"/>
        </p:xfrm>
        <a:graphic>
          <a:graphicData uri="http://schemas.openxmlformats.org/drawingml/2006/table">
            <a:tbl>
              <a:tblPr>
                <a:tableStyleId>{BC89EF96-8CEA-46FF-86C4-4CE0E7609802}</a:tableStyleId>
              </a:tblPr>
              <a:tblGrid>
                <a:gridCol w="904870">
                  <a:extLst>
                    <a:ext uri="{9D8B030D-6E8A-4147-A177-3AD203B41FA5}">
                      <a16:colId xmlns:a16="http://schemas.microsoft.com/office/drawing/2014/main" val="20000"/>
                    </a:ext>
                  </a:extLst>
                </a:gridCol>
                <a:gridCol w="625216">
                  <a:extLst>
                    <a:ext uri="{9D8B030D-6E8A-4147-A177-3AD203B41FA5}">
                      <a16:colId xmlns:a16="http://schemas.microsoft.com/office/drawing/2014/main" val="20001"/>
                    </a:ext>
                  </a:extLst>
                </a:gridCol>
                <a:gridCol w="625216">
                  <a:extLst>
                    <a:ext uri="{9D8B030D-6E8A-4147-A177-3AD203B41FA5}">
                      <a16:colId xmlns:a16="http://schemas.microsoft.com/office/drawing/2014/main" val="20002"/>
                    </a:ext>
                  </a:extLst>
                </a:gridCol>
                <a:gridCol w="625216">
                  <a:extLst>
                    <a:ext uri="{9D8B030D-6E8A-4147-A177-3AD203B41FA5}">
                      <a16:colId xmlns:a16="http://schemas.microsoft.com/office/drawing/2014/main" val="20003"/>
                    </a:ext>
                  </a:extLst>
                </a:gridCol>
                <a:gridCol w="625216">
                  <a:extLst>
                    <a:ext uri="{9D8B030D-6E8A-4147-A177-3AD203B41FA5}">
                      <a16:colId xmlns:a16="http://schemas.microsoft.com/office/drawing/2014/main" val="20004"/>
                    </a:ext>
                  </a:extLst>
                </a:gridCol>
                <a:gridCol w="625216">
                  <a:extLst>
                    <a:ext uri="{9D8B030D-6E8A-4147-A177-3AD203B41FA5}">
                      <a16:colId xmlns:a16="http://schemas.microsoft.com/office/drawing/2014/main" val="20005"/>
                    </a:ext>
                  </a:extLst>
                </a:gridCol>
                <a:gridCol w="625216">
                  <a:extLst>
                    <a:ext uri="{9D8B030D-6E8A-4147-A177-3AD203B41FA5}">
                      <a16:colId xmlns:a16="http://schemas.microsoft.com/office/drawing/2014/main" val="20006"/>
                    </a:ext>
                  </a:extLst>
                </a:gridCol>
                <a:gridCol w="625216">
                  <a:extLst>
                    <a:ext uri="{9D8B030D-6E8A-4147-A177-3AD203B41FA5}">
                      <a16:colId xmlns:a16="http://schemas.microsoft.com/office/drawing/2014/main" val="20007"/>
                    </a:ext>
                  </a:extLst>
                </a:gridCol>
                <a:gridCol w="625216">
                  <a:extLst>
                    <a:ext uri="{9D8B030D-6E8A-4147-A177-3AD203B41FA5}">
                      <a16:colId xmlns:a16="http://schemas.microsoft.com/office/drawing/2014/main" val="20008"/>
                    </a:ext>
                  </a:extLst>
                </a:gridCol>
                <a:gridCol w="625216">
                  <a:extLst>
                    <a:ext uri="{9D8B030D-6E8A-4147-A177-3AD203B41FA5}">
                      <a16:colId xmlns:a16="http://schemas.microsoft.com/office/drawing/2014/main" val="20009"/>
                    </a:ext>
                  </a:extLst>
                </a:gridCol>
                <a:gridCol w="625216">
                  <a:extLst>
                    <a:ext uri="{9D8B030D-6E8A-4147-A177-3AD203B41FA5}">
                      <a16:colId xmlns:a16="http://schemas.microsoft.com/office/drawing/2014/main" val="20010"/>
                    </a:ext>
                  </a:extLst>
                </a:gridCol>
              </a:tblGrid>
              <a:tr h="280679">
                <a:tc>
                  <a:txBody>
                    <a:bodyPr/>
                    <a:lstStyle/>
                    <a:p>
                      <a:pPr algn="ctr"/>
                      <a:r>
                        <a:rPr lang="zh-CN" altLang="en-US" sz="1600" b="1" dirty="0">
                          <a:latin typeface="Times New Roman" panose="02020603050405020304" pitchFamily="18" charset="0"/>
                          <a:ea typeface="楷体" panose="02010609060101010101" pitchFamily="49" charset="-122"/>
                          <a:cs typeface="Times New Roman" panose="02020603050405020304" pitchFamily="18" charset="0"/>
                        </a:rPr>
                        <a:t>年 份</a:t>
                      </a: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2012</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2013</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2014</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2015</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2016</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2017</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2018</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2019</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2020</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2021</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extLst>
                  <a:ext uri="{0D108BD9-81ED-4DB2-BD59-A6C34878D82A}">
                    <a16:rowId xmlns:a16="http://schemas.microsoft.com/office/drawing/2014/main" val="10000"/>
                  </a:ext>
                </a:extLst>
              </a:tr>
              <a:tr h="400326">
                <a:tc>
                  <a:txBody>
                    <a:bodyPr/>
                    <a:lstStyle/>
                    <a:p>
                      <a:pPr algn="ctr"/>
                      <a:r>
                        <a:rPr lang="zh-CN" altLang="en-US" sz="1600" b="1" dirty="0">
                          <a:latin typeface="Times New Roman" panose="02020603050405020304" pitchFamily="18" charset="0"/>
                          <a:ea typeface="楷体" panose="02010609060101010101" pitchFamily="49" charset="-122"/>
                          <a:cs typeface="Times New Roman" panose="02020603050405020304" pitchFamily="18" charset="0"/>
                        </a:rPr>
                        <a:t>参赛队伍</a:t>
                      </a: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b="1" dirty="0">
                          <a:latin typeface="Times New Roman" panose="02020603050405020304" pitchFamily="18" charset="0"/>
                          <a:ea typeface="楷体" panose="02010609060101010101" pitchFamily="49" charset="-122"/>
                          <a:cs typeface="Times New Roman" panose="02020603050405020304" pitchFamily="18" charset="0"/>
                        </a:rPr>
                        <a:t>支</a:t>
                      </a: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FFFFF"/>
                    </a:solidFill>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128</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123</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137</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168</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175</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190</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212</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203</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247</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600" b="1" dirty="0">
                          <a:latin typeface="Times New Roman" panose="02020603050405020304" pitchFamily="18" charset="0"/>
                          <a:ea typeface="楷体" panose="02010609060101010101" pitchFamily="49" charset="-122"/>
                          <a:cs typeface="Times New Roman" panose="02020603050405020304" pitchFamily="18" charset="0"/>
                        </a:rPr>
                        <a:t>264</a:t>
                      </a:r>
                      <a:endParaRPr lang="zh-CN" altLang="en-US" sz="16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8" name="文本框 4"/>
          <p:cNvSpPr txBox="1">
            <a:spLocks noChangeArrowheads="1"/>
          </p:cNvSpPr>
          <p:nvPr/>
        </p:nvSpPr>
        <p:spPr bwMode="auto">
          <a:xfrm>
            <a:off x="1101462" y="3050232"/>
            <a:ext cx="6765495" cy="121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600" b="1" dirty="0">
                <a:latin typeface="Times New Roman" panose="02020603050405020304" pitchFamily="18" charset="0"/>
                <a:ea typeface="黑体" panose="02010609060101010101" pitchFamily="49" charset="-122"/>
                <a:cs typeface="Times New Roman" panose="02020603050405020304" pitchFamily="18" charset="0"/>
              </a:rPr>
              <a:t>根据统计表中的数据绘制折线统计图，并回答下面的问题。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表格 34"/>
          <p:cNvGraphicFramePr>
            <a:graphicFrameLocks noGrp="1"/>
          </p:cNvGraphicFramePr>
          <p:nvPr/>
        </p:nvGraphicFramePr>
        <p:xfrm>
          <a:off x="1668780" y="2331263"/>
          <a:ext cx="5509260" cy="2194560"/>
        </p:xfrm>
        <a:graphic>
          <a:graphicData uri="http://schemas.openxmlformats.org/drawingml/2006/table">
            <a:tbl>
              <a:tblPr firstRow="1" bandRow="1">
                <a:tableStyleId>{5940675A-B579-460E-94D1-54222C63F5DA}</a:tableStyleId>
              </a:tblPr>
              <a:tblGrid>
                <a:gridCol w="550926">
                  <a:extLst>
                    <a:ext uri="{9D8B030D-6E8A-4147-A177-3AD203B41FA5}">
                      <a16:colId xmlns:a16="http://schemas.microsoft.com/office/drawing/2014/main" val="20000"/>
                    </a:ext>
                  </a:extLst>
                </a:gridCol>
                <a:gridCol w="550926">
                  <a:extLst>
                    <a:ext uri="{9D8B030D-6E8A-4147-A177-3AD203B41FA5}">
                      <a16:colId xmlns:a16="http://schemas.microsoft.com/office/drawing/2014/main" val="20001"/>
                    </a:ext>
                  </a:extLst>
                </a:gridCol>
                <a:gridCol w="550926">
                  <a:extLst>
                    <a:ext uri="{9D8B030D-6E8A-4147-A177-3AD203B41FA5}">
                      <a16:colId xmlns:a16="http://schemas.microsoft.com/office/drawing/2014/main" val="20002"/>
                    </a:ext>
                  </a:extLst>
                </a:gridCol>
                <a:gridCol w="550926">
                  <a:extLst>
                    <a:ext uri="{9D8B030D-6E8A-4147-A177-3AD203B41FA5}">
                      <a16:colId xmlns:a16="http://schemas.microsoft.com/office/drawing/2014/main" val="20003"/>
                    </a:ext>
                  </a:extLst>
                </a:gridCol>
                <a:gridCol w="550926">
                  <a:extLst>
                    <a:ext uri="{9D8B030D-6E8A-4147-A177-3AD203B41FA5}">
                      <a16:colId xmlns:a16="http://schemas.microsoft.com/office/drawing/2014/main" val="20004"/>
                    </a:ext>
                  </a:extLst>
                </a:gridCol>
                <a:gridCol w="550926">
                  <a:extLst>
                    <a:ext uri="{9D8B030D-6E8A-4147-A177-3AD203B41FA5}">
                      <a16:colId xmlns:a16="http://schemas.microsoft.com/office/drawing/2014/main" val="20005"/>
                    </a:ext>
                  </a:extLst>
                </a:gridCol>
                <a:gridCol w="550926">
                  <a:extLst>
                    <a:ext uri="{9D8B030D-6E8A-4147-A177-3AD203B41FA5}">
                      <a16:colId xmlns:a16="http://schemas.microsoft.com/office/drawing/2014/main" val="20006"/>
                    </a:ext>
                  </a:extLst>
                </a:gridCol>
                <a:gridCol w="550926">
                  <a:extLst>
                    <a:ext uri="{9D8B030D-6E8A-4147-A177-3AD203B41FA5}">
                      <a16:colId xmlns:a16="http://schemas.microsoft.com/office/drawing/2014/main" val="20007"/>
                    </a:ext>
                  </a:extLst>
                </a:gridCol>
                <a:gridCol w="550926">
                  <a:extLst>
                    <a:ext uri="{9D8B030D-6E8A-4147-A177-3AD203B41FA5}">
                      <a16:colId xmlns:a16="http://schemas.microsoft.com/office/drawing/2014/main" val="20008"/>
                    </a:ext>
                  </a:extLst>
                </a:gridCol>
                <a:gridCol w="550926">
                  <a:extLst>
                    <a:ext uri="{9D8B030D-6E8A-4147-A177-3AD203B41FA5}">
                      <a16:colId xmlns:a16="http://schemas.microsoft.com/office/drawing/2014/main" val="20009"/>
                    </a:ext>
                  </a:extLst>
                </a:gridCol>
              </a:tblGrid>
              <a:tr h="363200">
                <a:tc>
                  <a:txBody>
                    <a:bodyPr/>
                    <a:lstStyle/>
                    <a:p>
                      <a:endParaRPr lang="zh-CN" altLang="en-US"/>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0"/>
                  </a:ext>
                </a:extLst>
              </a:tr>
              <a:tr h="363200">
                <a:tc>
                  <a:txBody>
                    <a:bodyPr/>
                    <a:lstStyle/>
                    <a:p>
                      <a:endParaRPr lang="zh-CN" altLang="en-US"/>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1"/>
                  </a:ext>
                </a:extLst>
              </a:tr>
              <a:tr h="363200">
                <a:tc>
                  <a:txBody>
                    <a:bodyPr/>
                    <a:lstStyle/>
                    <a:p>
                      <a:endParaRPr lang="zh-CN" altLang="en-US"/>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2"/>
                  </a:ext>
                </a:extLst>
              </a:tr>
              <a:tr h="363200">
                <a:tc>
                  <a:txBody>
                    <a:bodyPr/>
                    <a:lstStyle/>
                    <a:p>
                      <a:endParaRPr lang="zh-CN" altLang="en-US"/>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3"/>
                  </a:ext>
                </a:extLst>
              </a:tr>
              <a:tr h="363200">
                <a:tc>
                  <a:txBody>
                    <a:bodyPr/>
                    <a:lstStyle/>
                    <a:p>
                      <a:endParaRPr lang="zh-CN" altLang="en-US"/>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4"/>
                  </a:ext>
                </a:extLst>
              </a:tr>
              <a:tr h="363200">
                <a:tc>
                  <a:txBody>
                    <a:bodyPr/>
                    <a:lstStyle/>
                    <a:p>
                      <a:endParaRPr lang="zh-CN" altLang="en-US"/>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61" name="任意多边形: 形状 60"/>
          <p:cNvSpPr/>
          <p:nvPr/>
        </p:nvSpPr>
        <p:spPr>
          <a:xfrm>
            <a:off x="2217420" y="2567365"/>
            <a:ext cx="4960620" cy="1059180"/>
          </a:xfrm>
          <a:custGeom>
            <a:avLst/>
            <a:gdLst>
              <a:gd name="connsiteX0" fmla="*/ 0 w 4960620"/>
              <a:gd name="connsiteY0" fmla="*/ 982980 h 1059180"/>
              <a:gd name="connsiteX1" fmla="*/ 548640 w 4960620"/>
              <a:gd name="connsiteY1" fmla="*/ 1059180 h 1059180"/>
              <a:gd name="connsiteX2" fmla="*/ 1104900 w 4960620"/>
              <a:gd name="connsiteY2" fmla="*/ 975360 h 1059180"/>
              <a:gd name="connsiteX3" fmla="*/ 1653540 w 4960620"/>
              <a:gd name="connsiteY3" fmla="*/ 746760 h 1059180"/>
              <a:gd name="connsiteX4" fmla="*/ 2209800 w 4960620"/>
              <a:gd name="connsiteY4" fmla="*/ 662940 h 1059180"/>
              <a:gd name="connsiteX5" fmla="*/ 2758440 w 4960620"/>
              <a:gd name="connsiteY5" fmla="*/ 579120 h 1059180"/>
              <a:gd name="connsiteX6" fmla="*/ 3314700 w 4960620"/>
              <a:gd name="connsiteY6" fmla="*/ 365760 h 1059180"/>
              <a:gd name="connsiteX7" fmla="*/ 3870960 w 4960620"/>
              <a:gd name="connsiteY7" fmla="*/ 441960 h 1059180"/>
              <a:gd name="connsiteX8" fmla="*/ 4404360 w 4960620"/>
              <a:gd name="connsiteY8" fmla="*/ 190500 h 1059180"/>
              <a:gd name="connsiteX9" fmla="*/ 4960620 w 4960620"/>
              <a:gd name="connsiteY9" fmla="*/ 0 h 10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0620" h="1059180">
                <a:moveTo>
                  <a:pt x="0" y="982980"/>
                </a:moveTo>
                <a:lnTo>
                  <a:pt x="548640" y="1059180"/>
                </a:lnTo>
                <a:lnTo>
                  <a:pt x="1104900" y="975360"/>
                </a:lnTo>
                <a:lnTo>
                  <a:pt x="1653540" y="746760"/>
                </a:lnTo>
                <a:lnTo>
                  <a:pt x="2209800" y="662940"/>
                </a:lnTo>
                <a:lnTo>
                  <a:pt x="2758440" y="579120"/>
                </a:lnTo>
                <a:lnTo>
                  <a:pt x="3314700" y="365760"/>
                </a:lnTo>
                <a:lnTo>
                  <a:pt x="3870960" y="441960"/>
                </a:lnTo>
                <a:lnTo>
                  <a:pt x="4404360" y="190500"/>
                </a:lnTo>
                <a:lnTo>
                  <a:pt x="4960620" y="0"/>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表格 11"/>
          <p:cNvGraphicFramePr>
            <a:graphicFrameLocks noGrp="1"/>
          </p:cNvGraphicFramePr>
          <p:nvPr/>
        </p:nvGraphicFramePr>
        <p:xfrm>
          <a:off x="1008725" y="530441"/>
          <a:ext cx="6847495" cy="874853"/>
        </p:xfrm>
        <a:graphic>
          <a:graphicData uri="http://schemas.openxmlformats.org/drawingml/2006/table">
            <a:tbl>
              <a:tblPr>
                <a:tableStyleId>{BC89EF96-8CEA-46FF-86C4-4CE0E7609802}</a:tableStyleId>
              </a:tblPr>
              <a:tblGrid>
                <a:gridCol w="865735">
                  <a:extLst>
                    <a:ext uri="{9D8B030D-6E8A-4147-A177-3AD203B41FA5}">
                      <a16:colId xmlns:a16="http://schemas.microsoft.com/office/drawing/2014/main" val="20000"/>
                    </a:ext>
                  </a:extLst>
                </a:gridCol>
                <a:gridCol w="598176">
                  <a:extLst>
                    <a:ext uri="{9D8B030D-6E8A-4147-A177-3AD203B41FA5}">
                      <a16:colId xmlns:a16="http://schemas.microsoft.com/office/drawing/2014/main" val="20001"/>
                    </a:ext>
                  </a:extLst>
                </a:gridCol>
                <a:gridCol w="598176">
                  <a:extLst>
                    <a:ext uri="{9D8B030D-6E8A-4147-A177-3AD203B41FA5}">
                      <a16:colId xmlns:a16="http://schemas.microsoft.com/office/drawing/2014/main" val="20002"/>
                    </a:ext>
                  </a:extLst>
                </a:gridCol>
                <a:gridCol w="598176">
                  <a:extLst>
                    <a:ext uri="{9D8B030D-6E8A-4147-A177-3AD203B41FA5}">
                      <a16:colId xmlns:a16="http://schemas.microsoft.com/office/drawing/2014/main" val="20003"/>
                    </a:ext>
                  </a:extLst>
                </a:gridCol>
                <a:gridCol w="598176">
                  <a:extLst>
                    <a:ext uri="{9D8B030D-6E8A-4147-A177-3AD203B41FA5}">
                      <a16:colId xmlns:a16="http://schemas.microsoft.com/office/drawing/2014/main" val="20004"/>
                    </a:ext>
                  </a:extLst>
                </a:gridCol>
                <a:gridCol w="598176">
                  <a:extLst>
                    <a:ext uri="{9D8B030D-6E8A-4147-A177-3AD203B41FA5}">
                      <a16:colId xmlns:a16="http://schemas.microsoft.com/office/drawing/2014/main" val="20005"/>
                    </a:ext>
                  </a:extLst>
                </a:gridCol>
                <a:gridCol w="598176">
                  <a:extLst>
                    <a:ext uri="{9D8B030D-6E8A-4147-A177-3AD203B41FA5}">
                      <a16:colId xmlns:a16="http://schemas.microsoft.com/office/drawing/2014/main" val="20006"/>
                    </a:ext>
                  </a:extLst>
                </a:gridCol>
                <a:gridCol w="598176">
                  <a:extLst>
                    <a:ext uri="{9D8B030D-6E8A-4147-A177-3AD203B41FA5}">
                      <a16:colId xmlns:a16="http://schemas.microsoft.com/office/drawing/2014/main" val="20007"/>
                    </a:ext>
                  </a:extLst>
                </a:gridCol>
                <a:gridCol w="598176">
                  <a:extLst>
                    <a:ext uri="{9D8B030D-6E8A-4147-A177-3AD203B41FA5}">
                      <a16:colId xmlns:a16="http://schemas.microsoft.com/office/drawing/2014/main" val="20008"/>
                    </a:ext>
                  </a:extLst>
                </a:gridCol>
                <a:gridCol w="598176">
                  <a:extLst>
                    <a:ext uri="{9D8B030D-6E8A-4147-A177-3AD203B41FA5}">
                      <a16:colId xmlns:a16="http://schemas.microsoft.com/office/drawing/2014/main" val="20009"/>
                    </a:ext>
                  </a:extLst>
                </a:gridCol>
                <a:gridCol w="598176">
                  <a:extLst>
                    <a:ext uri="{9D8B030D-6E8A-4147-A177-3AD203B41FA5}">
                      <a16:colId xmlns:a16="http://schemas.microsoft.com/office/drawing/2014/main" val="20010"/>
                    </a:ext>
                  </a:extLst>
                </a:gridCol>
              </a:tblGrid>
              <a:tr h="320779">
                <a:tc>
                  <a:txBody>
                    <a:bodyPr/>
                    <a:lstStyle/>
                    <a:p>
                      <a:pPr algn="ctr"/>
                      <a:r>
                        <a:rPr lang="zh-CN" altLang="en-US" sz="1500" b="1" dirty="0">
                          <a:latin typeface="Times New Roman" panose="02020603050405020304" pitchFamily="18" charset="0"/>
                          <a:ea typeface="楷体" panose="02010609060101010101" pitchFamily="49" charset="-122"/>
                          <a:cs typeface="Times New Roman" panose="02020603050405020304" pitchFamily="18" charset="0"/>
                        </a:rPr>
                        <a:t>年 份</a:t>
                      </a: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2012</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2013</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2014</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2015</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2016</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2017</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2018</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2019</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2020</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2021</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F5FFFF"/>
                    </a:solidFill>
                  </a:tcPr>
                </a:tc>
                <a:extLst>
                  <a:ext uri="{0D108BD9-81ED-4DB2-BD59-A6C34878D82A}">
                    <a16:rowId xmlns:a16="http://schemas.microsoft.com/office/drawing/2014/main" val="10000"/>
                  </a:ext>
                </a:extLst>
              </a:tr>
              <a:tr h="554074">
                <a:tc>
                  <a:txBody>
                    <a:bodyPr/>
                    <a:lstStyle/>
                    <a:p>
                      <a:pPr algn="ctr"/>
                      <a:r>
                        <a:rPr lang="zh-CN" altLang="en-US" sz="1500" b="1" dirty="0">
                          <a:latin typeface="Times New Roman" panose="02020603050405020304" pitchFamily="18" charset="0"/>
                          <a:ea typeface="楷体" panose="02010609060101010101" pitchFamily="49" charset="-122"/>
                          <a:cs typeface="Times New Roman" panose="02020603050405020304" pitchFamily="18" charset="0"/>
                        </a:rPr>
                        <a:t>参赛队伍</a:t>
                      </a: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500" b="1" dirty="0">
                          <a:latin typeface="Times New Roman" panose="02020603050405020304" pitchFamily="18" charset="0"/>
                          <a:ea typeface="楷体" panose="02010609060101010101" pitchFamily="49" charset="-122"/>
                          <a:cs typeface="Times New Roman" panose="02020603050405020304" pitchFamily="18" charset="0"/>
                        </a:rPr>
                        <a:t>支</a:t>
                      </a: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FFFFF"/>
                    </a:solidFill>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128</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123</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137</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168</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175</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190</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212</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203</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247</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a:r>
                        <a:rPr lang="en-US" altLang="zh-CN" sz="1500" b="1" dirty="0">
                          <a:latin typeface="Times New Roman" panose="02020603050405020304" pitchFamily="18" charset="0"/>
                          <a:ea typeface="楷体" panose="02010609060101010101" pitchFamily="49" charset="-122"/>
                          <a:cs typeface="Times New Roman" panose="02020603050405020304" pitchFamily="18" charset="0"/>
                        </a:rPr>
                        <a:t>264</a:t>
                      </a:r>
                      <a:endParaRPr lang="zh-CN" altLang="en-US" sz="1500" b="1" dirty="0">
                        <a:latin typeface="Times New Roman" panose="02020603050405020304" pitchFamily="18" charset="0"/>
                        <a:ea typeface="楷体" panose="02010609060101010101" pitchFamily="49" charset="-122"/>
                        <a:cs typeface="Times New Roman" panose="02020603050405020304" pitchFamily="18" charset="0"/>
                      </a:endParaRPr>
                    </a:p>
                  </a:txBody>
                  <a:tcPr marL="87485" marR="87485" marT="43743" marB="43743"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文本框 2"/>
          <p:cNvSpPr txBox="1"/>
          <p:nvPr/>
        </p:nvSpPr>
        <p:spPr>
          <a:xfrm>
            <a:off x="1926895" y="1441401"/>
            <a:ext cx="5311139"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600" dirty="0">
                <a:latin typeface="Times New Roman" panose="02020603050405020304" pitchFamily="18" charset="0"/>
                <a:cs typeface="Times New Roman" panose="02020603050405020304" pitchFamily="18" charset="0"/>
              </a:rPr>
              <a:t>2012—2021</a:t>
            </a:r>
            <a:r>
              <a:rPr lang="zh-CN" altLang="en-US" sz="1600" dirty="0">
                <a:latin typeface="Times New Roman" panose="02020603050405020304" pitchFamily="18" charset="0"/>
                <a:cs typeface="Times New Roman" panose="02020603050405020304" pitchFamily="18" charset="0"/>
              </a:rPr>
              <a:t>年某地青少年机器人大赛参赛队伍数统计图</a:t>
            </a:r>
          </a:p>
        </p:txBody>
      </p:sp>
      <p:cxnSp>
        <p:nvCxnSpPr>
          <p:cNvPr id="5" name="直接箭头连接符 4"/>
          <p:cNvCxnSpPr/>
          <p:nvPr/>
        </p:nvCxnSpPr>
        <p:spPr>
          <a:xfrm>
            <a:off x="1645920" y="4514380"/>
            <a:ext cx="637032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444739" y="4514380"/>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年份</a:t>
            </a:r>
          </a:p>
        </p:txBody>
      </p:sp>
      <p:sp>
        <p:nvSpPr>
          <p:cNvPr id="12" name="文本框 11"/>
          <p:cNvSpPr txBox="1"/>
          <p:nvPr/>
        </p:nvSpPr>
        <p:spPr>
          <a:xfrm>
            <a:off x="1944107" y="4473518"/>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2012</a:t>
            </a:r>
            <a:endParaRPr lang="zh-CN" altLang="en-US" sz="1400" dirty="0">
              <a:latin typeface="Times New Roman" panose="02020603050405020304" pitchFamily="18" charset="0"/>
              <a:cs typeface="Times New Roman" panose="02020603050405020304" pitchFamily="18" charset="0"/>
            </a:endParaRPr>
          </a:p>
        </p:txBody>
      </p:sp>
      <p:cxnSp>
        <p:nvCxnSpPr>
          <p:cNvPr id="16" name="直接连接符 15"/>
          <p:cNvCxnSpPr/>
          <p:nvPr/>
        </p:nvCxnSpPr>
        <p:spPr>
          <a:xfrm flipV="1">
            <a:off x="1661160" y="2039506"/>
            <a:ext cx="0" cy="2474874"/>
          </a:xfrm>
          <a:prstGeom prst="line">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2523227" y="4496163"/>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2013</a:t>
            </a:r>
            <a:endParaRPr lang="zh-CN" altLang="en-US" sz="1400" dirty="0">
              <a:latin typeface="Times New Roman" panose="02020603050405020304" pitchFamily="18" charset="0"/>
              <a:cs typeface="Times New Roman" panose="02020603050405020304" pitchFamily="18" charset="0"/>
            </a:endParaRPr>
          </a:p>
        </p:txBody>
      </p:sp>
      <p:sp>
        <p:nvSpPr>
          <p:cNvPr id="20" name="文本框 19"/>
          <p:cNvSpPr txBox="1"/>
          <p:nvPr/>
        </p:nvSpPr>
        <p:spPr>
          <a:xfrm>
            <a:off x="3075809" y="4474887"/>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2014</a:t>
            </a:r>
            <a:endParaRPr lang="zh-CN" altLang="en-US" sz="1400" dirty="0">
              <a:latin typeface="Times New Roman" panose="02020603050405020304" pitchFamily="18" charset="0"/>
              <a:cs typeface="Times New Roman" panose="02020603050405020304" pitchFamily="18" charset="0"/>
            </a:endParaRPr>
          </a:p>
        </p:txBody>
      </p:sp>
      <p:sp>
        <p:nvSpPr>
          <p:cNvPr id="21" name="文本框 20"/>
          <p:cNvSpPr txBox="1"/>
          <p:nvPr/>
        </p:nvSpPr>
        <p:spPr>
          <a:xfrm>
            <a:off x="3594935" y="4473517"/>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2015</a:t>
            </a:r>
            <a:endParaRPr lang="zh-CN" altLang="en-US" sz="1400" dirty="0">
              <a:latin typeface="Times New Roman" panose="02020603050405020304" pitchFamily="18" charset="0"/>
              <a:cs typeface="Times New Roman" panose="02020603050405020304" pitchFamily="18" charset="0"/>
            </a:endParaRPr>
          </a:p>
        </p:txBody>
      </p:sp>
      <p:sp>
        <p:nvSpPr>
          <p:cNvPr id="22" name="文本框 21"/>
          <p:cNvSpPr txBox="1"/>
          <p:nvPr/>
        </p:nvSpPr>
        <p:spPr>
          <a:xfrm>
            <a:off x="4158087" y="4473517"/>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2016</a:t>
            </a:r>
            <a:endParaRPr lang="zh-CN" altLang="en-US" sz="1400" dirty="0">
              <a:latin typeface="Times New Roman" panose="02020603050405020304" pitchFamily="18" charset="0"/>
              <a:cs typeface="Times New Roman" panose="02020603050405020304" pitchFamily="18" charset="0"/>
            </a:endParaRPr>
          </a:p>
        </p:txBody>
      </p:sp>
      <p:sp>
        <p:nvSpPr>
          <p:cNvPr id="23" name="文本框 22"/>
          <p:cNvSpPr txBox="1"/>
          <p:nvPr/>
        </p:nvSpPr>
        <p:spPr>
          <a:xfrm>
            <a:off x="4723713" y="4473517"/>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2017</a:t>
            </a:r>
            <a:endParaRPr lang="zh-CN" altLang="en-US" sz="1400" dirty="0">
              <a:latin typeface="Times New Roman" panose="02020603050405020304" pitchFamily="18" charset="0"/>
              <a:cs typeface="Times New Roman" panose="02020603050405020304" pitchFamily="18" charset="0"/>
            </a:endParaRPr>
          </a:p>
        </p:txBody>
      </p:sp>
      <p:sp>
        <p:nvSpPr>
          <p:cNvPr id="24" name="文本框 23"/>
          <p:cNvSpPr txBox="1"/>
          <p:nvPr/>
        </p:nvSpPr>
        <p:spPr>
          <a:xfrm>
            <a:off x="5266247" y="4473516"/>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2018</a:t>
            </a:r>
            <a:endParaRPr lang="zh-CN" altLang="en-US" sz="1400" dirty="0">
              <a:latin typeface="Times New Roman" panose="02020603050405020304" pitchFamily="18" charset="0"/>
              <a:cs typeface="Times New Roman" panose="02020603050405020304" pitchFamily="18" charset="0"/>
            </a:endParaRPr>
          </a:p>
        </p:txBody>
      </p:sp>
      <p:sp>
        <p:nvSpPr>
          <p:cNvPr id="25" name="文本框 24"/>
          <p:cNvSpPr txBox="1"/>
          <p:nvPr/>
        </p:nvSpPr>
        <p:spPr>
          <a:xfrm>
            <a:off x="5829399" y="4473516"/>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2019</a:t>
            </a:r>
            <a:endParaRPr lang="zh-CN" altLang="en-US" sz="1400" dirty="0">
              <a:latin typeface="Times New Roman" panose="02020603050405020304" pitchFamily="18" charset="0"/>
              <a:cs typeface="Times New Roman" panose="02020603050405020304" pitchFamily="18" charset="0"/>
            </a:endParaRPr>
          </a:p>
        </p:txBody>
      </p:sp>
      <p:sp>
        <p:nvSpPr>
          <p:cNvPr id="26" name="文本框 25"/>
          <p:cNvSpPr txBox="1"/>
          <p:nvPr/>
        </p:nvSpPr>
        <p:spPr>
          <a:xfrm>
            <a:off x="6413562" y="4469808"/>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2020</a:t>
            </a:r>
            <a:endParaRPr lang="zh-CN" altLang="en-US" sz="1400" dirty="0">
              <a:latin typeface="Times New Roman" panose="02020603050405020304" pitchFamily="18" charset="0"/>
              <a:cs typeface="Times New Roman" panose="02020603050405020304" pitchFamily="18" charset="0"/>
            </a:endParaRPr>
          </a:p>
        </p:txBody>
      </p:sp>
      <p:sp>
        <p:nvSpPr>
          <p:cNvPr id="27" name="文本框 26"/>
          <p:cNvSpPr txBox="1"/>
          <p:nvPr/>
        </p:nvSpPr>
        <p:spPr>
          <a:xfrm>
            <a:off x="6925065" y="4468821"/>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2021</a:t>
            </a:r>
            <a:endParaRPr lang="zh-CN" altLang="en-US" sz="1400" dirty="0">
              <a:latin typeface="Times New Roman" panose="02020603050405020304" pitchFamily="18" charset="0"/>
              <a:cs typeface="Times New Roman" panose="02020603050405020304" pitchFamily="18" charset="0"/>
            </a:endParaRPr>
          </a:p>
        </p:txBody>
      </p:sp>
      <p:sp>
        <p:nvSpPr>
          <p:cNvPr id="28" name="文本框 27"/>
          <p:cNvSpPr txBox="1"/>
          <p:nvPr/>
        </p:nvSpPr>
        <p:spPr>
          <a:xfrm>
            <a:off x="1351082" y="4021938"/>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50</a:t>
            </a:r>
            <a:endParaRPr lang="zh-CN" altLang="en-US" sz="1400" dirty="0">
              <a:latin typeface="Times New Roman" panose="02020603050405020304" pitchFamily="18" charset="0"/>
              <a:cs typeface="Times New Roman" panose="02020603050405020304" pitchFamily="18" charset="0"/>
            </a:endParaRPr>
          </a:p>
        </p:txBody>
      </p:sp>
      <p:sp>
        <p:nvSpPr>
          <p:cNvPr id="29" name="文本框 28"/>
          <p:cNvSpPr txBox="1"/>
          <p:nvPr/>
        </p:nvSpPr>
        <p:spPr>
          <a:xfrm>
            <a:off x="1259642" y="3639467"/>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100</a:t>
            </a:r>
            <a:endParaRPr lang="zh-CN" altLang="en-US" sz="1400" dirty="0">
              <a:latin typeface="Times New Roman" panose="02020603050405020304" pitchFamily="18" charset="0"/>
              <a:cs typeface="Times New Roman" panose="02020603050405020304" pitchFamily="18" charset="0"/>
            </a:endParaRPr>
          </a:p>
        </p:txBody>
      </p:sp>
      <p:sp>
        <p:nvSpPr>
          <p:cNvPr id="30" name="文本框 29"/>
          <p:cNvSpPr txBox="1"/>
          <p:nvPr/>
        </p:nvSpPr>
        <p:spPr>
          <a:xfrm>
            <a:off x="1259642" y="3286401"/>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150</a:t>
            </a:r>
            <a:endParaRPr lang="zh-CN" altLang="en-US" sz="1400" dirty="0">
              <a:latin typeface="Times New Roman" panose="02020603050405020304" pitchFamily="18" charset="0"/>
              <a:cs typeface="Times New Roman" panose="02020603050405020304" pitchFamily="18" charset="0"/>
            </a:endParaRPr>
          </a:p>
        </p:txBody>
      </p:sp>
      <p:sp>
        <p:nvSpPr>
          <p:cNvPr id="31" name="文本框 30"/>
          <p:cNvSpPr txBox="1"/>
          <p:nvPr/>
        </p:nvSpPr>
        <p:spPr>
          <a:xfrm>
            <a:off x="1259642" y="2903930"/>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200</a:t>
            </a:r>
            <a:endParaRPr lang="zh-CN" altLang="en-US" sz="1400" dirty="0">
              <a:latin typeface="Times New Roman" panose="02020603050405020304" pitchFamily="18" charset="0"/>
              <a:cs typeface="Times New Roman" panose="02020603050405020304" pitchFamily="18" charset="0"/>
            </a:endParaRPr>
          </a:p>
        </p:txBody>
      </p:sp>
      <p:sp>
        <p:nvSpPr>
          <p:cNvPr id="32" name="文本框 31"/>
          <p:cNvSpPr txBox="1"/>
          <p:nvPr/>
        </p:nvSpPr>
        <p:spPr>
          <a:xfrm>
            <a:off x="1259642" y="2543244"/>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250</a:t>
            </a:r>
            <a:endParaRPr lang="zh-CN" altLang="en-US" sz="1400" dirty="0">
              <a:latin typeface="Times New Roman" panose="02020603050405020304" pitchFamily="18" charset="0"/>
              <a:cs typeface="Times New Roman" panose="02020603050405020304" pitchFamily="18" charset="0"/>
            </a:endParaRPr>
          </a:p>
        </p:txBody>
      </p:sp>
      <p:sp>
        <p:nvSpPr>
          <p:cNvPr id="33" name="文本框 32"/>
          <p:cNvSpPr txBox="1"/>
          <p:nvPr/>
        </p:nvSpPr>
        <p:spPr>
          <a:xfrm>
            <a:off x="1259642" y="2169755"/>
            <a:ext cx="84875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300</a:t>
            </a:r>
            <a:endParaRPr lang="zh-CN" altLang="en-US" sz="1400" dirty="0">
              <a:latin typeface="Times New Roman" panose="02020603050405020304" pitchFamily="18" charset="0"/>
              <a:cs typeface="Times New Roman" panose="02020603050405020304" pitchFamily="18" charset="0"/>
            </a:endParaRPr>
          </a:p>
        </p:txBody>
      </p:sp>
      <p:sp>
        <p:nvSpPr>
          <p:cNvPr id="37" name="椭圆 36"/>
          <p:cNvSpPr/>
          <p:nvPr/>
        </p:nvSpPr>
        <p:spPr>
          <a:xfrm>
            <a:off x="2166811" y="3505125"/>
            <a:ext cx="96533" cy="96533"/>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121"/>
          <p:cNvSpPr txBox="1">
            <a:spLocks noChangeArrowheads="1"/>
          </p:cNvSpPr>
          <p:nvPr/>
        </p:nvSpPr>
        <p:spPr bwMode="auto">
          <a:xfrm>
            <a:off x="1936691" y="3075683"/>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128</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0" name="椭圆 39"/>
          <p:cNvSpPr/>
          <p:nvPr/>
        </p:nvSpPr>
        <p:spPr>
          <a:xfrm>
            <a:off x="2705734" y="3580827"/>
            <a:ext cx="96533" cy="96533"/>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121"/>
          <p:cNvSpPr txBox="1">
            <a:spLocks noChangeArrowheads="1"/>
          </p:cNvSpPr>
          <p:nvPr/>
        </p:nvSpPr>
        <p:spPr bwMode="auto">
          <a:xfrm>
            <a:off x="2475614" y="3151385"/>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123</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2" name="椭圆 41"/>
          <p:cNvSpPr/>
          <p:nvPr/>
        </p:nvSpPr>
        <p:spPr>
          <a:xfrm>
            <a:off x="3279013" y="3491914"/>
            <a:ext cx="96533" cy="96533"/>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121"/>
          <p:cNvSpPr txBox="1">
            <a:spLocks noChangeArrowheads="1"/>
          </p:cNvSpPr>
          <p:nvPr/>
        </p:nvSpPr>
        <p:spPr bwMode="auto">
          <a:xfrm>
            <a:off x="3035311" y="3074989"/>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137</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4" name="椭圆 43"/>
          <p:cNvSpPr/>
          <p:nvPr/>
        </p:nvSpPr>
        <p:spPr>
          <a:xfrm>
            <a:off x="3817278" y="3273673"/>
            <a:ext cx="96533" cy="96533"/>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121"/>
          <p:cNvSpPr txBox="1">
            <a:spLocks noChangeArrowheads="1"/>
          </p:cNvSpPr>
          <p:nvPr/>
        </p:nvSpPr>
        <p:spPr bwMode="auto">
          <a:xfrm>
            <a:off x="3587158" y="2844231"/>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168</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6" name="椭圆 45"/>
          <p:cNvSpPr/>
          <p:nvPr/>
        </p:nvSpPr>
        <p:spPr>
          <a:xfrm>
            <a:off x="4375782" y="3179706"/>
            <a:ext cx="96533" cy="96533"/>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121"/>
          <p:cNvSpPr txBox="1">
            <a:spLocks noChangeArrowheads="1"/>
          </p:cNvSpPr>
          <p:nvPr/>
        </p:nvSpPr>
        <p:spPr bwMode="auto">
          <a:xfrm>
            <a:off x="4145662" y="2765504"/>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175</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8" name="椭圆 47"/>
          <p:cNvSpPr/>
          <p:nvPr/>
        </p:nvSpPr>
        <p:spPr>
          <a:xfrm>
            <a:off x="4923168" y="3090793"/>
            <a:ext cx="96533" cy="96533"/>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121"/>
          <p:cNvSpPr txBox="1">
            <a:spLocks noChangeArrowheads="1"/>
          </p:cNvSpPr>
          <p:nvPr/>
        </p:nvSpPr>
        <p:spPr bwMode="auto">
          <a:xfrm>
            <a:off x="4693048" y="2676591"/>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190</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0" name="椭圆 49"/>
          <p:cNvSpPr/>
          <p:nvPr/>
        </p:nvSpPr>
        <p:spPr>
          <a:xfrm>
            <a:off x="5477446" y="2907502"/>
            <a:ext cx="96533" cy="96533"/>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121"/>
          <p:cNvSpPr txBox="1">
            <a:spLocks noChangeArrowheads="1"/>
          </p:cNvSpPr>
          <p:nvPr/>
        </p:nvSpPr>
        <p:spPr bwMode="auto">
          <a:xfrm>
            <a:off x="5247326" y="2478060"/>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212</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2" name="椭圆 51"/>
          <p:cNvSpPr/>
          <p:nvPr/>
        </p:nvSpPr>
        <p:spPr>
          <a:xfrm>
            <a:off x="6026246" y="2955768"/>
            <a:ext cx="96533" cy="96533"/>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121"/>
          <p:cNvSpPr txBox="1">
            <a:spLocks noChangeArrowheads="1"/>
          </p:cNvSpPr>
          <p:nvPr/>
        </p:nvSpPr>
        <p:spPr bwMode="auto">
          <a:xfrm>
            <a:off x="5796126" y="2541566"/>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203</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4" name="椭圆 53"/>
          <p:cNvSpPr/>
          <p:nvPr/>
        </p:nvSpPr>
        <p:spPr>
          <a:xfrm>
            <a:off x="6575572" y="2717237"/>
            <a:ext cx="96533" cy="96533"/>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121"/>
          <p:cNvSpPr txBox="1">
            <a:spLocks noChangeArrowheads="1"/>
          </p:cNvSpPr>
          <p:nvPr/>
        </p:nvSpPr>
        <p:spPr bwMode="auto">
          <a:xfrm>
            <a:off x="6345452" y="2287795"/>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247</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6" name="椭圆 55"/>
          <p:cNvSpPr/>
          <p:nvPr/>
        </p:nvSpPr>
        <p:spPr>
          <a:xfrm>
            <a:off x="7129180" y="2524502"/>
            <a:ext cx="96533" cy="96533"/>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121"/>
          <p:cNvSpPr txBox="1">
            <a:spLocks noChangeArrowheads="1"/>
          </p:cNvSpPr>
          <p:nvPr/>
        </p:nvSpPr>
        <p:spPr bwMode="auto">
          <a:xfrm>
            <a:off x="6899060" y="2110300"/>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264</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9" name="文本框 58"/>
          <p:cNvSpPr txBox="1"/>
          <p:nvPr/>
        </p:nvSpPr>
        <p:spPr>
          <a:xfrm>
            <a:off x="993574" y="1711732"/>
            <a:ext cx="1335172" cy="41492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gn="ct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参赛队伍</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支</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500"/>
                                        <p:tgtEl>
                                          <p:spTgt spid="40"/>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par>
                                <p:cTn id="36" presetID="1" presetClass="entr" presetSubtype="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cTn>
                              </p:par>
                              <p:par>
                                <p:cTn id="57" presetID="1" presetClass="entr" presetSubtype="0"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childTnLst>
                                </p:cTn>
                              </p:par>
                              <p:par>
                                <p:cTn id="64" presetID="1" presetClass="entr" presetSubtype="0" fill="hold" grpId="0" nodeType="withEffect">
                                  <p:stCondLst>
                                    <p:cond delay="0"/>
                                  </p:stCondLst>
                                  <p:childTnLst>
                                    <p:set>
                                      <p:cBhvr>
                                        <p:cTn id="65" dur="1" fill="hold">
                                          <p:stCondLst>
                                            <p:cond delay="0"/>
                                          </p:stCondLst>
                                        </p:cTn>
                                        <p:tgtEl>
                                          <p:spTgt spid="55"/>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500"/>
                                        <p:tgtEl>
                                          <p:spTgt spid="56"/>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wipe(left)">
                                      <p:cBhvr>
                                        <p:cTn id="7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37" grpId="0" animBg="1"/>
      <p:bldP spid="39" grpId="0"/>
      <p:bldP spid="40" grpId="0" animBg="1"/>
      <p:bldP spid="41" grpId="0"/>
      <p:bldP spid="42" grpId="0" animBg="1"/>
      <p:bldP spid="43" grpId="0"/>
      <p:bldP spid="44" grpId="0" animBg="1"/>
      <p:bldP spid="45" grpId="0"/>
      <p:bldP spid="46" grpId="0" animBg="1"/>
      <p:bldP spid="47" grpId="0"/>
      <p:bldP spid="48" grpId="0" animBg="1"/>
      <p:bldP spid="49" grpId="0"/>
      <p:bldP spid="50" grpId="0" animBg="1"/>
      <p:bldP spid="51" grpId="0"/>
      <p:bldP spid="52" grpId="0" animBg="1"/>
      <p:bldP spid="53" grpId="0"/>
      <p:bldP spid="54" grpId="0" animBg="1"/>
      <p:bldP spid="55" grpId="0"/>
      <p:bldP spid="56" grpId="0" animBg="1"/>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9433" y="1899537"/>
            <a:ext cx="5573692" cy="2654317"/>
          </a:xfrm>
          <a:prstGeom prst="rect">
            <a:avLst/>
          </a:prstGeom>
        </p:spPr>
      </p:pic>
      <p:sp>
        <p:nvSpPr>
          <p:cNvPr id="4" name="文本框 4"/>
          <p:cNvSpPr txBox="1">
            <a:spLocks noChangeArrowheads="1"/>
          </p:cNvSpPr>
          <p:nvPr/>
        </p:nvSpPr>
        <p:spPr bwMode="auto">
          <a:xfrm>
            <a:off x="418808" y="627746"/>
            <a:ext cx="7838577"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808355" indent="-808355">
              <a:lnSpc>
                <a:spcPct val="150000"/>
              </a:lnSpc>
            </a:pP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         ）年参赛队伍最多，（         ）年参赛队伍比上一年增加的最多。</a:t>
            </a:r>
          </a:p>
        </p:txBody>
      </p:sp>
      <p:sp>
        <p:nvSpPr>
          <p:cNvPr id="2" name="椭圆 1"/>
          <p:cNvSpPr/>
          <p:nvPr/>
        </p:nvSpPr>
        <p:spPr>
          <a:xfrm>
            <a:off x="6339840" y="2407260"/>
            <a:ext cx="510540" cy="502920"/>
          </a:xfrm>
          <a:prstGeom prst="ellipse">
            <a:avLst/>
          </a:prstGeom>
          <a:noFill/>
          <a:ln w="190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标注 9"/>
          <p:cNvSpPr/>
          <p:nvPr/>
        </p:nvSpPr>
        <p:spPr>
          <a:xfrm>
            <a:off x="6380001" y="3036485"/>
            <a:ext cx="2061701" cy="859677"/>
          </a:xfrm>
          <a:prstGeom prst="wedgeRoundRectCallout">
            <a:avLst>
              <a:gd name="adj1" fmla="val -37069"/>
              <a:gd name="adj2" fmla="val -71091"/>
              <a:gd name="adj3" fmla="val 16667"/>
            </a:avLst>
          </a:prstGeom>
          <a:solidFill>
            <a:srgbClr val="FBF4DE"/>
          </a:solidFill>
          <a:ln>
            <a:solidFill>
              <a:srgbClr val="DB87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pPr>
            <a:r>
              <a:rPr kumimoji="1"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2021</a:t>
            </a:r>
            <a:r>
              <a:rPr kumimoji="1"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年</a:t>
            </a: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参赛队伍最多，有</a:t>
            </a:r>
            <a:r>
              <a:rPr kumimoji="1" lang="en-US" altLang="zh-CN"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264</a:t>
            </a: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支。</a:t>
            </a:r>
          </a:p>
        </p:txBody>
      </p:sp>
      <p:sp>
        <p:nvSpPr>
          <p:cNvPr id="5" name="椭圆 4"/>
          <p:cNvSpPr/>
          <p:nvPr/>
        </p:nvSpPr>
        <p:spPr>
          <a:xfrm>
            <a:off x="5539740" y="2565843"/>
            <a:ext cx="815340" cy="808741"/>
          </a:xfrm>
          <a:prstGeom prst="ellipse">
            <a:avLst/>
          </a:prstGeom>
          <a:noFill/>
          <a:ln w="190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标注 9"/>
          <p:cNvSpPr/>
          <p:nvPr/>
        </p:nvSpPr>
        <p:spPr>
          <a:xfrm>
            <a:off x="960120" y="2379238"/>
            <a:ext cx="4233857" cy="497758"/>
          </a:xfrm>
          <a:prstGeom prst="wedgeRoundRectCallout">
            <a:avLst>
              <a:gd name="adj1" fmla="val 60574"/>
              <a:gd name="adj2" fmla="val 27318"/>
              <a:gd name="adj3" fmla="val 16667"/>
            </a:avLst>
          </a:prstGeom>
          <a:solidFill>
            <a:srgbClr val="FBF4DE"/>
          </a:solidFill>
          <a:ln>
            <a:solidFill>
              <a:srgbClr val="DB87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pPr>
            <a:r>
              <a:rPr kumimoji="1"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2020</a:t>
            </a:r>
            <a:r>
              <a:rPr kumimoji="1"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年</a:t>
            </a:r>
            <a:r>
              <a:rPr kumimoji="1" lang="zh-CN" altLang="en-US" b="1" dirty="0">
                <a:solidFill>
                  <a:srgbClr val="1C1C1C"/>
                </a:solidFill>
                <a:latin typeface="Times New Roman" panose="02020603050405020304" pitchFamily="18" charset="0"/>
                <a:ea typeface="黑体" panose="02010609060101010101" pitchFamily="49" charset="-122"/>
                <a:cs typeface="Times New Roman" panose="02020603050405020304" pitchFamily="18" charset="0"/>
              </a:rPr>
              <a:t>参赛队伍比上一年增加的最多。</a:t>
            </a:r>
          </a:p>
        </p:txBody>
      </p:sp>
      <p:sp>
        <p:nvSpPr>
          <p:cNvPr id="7" name="文本框 6"/>
          <p:cNvSpPr txBox="1"/>
          <p:nvPr/>
        </p:nvSpPr>
        <p:spPr>
          <a:xfrm>
            <a:off x="3994484" y="1348684"/>
            <a:ext cx="3941111" cy="430887"/>
          </a:xfrm>
          <a:prstGeom prst="rect">
            <a:avLst/>
          </a:prstGeom>
          <a:noFill/>
        </p:spPr>
        <p:txBody>
          <a:bodyPr wrap="square">
            <a:spAutoFit/>
          </a:bodyPr>
          <a:lstStyle>
            <a:defPPr>
              <a:defRPr lang="zh-CN"/>
            </a:defPPr>
            <a:lvl1pPr>
              <a:defRPr sz="1800" b="1">
                <a:solidFill>
                  <a:srgbClr val="FF0000"/>
                </a:solidFill>
                <a:latin typeface="Times New Roman" panose="02020603050405020304" pitchFamily="18" charset="0"/>
                <a:ea typeface="黑体" panose="02010609060101010101" pitchFamily="49" charset="-122"/>
                <a:cs typeface="Times New Roman" panose="02020603050405020304" pitchFamily="18" charset="0"/>
              </a:defRPr>
            </a:lvl1pPr>
          </a:lstStyle>
          <a:p>
            <a:r>
              <a:rPr lang="zh-CN" altLang="en-US" sz="2200" dirty="0"/>
              <a:t>增幅：</a:t>
            </a:r>
            <a:r>
              <a:rPr lang="en-US" altLang="zh-CN" sz="2200" dirty="0"/>
              <a:t>247</a:t>
            </a:r>
            <a:r>
              <a:rPr lang="zh-CN" altLang="en-US" sz="2200" dirty="0"/>
              <a:t>－</a:t>
            </a:r>
            <a:r>
              <a:rPr lang="en-US" altLang="zh-CN" sz="2200" dirty="0"/>
              <a:t>203</a:t>
            </a:r>
            <a:r>
              <a:rPr lang="zh-CN" altLang="en-US" sz="2200" dirty="0"/>
              <a:t>＝</a:t>
            </a:r>
            <a:r>
              <a:rPr lang="en-US" altLang="zh-CN" sz="2200" dirty="0"/>
              <a:t>44</a:t>
            </a:r>
            <a:r>
              <a:rPr lang="zh-CN" altLang="en-US" sz="2200" dirty="0"/>
              <a:t>（支）</a:t>
            </a:r>
          </a:p>
        </p:txBody>
      </p:sp>
      <p:sp>
        <p:nvSpPr>
          <p:cNvPr id="9" name="文本框 8"/>
          <p:cNvSpPr txBox="1"/>
          <p:nvPr/>
        </p:nvSpPr>
        <p:spPr>
          <a:xfrm>
            <a:off x="1562937" y="760592"/>
            <a:ext cx="781504" cy="430887"/>
          </a:xfrm>
          <a:prstGeom prst="rect">
            <a:avLst/>
          </a:prstGeom>
          <a:noFill/>
        </p:spPr>
        <p:txBody>
          <a:bodyPr wrap="square">
            <a:spAutoFit/>
          </a:bodyPr>
          <a:lstStyle>
            <a:defPPr>
              <a:defRPr lang="zh-CN"/>
            </a:defPPr>
            <a:lvl1pPr>
              <a:defRPr sz="1800" b="1">
                <a:solidFill>
                  <a:srgbClr val="FF0000"/>
                </a:solidFill>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sz="2200" dirty="0"/>
              <a:t>2021</a:t>
            </a:r>
            <a:endParaRPr lang="zh-CN" altLang="en-US" sz="2200" dirty="0"/>
          </a:p>
        </p:txBody>
      </p:sp>
      <p:sp>
        <p:nvSpPr>
          <p:cNvPr id="10" name="文本框 9"/>
          <p:cNvSpPr txBox="1"/>
          <p:nvPr/>
        </p:nvSpPr>
        <p:spPr>
          <a:xfrm>
            <a:off x="5301936" y="760592"/>
            <a:ext cx="781504" cy="430887"/>
          </a:xfrm>
          <a:prstGeom prst="rect">
            <a:avLst/>
          </a:prstGeom>
          <a:noFill/>
        </p:spPr>
        <p:txBody>
          <a:bodyPr wrap="square">
            <a:spAutoFit/>
          </a:bodyPr>
          <a:lstStyle>
            <a:defPPr>
              <a:defRPr lang="zh-CN"/>
            </a:defPPr>
            <a:lvl1pPr>
              <a:defRPr sz="1800" b="1">
                <a:solidFill>
                  <a:srgbClr val="FF0000"/>
                </a:solidFill>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sz="2200" dirty="0"/>
              <a:t>2020</a:t>
            </a:r>
            <a:endParaRPr lang="zh-CN" alt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par>
                          <p:cTn id="22" fill="hold">
                            <p:stCondLst>
                              <p:cond delay="500"/>
                            </p:stCondLst>
                            <p:childTnLst>
                              <p:par>
                                <p:cTn id="23" presetID="22" presetClass="entr" presetSubtype="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28003" y="1922397"/>
            <a:ext cx="5573692" cy="2654317"/>
          </a:xfrm>
          <a:prstGeom prst="rect">
            <a:avLst/>
          </a:prstGeom>
        </p:spPr>
      </p:pic>
      <p:sp>
        <p:nvSpPr>
          <p:cNvPr id="4" name="文本框 4"/>
          <p:cNvSpPr txBox="1">
            <a:spLocks noChangeArrowheads="1"/>
          </p:cNvSpPr>
          <p:nvPr/>
        </p:nvSpPr>
        <p:spPr bwMode="auto">
          <a:xfrm>
            <a:off x="226131" y="620469"/>
            <a:ext cx="8622236" cy="113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808355" indent="-808355" eaLnBrk="1" hangingPunct="1">
              <a:lnSpc>
                <a:spcPct val="150000"/>
              </a:lnSpc>
            </a:pP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2012—2021</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年该地青少年机器人大赛参赛队伍的数量总体上呈（       ）趋势，感想</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p>
        </p:txBody>
      </p:sp>
      <p:sp>
        <p:nvSpPr>
          <p:cNvPr id="2" name="文本框 1"/>
          <p:cNvSpPr txBox="1"/>
          <p:nvPr/>
        </p:nvSpPr>
        <p:spPr>
          <a:xfrm>
            <a:off x="1975448" y="1276231"/>
            <a:ext cx="781504" cy="430887"/>
          </a:xfrm>
          <a:prstGeom prst="rect">
            <a:avLst/>
          </a:prstGeom>
          <a:noFill/>
        </p:spPr>
        <p:txBody>
          <a:bodyPr wrap="square">
            <a:spAutoFit/>
          </a:bodyPr>
          <a:lstStyle>
            <a:defPPr>
              <a:defRPr lang="zh-CN"/>
            </a:defPPr>
            <a:lvl1pPr>
              <a:defRPr sz="1800" b="1">
                <a:solidFill>
                  <a:srgbClr val="FF0000"/>
                </a:solidFill>
                <a:latin typeface="Times New Roman" panose="02020603050405020304" pitchFamily="18" charset="0"/>
                <a:ea typeface="黑体" panose="02010609060101010101" pitchFamily="49" charset="-122"/>
                <a:cs typeface="Times New Roman" panose="02020603050405020304" pitchFamily="18" charset="0"/>
              </a:defRPr>
            </a:lvl1pPr>
          </a:lstStyle>
          <a:p>
            <a:r>
              <a:rPr lang="zh-CN" altLang="en-US" sz="2200" dirty="0"/>
              <a:t>上升</a:t>
            </a:r>
          </a:p>
        </p:txBody>
      </p:sp>
      <p:sp>
        <p:nvSpPr>
          <p:cNvPr id="3" name="文本框 2"/>
          <p:cNvSpPr txBox="1"/>
          <p:nvPr/>
        </p:nvSpPr>
        <p:spPr>
          <a:xfrm>
            <a:off x="4551374" y="1317482"/>
            <a:ext cx="3884482" cy="430887"/>
          </a:xfrm>
          <a:prstGeom prst="rect">
            <a:avLst/>
          </a:prstGeom>
          <a:noFill/>
        </p:spPr>
        <p:txBody>
          <a:bodyPr wrap="square">
            <a:spAutoFit/>
          </a:bodyPr>
          <a:lstStyle>
            <a:defPPr>
              <a:defRPr lang="zh-CN"/>
            </a:defPPr>
            <a:lvl1pPr>
              <a:defRPr sz="1800" b="1">
                <a:solidFill>
                  <a:srgbClr val="FF0000"/>
                </a:solidFill>
                <a:latin typeface="Times New Roman" panose="02020603050405020304" pitchFamily="18" charset="0"/>
                <a:ea typeface="黑体" panose="02010609060101010101" pitchFamily="49" charset="-122"/>
                <a:cs typeface="Times New Roman" panose="02020603050405020304" pitchFamily="18" charset="0"/>
              </a:defRPr>
            </a:lvl1pPr>
          </a:lstStyle>
          <a:p>
            <a:r>
              <a:rPr lang="zh-CN" altLang="en-US" sz="2200" dirty="0"/>
              <a:t>越来越多的青少年对此感兴趣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4"/>
          <p:cNvSpPr>
            <a:spLocks noChangeArrowheads="1"/>
          </p:cNvSpPr>
          <p:nvPr/>
        </p:nvSpPr>
        <p:spPr bwMode="auto">
          <a:xfrm>
            <a:off x="1363345" y="2579368"/>
            <a:ext cx="6691313" cy="830262"/>
          </a:xfrm>
          <a:prstGeom prst="rect">
            <a:avLst/>
          </a:prstGeom>
          <a:solidFill>
            <a:srgbClr val="FAD6E8"/>
          </a:solidFill>
          <a:ln w="28575">
            <a:solidFill>
              <a:srgbClr val="E72D8B"/>
            </a:solidFill>
            <a:miter lim="800000"/>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描点</a:t>
            </a:r>
            <a:r>
              <a:rPr lang="en-US" altLang="zh-CN"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a:t>
            </a:r>
            <a:r>
              <a:rPr lang="zh-CN" altLang="en-US"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表示数据</a:t>
            </a:r>
            <a:r>
              <a:rPr lang="en-US" altLang="zh-CN"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a:t>
            </a:r>
            <a:r>
              <a:rPr lang="zh-CN" altLang="en-US"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连线</a:t>
            </a:r>
          </a:p>
        </p:txBody>
      </p:sp>
      <p:sp>
        <p:nvSpPr>
          <p:cNvPr id="22531" name="文本框 10"/>
          <p:cNvSpPr txBox="1">
            <a:spLocks noChangeArrowheads="1"/>
          </p:cNvSpPr>
          <p:nvPr/>
        </p:nvSpPr>
        <p:spPr bwMode="auto">
          <a:xfrm>
            <a:off x="2727325" y="1644014"/>
            <a:ext cx="36893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dirty="0">
                <a:latin typeface="黑体" panose="02010609060101010101" pitchFamily="49" charset="-122"/>
                <a:ea typeface="黑体" panose="02010609060101010101" pitchFamily="49" charset="-122"/>
              </a:rPr>
              <a:t>折线统计图的画法</a:t>
            </a:r>
          </a:p>
        </p:txBody>
      </p:sp>
      <p:grpSp>
        <p:nvGrpSpPr>
          <p:cNvPr id="2" name="组合 1"/>
          <p:cNvGrpSpPr/>
          <p:nvPr/>
        </p:nvGrpSpPr>
        <p:grpSpPr>
          <a:xfrm>
            <a:off x="262947" y="335598"/>
            <a:ext cx="2940118" cy="957262"/>
            <a:chOff x="209607" y="465138"/>
            <a:chExt cx="2940118" cy="957262"/>
          </a:xfrm>
        </p:grpSpPr>
        <p:pic>
          <p:nvPicPr>
            <p:cNvPr id="3" name="图片 4"/>
            <p:cNvPicPr>
              <a:picLocks noChangeAspect="1" noChangeArrowheads="1"/>
            </p:cNvPicPr>
            <p:nvPr/>
          </p:nvPicPr>
          <p:blipFill>
            <a:blip r:embed="rId2" cstate="print">
              <a:extLst>
                <a:ext uri="{28A0092B-C50C-407E-A947-70E740481C1C}">
                  <a14:useLocalDpi xmlns:a14="http://schemas.microsoft.com/office/drawing/2010/main" val="0"/>
                </a:ext>
              </a:extLst>
            </a:blip>
            <a:srcRect t="35556" b="35556"/>
            <a:stretch>
              <a:fillRect/>
            </a:stretch>
          </p:blipFill>
          <p:spPr bwMode="auto">
            <a:xfrm>
              <a:off x="433705" y="465138"/>
              <a:ext cx="271602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6"/>
            <p:cNvSpPr>
              <a:spLocks noChangeArrowheads="1"/>
            </p:cNvSpPr>
            <p:nvPr/>
          </p:nvSpPr>
          <p:spPr bwMode="auto">
            <a:xfrm>
              <a:off x="209607" y="666908"/>
              <a:ext cx="2940118"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defRPr/>
              </a:pPr>
              <a:r>
                <a:rPr lang="zh-CN" altLang="en-US" sz="2800" b="1" dirty="0">
                  <a:ln>
                    <a:solidFill>
                      <a:srgbClr val="DB8726"/>
                    </a:solidFill>
                  </a:ln>
                  <a:solidFill>
                    <a:schemeClr val="bg1"/>
                  </a:solidFill>
                  <a:latin typeface="微软雅黑" panose="020B0503020204020204" charset="-122"/>
                  <a:ea typeface="微软雅黑" panose="020B0503020204020204" charset="-122"/>
                </a:rPr>
                <a:t>归纳总结</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Box 16">
            <a:extLst>
              <a:ext uri="{FF2B5EF4-FFF2-40B4-BE49-F238E27FC236}">
                <a16:creationId xmlns:a16="http://schemas.microsoft.com/office/drawing/2014/main" id="{51AAAF01-A811-017C-0D80-0DB9D8B4CED1}"/>
              </a:ext>
            </a:extLst>
          </p:cNvPr>
          <p:cNvSpPr txBox="1">
            <a:spLocks noChangeArrowheads="1"/>
          </p:cNvSpPr>
          <p:nvPr/>
        </p:nvSpPr>
        <p:spPr bwMode="auto">
          <a:xfrm>
            <a:off x="712787" y="918475"/>
            <a:ext cx="7718425" cy="63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a:t>
            </a:r>
            <a:endParaRPr lang="zh-CN" altLang="en-US" sz="3200" b="1" dirty="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24580" name="组合 4">
            <a:extLst>
              <a:ext uri="{FF2B5EF4-FFF2-40B4-BE49-F238E27FC236}">
                <a16:creationId xmlns:a16="http://schemas.microsoft.com/office/drawing/2014/main" id="{2DBF7D6B-8B72-9AF2-0725-B4DFBFCDD9A6}"/>
              </a:ext>
            </a:extLst>
          </p:cNvPr>
          <p:cNvGrpSpPr>
            <a:grpSpLocks/>
          </p:cNvGrpSpPr>
          <p:nvPr/>
        </p:nvGrpSpPr>
        <p:grpSpPr bwMode="auto">
          <a:xfrm>
            <a:off x="88900" y="0"/>
            <a:ext cx="5100319" cy="714375"/>
            <a:chOff x="88900" y="0"/>
            <a:chExt cx="5099914" cy="714072"/>
          </a:xfrm>
        </p:grpSpPr>
        <p:grpSp>
          <p:nvGrpSpPr>
            <p:cNvPr id="24581" name="组合 5">
              <a:extLst>
                <a:ext uri="{FF2B5EF4-FFF2-40B4-BE49-F238E27FC236}">
                  <a16:creationId xmlns:a16="http://schemas.microsoft.com/office/drawing/2014/main" id="{9B2BE641-1DDF-23F7-4FC8-520A182FF001}"/>
                </a:ext>
              </a:extLst>
            </p:cNvPr>
            <p:cNvGrpSpPr>
              <a:grpSpLocks/>
            </p:cNvGrpSpPr>
            <p:nvPr/>
          </p:nvGrpSpPr>
          <p:grpSpPr bwMode="auto">
            <a:xfrm>
              <a:off x="88900" y="0"/>
              <a:ext cx="5099914" cy="714072"/>
              <a:chOff x="88900" y="0"/>
              <a:chExt cx="5099914" cy="714072"/>
            </a:xfrm>
          </p:grpSpPr>
          <p:pic>
            <p:nvPicPr>
              <p:cNvPr id="24583" name="图片 7">
                <a:extLst>
                  <a:ext uri="{FF2B5EF4-FFF2-40B4-BE49-F238E27FC236}">
                    <a16:creationId xmlns:a16="http://schemas.microsoft.com/office/drawing/2014/main" id="{8B19ACBD-DB39-B6D8-7D81-FDA2102926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9044"/>
              <a:stretch>
                <a:fillRect/>
              </a:stretch>
            </p:blipFill>
            <p:spPr bwMode="auto">
              <a:xfrm>
                <a:off x="88900" y="0"/>
                <a:ext cx="2501900" cy="71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图片 8">
                <a:extLst>
                  <a:ext uri="{FF2B5EF4-FFF2-40B4-BE49-F238E27FC236}">
                    <a16:creationId xmlns:a16="http://schemas.microsoft.com/office/drawing/2014/main" id="{8DBC7DAE-E5CE-368F-A7AB-171F4ABE7C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677"/>
              <a:stretch>
                <a:fillRect/>
              </a:stretch>
            </p:blipFill>
            <p:spPr bwMode="auto">
              <a:xfrm>
                <a:off x="377031" y="0"/>
                <a:ext cx="4811783" cy="71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Rectangle 16">
              <a:extLst>
                <a:ext uri="{FF2B5EF4-FFF2-40B4-BE49-F238E27FC236}">
                  <a16:creationId xmlns:a16="http://schemas.microsoft.com/office/drawing/2014/main" id="{3A3BF80D-EE24-1A73-9AAB-0DE847EE82D6}"/>
                </a:ext>
              </a:extLst>
            </p:cNvPr>
            <p:cNvSpPr>
              <a:spLocks noChangeArrowheads="1"/>
            </p:cNvSpPr>
            <p:nvPr/>
          </p:nvSpPr>
          <p:spPr bwMode="auto">
            <a:xfrm>
              <a:off x="247143" y="117818"/>
              <a:ext cx="4400694"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b="1" dirty="0">
                  <a:solidFill>
                    <a:srgbClr val="DB8726"/>
                  </a:solidFill>
                  <a:latin typeface="黑体" panose="02010609060101010101" pitchFamily="49" charset="-122"/>
                  <a:ea typeface="黑体" panose="02010609060101010101" pitchFamily="49" charset="-122"/>
                </a:rPr>
                <a:t>三、巩固练习，强化认知</a:t>
              </a:r>
            </a:p>
          </p:txBody>
        </p:sp>
      </p:grpSp>
      <p:sp>
        <p:nvSpPr>
          <p:cNvPr id="2" name="文本框 1">
            <a:extLst>
              <a:ext uri="{FF2B5EF4-FFF2-40B4-BE49-F238E27FC236}">
                <a16:creationId xmlns:a16="http://schemas.microsoft.com/office/drawing/2014/main" id="{94102FD8-8E0C-18EE-A1A1-F17158FAC044}"/>
              </a:ext>
            </a:extLst>
          </p:cNvPr>
          <p:cNvSpPr txBox="1"/>
          <p:nvPr/>
        </p:nvSpPr>
        <p:spPr>
          <a:xfrm>
            <a:off x="5477373" y="714375"/>
            <a:ext cx="3135795" cy="307777"/>
          </a:xfrm>
          <a:prstGeom prst="rect">
            <a:avLst/>
          </a:prstGeom>
          <a:noFill/>
        </p:spPr>
        <p:txBody>
          <a:bodyPr wrap="none" rtlCol="0">
            <a:spAutoFit/>
          </a:bodyPr>
          <a:lstStyle/>
          <a:p>
            <a:r>
              <a:rPr lang="en-US" altLang="zh-CN" sz="1400" b="1" dirty="0">
                <a:solidFill>
                  <a:srgbClr val="DB8726"/>
                </a:solidFill>
              </a:rPr>
              <a:t>【</a:t>
            </a:r>
            <a:r>
              <a:rPr lang="zh-CN" altLang="en-US" sz="1400" b="1" dirty="0">
                <a:solidFill>
                  <a:srgbClr val="DB8726"/>
                </a:solidFill>
              </a:rPr>
              <a:t>选自课本</a:t>
            </a:r>
            <a:r>
              <a:rPr lang="en-US" altLang="zh-CN" sz="1400" b="1" dirty="0">
                <a:solidFill>
                  <a:srgbClr val="DB8726"/>
                </a:solidFill>
              </a:rPr>
              <a:t>P109 </a:t>
            </a:r>
            <a:r>
              <a:rPr lang="zh-CN" altLang="en-US" sz="1400" b="1" dirty="0">
                <a:solidFill>
                  <a:srgbClr val="DB8726"/>
                </a:solidFill>
              </a:rPr>
              <a:t>练习二十六 第</a:t>
            </a:r>
            <a:r>
              <a:rPr lang="en-US" altLang="zh-CN" sz="1400" b="1" dirty="0">
                <a:solidFill>
                  <a:srgbClr val="DB8726"/>
                </a:solidFill>
              </a:rPr>
              <a:t>1</a:t>
            </a:r>
            <a:r>
              <a:rPr lang="zh-CN" altLang="en-US" sz="1400" b="1" dirty="0">
                <a:solidFill>
                  <a:srgbClr val="DB8726"/>
                </a:solidFill>
              </a:rPr>
              <a:t>题</a:t>
            </a:r>
            <a:r>
              <a:rPr lang="en-US" altLang="zh-CN" sz="1400" b="1" dirty="0">
                <a:solidFill>
                  <a:srgbClr val="DB8726"/>
                </a:solidFill>
              </a:rPr>
              <a:t>】</a:t>
            </a:r>
            <a:endParaRPr lang="zh-CN" altLang="en-US" sz="1400" b="1" dirty="0">
              <a:solidFill>
                <a:srgbClr val="DB8726"/>
              </a:solidFill>
            </a:endParaRPr>
          </a:p>
        </p:txBody>
      </p:sp>
      <p:sp>
        <p:nvSpPr>
          <p:cNvPr id="3" name="TextBox 16">
            <a:extLst>
              <a:ext uri="{FF2B5EF4-FFF2-40B4-BE49-F238E27FC236}">
                <a16:creationId xmlns:a16="http://schemas.microsoft.com/office/drawing/2014/main" id="{1E02A00F-67DE-24BE-CA16-97C96017D906}"/>
              </a:ext>
            </a:extLst>
          </p:cNvPr>
          <p:cNvSpPr txBox="1">
            <a:spLocks noChangeArrowheads="1"/>
          </p:cNvSpPr>
          <p:nvPr/>
        </p:nvSpPr>
        <p:spPr bwMode="auto">
          <a:xfrm>
            <a:off x="1754297" y="1361358"/>
            <a:ext cx="5127765" cy="39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2012—2021</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年我国国内生产总值（</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GDP</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）统计图</a:t>
            </a:r>
          </a:p>
        </p:txBody>
      </p:sp>
      <p:pic>
        <p:nvPicPr>
          <p:cNvPr id="4" name="图片 3">
            <a:extLst>
              <a:ext uri="{FF2B5EF4-FFF2-40B4-BE49-F238E27FC236}">
                <a16:creationId xmlns:a16="http://schemas.microsoft.com/office/drawing/2014/main" id="{F8E1B0B6-894D-6230-5F4A-30E20DF10D8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23929" y="1993069"/>
            <a:ext cx="6855511" cy="251020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a:extLst>
              <a:ext uri="{FF2B5EF4-FFF2-40B4-BE49-F238E27FC236}">
                <a16:creationId xmlns:a16="http://schemas.microsoft.com/office/drawing/2014/main" id="{1E02A00F-67DE-24BE-CA16-97C96017D906}"/>
              </a:ext>
            </a:extLst>
          </p:cNvPr>
          <p:cNvSpPr txBox="1">
            <a:spLocks noChangeArrowheads="1"/>
          </p:cNvSpPr>
          <p:nvPr/>
        </p:nvSpPr>
        <p:spPr bwMode="auto">
          <a:xfrm>
            <a:off x="1754297" y="1361358"/>
            <a:ext cx="5127765" cy="39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2012—2021</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年我国国内生产总值（</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GDP</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）统计图</a:t>
            </a:r>
          </a:p>
        </p:txBody>
      </p:sp>
      <p:pic>
        <p:nvPicPr>
          <p:cNvPr id="4" name="图片 3">
            <a:extLst>
              <a:ext uri="{FF2B5EF4-FFF2-40B4-BE49-F238E27FC236}">
                <a16:creationId xmlns:a16="http://schemas.microsoft.com/office/drawing/2014/main" id="{F8E1B0B6-894D-6230-5F4A-30E20DF10D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23929" y="1993069"/>
            <a:ext cx="6855511" cy="2510201"/>
          </a:xfrm>
          <a:prstGeom prst="rect">
            <a:avLst/>
          </a:prstGeom>
        </p:spPr>
      </p:pic>
      <p:pic>
        <p:nvPicPr>
          <p:cNvPr id="6" name="图片 5">
            <a:extLst>
              <a:ext uri="{FF2B5EF4-FFF2-40B4-BE49-F238E27FC236}">
                <a16:creationId xmlns:a16="http://schemas.microsoft.com/office/drawing/2014/main" id="{36AE3286-747D-6F7B-6F74-CEFBDE0254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6833" y="642221"/>
            <a:ext cx="858064" cy="915601"/>
          </a:xfrm>
          <a:prstGeom prst="rect">
            <a:avLst/>
          </a:prstGeom>
        </p:spPr>
      </p:pic>
      <p:sp>
        <p:nvSpPr>
          <p:cNvPr id="8" name="圆角矩形标注 9">
            <a:extLst>
              <a:ext uri="{FF2B5EF4-FFF2-40B4-BE49-F238E27FC236}">
                <a16:creationId xmlns:a16="http://schemas.microsoft.com/office/drawing/2014/main" id="{AADC660F-3618-8494-7BD1-85C0D3CB7258}"/>
              </a:ext>
            </a:extLst>
          </p:cNvPr>
          <p:cNvSpPr/>
          <p:nvPr/>
        </p:nvSpPr>
        <p:spPr>
          <a:xfrm>
            <a:off x="1016673" y="602263"/>
            <a:ext cx="5783617" cy="497758"/>
          </a:xfrm>
          <a:prstGeom prst="wedgeRoundRectCallout">
            <a:avLst>
              <a:gd name="adj1" fmla="val 56205"/>
              <a:gd name="adj2" fmla="val -6522"/>
              <a:gd name="adj3" fmla="val 16667"/>
            </a:avLst>
          </a:prstGeom>
          <a:solidFill>
            <a:srgbClr val="FBF4DE"/>
          </a:solidFill>
          <a:ln>
            <a:solidFill>
              <a:srgbClr val="DB87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30000"/>
              </a:lnSpc>
            </a:pPr>
            <a:r>
              <a:rPr kumimoji="1" lang="zh-CN" altLang="en-US" b="1" dirty="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国内生产总值是衡量经济规模和发展水平的重要指标。</a:t>
            </a:r>
          </a:p>
        </p:txBody>
      </p:sp>
    </p:spTree>
    <p:extLst>
      <p:ext uri="{BB962C8B-B14F-4D97-AF65-F5344CB8AC3E}">
        <p14:creationId xmlns:p14="http://schemas.microsoft.com/office/powerpoint/2010/main" val="385419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a:extLst>
              <a:ext uri="{FF2B5EF4-FFF2-40B4-BE49-F238E27FC236}">
                <a16:creationId xmlns:a16="http://schemas.microsoft.com/office/drawing/2014/main" id="{1E02A00F-67DE-24BE-CA16-97C96017D906}"/>
              </a:ext>
            </a:extLst>
          </p:cNvPr>
          <p:cNvSpPr txBox="1">
            <a:spLocks noChangeArrowheads="1"/>
          </p:cNvSpPr>
          <p:nvPr/>
        </p:nvSpPr>
        <p:spPr bwMode="auto">
          <a:xfrm>
            <a:off x="1754297" y="1361358"/>
            <a:ext cx="5127765" cy="39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2012—2021</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年我国国内生产总值（</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GDP</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）统计图</a:t>
            </a:r>
          </a:p>
        </p:txBody>
      </p:sp>
      <p:pic>
        <p:nvPicPr>
          <p:cNvPr id="4" name="图片 3">
            <a:extLst>
              <a:ext uri="{FF2B5EF4-FFF2-40B4-BE49-F238E27FC236}">
                <a16:creationId xmlns:a16="http://schemas.microsoft.com/office/drawing/2014/main" id="{F8E1B0B6-894D-6230-5F4A-30E20DF10D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23929" y="1993069"/>
            <a:ext cx="6855511" cy="2510201"/>
          </a:xfrm>
          <a:prstGeom prst="rect">
            <a:avLst/>
          </a:prstGeom>
        </p:spPr>
      </p:pic>
      <p:sp>
        <p:nvSpPr>
          <p:cNvPr id="2" name="文本框 4">
            <a:extLst>
              <a:ext uri="{FF2B5EF4-FFF2-40B4-BE49-F238E27FC236}">
                <a16:creationId xmlns:a16="http://schemas.microsoft.com/office/drawing/2014/main" id="{AAA255BD-E894-E5AF-FC76-B7C3B5EB52AE}"/>
              </a:ext>
            </a:extLst>
          </p:cNvPr>
          <p:cNvSpPr txBox="1">
            <a:spLocks noChangeArrowheads="1"/>
          </p:cNvSpPr>
          <p:nvPr/>
        </p:nvSpPr>
        <p:spPr bwMode="auto">
          <a:xfrm>
            <a:off x="706849" y="546327"/>
            <a:ext cx="7179847" cy="576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808038" indent="-808038">
              <a:lnSpc>
                <a:spcPct val="150000"/>
              </a:lnSpc>
            </a:pP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）哪一年我国国内生产总值突破了</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100</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万亿元？</a:t>
            </a:r>
          </a:p>
        </p:txBody>
      </p:sp>
      <p:sp>
        <p:nvSpPr>
          <p:cNvPr id="5" name="椭圆 4">
            <a:extLst>
              <a:ext uri="{FF2B5EF4-FFF2-40B4-BE49-F238E27FC236}">
                <a16:creationId xmlns:a16="http://schemas.microsoft.com/office/drawing/2014/main" id="{09B3A7D9-894F-2EDA-7775-E1E379BD44EF}"/>
              </a:ext>
            </a:extLst>
          </p:cNvPr>
          <p:cNvSpPr/>
          <p:nvPr/>
        </p:nvSpPr>
        <p:spPr>
          <a:xfrm>
            <a:off x="6219523" y="2745249"/>
            <a:ext cx="951296" cy="502920"/>
          </a:xfrm>
          <a:prstGeom prst="ellipse">
            <a:avLst/>
          </a:prstGeom>
          <a:noFill/>
          <a:ln w="190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4DF0984C-CC7C-B603-D923-3160516BE52B}"/>
              </a:ext>
            </a:extLst>
          </p:cNvPr>
          <p:cNvSpPr/>
          <p:nvPr/>
        </p:nvSpPr>
        <p:spPr>
          <a:xfrm>
            <a:off x="6769563" y="2290457"/>
            <a:ext cx="951296" cy="502920"/>
          </a:xfrm>
          <a:prstGeom prst="ellipse">
            <a:avLst/>
          </a:prstGeom>
          <a:noFill/>
          <a:ln w="190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11F63990-36A8-C8CE-EA9C-991A4194FA0F}"/>
              </a:ext>
            </a:extLst>
          </p:cNvPr>
          <p:cNvSpPr txBox="1"/>
          <p:nvPr/>
        </p:nvSpPr>
        <p:spPr>
          <a:xfrm>
            <a:off x="915864" y="642786"/>
            <a:ext cx="6539933" cy="430887"/>
          </a:xfrm>
          <a:prstGeom prst="rect">
            <a:avLst/>
          </a:prstGeom>
          <a:solidFill>
            <a:schemeClr val="bg1"/>
          </a:solidFill>
        </p:spPr>
        <p:txBody>
          <a:bodyPr wrap="square">
            <a:spAutoFit/>
          </a:bodyPr>
          <a:lstStyle>
            <a:defPPr>
              <a:defRPr lang="zh-CN"/>
            </a:defPPr>
            <a:lvl1pPr>
              <a:defRPr sz="1800" b="1">
                <a:solidFill>
                  <a:srgbClr val="FF0000"/>
                </a:solidFill>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sz="2200" dirty="0"/>
              <a:t>2020</a:t>
            </a:r>
            <a:r>
              <a:rPr lang="zh-CN" altLang="en-US" sz="2200" dirty="0"/>
              <a:t>和</a:t>
            </a:r>
            <a:r>
              <a:rPr lang="en-US" altLang="zh-CN" sz="2200" dirty="0"/>
              <a:t>2021</a:t>
            </a:r>
            <a:r>
              <a:rPr lang="zh-CN" altLang="en-US" sz="2200" dirty="0"/>
              <a:t>年我国国内生产总值突破了</a:t>
            </a:r>
            <a:r>
              <a:rPr lang="en-US" altLang="zh-CN" sz="2200" dirty="0"/>
              <a:t>100</a:t>
            </a:r>
            <a:r>
              <a:rPr lang="zh-CN" altLang="en-US" sz="2200" dirty="0"/>
              <a:t>万亿元。</a:t>
            </a:r>
          </a:p>
        </p:txBody>
      </p:sp>
    </p:spTree>
    <p:extLst>
      <p:ext uri="{BB962C8B-B14F-4D97-AF65-F5344CB8AC3E}">
        <p14:creationId xmlns:p14="http://schemas.microsoft.com/office/powerpoint/2010/main" val="14581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a:extLst>
              <a:ext uri="{FF2B5EF4-FFF2-40B4-BE49-F238E27FC236}">
                <a16:creationId xmlns:a16="http://schemas.microsoft.com/office/drawing/2014/main" id="{1E02A00F-67DE-24BE-CA16-97C96017D906}"/>
              </a:ext>
            </a:extLst>
          </p:cNvPr>
          <p:cNvSpPr txBox="1">
            <a:spLocks noChangeArrowheads="1"/>
          </p:cNvSpPr>
          <p:nvPr/>
        </p:nvSpPr>
        <p:spPr bwMode="auto">
          <a:xfrm>
            <a:off x="1754297" y="1361358"/>
            <a:ext cx="5127765" cy="39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2012—2021</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年我国国内生产总值（</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GDP</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）统计图</a:t>
            </a:r>
          </a:p>
        </p:txBody>
      </p:sp>
      <p:pic>
        <p:nvPicPr>
          <p:cNvPr id="4" name="图片 3">
            <a:extLst>
              <a:ext uri="{FF2B5EF4-FFF2-40B4-BE49-F238E27FC236}">
                <a16:creationId xmlns:a16="http://schemas.microsoft.com/office/drawing/2014/main" id="{F8E1B0B6-894D-6230-5F4A-30E20DF10D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23929" y="1993069"/>
            <a:ext cx="6855511" cy="2510201"/>
          </a:xfrm>
          <a:prstGeom prst="rect">
            <a:avLst/>
          </a:prstGeom>
        </p:spPr>
      </p:pic>
      <p:sp>
        <p:nvSpPr>
          <p:cNvPr id="2" name="文本框 4">
            <a:extLst>
              <a:ext uri="{FF2B5EF4-FFF2-40B4-BE49-F238E27FC236}">
                <a16:creationId xmlns:a16="http://schemas.microsoft.com/office/drawing/2014/main" id="{AAA255BD-E894-E5AF-FC76-B7C3B5EB52AE}"/>
              </a:ext>
            </a:extLst>
          </p:cNvPr>
          <p:cNvSpPr txBox="1">
            <a:spLocks noChangeArrowheads="1"/>
          </p:cNvSpPr>
          <p:nvPr/>
        </p:nvSpPr>
        <p:spPr bwMode="auto">
          <a:xfrm>
            <a:off x="706849" y="546327"/>
            <a:ext cx="7534783" cy="576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808038" indent="-808038">
              <a:lnSpc>
                <a:spcPct val="150000"/>
              </a:lnSpc>
            </a:pP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2012—2021</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年我国国内生产总值是怎样变化的？</a:t>
            </a:r>
          </a:p>
        </p:txBody>
      </p:sp>
      <p:sp>
        <p:nvSpPr>
          <p:cNvPr id="6" name="文本框 5">
            <a:extLst>
              <a:ext uri="{FF2B5EF4-FFF2-40B4-BE49-F238E27FC236}">
                <a16:creationId xmlns:a16="http://schemas.microsoft.com/office/drawing/2014/main" id="{62756A63-1C07-9CB7-F702-62227B02DB69}"/>
              </a:ext>
            </a:extLst>
          </p:cNvPr>
          <p:cNvSpPr txBox="1"/>
          <p:nvPr/>
        </p:nvSpPr>
        <p:spPr>
          <a:xfrm>
            <a:off x="915864" y="642786"/>
            <a:ext cx="7121231" cy="430887"/>
          </a:xfrm>
          <a:prstGeom prst="rect">
            <a:avLst/>
          </a:prstGeom>
          <a:solidFill>
            <a:schemeClr val="bg1"/>
          </a:solidFill>
        </p:spPr>
        <p:txBody>
          <a:bodyPr wrap="square">
            <a:spAutoFit/>
          </a:bodyPr>
          <a:lstStyle>
            <a:defPPr>
              <a:defRPr lang="zh-CN"/>
            </a:defPPr>
            <a:lvl1pPr>
              <a:defRPr sz="1800" b="1">
                <a:solidFill>
                  <a:srgbClr val="FF0000"/>
                </a:solidFill>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sz="2200" dirty="0"/>
              <a:t>2012—2021</a:t>
            </a:r>
            <a:r>
              <a:rPr lang="zh-CN" altLang="en-US" sz="2200" dirty="0"/>
              <a:t>年我国国内生产总值呈上升的趋势。</a:t>
            </a:r>
          </a:p>
        </p:txBody>
      </p:sp>
    </p:spTree>
    <p:extLst>
      <p:ext uri="{BB962C8B-B14F-4D97-AF65-F5344CB8AC3E}">
        <p14:creationId xmlns:p14="http://schemas.microsoft.com/office/powerpoint/2010/main" val="111098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a:extLst>
              <a:ext uri="{FF2B5EF4-FFF2-40B4-BE49-F238E27FC236}">
                <a16:creationId xmlns:a16="http://schemas.microsoft.com/office/drawing/2014/main" id="{1E02A00F-67DE-24BE-CA16-97C96017D906}"/>
              </a:ext>
            </a:extLst>
          </p:cNvPr>
          <p:cNvSpPr txBox="1">
            <a:spLocks noChangeArrowheads="1"/>
          </p:cNvSpPr>
          <p:nvPr/>
        </p:nvSpPr>
        <p:spPr bwMode="auto">
          <a:xfrm>
            <a:off x="1754297" y="1361358"/>
            <a:ext cx="5127765" cy="39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latin typeface="Times New Roman" panose="02020603050405020304" pitchFamily="18" charset="0"/>
                <a:ea typeface="黑体" panose="02010609060101010101" pitchFamily="49" charset="-122"/>
                <a:cs typeface="Times New Roman" panose="02020603050405020304" pitchFamily="18" charset="0"/>
              </a:rPr>
              <a:t>2012—2021</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年我国国内生产总值（</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GDP</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）统计图</a:t>
            </a:r>
          </a:p>
        </p:txBody>
      </p:sp>
      <p:pic>
        <p:nvPicPr>
          <p:cNvPr id="4" name="图片 3">
            <a:extLst>
              <a:ext uri="{FF2B5EF4-FFF2-40B4-BE49-F238E27FC236}">
                <a16:creationId xmlns:a16="http://schemas.microsoft.com/office/drawing/2014/main" id="{F8E1B0B6-894D-6230-5F4A-30E20DF10D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23929" y="1993069"/>
            <a:ext cx="6855511" cy="2510201"/>
          </a:xfrm>
          <a:prstGeom prst="rect">
            <a:avLst/>
          </a:prstGeom>
        </p:spPr>
      </p:pic>
      <p:sp>
        <p:nvSpPr>
          <p:cNvPr id="2" name="文本框 4">
            <a:extLst>
              <a:ext uri="{FF2B5EF4-FFF2-40B4-BE49-F238E27FC236}">
                <a16:creationId xmlns:a16="http://schemas.microsoft.com/office/drawing/2014/main" id="{AAA255BD-E894-E5AF-FC76-B7C3B5EB52AE}"/>
              </a:ext>
            </a:extLst>
          </p:cNvPr>
          <p:cNvSpPr txBox="1">
            <a:spLocks noChangeArrowheads="1"/>
          </p:cNvSpPr>
          <p:nvPr/>
        </p:nvSpPr>
        <p:spPr bwMode="auto">
          <a:xfrm>
            <a:off x="706849" y="546327"/>
            <a:ext cx="7053519" cy="576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808038" indent="-808038">
              <a:lnSpc>
                <a:spcPct val="150000"/>
              </a:lnSpc>
            </a:pP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）观察折线统计图，你还获得了哪些信息？</a:t>
            </a:r>
          </a:p>
        </p:txBody>
      </p:sp>
      <p:sp>
        <p:nvSpPr>
          <p:cNvPr id="5" name="椭圆 4">
            <a:extLst>
              <a:ext uri="{FF2B5EF4-FFF2-40B4-BE49-F238E27FC236}">
                <a16:creationId xmlns:a16="http://schemas.microsoft.com/office/drawing/2014/main" id="{4496CE5C-7029-F4D8-30D6-C3212F403F6C}"/>
              </a:ext>
            </a:extLst>
          </p:cNvPr>
          <p:cNvSpPr/>
          <p:nvPr/>
        </p:nvSpPr>
        <p:spPr>
          <a:xfrm>
            <a:off x="6406414" y="2373320"/>
            <a:ext cx="1353954" cy="827080"/>
          </a:xfrm>
          <a:prstGeom prst="ellipse">
            <a:avLst/>
          </a:prstGeom>
          <a:noFill/>
          <a:ln w="190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3CA36006-3A6A-0A03-20A9-8D752A8DC349}"/>
              </a:ext>
            </a:extLst>
          </p:cNvPr>
          <p:cNvSpPr txBox="1"/>
          <p:nvPr/>
        </p:nvSpPr>
        <p:spPr>
          <a:xfrm>
            <a:off x="860990" y="690199"/>
            <a:ext cx="7422020" cy="430887"/>
          </a:xfrm>
          <a:prstGeom prst="rect">
            <a:avLst/>
          </a:prstGeom>
          <a:solidFill>
            <a:schemeClr val="bg1"/>
          </a:solidFill>
        </p:spPr>
        <p:txBody>
          <a:bodyPr wrap="square">
            <a:spAutoFit/>
          </a:bodyPr>
          <a:lstStyle>
            <a:defPPr>
              <a:defRPr lang="zh-CN"/>
            </a:defPPr>
            <a:lvl1pPr>
              <a:defRPr sz="1800" b="1">
                <a:solidFill>
                  <a:srgbClr val="FF0000"/>
                </a:solidFill>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sz="2200" dirty="0"/>
              <a:t>2020—2021</a:t>
            </a:r>
            <a:r>
              <a:rPr lang="zh-CN" altLang="en-US" sz="2200" dirty="0"/>
              <a:t>年我国国内生产总值增长最快。（合理即可）</a:t>
            </a:r>
          </a:p>
        </p:txBody>
      </p:sp>
    </p:spTree>
    <p:extLst>
      <p:ext uri="{BB962C8B-B14F-4D97-AF65-F5344CB8AC3E}">
        <p14:creationId xmlns:p14="http://schemas.microsoft.com/office/powerpoint/2010/main" val="332659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a:spLocks noChangeArrowheads="1"/>
          </p:cNvSpPr>
          <p:nvPr/>
        </p:nvSpPr>
        <p:spPr bwMode="auto">
          <a:xfrm>
            <a:off x="712787" y="1319906"/>
            <a:ext cx="7718425" cy="1303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60680" indent="-360680">
              <a:lnSpc>
                <a:spcPct val="15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2. </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下表是小东</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0~10</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岁的身高情况，根据表中的数据绘制折线统计图。</a:t>
            </a:r>
          </a:p>
        </p:txBody>
      </p:sp>
      <p:sp>
        <p:nvSpPr>
          <p:cNvPr id="3" name="文本框 2"/>
          <p:cNvSpPr txBox="1"/>
          <p:nvPr/>
        </p:nvSpPr>
        <p:spPr>
          <a:xfrm>
            <a:off x="4814154" y="1067842"/>
            <a:ext cx="3135795" cy="307777"/>
          </a:xfrm>
          <a:prstGeom prst="rect">
            <a:avLst/>
          </a:prstGeom>
          <a:noFill/>
        </p:spPr>
        <p:txBody>
          <a:bodyPr wrap="none" rtlCol="0">
            <a:spAutoFit/>
          </a:bodyPr>
          <a:lstStyle/>
          <a:p>
            <a:r>
              <a:rPr lang="en-US" altLang="zh-CN" sz="1400" b="1" dirty="0">
                <a:solidFill>
                  <a:srgbClr val="DB8726"/>
                </a:solidFill>
              </a:rPr>
              <a:t>【</a:t>
            </a:r>
            <a:r>
              <a:rPr lang="zh-CN" altLang="en-US" sz="1400" b="1" dirty="0">
                <a:solidFill>
                  <a:srgbClr val="DB8726"/>
                </a:solidFill>
              </a:rPr>
              <a:t>选自课本</a:t>
            </a:r>
            <a:r>
              <a:rPr lang="en-US" altLang="zh-CN" sz="1400" b="1" dirty="0">
                <a:solidFill>
                  <a:srgbClr val="DB8726"/>
                </a:solidFill>
              </a:rPr>
              <a:t>P109 </a:t>
            </a:r>
            <a:r>
              <a:rPr lang="zh-CN" altLang="en-US" sz="1400" b="1" dirty="0">
                <a:solidFill>
                  <a:srgbClr val="DB8726"/>
                </a:solidFill>
              </a:rPr>
              <a:t>练习二十六 第</a:t>
            </a:r>
            <a:r>
              <a:rPr lang="en-US" altLang="zh-CN" sz="1400" b="1" dirty="0">
                <a:solidFill>
                  <a:srgbClr val="DB8726"/>
                </a:solidFill>
              </a:rPr>
              <a:t>2</a:t>
            </a:r>
            <a:r>
              <a:rPr lang="zh-CN" altLang="en-US" sz="1400" b="1" dirty="0">
                <a:solidFill>
                  <a:srgbClr val="DB8726"/>
                </a:solidFill>
              </a:rPr>
              <a:t>题</a:t>
            </a:r>
            <a:r>
              <a:rPr lang="en-US" altLang="zh-CN" sz="1400" b="1" dirty="0">
                <a:solidFill>
                  <a:srgbClr val="DB8726"/>
                </a:solidFill>
              </a:rPr>
              <a:t>】</a:t>
            </a:r>
            <a:endParaRPr lang="zh-CN" altLang="en-US" sz="1400" b="1" dirty="0">
              <a:solidFill>
                <a:srgbClr val="DB8726"/>
              </a:solidFill>
            </a:endParaRPr>
          </a:p>
        </p:txBody>
      </p:sp>
      <p:graphicFrame>
        <p:nvGraphicFramePr>
          <p:cNvPr id="5" name="表格 11"/>
          <p:cNvGraphicFramePr>
            <a:graphicFrameLocks noGrp="1"/>
          </p:cNvGraphicFramePr>
          <p:nvPr/>
        </p:nvGraphicFramePr>
        <p:xfrm>
          <a:off x="1215190" y="2819434"/>
          <a:ext cx="6966280" cy="766086"/>
        </p:xfrm>
        <a:graphic>
          <a:graphicData uri="http://schemas.openxmlformats.org/drawingml/2006/table">
            <a:tbl>
              <a:tblPr>
                <a:tableStyleId>{BC89EF96-8CEA-46FF-86C4-4CE0E7609802}</a:tableStyleId>
              </a:tblPr>
              <a:tblGrid>
                <a:gridCol w="1161536">
                  <a:extLst>
                    <a:ext uri="{9D8B030D-6E8A-4147-A177-3AD203B41FA5}">
                      <a16:colId xmlns:a16="http://schemas.microsoft.com/office/drawing/2014/main" val="20000"/>
                    </a:ext>
                  </a:extLst>
                </a:gridCol>
                <a:gridCol w="527704">
                  <a:extLst>
                    <a:ext uri="{9D8B030D-6E8A-4147-A177-3AD203B41FA5}">
                      <a16:colId xmlns:a16="http://schemas.microsoft.com/office/drawing/2014/main" val="20001"/>
                    </a:ext>
                  </a:extLst>
                </a:gridCol>
                <a:gridCol w="527704">
                  <a:extLst>
                    <a:ext uri="{9D8B030D-6E8A-4147-A177-3AD203B41FA5}">
                      <a16:colId xmlns:a16="http://schemas.microsoft.com/office/drawing/2014/main" val="20002"/>
                    </a:ext>
                  </a:extLst>
                </a:gridCol>
                <a:gridCol w="527704">
                  <a:extLst>
                    <a:ext uri="{9D8B030D-6E8A-4147-A177-3AD203B41FA5}">
                      <a16:colId xmlns:a16="http://schemas.microsoft.com/office/drawing/2014/main" val="20003"/>
                    </a:ext>
                  </a:extLst>
                </a:gridCol>
                <a:gridCol w="527704">
                  <a:extLst>
                    <a:ext uri="{9D8B030D-6E8A-4147-A177-3AD203B41FA5}">
                      <a16:colId xmlns:a16="http://schemas.microsoft.com/office/drawing/2014/main" val="20004"/>
                    </a:ext>
                  </a:extLst>
                </a:gridCol>
                <a:gridCol w="527704">
                  <a:extLst>
                    <a:ext uri="{9D8B030D-6E8A-4147-A177-3AD203B41FA5}">
                      <a16:colId xmlns:a16="http://schemas.microsoft.com/office/drawing/2014/main" val="20005"/>
                    </a:ext>
                  </a:extLst>
                </a:gridCol>
                <a:gridCol w="527704">
                  <a:extLst>
                    <a:ext uri="{9D8B030D-6E8A-4147-A177-3AD203B41FA5}">
                      <a16:colId xmlns:a16="http://schemas.microsoft.com/office/drawing/2014/main" val="20006"/>
                    </a:ext>
                  </a:extLst>
                </a:gridCol>
                <a:gridCol w="527704">
                  <a:extLst>
                    <a:ext uri="{9D8B030D-6E8A-4147-A177-3AD203B41FA5}">
                      <a16:colId xmlns:a16="http://schemas.microsoft.com/office/drawing/2014/main" val="20007"/>
                    </a:ext>
                  </a:extLst>
                </a:gridCol>
                <a:gridCol w="527704">
                  <a:extLst>
                    <a:ext uri="{9D8B030D-6E8A-4147-A177-3AD203B41FA5}">
                      <a16:colId xmlns:a16="http://schemas.microsoft.com/office/drawing/2014/main" val="20008"/>
                    </a:ext>
                  </a:extLst>
                </a:gridCol>
                <a:gridCol w="527704">
                  <a:extLst>
                    <a:ext uri="{9D8B030D-6E8A-4147-A177-3AD203B41FA5}">
                      <a16:colId xmlns:a16="http://schemas.microsoft.com/office/drawing/2014/main" val="20009"/>
                    </a:ext>
                  </a:extLst>
                </a:gridCol>
                <a:gridCol w="527704">
                  <a:extLst>
                    <a:ext uri="{9D8B030D-6E8A-4147-A177-3AD203B41FA5}">
                      <a16:colId xmlns:a16="http://schemas.microsoft.com/office/drawing/2014/main" val="20010"/>
                    </a:ext>
                  </a:extLst>
                </a:gridCol>
                <a:gridCol w="527704">
                  <a:extLst>
                    <a:ext uri="{9D8B030D-6E8A-4147-A177-3AD203B41FA5}">
                      <a16:colId xmlns:a16="http://schemas.microsoft.com/office/drawing/2014/main" val="20011"/>
                    </a:ext>
                  </a:extLst>
                </a:gridCol>
              </a:tblGrid>
              <a:tr h="280679">
                <a:tc>
                  <a:txBody>
                    <a:bodyPr/>
                    <a:lstStyle/>
                    <a:p>
                      <a:pPr algn="ctr"/>
                      <a:r>
                        <a:rPr lang="zh-CN" altLang="en-US" sz="1800" b="1" dirty="0">
                          <a:latin typeface="Times New Roman" panose="02020603050405020304" pitchFamily="18" charset="0"/>
                          <a:ea typeface="楷体" panose="02010609060101010101" pitchFamily="49" charset="-122"/>
                          <a:cs typeface="Times New Roman" panose="02020603050405020304" pitchFamily="18" charset="0"/>
                        </a:rPr>
                        <a:t>年龄</a:t>
                      </a: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0</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2</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3</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4</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5</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6</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7</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8</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9</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10</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extLst>
                  <a:ext uri="{0D108BD9-81ED-4DB2-BD59-A6C34878D82A}">
                    <a16:rowId xmlns:a16="http://schemas.microsoft.com/office/drawing/2014/main" val="10000"/>
                  </a:ext>
                </a:extLst>
              </a:tr>
              <a:tr h="400326">
                <a:tc>
                  <a:txBody>
                    <a:bodyPr/>
                    <a:lstStyle/>
                    <a:p>
                      <a:pPr algn="ctr"/>
                      <a:r>
                        <a:rPr lang="zh-CN" altLang="en-US" sz="1800" b="1" dirty="0">
                          <a:latin typeface="Times New Roman" panose="02020603050405020304" pitchFamily="18" charset="0"/>
                          <a:ea typeface="楷体" panose="02010609060101010101" pitchFamily="49" charset="-122"/>
                          <a:cs typeface="Times New Roman" panose="02020603050405020304" pitchFamily="18" charset="0"/>
                        </a:rPr>
                        <a:t>身高</a:t>
                      </a: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/cm</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50</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76</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88</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97</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104</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111</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118</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124</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130</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135</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141</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34"/>
          <p:cNvGraphicFramePr>
            <a:graphicFrameLocks noGrp="1"/>
          </p:cNvGraphicFramePr>
          <p:nvPr/>
        </p:nvGraphicFramePr>
        <p:xfrm>
          <a:off x="1563370" y="2156008"/>
          <a:ext cx="6238441" cy="2286460"/>
        </p:xfrm>
        <a:graphic>
          <a:graphicData uri="http://schemas.openxmlformats.org/drawingml/2006/table">
            <a:tbl>
              <a:tblPr firstRow="1" bandRow="1">
                <a:tableStyleId>{5940675A-B579-460E-94D1-54222C63F5DA}</a:tableStyleId>
              </a:tblPr>
              <a:tblGrid>
                <a:gridCol w="567131">
                  <a:extLst>
                    <a:ext uri="{9D8B030D-6E8A-4147-A177-3AD203B41FA5}">
                      <a16:colId xmlns:a16="http://schemas.microsoft.com/office/drawing/2014/main" val="20000"/>
                    </a:ext>
                  </a:extLst>
                </a:gridCol>
                <a:gridCol w="567131">
                  <a:extLst>
                    <a:ext uri="{9D8B030D-6E8A-4147-A177-3AD203B41FA5}">
                      <a16:colId xmlns:a16="http://schemas.microsoft.com/office/drawing/2014/main" val="20001"/>
                    </a:ext>
                  </a:extLst>
                </a:gridCol>
                <a:gridCol w="567131">
                  <a:extLst>
                    <a:ext uri="{9D8B030D-6E8A-4147-A177-3AD203B41FA5}">
                      <a16:colId xmlns:a16="http://schemas.microsoft.com/office/drawing/2014/main" val="20002"/>
                    </a:ext>
                  </a:extLst>
                </a:gridCol>
                <a:gridCol w="567131">
                  <a:extLst>
                    <a:ext uri="{9D8B030D-6E8A-4147-A177-3AD203B41FA5}">
                      <a16:colId xmlns:a16="http://schemas.microsoft.com/office/drawing/2014/main" val="20003"/>
                    </a:ext>
                  </a:extLst>
                </a:gridCol>
                <a:gridCol w="567131">
                  <a:extLst>
                    <a:ext uri="{9D8B030D-6E8A-4147-A177-3AD203B41FA5}">
                      <a16:colId xmlns:a16="http://schemas.microsoft.com/office/drawing/2014/main" val="20004"/>
                    </a:ext>
                  </a:extLst>
                </a:gridCol>
                <a:gridCol w="567131">
                  <a:extLst>
                    <a:ext uri="{9D8B030D-6E8A-4147-A177-3AD203B41FA5}">
                      <a16:colId xmlns:a16="http://schemas.microsoft.com/office/drawing/2014/main" val="20005"/>
                    </a:ext>
                  </a:extLst>
                </a:gridCol>
                <a:gridCol w="567131">
                  <a:extLst>
                    <a:ext uri="{9D8B030D-6E8A-4147-A177-3AD203B41FA5}">
                      <a16:colId xmlns:a16="http://schemas.microsoft.com/office/drawing/2014/main" val="20006"/>
                    </a:ext>
                  </a:extLst>
                </a:gridCol>
                <a:gridCol w="567131">
                  <a:extLst>
                    <a:ext uri="{9D8B030D-6E8A-4147-A177-3AD203B41FA5}">
                      <a16:colId xmlns:a16="http://schemas.microsoft.com/office/drawing/2014/main" val="20007"/>
                    </a:ext>
                  </a:extLst>
                </a:gridCol>
                <a:gridCol w="567131">
                  <a:extLst>
                    <a:ext uri="{9D8B030D-6E8A-4147-A177-3AD203B41FA5}">
                      <a16:colId xmlns:a16="http://schemas.microsoft.com/office/drawing/2014/main" val="20008"/>
                    </a:ext>
                  </a:extLst>
                </a:gridCol>
                <a:gridCol w="567131">
                  <a:extLst>
                    <a:ext uri="{9D8B030D-6E8A-4147-A177-3AD203B41FA5}">
                      <a16:colId xmlns:a16="http://schemas.microsoft.com/office/drawing/2014/main" val="20009"/>
                    </a:ext>
                  </a:extLst>
                </a:gridCol>
                <a:gridCol w="567131">
                  <a:extLst>
                    <a:ext uri="{9D8B030D-6E8A-4147-A177-3AD203B41FA5}">
                      <a16:colId xmlns:a16="http://schemas.microsoft.com/office/drawing/2014/main" val="20010"/>
                    </a:ext>
                  </a:extLst>
                </a:gridCol>
              </a:tblGrid>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0"/>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1"/>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2"/>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3"/>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4"/>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5"/>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6"/>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7"/>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8"/>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9"/>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112" name="任意多边形: 形状 111"/>
          <p:cNvSpPr/>
          <p:nvPr/>
        </p:nvSpPr>
        <p:spPr>
          <a:xfrm>
            <a:off x="2127250" y="2324100"/>
            <a:ext cx="5683250" cy="1911350"/>
          </a:xfrm>
          <a:custGeom>
            <a:avLst/>
            <a:gdLst>
              <a:gd name="connsiteX0" fmla="*/ 0 w 5683250"/>
              <a:gd name="connsiteY0" fmla="*/ 1911350 h 1911350"/>
              <a:gd name="connsiteX1" fmla="*/ 571500 w 5683250"/>
              <a:gd name="connsiteY1" fmla="*/ 1371600 h 1911350"/>
              <a:gd name="connsiteX2" fmla="*/ 1130300 w 5683250"/>
              <a:gd name="connsiteY2" fmla="*/ 1136650 h 1911350"/>
              <a:gd name="connsiteX3" fmla="*/ 1708150 w 5683250"/>
              <a:gd name="connsiteY3" fmla="*/ 946150 h 1911350"/>
              <a:gd name="connsiteX4" fmla="*/ 2279650 w 5683250"/>
              <a:gd name="connsiteY4" fmla="*/ 762000 h 1911350"/>
              <a:gd name="connsiteX5" fmla="*/ 2838450 w 5683250"/>
              <a:gd name="connsiteY5" fmla="*/ 622300 h 1911350"/>
              <a:gd name="connsiteX6" fmla="*/ 3403600 w 5683250"/>
              <a:gd name="connsiteY6" fmla="*/ 508000 h 1911350"/>
              <a:gd name="connsiteX7" fmla="*/ 3975100 w 5683250"/>
              <a:gd name="connsiteY7" fmla="*/ 342900 h 1911350"/>
              <a:gd name="connsiteX8" fmla="*/ 4540250 w 5683250"/>
              <a:gd name="connsiteY8" fmla="*/ 247650 h 1911350"/>
              <a:gd name="connsiteX9" fmla="*/ 5105400 w 5683250"/>
              <a:gd name="connsiteY9" fmla="*/ 133350 h 1911350"/>
              <a:gd name="connsiteX10" fmla="*/ 5683250 w 5683250"/>
              <a:gd name="connsiteY10" fmla="*/ 0 h 191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83250" h="1911350">
                <a:moveTo>
                  <a:pt x="0" y="1911350"/>
                </a:moveTo>
                <a:lnTo>
                  <a:pt x="571500" y="1371600"/>
                </a:lnTo>
                <a:lnTo>
                  <a:pt x="1130300" y="1136650"/>
                </a:lnTo>
                <a:lnTo>
                  <a:pt x="1708150" y="946150"/>
                </a:lnTo>
                <a:lnTo>
                  <a:pt x="2279650" y="762000"/>
                </a:lnTo>
                <a:lnTo>
                  <a:pt x="2838450" y="622300"/>
                </a:lnTo>
                <a:lnTo>
                  <a:pt x="3403600" y="508000"/>
                </a:lnTo>
                <a:lnTo>
                  <a:pt x="3975100" y="342900"/>
                </a:lnTo>
                <a:lnTo>
                  <a:pt x="4540250" y="247650"/>
                </a:lnTo>
                <a:lnTo>
                  <a:pt x="5105400" y="133350"/>
                </a:lnTo>
                <a:lnTo>
                  <a:pt x="5683250" y="0"/>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表格 11"/>
          <p:cNvGraphicFramePr>
            <a:graphicFrameLocks noGrp="1"/>
          </p:cNvGraphicFramePr>
          <p:nvPr/>
        </p:nvGraphicFramePr>
        <p:xfrm>
          <a:off x="926432" y="521402"/>
          <a:ext cx="6966280" cy="766086"/>
        </p:xfrm>
        <a:graphic>
          <a:graphicData uri="http://schemas.openxmlformats.org/drawingml/2006/table">
            <a:tbl>
              <a:tblPr>
                <a:tableStyleId>{BC89EF96-8CEA-46FF-86C4-4CE0E7609802}</a:tableStyleId>
              </a:tblPr>
              <a:tblGrid>
                <a:gridCol w="1161536">
                  <a:extLst>
                    <a:ext uri="{9D8B030D-6E8A-4147-A177-3AD203B41FA5}">
                      <a16:colId xmlns:a16="http://schemas.microsoft.com/office/drawing/2014/main" val="20000"/>
                    </a:ext>
                  </a:extLst>
                </a:gridCol>
                <a:gridCol w="527704">
                  <a:extLst>
                    <a:ext uri="{9D8B030D-6E8A-4147-A177-3AD203B41FA5}">
                      <a16:colId xmlns:a16="http://schemas.microsoft.com/office/drawing/2014/main" val="20001"/>
                    </a:ext>
                  </a:extLst>
                </a:gridCol>
                <a:gridCol w="527704">
                  <a:extLst>
                    <a:ext uri="{9D8B030D-6E8A-4147-A177-3AD203B41FA5}">
                      <a16:colId xmlns:a16="http://schemas.microsoft.com/office/drawing/2014/main" val="20002"/>
                    </a:ext>
                  </a:extLst>
                </a:gridCol>
                <a:gridCol w="527704">
                  <a:extLst>
                    <a:ext uri="{9D8B030D-6E8A-4147-A177-3AD203B41FA5}">
                      <a16:colId xmlns:a16="http://schemas.microsoft.com/office/drawing/2014/main" val="20003"/>
                    </a:ext>
                  </a:extLst>
                </a:gridCol>
                <a:gridCol w="527704">
                  <a:extLst>
                    <a:ext uri="{9D8B030D-6E8A-4147-A177-3AD203B41FA5}">
                      <a16:colId xmlns:a16="http://schemas.microsoft.com/office/drawing/2014/main" val="20004"/>
                    </a:ext>
                  </a:extLst>
                </a:gridCol>
                <a:gridCol w="527704">
                  <a:extLst>
                    <a:ext uri="{9D8B030D-6E8A-4147-A177-3AD203B41FA5}">
                      <a16:colId xmlns:a16="http://schemas.microsoft.com/office/drawing/2014/main" val="20005"/>
                    </a:ext>
                  </a:extLst>
                </a:gridCol>
                <a:gridCol w="527704">
                  <a:extLst>
                    <a:ext uri="{9D8B030D-6E8A-4147-A177-3AD203B41FA5}">
                      <a16:colId xmlns:a16="http://schemas.microsoft.com/office/drawing/2014/main" val="20006"/>
                    </a:ext>
                  </a:extLst>
                </a:gridCol>
                <a:gridCol w="527704">
                  <a:extLst>
                    <a:ext uri="{9D8B030D-6E8A-4147-A177-3AD203B41FA5}">
                      <a16:colId xmlns:a16="http://schemas.microsoft.com/office/drawing/2014/main" val="20007"/>
                    </a:ext>
                  </a:extLst>
                </a:gridCol>
                <a:gridCol w="527704">
                  <a:extLst>
                    <a:ext uri="{9D8B030D-6E8A-4147-A177-3AD203B41FA5}">
                      <a16:colId xmlns:a16="http://schemas.microsoft.com/office/drawing/2014/main" val="20008"/>
                    </a:ext>
                  </a:extLst>
                </a:gridCol>
                <a:gridCol w="527704">
                  <a:extLst>
                    <a:ext uri="{9D8B030D-6E8A-4147-A177-3AD203B41FA5}">
                      <a16:colId xmlns:a16="http://schemas.microsoft.com/office/drawing/2014/main" val="20009"/>
                    </a:ext>
                  </a:extLst>
                </a:gridCol>
                <a:gridCol w="527704">
                  <a:extLst>
                    <a:ext uri="{9D8B030D-6E8A-4147-A177-3AD203B41FA5}">
                      <a16:colId xmlns:a16="http://schemas.microsoft.com/office/drawing/2014/main" val="20010"/>
                    </a:ext>
                  </a:extLst>
                </a:gridCol>
                <a:gridCol w="527704">
                  <a:extLst>
                    <a:ext uri="{9D8B030D-6E8A-4147-A177-3AD203B41FA5}">
                      <a16:colId xmlns:a16="http://schemas.microsoft.com/office/drawing/2014/main" val="20011"/>
                    </a:ext>
                  </a:extLst>
                </a:gridCol>
              </a:tblGrid>
              <a:tr h="280679">
                <a:tc>
                  <a:txBody>
                    <a:bodyPr/>
                    <a:lstStyle/>
                    <a:p>
                      <a:pPr algn="ctr"/>
                      <a:r>
                        <a:rPr lang="zh-CN" altLang="en-US" sz="1800" b="1" dirty="0">
                          <a:latin typeface="Times New Roman" panose="02020603050405020304" pitchFamily="18" charset="0"/>
                          <a:ea typeface="楷体" panose="02010609060101010101" pitchFamily="49" charset="-122"/>
                          <a:cs typeface="Times New Roman" panose="02020603050405020304" pitchFamily="18" charset="0"/>
                        </a:rPr>
                        <a:t>年龄</a:t>
                      </a: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0</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2</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3</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4</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5</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6</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7</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8</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9</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10</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extLst>
                  <a:ext uri="{0D108BD9-81ED-4DB2-BD59-A6C34878D82A}">
                    <a16:rowId xmlns:a16="http://schemas.microsoft.com/office/drawing/2014/main" val="10000"/>
                  </a:ext>
                </a:extLst>
              </a:tr>
              <a:tr h="400326">
                <a:tc>
                  <a:txBody>
                    <a:bodyPr/>
                    <a:lstStyle/>
                    <a:p>
                      <a:pPr algn="ctr"/>
                      <a:r>
                        <a:rPr lang="zh-CN" altLang="en-US" sz="1800" b="1" dirty="0">
                          <a:latin typeface="Times New Roman" panose="02020603050405020304" pitchFamily="18" charset="0"/>
                          <a:ea typeface="楷体" panose="02010609060101010101" pitchFamily="49" charset="-122"/>
                          <a:cs typeface="Times New Roman" panose="02020603050405020304" pitchFamily="18" charset="0"/>
                        </a:rPr>
                        <a:t>身高</a:t>
                      </a: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/cm</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solidFill>
                      <a:srgbClr val="FFF6EE"/>
                    </a:solidFill>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50</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76</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88</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97</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104</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111</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118</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124</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130</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135</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tc>
                  <a:txBody>
                    <a:bodyPr/>
                    <a:lstStyle/>
                    <a:p>
                      <a:pPr algn="ctr"/>
                      <a:r>
                        <a:rPr lang="en-US" altLang="zh-CN" sz="1800" b="1" dirty="0">
                          <a:latin typeface="Times New Roman" panose="02020603050405020304" pitchFamily="18" charset="0"/>
                          <a:ea typeface="楷体" panose="02010609060101010101" pitchFamily="49" charset="-122"/>
                          <a:cs typeface="Times New Roman" panose="02020603050405020304" pitchFamily="18" charset="0"/>
                        </a:rPr>
                        <a:t>141</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a:txBody>
                  <a:tcPr anchor="ctr">
                    <a:lnL w="12700" cap="flat" cmpd="sng" algn="ctr">
                      <a:solidFill>
                        <a:srgbClr val="DB8726"/>
                      </a:solidFill>
                      <a:prstDash val="solid"/>
                      <a:round/>
                      <a:headEnd type="none" w="med" len="med"/>
                      <a:tailEnd type="none" w="med" len="med"/>
                    </a:lnL>
                    <a:lnR w="12700" cap="flat" cmpd="sng" algn="ctr">
                      <a:solidFill>
                        <a:srgbClr val="DB8726"/>
                      </a:solidFill>
                      <a:prstDash val="solid"/>
                      <a:round/>
                      <a:headEnd type="none" w="med" len="med"/>
                      <a:tailEnd type="none" w="med" len="med"/>
                    </a:lnR>
                    <a:lnT w="12700" cap="flat" cmpd="sng" algn="ctr">
                      <a:solidFill>
                        <a:srgbClr val="DB8726"/>
                      </a:solidFill>
                      <a:prstDash val="solid"/>
                      <a:round/>
                      <a:headEnd type="none" w="med" len="med"/>
                      <a:tailEnd type="none" w="med" len="med"/>
                    </a:lnT>
                    <a:lnB w="12700" cap="flat" cmpd="sng" algn="ctr">
                      <a:solidFill>
                        <a:srgbClr val="DB8726"/>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5" name="文本框 4"/>
          <p:cNvSpPr txBox="1"/>
          <p:nvPr/>
        </p:nvSpPr>
        <p:spPr>
          <a:xfrm>
            <a:off x="3138661" y="1477347"/>
            <a:ext cx="2796818"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小东</a:t>
            </a:r>
            <a:r>
              <a:rPr lang="en-US" altLang="zh-CN" sz="1600" dirty="0">
                <a:latin typeface="Times New Roman" panose="02020603050405020304" pitchFamily="18" charset="0"/>
                <a:cs typeface="Times New Roman" panose="02020603050405020304" pitchFamily="18" charset="0"/>
              </a:rPr>
              <a:t>0~10</a:t>
            </a:r>
            <a:r>
              <a:rPr lang="zh-CN" altLang="en-US" sz="1600" dirty="0">
                <a:latin typeface="Times New Roman" panose="02020603050405020304" pitchFamily="18" charset="0"/>
                <a:cs typeface="Times New Roman" panose="02020603050405020304" pitchFamily="18" charset="0"/>
              </a:rPr>
              <a:t>岁身高情况统计图</a:t>
            </a:r>
          </a:p>
        </p:txBody>
      </p:sp>
      <p:cxnSp>
        <p:nvCxnSpPr>
          <p:cNvPr id="6" name="直接箭头连接符 5"/>
          <p:cNvCxnSpPr/>
          <p:nvPr/>
        </p:nvCxnSpPr>
        <p:spPr>
          <a:xfrm>
            <a:off x="1550670" y="4438755"/>
            <a:ext cx="685038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8020630" y="446816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年龄</a:t>
            </a:r>
          </a:p>
        </p:txBody>
      </p:sp>
      <p:sp>
        <p:nvSpPr>
          <p:cNvPr id="8" name="文本框 7"/>
          <p:cNvSpPr txBox="1"/>
          <p:nvPr/>
        </p:nvSpPr>
        <p:spPr>
          <a:xfrm>
            <a:off x="1999377" y="4417832"/>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0</a:t>
            </a:r>
            <a:endParaRPr lang="zh-CN" altLang="en-US" sz="1400" dirty="0">
              <a:latin typeface="Times New Roman" panose="02020603050405020304" pitchFamily="18" charset="0"/>
              <a:cs typeface="Times New Roman" panose="02020603050405020304" pitchFamily="18" charset="0"/>
            </a:endParaRPr>
          </a:p>
        </p:txBody>
      </p:sp>
      <p:cxnSp>
        <p:nvCxnSpPr>
          <p:cNvPr id="9" name="直接连接符 8"/>
          <p:cNvCxnSpPr/>
          <p:nvPr/>
        </p:nvCxnSpPr>
        <p:spPr>
          <a:xfrm flipV="1">
            <a:off x="1565910" y="1963881"/>
            <a:ext cx="0" cy="2290209"/>
          </a:xfrm>
          <a:prstGeom prst="line">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265793" y="4294090"/>
            <a:ext cx="23943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0</a:t>
            </a:r>
            <a:endParaRPr lang="zh-CN" altLang="en-US" sz="1400" dirty="0">
              <a:latin typeface="Times New Roman" panose="02020603050405020304" pitchFamily="18" charset="0"/>
              <a:cs typeface="Times New Roman" panose="02020603050405020304" pitchFamily="18" charset="0"/>
            </a:endParaRPr>
          </a:p>
        </p:txBody>
      </p:sp>
      <p:sp>
        <p:nvSpPr>
          <p:cNvPr id="45" name="文本框 44"/>
          <p:cNvSpPr txBox="1"/>
          <p:nvPr/>
        </p:nvSpPr>
        <p:spPr>
          <a:xfrm>
            <a:off x="895784" y="1507787"/>
            <a:ext cx="1335172" cy="41492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gn="ct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身高</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/cm</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9" name="文本框 48"/>
          <p:cNvSpPr txBox="1"/>
          <p:nvPr/>
        </p:nvSpPr>
        <p:spPr>
          <a:xfrm>
            <a:off x="2538491" y="4419617"/>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a:t>
            </a:r>
            <a:endParaRPr lang="zh-CN" altLang="en-US" sz="1400" dirty="0">
              <a:latin typeface="Times New Roman" panose="02020603050405020304" pitchFamily="18" charset="0"/>
              <a:cs typeface="Times New Roman" panose="02020603050405020304" pitchFamily="18" charset="0"/>
            </a:endParaRPr>
          </a:p>
        </p:txBody>
      </p:sp>
      <p:sp>
        <p:nvSpPr>
          <p:cNvPr id="50" name="文本框 49"/>
          <p:cNvSpPr txBox="1"/>
          <p:nvPr/>
        </p:nvSpPr>
        <p:spPr>
          <a:xfrm>
            <a:off x="3120783"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a:t>
            </a:r>
            <a:endParaRPr lang="zh-CN" altLang="en-US" sz="1400" dirty="0">
              <a:latin typeface="Times New Roman" panose="02020603050405020304" pitchFamily="18" charset="0"/>
              <a:cs typeface="Times New Roman" panose="02020603050405020304" pitchFamily="18" charset="0"/>
            </a:endParaRPr>
          </a:p>
        </p:txBody>
      </p:sp>
      <p:sp>
        <p:nvSpPr>
          <p:cNvPr id="51" name="文本框 50"/>
          <p:cNvSpPr txBox="1"/>
          <p:nvPr/>
        </p:nvSpPr>
        <p:spPr>
          <a:xfrm>
            <a:off x="3691647" y="4421413"/>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3</a:t>
            </a:r>
            <a:endParaRPr lang="zh-CN" altLang="en-US" sz="1400" dirty="0">
              <a:latin typeface="Times New Roman" panose="02020603050405020304" pitchFamily="18" charset="0"/>
              <a:cs typeface="Times New Roman" panose="02020603050405020304" pitchFamily="18" charset="0"/>
            </a:endParaRPr>
          </a:p>
        </p:txBody>
      </p:sp>
      <p:sp>
        <p:nvSpPr>
          <p:cNvPr id="52" name="文本框 51"/>
          <p:cNvSpPr txBox="1"/>
          <p:nvPr/>
        </p:nvSpPr>
        <p:spPr>
          <a:xfrm>
            <a:off x="4256797"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4</a:t>
            </a:r>
            <a:endParaRPr lang="zh-CN" altLang="en-US" sz="1400" dirty="0">
              <a:latin typeface="Times New Roman" panose="02020603050405020304" pitchFamily="18" charset="0"/>
              <a:cs typeface="Times New Roman" panose="02020603050405020304" pitchFamily="18" charset="0"/>
            </a:endParaRPr>
          </a:p>
        </p:txBody>
      </p:sp>
      <p:sp>
        <p:nvSpPr>
          <p:cNvPr id="53" name="文本框 52"/>
          <p:cNvSpPr txBox="1"/>
          <p:nvPr/>
        </p:nvSpPr>
        <p:spPr>
          <a:xfrm>
            <a:off x="4828491"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5</a:t>
            </a:r>
            <a:endParaRPr lang="zh-CN" altLang="en-US" sz="1400" dirty="0">
              <a:latin typeface="Times New Roman" panose="02020603050405020304" pitchFamily="18" charset="0"/>
              <a:cs typeface="Times New Roman" panose="02020603050405020304" pitchFamily="18" charset="0"/>
            </a:endParaRPr>
          </a:p>
        </p:txBody>
      </p:sp>
      <p:sp>
        <p:nvSpPr>
          <p:cNvPr id="54" name="文本框 53"/>
          <p:cNvSpPr txBox="1"/>
          <p:nvPr/>
        </p:nvSpPr>
        <p:spPr>
          <a:xfrm>
            <a:off x="5399355"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6</a:t>
            </a:r>
            <a:endParaRPr lang="zh-CN" altLang="en-US" sz="1400" dirty="0">
              <a:latin typeface="Times New Roman" panose="02020603050405020304" pitchFamily="18" charset="0"/>
              <a:cs typeface="Times New Roman" panose="02020603050405020304" pitchFamily="18" charset="0"/>
            </a:endParaRPr>
          </a:p>
        </p:txBody>
      </p:sp>
      <p:sp>
        <p:nvSpPr>
          <p:cNvPr id="55" name="文本框 54"/>
          <p:cNvSpPr txBox="1"/>
          <p:nvPr/>
        </p:nvSpPr>
        <p:spPr>
          <a:xfrm>
            <a:off x="5963869"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7</a:t>
            </a:r>
            <a:endParaRPr lang="zh-CN" altLang="en-US" sz="1400" dirty="0">
              <a:latin typeface="Times New Roman" panose="02020603050405020304" pitchFamily="18" charset="0"/>
              <a:cs typeface="Times New Roman" panose="02020603050405020304" pitchFamily="18" charset="0"/>
            </a:endParaRPr>
          </a:p>
        </p:txBody>
      </p:sp>
      <p:sp>
        <p:nvSpPr>
          <p:cNvPr id="56" name="文本框 55"/>
          <p:cNvSpPr txBox="1"/>
          <p:nvPr/>
        </p:nvSpPr>
        <p:spPr>
          <a:xfrm>
            <a:off x="6534733"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8</a:t>
            </a:r>
            <a:endParaRPr lang="zh-CN" altLang="en-US" sz="1400" dirty="0">
              <a:latin typeface="Times New Roman" panose="02020603050405020304" pitchFamily="18" charset="0"/>
              <a:cs typeface="Times New Roman" panose="02020603050405020304" pitchFamily="18" charset="0"/>
            </a:endParaRPr>
          </a:p>
        </p:txBody>
      </p:sp>
      <p:sp>
        <p:nvSpPr>
          <p:cNvPr id="57" name="文本框 56"/>
          <p:cNvSpPr txBox="1"/>
          <p:nvPr/>
        </p:nvSpPr>
        <p:spPr>
          <a:xfrm>
            <a:off x="7105597" y="4415444"/>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9</a:t>
            </a:r>
            <a:endParaRPr lang="zh-CN" altLang="en-US" sz="1400" dirty="0">
              <a:latin typeface="Times New Roman" panose="02020603050405020304" pitchFamily="18" charset="0"/>
              <a:cs typeface="Times New Roman" panose="02020603050405020304" pitchFamily="18" charset="0"/>
            </a:endParaRPr>
          </a:p>
        </p:txBody>
      </p:sp>
      <p:sp>
        <p:nvSpPr>
          <p:cNvPr id="58" name="文本框 57"/>
          <p:cNvSpPr txBox="1"/>
          <p:nvPr/>
        </p:nvSpPr>
        <p:spPr>
          <a:xfrm>
            <a:off x="7638361" y="4409965"/>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10</a:t>
            </a:r>
            <a:endParaRPr lang="zh-CN" altLang="en-US" sz="1400" dirty="0">
              <a:latin typeface="Times New Roman" panose="02020603050405020304" pitchFamily="18" charset="0"/>
              <a:cs typeface="Times New Roman" panose="02020603050405020304" pitchFamily="18" charset="0"/>
            </a:endParaRPr>
          </a:p>
        </p:txBody>
      </p:sp>
      <p:sp>
        <p:nvSpPr>
          <p:cNvPr id="61" name="文本框 60"/>
          <p:cNvSpPr txBox="1"/>
          <p:nvPr/>
        </p:nvSpPr>
        <p:spPr>
          <a:xfrm>
            <a:off x="1179179" y="4076629"/>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50</a:t>
            </a:r>
            <a:endParaRPr lang="zh-CN" altLang="en-US" sz="1400" dirty="0">
              <a:latin typeface="Times New Roman" panose="02020603050405020304" pitchFamily="18" charset="0"/>
              <a:cs typeface="Times New Roman" panose="02020603050405020304" pitchFamily="18" charset="0"/>
            </a:endParaRPr>
          </a:p>
        </p:txBody>
      </p:sp>
      <p:sp>
        <p:nvSpPr>
          <p:cNvPr id="62" name="文本框 61"/>
          <p:cNvSpPr txBox="1"/>
          <p:nvPr/>
        </p:nvSpPr>
        <p:spPr>
          <a:xfrm>
            <a:off x="1180449" y="3877582"/>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60</a:t>
            </a:r>
            <a:endParaRPr lang="zh-CN" altLang="en-US" sz="1400" dirty="0">
              <a:latin typeface="Times New Roman" panose="02020603050405020304" pitchFamily="18" charset="0"/>
              <a:cs typeface="Times New Roman" panose="02020603050405020304" pitchFamily="18" charset="0"/>
            </a:endParaRPr>
          </a:p>
        </p:txBody>
      </p:sp>
      <p:sp>
        <p:nvSpPr>
          <p:cNvPr id="63" name="文本框 62"/>
          <p:cNvSpPr txBox="1"/>
          <p:nvPr/>
        </p:nvSpPr>
        <p:spPr>
          <a:xfrm>
            <a:off x="1180448" y="3678535"/>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70</a:t>
            </a:r>
            <a:endParaRPr lang="zh-CN" altLang="en-US" sz="1400" dirty="0">
              <a:latin typeface="Times New Roman" panose="02020603050405020304" pitchFamily="18" charset="0"/>
              <a:cs typeface="Times New Roman" panose="02020603050405020304" pitchFamily="18" charset="0"/>
            </a:endParaRPr>
          </a:p>
        </p:txBody>
      </p:sp>
      <p:sp>
        <p:nvSpPr>
          <p:cNvPr id="64" name="文本框 63"/>
          <p:cNvSpPr txBox="1"/>
          <p:nvPr/>
        </p:nvSpPr>
        <p:spPr>
          <a:xfrm>
            <a:off x="1180447" y="3467403"/>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80</a:t>
            </a:r>
            <a:endParaRPr lang="zh-CN" altLang="en-US" sz="1400" dirty="0">
              <a:latin typeface="Times New Roman" panose="02020603050405020304" pitchFamily="18" charset="0"/>
              <a:cs typeface="Times New Roman" panose="02020603050405020304" pitchFamily="18" charset="0"/>
            </a:endParaRPr>
          </a:p>
        </p:txBody>
      </p:sp>
      <p:sp>
        <p:nvSpPr>
          <p:cNvPr id="65" name="文本框 64"/>
          <p:cNvSpPr txBox="1"/>
          <p:nvPr/>
        </p:nvSpPr>
        <p:spPr>
          <a:xfrm>
            <a:off x="1180954" y="3262648"/>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90</a:t>
            </a:r>
            <a:endParaRPr lang="zh-CN" altLang="en-US" sz="1400" dirty="0">
              <a:latin typeface="Times New Roman" panose="02020603050405020304" pitchFamily="18" charset="0"/>
              <a:cs typeface="Times New Roman" panose="02020603050405020304" pitchFamily="18" charset="0"/>
            </a:endParaRPr>
          </a:p>
        </p:txBody>
      </p:sp>
      <p:sp>
        <p:nvSpPr>
          <p:cNvPr id="66" name="文本框 65"/>
          <p:cNvSpPr txBox="1"/>
          <p:nvPr/>
        </p:nvSpPr>
        <p:spPr>
          <a:xfrm>
            <a:off x="1100464" y="3050895"/>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100</a:t>
            </a:r>
            <a:endParaRPr lang="zh-CN" altLang="en-US" sz="1400" dirty="0">
              <a:latin typeface="Times New Roman" panose="02020603050405020304" pitchFamily="18" charset="0"/>
              <a:cs typeface="Times New Roman" panose="02020603050405020304" pitchFamily="18" charset="0"/>
            </a:endParaRPr>
          </a:p>
        </p:txBody>
      </p:sp>
      <p:sp>
        <p:nvSpPr>
          <p:cNvPr id="67" name="文本框 66"/>
          <p:cNvSpPr txBox="1"/>
          <p:nvPr/>
        </p:nvSpPr>
        <p:spPr>
          <a:xfrm>
            <a:off x="1100464" y="282783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110</a:t>
            </a:r>
            <a:endParaRPr lang="zh-CN" altLang="en-US" sz="1400" dirty="0">
              <a:latin typeface="Times New Roman" panose="02020603050405020304" pitchFamily="18" charset="0"/>
              <a:cs typeface="Times New Roman" panose="02020603050405020304" pitchFamily="18" charset="0"/>
            </a:endParaRPr>
          </a:p>
        </p:txBody>
      </p:sp>
      <p:sp>
        <p:nvSpPr>
          <p:cNvPr id="68" name="文本框 67"/>
          <p:cNvSpPr txBox="1"/>
          <p:nvPr/>
        </p:nvSpPr>
        <p:spPr>
          <a:xfrm>
            <a:off x="1095838" y="2612786"/>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120</a:t>
            </a:r>
            <a:endParaRPr lang="zh-CN" altLang="en-US" sz="1400" dirty="0">
              <a:latin typeface="Times New Roman" panose="02020603050405020304" pitchFamily="18" charset="0"/>
              <a:cs typeface="Times New Roman" panose="02020603050405020304" pitchFamily="18" charset="0"/>
            </a:endParaRPr>
          </a:p>
        </p:txBody>
      </p:sp>
      <p:sp>
        <p:nvSpPr>
          <p:cNvPr id="69" name="文本框 68"/>
          <p:cNvSpPr txBox="1"/>
          <p:nvPr/>
        </p:nvSpPr>
        <p:spPr>
          <a:xfrm>
            <a:off x="1091212" y="2419793"/>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130</a:t>
            </a:r>
            <a:endParaRPr lang="zh-CN" altLang="en-US" sz="1400" dirty="0">
              <a:latin typeface="Times New Roman" panose="02020603050405020304" pitchFamily="18" charset="0"/>
              <a:cs typeface="Times New Roman" panose="02020603050405020304" pitchFamily="18" charset="0"/>
            </a:endParaRPr>
          </a:p>
        </p:txBody>
      </p:sp>
      <p:sp>
        <p:nvSpPr>
          <p:cNvPr id="70" name="文本框 69"/>
          <p:cNvSpPr txBox="1"/>
          <p:nvPr/>
        </p:nvSpPr>
        <p:spPr>
          <a:xfrm>
            <a:off x="1095459" y="222792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140</a:t>
            </a:r>
            <a:endParaRPr lang="zh-CN" altLang="en-US" sz="1400" dirty="0">
              <a:latin typeface="Times New Roman" panose="02020603050405020304" pitchFamily="18" charset="0"/>
              <a:cs typeface="Times New Roman" panose="02020603050405020304" pitchFamily="18" charset="0"/>
            </a:endParaRPr>
          </a:p>
        </p:txBody>
      </p:sp>
      <p:sp>
        <p:nvSpPr>
          <p:cNvPr id="71" name="文本框 70"/>
          <p:cNvSpPr txBox="1"/>
          <p:nvPr/>
        </p:nvSpPr>
        <p:spPr>
          <a:xfrm>
            <a:off x="1100464" y="2019674"/>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150</a:t>
            </a:r>
            <a:endParaRPr lang="zh-CN" altLang="en-US" sz="1400" dirty="0">
              <a:latin typeface="Times New Roman" panose="02020603050405020304" pitchFamily="18" charset="0"/>
              <a:cs typeface="Times New Roman" panose="02020603050405020304" pitchFamily="18" charset="0"/>
            </a:endParaRPr>
          </a:p>
        </p:txBody>
      </p:sp>
      <p:sp>
        <p:nvSpPr>
          <p:cNvPr id="72" name="任意多边形: 形状 71"/>
          <p:cNvSpPr/>
          <p:nvPr/>
        </p:nvSpPr>
        <p:spPr>
          <a:xfrm>
            <a:off x="1560353" y="4245769"/>
            <a:ext cx="49372" cy="188611"/>
          </a:xfrm>
          <a:custGeom>
            <a:avLst/>
            <a:gdLst>
              <a:gd name="connsiteX0" fmla="*/ 11906 w 59531"/>
              <a:gd name="connsiteY0" fmla="*/ 0 h 183357"/>
              <a:gd name="connsiteX1" fmla="*/ 59531 w 59531"/>
              <a:gd name="connsiteY1" fmla="*/ 42863 h 183357"/>
              <a:gd name="connsiteX2" fmla="*/ 4763 w 59531"/>
              <a:gd name="connsiteY2" fmla="*/ 71438 h 183357"/>
              <a:gd name="connsiteX3" fmla="*/ 45244 w 59531"/>
              <a:gd name="connsiteY3" fmla="*/ 114300 h 183357"/>
              <a:gd name="connsiteX4" fmla="*/ 2381 w 59531"/>
              <a:gd name="connsiteY4" fmla="*/ 150019 h 183357"/>
              <a:gd name="connsiteX5" fmla="*/ 0 w 59531"/>
              <a:gd name="connsiteY5" fmla="*/ 183357 h 18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1" h="183357">
                <a:moveTo>
                  <a:pt x="11906" y="0"/>
                </a:moveTo>
                <a:lnTo>
                  <a:pt x="59531" y="42863"/>
                </a:lnTo>
                <a:lnTo>
                  <a:pt x="4763" y="71438"/>
                </a:lnTo>
                <a:lnTo>
                  <a:pt x="45244" y="114300"/>
                </a:lnTo>
                <a:lnTo>
                  <a:pt x="2381" y="150019"/>
                </a:lnTo>
                <a:lnTo>
                  <a:pt x="0" y="183357"/>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1953589" y="3837193"/>
            <a:ext cx="396000" cy="436299"/>
            <a:chOff x="2022975" y="3056301"/>
            <a:chExt cx="415498" cy="474407"/>
          </a:xfrm>
        </p:grpSpPr>
        <p:sp>
          <p:nvSpPr>
            <p:cNvPr id="73" name="椭圆 72"/>
            <p:cNvSpPr/>
            <p:nvPr/>
          </p:nvSpPr>
          <p:spPr>
            <a:xfrm>
              <a:off x="2171375" y="3452419"/>
              <a:ext cx="75545" cy="78289"/>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TextBox 121"/>
            <p:cNvSpPr txBox="1">
              <a:spLocks noChangeArrowheads="1"/>
            </p:cNvSpPr>
            <p:nvPr/>
          </p:nvSpPr>
          <p:spPr bwMode="auto">
            <a:xfrm>
              <a:off x="2022975" y="3056301"/>
              <a:ext cx="41549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50</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76" name="组合 75"/>
          <p:cNvGrpSpPr/>
          <p:nvPr/>
        </p:nvGrpSpPr>
        <p:grpSpPr>
          <a:xfrm>
            <a:off x="2499453" y="3280759"/>
            <a:ext cx="415498" cy="452342"/>
            <a:chOff x="2022975" y="3056301"/>
            <a:chExt cx="415498" cy="452342"/>
          </a:xfrm>
        </p:grpSpPr>
        <p:sp>
          <p:nvSpPr>
            <p:cNvPr id="77" name="椭圆 76"/>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121"/>
            <p:cNvSpPr txBox="1">
              <a:spLocks noChangeArrowheads="1"/>
            </p:cNvSpPr>
            <p:nvPr/>
          </p:nvSpPr>
          <p:spPr bwMode="auto">
            <a:xfrm>
              <a:off x="2022975" y="3056301"/>
              <a:ext cx="41549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76</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79" name="组合 78"/>
          <p:cNvGrpSpPr/>
          <p:nvPr/>
        </p:nvGrpSpPr>
        <p:grpSpPr>
          <a:xfrm>
            <a:off x="3065870" y="3045811"/>
            <a:ext cx="415498" cy="452342"/>
            <a:chOff x="2022975" y="3056301"/>
            <a:chExt cx="415498" cy="452342"/>
          </a:xfrm>
        </p:grpSpPr>
        <p:sp>
          <p:nvSpPr>
            <p:cNvPr id="80" name="椭圆 79"/>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TextBox 121"/>
            <p:cNvSpPr txBox="1">
              <a:spLocks noChangeArrowheads="1"/>
            </p:cNvSpPr>
            <p:nvPr/>
          </p:nvSpPr>
          <p:spPr bwMode="auto">
            <a:xfrm>
              <a:off x="2022975" y="3056301"/>
              <a:ext cx="41549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88</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2" name="组合 81"/>
          <p:cNvGrpSpPr/>
          <p:nvPr/>
        </p:nvGrpSpPr>
        <p:grpSpPr>
          <a:xfrm>
            <a:off x="3636734" y="2853474"/>
            <a:ext cx="415498" cy="452342"/>
            <a:chOff x="2022975" y="3056301"/>
            <a:chExt cx="415498" cy="452342"/>
          </a:xfrm>
        </p:grpSpPr>
        <p:sp>
          <p:nvSpPr>
            <p:cNvPr id="83" name="椭圆 82"/>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121"/>
            <p:cNvSpPr txBox="1">
              <a:spLocks noChangeArrowheads="1"/>
            </p:cNvSpPr>
            <p:nvPr/>
          </p:nvSpPr>
          <p:spPr bwMode="auto">
            <a:xfrm>
              <a:off x="2022975" y="3056301"/>
              <a:ext cx="41549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97</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5" name="组合 84"/>
          <p:cNvGrpSpPr/>
          <p:nvPr/>
        </p:nvGrpSpPr>
        <p:grpSpPr>
          <a:xfrm>
            <a:off x="4144114" y="2666929"/>
            <a:ext cx="530915" cy="455986"/>
            <a:chOff x="1965205" y="3052657"/>
            <a:chExt cx="530915" cy="455986"/>
          </a:xfrm>
        </p:grpSpPr>
        <p:sp>
          <p:nvSpPr>
            <p:cNvPr id="86" name="椭圆 85"/>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104</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8" name="组合 87"/>
          <p:cNvGrpSpPr/>
          <p:nvPr/>
        </p:nvGrpSpPr>
        <p:grpSpPr>
          <a:xfrm>
            <a:off x="4710402" y="2524977"/>
            <a:ext cx="505395" cy="455986"/>
            <a:chOff x="1965205" y="3052657"/>
            <a:chExt cx="505395" cy="455986"/>
          </a:xfrm>
        </p:grpSpPr>
        <p:sp>
          <p:nvSpPr>
            <p:cNvPr id="89" name="椭圆 88"/>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TextBox 121"/>
            <p:cNvSpPr txBox="1">
              <a:spLocks noChangeArrowheads="1"/>
            </p:cNvSpPr>
            <p:nvPr/>
          </p:nvSpPr>
          <p:spPr bwMode="auto">
            <a:xfrm>
              <a:off x="1965205" y="3052657"/>
              <a:ext cx="50539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111</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1" name="组合 90"/>
          <p:cNvGrpSpPr/>
          <p:nvPr/>
        </p:nvGrpSpPr>
        <p:grpSpPr>
          <a:xfrm>
            <a:off x="5274093" y="2417058"/>
            <a:ext cx="518155" cy="455986"/>
            <a:chOff x="1965205" y="3052657"/>
            <a:chExt cx="518155" cy="455986"/>
          </a:xfrm>
        </p:grpSpPr>
        <p:sp>
          <p:nvSpPr>
            <p:cNvPr id="92" name="椭圆 91"/>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TextBox 121"/>
            <p:cNvSpPr txBox="1">
              <a:spLocks noChangeArrowheads="1"/>
            </p:cNvSpPr>
            <p:nvPr/>
          </p:nvSpPr>
          <p:spPr bwMode="auto">
            <a:xfrm>
              <a:off x="1965205" y="3052657"/>
              <a:ext cx="51815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118</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4" name="组合 93"/>
          <p:cNvGrpSpPr/>
          <p:nvPr/>
        </p:nvGrpSpPr>
        <p:grpSpPr>
          <a:xfrm>
            <a:off x="5844927" y="2249027"/>
            <a:ext cx="530915" cy="455986"/>
            <a:chOff x="1965205" y="3052657"/>
            <a:chExt cx="530915" cy="455986"/>
          </a:xfrm>
        </p:grpSpPr>
        <p:sp>
          <p:nvSpPr>
            <p:cNvPr id="95" name="椭圆 94"/>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124</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7" name="组合 96"/>
          <p:cNvGrpSpPr/>
          <p:nvPr/>
        </p:nvGrpSpPr>
        <p:grpSpPr>
          <a:xfrm>
            <a:off x="6415761" y="2156800"/>
            <a:ext cx="530915" cy="455986"/>
            <a:chOff x="1965205" y="3052657"/>
            <a:chExt cx="530915" cy="455986"/>
          </a:xfrm>
        </p:grpSpPr>
        <p:sp>
          <p:nvSpPr>
            <p:cNvPr id="98" name="椭圆 97"/>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130</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00" name="组合 99"/>
          <p:cNvGrpSpPr/>
          <p:nvPr/>
        </p:nvGrpSpPr>
        <p:grpSpPr>
          <a:xfrm>
            <a:off x="6980275" y="2041062"/>
            <a:ext cx="530915" cy="455986"/>
            <a:chOff x="1965205" y="3052657"/>
            <a:chExt cx="530915" cy="455986"/>
          </a:xfrm>
        </p:grpSpPr>
        <p:sp>
          <p:nvSpPr>
            <p:cNvPr id="101" name="椭圆 100"/>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135</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09" name="组合 108"/>
          <p:cNvGrpSpPr/>
          <p:nvPr/>
        </p:nvGrpSpPr>
        <p:grpSpPr>
          <a:xfrm>
            <a:off x="7548153" y="1908511"/>
            <a:ext cx="530915" cy="455986"/>
            <a:chOff x="1965205" y="3052657"/>
            <a:chExt cx="530915" cy="455986"/>
          </a:xfrm>
        </p:grpSpPr>
        <p:sp>
          <p:nvSpPr>
            <p:cNvPr id="110" name="椭圆 109"/>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141</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12"/>
                                        </p:tgtEl>
                                        <p:attrNameLst>
                                          <p:attrName>style.visibility</p:attrName>
                                        </p:attrNameLst>
                                      </p:cBhvr>
                                      <p:to>
                                        <p:strVal val="visible"/>
                                      </p:to>
                                    </p:set>
                                    <p:animEffect transition="in" filter="wipe(left)">
                                      <p:cBhvr>
                                        <p:cTn id="51"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34"/>
          <p:cNvGraphicFramePr>
            <a:graphicFrameLocks noGrp="1"/>
          </p:cNvGraphicFramePr>
          <p:nvPr/>
        </p:nvGraphicFramePr>
        <p:xfrm>
          <a:off x="1563370" y="2156008"/>
          <a:ext cx="6238441" cy="2286460"/>
        </p:xfrm>
        <a:graphic>
          <a:graphicData uri="http://schemas.openxmlformats.org/drawingml/2006/table">
            <a:tbl>
              <a:tblPr firstRow="1" bandRow="1">
                <a:tableStyleId>{5940675A-B579-460E-94D1-54222C63F5DA}</a:tableStyleId>
              </a:tblPr>
              <a:tblGrid>
                <a:gridCol w="567131">
                  <a:extLst>
                    <a:ext uri="{9D8B030D-6E8A-4147-A177-3AD203B41FA5}">
                      <a16:colId xmlns:a16="http://schemas.microsoft.com/office/drawing/2014/main" val="20000"/>
                    </a:ext>
                  </a:extLst>
                </a:gridCol>
                <a:gridCol w="567131">
                  <a:extLst>
                    <a:ext uri="{9D8B030D-6E8A-4147-A177-3AD203B41FA5}">
                      <a16:colId xmlns:a16="http://schemas.microsoft.com/office/drawing/2014/main" val="20001"/>
                    </a:ext>
                  </a:extLst>
                </a:gridCol>
                <a:gridCol w="567131">
                  <a:extLst>
                    <a:ext uri="{9D8B030D-6E8A-4147-A177-3AD203B41FA5}">
                      <a16:colId xmlns:a16="http://schemas.microsoft.com/office/drawing/2014/main" val="20002"/>
                    </a:ext>
                  </a:extLst>
                </a:gridCol>
                <a:gridCol w="567131">
                  <a:extLst>
                    <a:ext uri="{9D8B030D-6E8A-4147-A177-3AD203B41FA5}">
                      <a16:colId xmlns:a16="http://schemas.microsoft.com/office/drawing/2014/main" val="20003"/>
                    </a:ext>
                  </a:extLst>
                </a:gridCol>
                <a:gridCol w="567131">
                  <a:extLst>
                    <a:ext uri="{9D8B030D-6E8A-4147-A177-3AD203B41FA5}">
                      <a16:colId xmlns:a16="http://schemas.microsoft.com/office/drawing/2014/main" val="20004"/>
                    </a:ext>
                  </a:extLst>
                </a:gridCol>
                <a:gridCol w="567131">
                  <a:extLst>
                    <a:ext uri="{9D8B030D-6E8A-4147-A177-3AD203B41FA5}">
                      <a16:colId xmlns:a16="http://schemas.microsoft.com/office/drawing/2014/main" val="20005"/>
                    </a:ext>
                  </a:extLst>
                </a:gridCol>
                <a:gridCol w="567131">
                  <a:extLst>
                    <a:ext uri="{9D8B030D-6E8A-4147-A177-3AD203B41FA5}">
                      <a16:colId xmlns:a16="http://schemas.microsoft.com/office/drawing/2014/main" val="20006"/>
                    </a:ext>
                  </a:extLst>
                </a:gridCol>
                <a:gridCol w="567131">
                  <a:extLst>
                    <a:ext uri="{9D8B030D-6E8A-4147-A177-3AD203B41FA5}">
                      <a16:colId xmlns:a16="http://schemas.microsoft.com/office/drawing/2014/main" val="20007"/>
                    </a:ext>
                  </a:extLst>
                </a:gridCol>
                <a:gridCol w="567131">
                  <a:extLst>
                    <a:ext uri="{9D8B030D-6E8A-4147-A177-3AD203B41FA5}">
                      <a16:colId xmlns:a16="http://schemas.microsoft.com/office/drawing/2014/main" val="20008"/>
                    </a:ext>
                  </a:extLst>
                </a:gridCol>
                <a:gridCol w="567131">
                  <a:extLst>
                    <a:ext uri="{9D8B030D-6E8A-4147-A177-3AD203B41FA5}">
                      <a16:colId xmlns:a16="http://schemas.microsoft.com/office/drawing/2014/main" val="20009"/>
                    </a:ext>
                  </a:extLst>
                </a:gridCol>
                <a:gridCol w="567131">
                  <a:extLst>
                    <a:ext uri="{9D8B030D-6E8A-4147-A177-3AD203B41FA5}">
                      <a16:colId xmlns:a16="http://schemas.microsoft.com/office/drawing/2014/main" val="20010"/>
                    </a:ext>
                  </a:extLst>
                </a:gridCol>
              </a:tblGrid>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0"/>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1"/>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2"/>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3"/>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4"/>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5"/>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6"/>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7"/>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8"/>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9"/>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112" name="任意多边形: 形状 111"/>
          <p:cNvSpPr/>
          <p:nvPr/>
        </p:nvSpPr>
        <p:spPr>
          <a:xfrm>
            <a:off x="2127250" y="2324100"/>
            <a:ext cx="5683250" cy="1911350"/>
          </a:xfrm>
          <a:custGeom>
            <a:avLst/>
            <a:gdLst>
              <a:gd name="connsiteX0" fmla="*/ 0 w 5683250"/>
              <a:gd name="connsiteY0" fmla="*/ 1911350 h 1911350"/>
              <a:gd name="connsiteX1" fmla="*/ 571500 w 5683250"/>
              <a:gd name="connsiteY1" fmla="*/ 1371600 h 1911350"/>
              <a:gd name="connsiteX2" fmla="*/ 1130300 w 5683250"/>
              <a:gd name="connsiteY2" fmla="*/ 1136650 h 1911350"/>
              <a:gd name="connsiteX3" fmla="*/ 1708150 w 5683250"/>
              <a:gd name="connsiteY3" fmla="*/ 946150 h 1911350"/>
              <a:gd name="connsiteX4" fmla="*/ 2279650 w 5683250"/>
              <a:gd name="connsiteY4" fmla="*/ 762000 h 1911350"/>
              <a:gd name="connsiteX5" fmla="*/ 2838450 w 5683250"/>
              <a:gd name="connsiteY5" fmla="*/ 622300 h 1911350"/>
              <a:gd name="connsiteX6" fmla="*/ 3403600 w 5683250"/>
              <a:gd name="connsiteY6" fmla="*/ 508000 h 1911350"/>
              <a:gd name="connsiteX7" fmla="*/ 3975100 w 5683250"/>
              <a:gd name="connsiteY7" fmla="*/ 342900 h 1911350"/>
              <a:gd name="connsiteX8" fmla="*/ 4540250 w 5683250"/>
              <a:gd name="connsiteY8" fmla="*/ 247650 h 1911350"/>
              <a:gd name="connsiteX9" fmla="*/ 5105400 w 5683250"/>
              <a:gd name="connsiteY9" fmla="*/ 133350 h 1911350"/>
              <a:gd name="connsiteX10" fmla="*/ 5683250 w 5683250"/>
              <a:gd name="connsiteY10" fmla="*/ 0 h 191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83250" h="1911350">
                <a:moveTo>
                  <a:pt x="0" y="1911350"/>
                </a:moveTo>
                <a:lnTo>
                  <a:pt x="571500" y="1371600"/>
                </a:lnTo>
                <a:lnTo>
                  <a:pt x="1130300" y="1136650"/>
                </a:lnTo>
                <a:lnTo>
                  <a:pt x="1708150" y="946150"/>
                </a:lnTo>
                <a:lnTo>
                  <a:pt x="2279650" y="762000"/>
                </a:lnTo>
                <a:lnTo>
                  <a:pt x="2838450" y="622300"/>
                </a:lnTo>
                <a:lnTo>
                  <a:pt x="3403600" y="508000"/>
                </a:lnTo>
                <a:lnTo>
                  <a:pt x="3975100" y="342900"/>
                </a:lnTo>
                <a:lnTo>
                  <a:pt x="4540250" y="247650"/>
                </a:lnTo>
                <a:lnTo>
                  <a:pt x="5105400" y="133350"/>
                </a:lnTo>
                <a:lnTo>
                  <a:pt x="5683250" y="0"/>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138661" y="1477347"/>
            <a:ext cx="2796818"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小东</a:t>
            </a:r>
            <a:r>
              <a:rPr lang="en-US" altLang="zh-CN" sz="1600" dirty="0">
                <a:latin typeface="Times New Roman" panose="02020603050405020304" pitchFamily="18" charset="0"/>
                <a:cs typeface="Times New Roman" panose="02020603050405020304" pitchFamily="18" charset="0"/>
              </a:rPr>
              <a:t>0~10</a:t>
            </a:r>
            <a:r>
              <a:rPr lang="zh-CN" altLang="en-US" sz="1600" dirty="0">
                <a:latin typeface="Times New Roman" panose="02020603050405020304" pitchFamily="18" charset="0"/>
                <a:cs typeface="Times New Roman" panose="02020603050405020304" pitchFamily="18" charset="0"/>
              </a:rPr>
              <a:t>岁身高情况统计图</a:t>
            </a:r>
          </a:p>
        </p:txBody>
      </p:sp>
      <p:cxnSp>
        <p:nvCxnSpPr>
          <p:cNvPr id="6" name="直接箭头连接符 5"/>
          <p:cNvCxnSpPr/>
          <p:nvPr/>
        </p:nvCxnSpPr>
        <p:spPr>
          <a:xfrm>
            <a:off x="1550670" y="4438755"/>
            <a:ext cx="685038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8020630" y="446816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年龄</a:t>
            </a:r>
          </a:p>
        </p:txBody>
      </p:sp>
      <p:sp>
        <p:nvSpPr>
          <p:cNvPr id="8" name="文本框 7"/>
          <p:cNvSpPr txBox="1"/>
          <p:nvPr/>
        </p:nvSpPr>
        <p:spPr>
          <a:xfrm>
            <a:off x="1999377" y="4417832"/>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0</a:t>
            </a:r>
            <a:endParaRPr lang="zh-CN" altLang="en-US" sz="1400" dirty="0">
              <a:latin typeface="Times New Roman" panose="02020603050405020304" pitchFamily="18" charset="0"/>
              <a:cs typeface="Times New Roman" panose="02020603050405020304" pitchFamily="18" charset="0"/>
            </a:endParaRPr>
          </a:p>
        </p:txBody>
      </p:sp>
      <p:cxnSp>
        <p:nvCxnSpPr>
          <p:cNvPr id="9" name="直接连接符 8"/>
          <p:cNvCxnSpPr/>
          <p:nvPr/>
        </p:nvCxnSpPr>
        <p:spPr>
          <a:xfrm flipV="1">
            <a:off x="1565910" y="1963881"/>
            <a:ext cx="0" cy="2290209"/>
          </a:xfrm>
          <a:prstGeom prst="line">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265793" y="4294090"/>
            <a:ext cx="23943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0</a:t>
            </a:r>
            <a:endParaRPr lang="zh-CN" altLang="en-US" sz="1400" dirty="0">
              <a:latin typeface="Times New Roman" panose="02020603050405020304" pitchFamily="18" charset="0"/>
              <a:cs typeface="Times New Roman" panose="02020603050405020304" pitchFamily="18" charset="0"/>
            </a:endParaRPr>
          </a:p>
        </p:txBody>
      </p:sp>
      <p:sp>
        <p:nvSpPr>
          <p:cNvPr id="45" name="文本框 44"/>
          <p:cNvSpPr txBox="1"/>
          <p:nvPr/>
        </p:nvSpPr>
        <p:spPr>
          <a:xfrm>
            <a:off x="895784" y="1507787"/>
            <a:ext cx="1335172" cy="41492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gn="ct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身高</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/cm</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9" name="文本框 48"/>
          <p:cNvSpPr txBox="1"/>
          <p:nvPr/>
        </p:nvSpPr>
        <p:spPr>
          <a:xfrm>
            <a:off x="2538491" y="4419617"/>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a:t>
            </a:r>
            <a:endParaRPr lang="zh-CN" altLang="en-US" sz="1400" dirty="0">
              <a:latin typeface="Times New Roman" panose="02020603050405020304" pitchFamily="18" charset="0"/>
              <a:cs typeface="Times New Roman" panose="02020603050405020304" pitchFamily="18" charset="0"/>
            </a:endParaRPr>
          </a:p>
        </p:txBody>
      </p:sp>
      <p:sp>
        <p:nvSpPr>
          <p:cNvPr id="50" name="文本框 49"/>
          <p:cNvSpPr txBox="1"/>
          <p:nvPr/>
        </p:nvSpPr>
        <p:spPr>
          <a:xfrm>
            <a:off x="3120783"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a:t>
            </a:r>
            <a:endParaRPr lang="zh-CN" altLang="en-US" sz="1400" dirty="0">
              <a:latin typeface="Times New Roman" panose="02020603050405020304" pitchFamily="18" charset="0"/>
              <a:cs typeface="Times New Roman" panose="02020603050405020304" pitchFamily="18" charset="0"/>
            </a:endParaRPr>
          </a:p>
        </p:txBody>
      </p:sp>
      <p:sp>
        <p:nvSpPr>
          <p:cNvPr id="51" name="文本框 50"/>
          <p:cNvSpPr txBox="1"/>
          <p:nvPr/>
        </p:nvSpPr>
        <p:spPr>
          <a:xfrm>
            <a:off x="3691647" y="4421413"/>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3</a:t>
            </a:r>
            <a:endParaRPr lang="zh-CN" altLang="en-US" sz="1400" dirty="0">
              <a:latin typeface="Times New Roman" panose="02020603050405020304" pitchFamily="18" charset="0"/>
              <a:cs typeface="Times New Roman" panose="02020603050405020304" pitchFamily="18" charset="0"/>
            </a:endParaRPr>
          </a:p>
        </p:txBody>
      </p:sp>
      <p:sp>
        <p:nvSpPr>
          <p:cNvPr id="52" name="文本框 51"/>
          <p:cNvSpPr txBox="1"/>
          <p:nvPr/>
        </p:nvSpPr>
        <p:spPr>
          <a:xfrm>
            <a:off x="4256797"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4</a:t>
            </a:r>
            <a:endParaRPr lang="zh-CN" altLang="en-US" sz="1400" dirty="0">
              <a:latin typeface="Times New Roman" panose="02020603050405020304" pitchFamily="18" charset="0"/>
              <a:cs typeface="Times New Roman" panose="02020603050405020304" pitchFamily="18" charset="0"/>
            </a:endParaRPr>
          </a:p>
        </p:txBody>
      </p:sp>
      <p:sp>
        <p:nvSpPr>
          <p:cNvPr id="53" name="文本框 52"/>
          <p:cNvSpPr txBox="1"/>
          <p:nvPr/>
        </p:nvSpPr>
        <p:spPr>
          <a:xfrm>
            <a:off x="4828491"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5</a:t>
            </a:r>
            <a:endParaRPr lang="zh-CN" altLang="en-US" sz="1400" dirty="0">
              <a:latin typeface="Times New Roman" panose="02020603050405020304" pitchFamily="18" charset="0"/>
              <a:cs typeface="Times New Roman" panose="02020603050405020304" pitchFamily="18" charset="0"/>
            </a:endParaRPr>
          </a:p>
        </p:txBody>
      </p:sp>
      <p:sp>
        <p:nvSpPr>
          <p:cNvPr id="54" name="文本框 53"/>
          <p:cNvSpPr txBox="1"/>
          <p:nvPr/>
        </p:nvSpPr>
        <p:spPr>
          <a:xfrm>
            <a:off x="5399355"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6</a:t>
            </a:r>
            <a:endParaRPr lang="zh-CN" altLang="en-US" sz="1400" dirty="0">
              <a:latin typeface="Times New Roman" panose="02020603050405020304" pitchFamily="18" charset="0"/>
              <a:cs typeface="Times New Roman" panose="02020603050405020304" pitchFamily="18" charset="0"/>
            </a:endParaRPr>
          </a:p>
        </p:txBody>
      </p:sp>
      <p:sp>
        <p:nvSpPr>
          <p:cNvPr id="55" name="文本框 54"/>
          <p:cNvSpPr txBox="1"/>
          <p:nvPr/>
        </p:nvSpPr>
        <p:spPr>
          <a:xfrm>
            <a:off x="5963869"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7</a:t>
            </a:r>
            <a:endParaRPr lang="zh-CN" altLang="en-US" sz="1400" dirty="0">
              <a:latin typeface="Times New Roman" panose="02020603050405020304" pitchFamily="18" charset="0"/>
              <a:cs typeface="Times New Roman" panose="02020603050405020304" pitchFamily="18" charset="0"/>
            </a:endParaRPr>
          </a:p>
        </p:txBody>
      </p:sp>
      <p:sp>
        <p:nvSpPr>
          <p:cNvPr id="56" name="文本框 55"/>
          <p:cNvSpPr txBox="1"/>
          <p:nvPr/>
        </p:nvSpPr>
        <p:spPr>
          <a:xfrm>
            <a:off x="6534733"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8</a:t>
            </a:r>
            <a:endParaRPr lang="zh-CN" altLang="en-US" sz="1400" dirty="0">
              <a:latin typeface="Times New Roman" panose="02020603050405020304" pitchFamily="18" charset="0"/>
              <a:cs typeface="Times New Roman" panose="02020603050405020304" pitchFamily="18" charset="0"/>
            </a:endParaRPr>
          </a:p>
        </p:txBody>
      </p:sp>
      <p:sp>
        <p:nvSpPr>
          <p:cNvPr id="57" name="文本框 56"/>
          <p:cNvSpPr txBox="1"/>
          <p:nvPr/>
        </p:nvSpPr>
        <p:spPr>
          <a:xfrm>
            <a:off x="7105597" y="4415444"/>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9</a:t>
            </a:r>
            <a:endParaRPr lang="zh-CN" altLang="en-US" sz="1400" dirty="0">
              <a:latin typeface="Times New Roman" panose="02020603050405020304" pitchFamily="18" charset="0"/>
              <a:cs typeface="Times New Roman" panose="02020603050405020304" pitchFamily="18" charset="0"/>
            </a:endParaRPr>
          </a:p>
        </p:txBody>
      </p:sp>
      <p:sp>
        <p:nvSpPr>
          <p:cNvPr id="58" name="文本框 57"/>
          <p:cNvSpPr txBox="1"/>
          <p:nvPr/>
        </p:nvSpPr>
        <p:spPr>
          <a:xfrm>
            <a:off x="7638361" y="4409965"/>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10</a:t>
            </a:r>
            <a:endParaRPr lang="zh-CN" altLang="en-US" sz="1400" dirty="0">
              <a:latin typeface="Times New Roman" panose="02020603050405020304" pitchFamily="18" charset="0"/>
              <a:cs typeface="Times New Roman" panose="02020603050405020304" pitchFamily="18" charset="0"/>
            </a:endParaRPr>
          </a:p>
        </p:txBody>
      </p:sp>
      <p:sp>
        <p:nvSpPr>
          <p:cNvPr id="61" name="文本框 60"/>
          <p:cNvSpPr txBox="1"/>
          <p:nvPr/>
        </p:nvSpPr>
        <p:spPr>
          <a:xfrm>
            <a:off x="1179179" y="4076629"/>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50</a:t>
            </a:r>
            <a:endParaRPr lang="zh-CN" altLang="en-US" sz="1400" dirty="0">
              <a:latin typeface="Times New Roman" panose="02020603050405020304" pitchFamily="18" charset="0"/>
              <a:cs typeface="Times New Roman" panose="02020603050405020304" pitchFamily="18" charset="0"/>
            </a:endParaRPr>
          </a:p>
        </p:txBody>
      </p:sp>
      <p:sp>
        <p:nvSpPr>
          <p:cNvPr id="62" name="文本框 61"/>
          <p:cNvSpPr txBox="1"/>
          <p:nvPr/>
        </p:nvSpPr>
        <p:spPr>
          <a:xfrm>
            <a:off x="1180449" y="3877582"/>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60</a:t>
            </a:r>
            <a:endParaRPr lang="zh-CN" altLang="en-US" sz="1400" dirty="0">
              <a:latin typeface="Times New Roman" panose="02020603050405020304" pitchFamily="18" charset="0"/>
              <a:cs typeface="Times New Roman" panose="02020603050405020304" pitchFamily="18" charset="0"/>
            </a:endParaRPr>
          </a:p>
        </p:txBody>
      </p:sp>
      <p:sp>
        <p:nvSpPr>
          <p:cNvPr id="63" name="文本框 62"/>
          <p:cNvSpPr txBox="1"/>
          <p:nvPr/>
        </p:nvSpPr>
        <p:spPr>
          <a:xfrm>
            <a:off x="1180448" y="3678535"/>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70</a:t>
            </a:r>
            <a:endParaRPr lang="zh-CN" altLang="en-US" sz="1400" dirty="0">
              <a:latin typeface="Times New Roman" panose="02020603050405020304" pitchFamily="18" charset="0"/>
              <a:cs typeface="Times New Roman" panose="02020603050405020304" pitchFamily="18" charset="0"/>
            </a:endParaRPr>
          </a:p>
        </p:txBody>
      </p:sp>
      <p:sp>
        <p:nvSpPr>
          <p:cNvPr id="64" name="文本框 63"/>
          <p:cNvSpPr txBox="1"/>
          <p:nvPr/>
        </p:nvSpPr>
        <p:spPr>
          <a:xfrm>
            <a:off x="1180447" y="3467403"/>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80</a:t>
            </a:r>
            <a:endParaRPr lang="zh-CN" altLang="en-US" sz="1400" dirty="0">
              <a:latin typeface="Times New Roman" panose="02020603050405020304" pitchFamily="18" charset="0"/>
              <a:cs typeface="Times New Roman" panose="02020603050405020304" pitchFamily="18" charset="0"/>
            </a:endParaRPr>
          </a:p>
        </p:txBody>
      </p:sp>
      <p:sp>
        <p:nvSpPr>
          <p:cNvPr id="65" name="文本框 64"/>
          <p:cNvSpPr txBox="1"/>
          <p:nvPr/>
        </p:nvSpPr>
        <p:spPr>
          <a:xfrm>
            <a:off x="1180954" y="3262648"/>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90</a:t>
            </a:r>
            <a:endParaRPr lang="zh-CN" altLang="en-US" sz="1400" dirty="0">
              <a:latin typeface="Times New Roman" panose="02020603050405020304" pitchFamily="18" charset="0"/>
              <a:cs typeface="Times New Roman" panose="02020603050405020304" pitchFamily="18" charset="0"/>
            </a:endParaRPr>
          </a:p>
        </p:txBody>
      </p:sp>
      <p:sp>
        <p:nvSpPr>
          <p:cNvPr id="66" name="文本框 65"/>
          <p:cNvSpPr txBox="1"/>
          <p:nvPr/>
        </p:nvSpPr>
        <p:spPr>
          <a:xfrm>
            <a:off x="1100464" y="3050895"/>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100</a:t>
            </a:r>
            <a:endParaRPr lang="zh-CN" altLang="en-US" sz="1400" dirty="0">
              <a:latin typeface="Times New Roman" panose="02020603050405020304" pitchFamily="18" charset="0"/>
              <a:cs typeface="Times New Roman" panose="02020603050405020304" pitchFamily="18" charset="0"/>
            </a:endParaRPr>
          </a:p>
        </p:txBody>
      </p:sp>
      <p:sp>
        <p:nvSpPr>
          <p:cNvPr id="67" name="文本框 66"/>
          <p:cNvSpPr txBox="1"/>
          <p:nvPr/>
        </p:nvSpPr>
        <p:spPr>
          <a:xfrm>
            <a:off x="1100464" y="282783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110</a:t>
            </a:r>
            <a:endParaRPr lang="zh-CN" altLang="en-US" sz="1400" dirty="0">
              <a:latin typeface="Times New Roman" panose="02020603050405020304" pitchFamily="18" charset="0"/>
              <a:cs typeface="Times New Roman" panose="02020603050405020304" pitchFamily="18" charset="0"/>
            </a:endParaRPr>
          </a:p>
        </p:txBody>
      </p:sp>
      <p:sp>
        <p:nvSpPr>
          <p:cNvPr id="68" name="文本框 67"/>
          <p:cNvSpPr txBox="1"/>
          <p:nvPr/>
        </p:nvSpPr>
        <p:spPr>
          <a:xfrm>
            <a:off x="1095838" y="2612786"/>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120</a:t>
            </a:r>
            <a:endParaRPr lang="zh-CN" altLang="en-US" sz="1400" dirty="0">
              <a:latin typeface="Times New Roman" panose="02020603050405020304" pitchFamily="18" charset="0"/>
              <a:cs typeface="Times New Roman" panose="02020603050405020304" pitchFamily="18" charset="0"/>
            </a:endParaRPr>
          </a:p>
        </p:txBody>
      </p:sp>
      <p:sp>
        <p:nvSpPr>
          <p:cNvPr id="69" name="文本框 68"/>
          <p:cNvSpPr txBox="1"/>
          <p:nvPr/>
        </p:nvSpPr>
        <p:spPr>
          <a:xfrm>
            <a:off x="1091212" y="2419793"/>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130</a:t>
            </a:r>
            <a:endParaRPr lang="zh-CN" altLang="en-US" sz="1400" dirty="0">
              <a:latin typeface="Times New Roman" panose="02020603050405020304" pitchFamily="18" charset="0"/>
              <a:cs typeface="Times New Roman" panose="02020603050405020304" pitchFamily="18" charset="0"/>
            </a:endParaRPr>
          </a:p>
        </p:txBody>
      </p:sp>
      <p:sp>
        <p:nvSpPr>
          <p:cNvPr id="70" name="文本框 69"/>
          <p:cNvSpPr txBox="1"/>
          <p:nvPr/>
        </p:nvSpPr>
        <p:spPr>
          <a:xfrm>
            <a:off x="1095459" y="222792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140</a:t>
            </a:r>
            <a:endParaRPr lang="zh-CN" altLang="en-US" sz="1400" dirty="0">
              <a:latin typeface="Times New Roman" panose="02020603050405020304" pitchFamily="18" charset="0"/>
              <a:cs typeface="Times New Roman" panose="02020603050405020304" pitchFamily="18" charset="0"/>
            </a:endParaRPr>
          </a:p>
        </p:txBody>
      </p:sp>
      <p:sp>
        <p:nvSpPr>
          <p:cNvPr id="71" name="文本框 70"/>
          <p:cNvSpPr txBox="1"/>
          <p:nvPr/>
        </p:nvSpPr>
        <p:spPr>
          <a:xfrm>
            <a:off x="1100464" y="2019674"/>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150</a:t>
            </a:r>
            <a:endParaRPr lang="zh-CN" altLang="en-US" sz="1400" dirty="0">
              <a:latin typeface="Times New Roman" panose="02020603050405020304" pitchFamily="18" charset="0"/>
              <a:cs typeface="Times New Roman" panose="02020603050405020304" pitchFamily="18" charset="0"/>
            </a:endParaRPr>
          </a:p>
        </p:txBody>
      </p:sp>
      <p:sp>
        <p:nvSpPr>
          <p:cNvPr id="72" name="任意多边形: 形状 71"/>
          <p:cNvSpPr/>
          <p:nvPr/>
        </p:nvSpPr>
        <p:spPr>
          <a:xfrm>
            <a:off x="1560353" y="4245769"/>
            <a:ext cx="49372" cy="188611"/>
          </a:xfrm>
          <a:custGeom>
            <a:avLst/>
            <a:gdLst>
              <a:gd name="connsiteX0" fmla="*/ 11906 w 59531"/>
              <a:gd name="connsiteY0" fmla="*/ 0 h 183357"/>
              <a:gd name="connsiteX1" fmla="*/ 59531 w 59531"/>
              <a:gd name="connsiteY1" fmla="*/ 42863 h 183357"/>
              <a:gd name="connsiteX2" fmla="*/ 4763 w 59531"/>
              <a:gd name="connsiteY2" fmla="*/ 71438 h 183357"/>
              <a:gd name="connsiteX3" fmla="*/ 45244 w 59531"/>
              <a:gd name="connsiteY3" fmla="*/ 114300 h 183357"/>
              <a:gd name="connsiteX4" fmla="*/ 2381 w 59531"/>
              <a:gd name="connsiteY4" fmla="*/ 150019 h 183357"/>
              <a:gd name="connsiteX5" fmla="*/ 0 w 59531"/>
              <a:gd name="connsiteY5" fmla="*/ 183357 h 18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1" h="183357">
                <a:moveTo>
                  <a:pt x="11906" y="0"/>
                </a:moveTo>
                <a:lnTo>
                  <a:pt x="59531" y="42863"/>
                </a:lnTo>
                <a:lnTo>
                  <a:pt x="4763" y="71438"/>
                </a:lnTo>
                <a:lnTo>
                  <a:pt x="45244" y="114300"/>
                </a:lnTo>
                <a:lnTo>
                  <a:pt x="2381" y="150019"/>
                </a:lnTo>
                <a:lnTo>
                  <a:pt x="0" y="183357"/>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1953589" y="3837193"/>
            <a:ext cx="396000" cy="436299"/>
            <a:chOff x="2022975" y="3056301"/>
            <a:chExt cx="415498" cy="474407"/>
          </a:xfrm>
        </p:grpSpPr>
        <p:sp>
          <p:nvSpPr>
            <p:cNvPr id="73" name="椭圆 72"/>
            <p:cNvSpPr/>
            <p:nvPr/>
          </p:nvSpPr>
          <p:spPr>
            <a:xfrm>
              <a:off x="2171375" y="3452419"/>
              <a:ext cx="75545" cy="78289"/>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TextBox 121"/>
            <p:cNvSpPr txBox="1">
              <a:spLocks noChangeArrowheads="1"/>
            </p:cNvSpPr>
            <p:nvPr/>
          </p:nvSpPr>
          <p:spPr bwMode="auto">
            <a:xfrm>
              <a:off x="2022975" y="3056301"/>
              <a:ext cx="41549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50</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76" name="组合 75"/>
          <p:cNvGrpSpPr/>
          <p:nvPr/>
        </p:nvGrpSpPr>
        <p:grpSpPr>
          <a:xfrm>
            <a:off x="2499453" y="3280759"/>
            <a:ext cx="415498" cy="452342"/>
            <a:chOff x="2022975" y="3056301"/>
            <a:chExt cx="415498" cy="452342"/>
          </a:xfrm>
        </p:grpSpPr>
        <p:sp>
          <p:nvSpPr>
            <p:cNvPr id="77" name="椭圆 76"/>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121"/>
            <p:cNvSpPr txBox="1">
              <a:spLocks noChangeArrowheads="1"/>
            </p:cNvSpPr>
            <p:nvPr/>
          </p:nvSpPr>
          <p:spPr bwMode="auto">
            <a:xfrm>
              <a:off x="2022975" y="3056301"/>
              <a:ext cx="41549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76</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79" name="组合 78"/>
          <p:cNvGrpSpPr/>
          <p:nvPr/>
        </p:nvGrpSpPr>
        <p:grpSpPr>
          <a:xfrm>
            <a:off x="3065870" y="3045811"/>
            <a:ext cx="415498" cy="452342"/>
            <a:chOff x="2022975" y="3056301"/>
            <a:chExt cx="415498" cy="452342"/>
          </a:xfrm>
        </p:grpSpPr>
        <p:sp>
          <p:nvSpPr>
            <p:cNvPr id="80" name="椭圆 79"/>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TextBox 121"/>
            <p:cNvSpPr txBox="1">
              <a:spLocks noChangeArrowheads="1"/>
            </p:cNvSpPr>
            <p:nvPr/>
          </p:nvSpPr>
          <p:spPr bwMode="auto">
            <a:xfrm>
              <a:off x="2022975" y="3056301"/>
              <a:ext cx="41549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88</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2" name="组合 81"/>
          <p:cNvGrpSpPr/>
          <p:nvPr/>
        </p:nvGrpSpPr>
        <p:grpSpPr>
          <a:xfrm>
            <a:off x="3636734" y="2853474"/>
            <a:ext cx="415498" cy="452342"/>
            <a:chOff x="2022975" y="3056301"/>
            <a:chExt cx="415498" cy="452342"/>
          </a:xfrm>
        </p:grpSpPr>
        <p:sp>
          <p:nvSpPr>
            <p:cNvPr id="83" name="椭圆 82"/>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121"/>
            <p:cNvSpPr txBox="1">
              <a:spLocks noChangeArrowheads="1"/>
            </p:cNvSpPr>
            <p:nvPr/>
          </p:nvSpPr>
          <p:spPr bwMode="auto">
            <a:xfrm>
              <a:off x="2022975" y="3056301"/>
              <a:ext cx="41549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97</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5" name="组合 84"/>
          <p:cNvGrpSpPr/>
          <p:nvPr/>
        </p:nvGrpSpPr>
        <p:grpSpPr>
          <a:xfrm>
            <a:off x="4144114" y="2666929"/>
            <a:ext cx="530915" cy="455986"/>
            <a:chOff x="1965205" y="3052657"/>
            <a:chExt cx="530915" cy="455986"/>
          </a:xfrm>
        </p:grpSpPr>
        <p:sp>
          <p:nvSpPr>
            <p:cNvPr id="86" name="椭圆 85"/>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104</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8" name="组合 87"/>
          <p:cNvGrpSpPr/>
          <p:nvPr/>
        </p:nvGrpSpPr>
        <p:grpSpPr>
          <a:xfrm>
            <a:off x="4710402" y="2524977"/>
            <a:ext cx="505395" cy="455986"/>
            <a:chOff x="1965205" y="3052657"/>
            <a:chExt cx="505395" cy="455986"/>
          </a:xfrm>
        </p:grpSpPr>
        <p:sp>
          <p:nvSpPr>
            <p:cNvPr id="89" name="椭圆 88"/>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TextBox 121"/>
            <p:cNvSpPr txBox="1">
              <a:spLocks noChangeArrowheads="1"/>
            </p:cNvSpPr>
            <p:nvPr/>
          </p:nvSpPr>
          <p:spPr bwMode="auto">
            <a:xfrm>
              <a:off x="1965205" y="3052657"/>
              <a:ext cx="50539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111</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1" name="组合 90"/>
          <p:cNvGrpSpPr/>
          <p:nvPr/>
        </p:nvGrpSpPr>
        <p:grpSpPr>
          <a:xfrm>
            <a:off x="5274093" y="2417058"/>
            <a:ext cx="518155" cy="455986"/>
            <a:chOff x="1965205" y="3052657"/>
            <a:chExt cx="518155" cy="455986"/>
          </a:xfrm>
        </p:grpSpPr>
        <p:sp>
          <p:nvSpPr>
            <p:cNvPr id="92" name="椭圆 91"/>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TextBox 121"/>
            <p:cNvSpPr txBox="1">
              <a:spLocks noChangeArrowheads="1"/>
            </p:cNvSpPr>
            <p:nvPr/>
          </p:nvSpPr>
          <p:spPr bwMode="auto">
            <a:xfrm>
              <a:off x="1965205" y="3052657"/>
              <a:ext cx="51815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118</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4" name="组合 93"/>
          <p:cNvGrpSpPr/>
          <p:nvPr/>
        </p:nvGrpSpPr>
        <p:grpSpPr>
          <a:xfrm>
            <a:off x="5844927" y="2249027"/>
            <a:ext cx="530915" cy="455986"/>
            <a:chOff x="1965205" y="3052657"/>
            <a:chExt cx="530915" cy="455986"/>
          </a:xfrm>
        </p:grpSpPr>
        <p:sp>
          <p:nvSpPr>
            <p:cNvPr id="95" name="椭圆 94"/>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124</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7" name="组合 96"/>
          <p:cNvGrpSpPr/>
          <p:nvPr/>
        </p:nvGrpSpPr>
        <p:grpSpPr>
          <a:xfrm>
            <a:off x="6415761" y="2156800"/>
            <a:ext cx="530915" cy="455986"/>
            <a:chOff x="1965205" y="3052657"/>
            <a:chExt cx="530915" cy="455986"/>
          </a:xfrm>
        </p:grpSpPr>
        <p:sp>
          <p:nvSpPr>
            <p:cNvPr id="98" name="椭圆 97"/>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130</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00" name="组合 99"/>
          <p:cNvGrpSpPr/>
          <p:nvPr/>
        </p:nvGrpSpPr>
        <p:grpSpPr>
          <a:xfrm>
            <a:off x="6980275" y="2041062"/>
            <a:ext cx="530915" cy="455986"/>
            <a:chOff x="1965205" y="3052657"/>
            <a:chExt cx="530915" cy="455986"/>
          </a:xfrm>
        </p:grpSpPr>
        <p:sp>
          <p:nvSpPr>
            <p:cNvPr id="101" name="椭圆 100"/>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135</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09" name="组合 108"/>
          <p:cNvGrpSpPr/>
          <p:nvPr/>
        </p:nvGrpSpPr>
        <p:grpSpPr>
          <a:xfrm>
            <a:off x="7548153" y="1908511"/>
            <a:ext cx="530915" cy="455986"/>
            <a:chOff x="1965205" y="3052657"/>
            <a:chExt cx="530915" cy="455986"/>
          </a:xfrm>
        </p:grpSpPr>
        <p:sp>
          <p:nvSpPr>
            <p:cNvPr id="110" name="椭圆 109"/>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141</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4" name="文本框 4"/>
          <p:cNvSpPr txBox="1">
            <a:spLocks noChangeArrowheads="1"/>
          </p:cNvSpPr>
          <p:nvPr/>
        </p:nvSpPr>
        <p:spPr bwMode="auto">
          <a:xfrm>
            <a:off x="706849" y="546327"/>
            <a:ext cx="7534783" cy="576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808355" indent="-808355">
              <a:lnSpc>
                <a:spcPct val="150000"/>
              </a:lnSpc>
            </a:pP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）小东哪一年长得最快？这一年长高了多少厘米？</a:t>
            </a:r>
          </a:p>
        </p:txBody>
      </p:sp>
      <p:sp>
        <p:nvSpPr>
          <p:cNvPr id="10" name="文本框 9"/>
          <p:cNvSpPr txBox="1"/>
          <p:nvPr/>
        </p:nvSpPr>
        <p:spPr>
          <a:xfrm>
            <a:off x="913624" y="683294"/>
            <a:ext cx="7121231" cy="430887"/>
          </a:xfrm>
          <a:prstGeom prst="rect">
            <a:avLst/>
          </a:prstGeom>
          <a:solidFill>
            <a:schemeClr val="bg1"/>
          </a:solidFill>
        </p:spPr>
        <p:txBody>
          <a:bodyPr wrap="square">
            <a:spAutoFit/>
          </a:bodyPr>
          <a:lstStyle>
            <a:defPPr>
              <a:defRPr lang="zh-CN"/>
            </a:defPPr>
            <a:lvl1pPr>
              <a:defRPr sz="1800" b="1">
                <a:solidFill>
                  <a:srgbClr val="FF0000"/>
                </a:solidFill>
                <a:latin typeface="Times New Roman" panose="02020603050405020304" pitchFamily="18" charset="0"/>
                <a:ea typeface="黑体" panose="02010609060101010101" pitchFamily="49" charset="-122"/>
                <a:cs typeface="Times New Roman" panose="02020603050405020304" pitchFamily="18" charset="0"/>
              </a:defRPr>
            </a:lvl1pPr>
          </a:lstStyle>
          <a:p>
            <a:r>
              <a:rPr lang="zh-CN" altLang="en-US" sz="2200" dirty="0"/>
              <a:t>小东</a:t>
            </a:r>
            <a:r>
              <a:rPr lang="en-US" altLang="zh-CN" sz="2200" dirty="0"/>
              <a:t>0~1</a:t>
            </a:r>
            <a:r>
              <a:rPr lang="zh-CN" altLang="en-US" sz="2200" dirty="0"/>
              <a:t>岁这一年长得最快，这一年长了</a:t>
            </a:r>
            <a:r>
              <a:rPr lang="en-US" altLang="zh-CN" sz="2200" dirty="0"/>
              <a:t>26</a:t>
            </a:r>
            <a:r>
              <a:rPr lang="zh-CN" altLang="en-US" sz="2200" dirty="0"/>
              <a:t>厘米。</a:t>
            </a:r>
          </a:p>
        </p:txBody>
      </p:sp>
      <p:sp>
        <p:nvSpPr>
          <p:cNvPr id="11" name="椭圆 10"/>
          <p:cNvSpPr/>
          <p:nvPr/>
        </p:nvSpPr>
        <p:spPr>
          <a:xfrm>
            <a:off x="1828799" y="3255896"/>
            <a:ext cx="1228725" cy="1469709"/>
          </a:xfrm>
          <a:prstGeom prst="ellipse">
            <a:avLst/>
          </a:prstGeom>
          <a:noFill/>
          <a:ln w="190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34"/>
          <p:cNvGraphicFramePr>
            <a:graphicFrameLocks noGrp="1"/>
          </p:cNvGraphicFramePr>
          <p:nvPr/>
        </p:nvGraphicFramePr>
        <p:xfrm>
          <a:off x="1563370" y="2156008"/>
          <a:ext cx="6238441" cy="2286460"/>
        </p:xfrm>
        <a:graphic>
          <a:graphicData uri="http://schemas.openxmlformats.org/drawingml/2006/table">
            <a:tbl>
              <a:tblPr firstRow="1" bandRow="1">
                <a:tableStyleId>{5940675A-B579-460E-94D1-54222C63F5DA}</a:tableStyleId>
              </a:tblPr>
              <a:tblGrid>
                <a:gridCol w="567131">
                  <a:extLst>
                    <a:ext uri="{9D8B030D-6E8A-4147-A177-3AD203B41FA5}">
                      <a16:colId xmlns:a16="http://schemas.microsoft.com/office/drawing/2014/main" val="20000"/>
                    </a:ext>
                  </a:extLst>
                </a:gridCol>
                <a:gridCol w="567131">
                  <a:extLst>
                    <a:ext uri="{9D8B030D-6E8A-4147-A177-3AD203B41FA5}">
                      <a16:colId xmlns:a16="http://schemas.microsoft.com/office/drawing/2014/main" val="20001"/>
                    </a:ext>
                  </a:extLst>
                </a:gridCol>
                <a:gridCol w="567131">
                  <a:extLst>
                    <a:ext uri="{9D8B030D-6E8A-4147-A177-3AD203B41FA5}">
                      <a16:colId xmlns:a16="http://schemas.microsoft.com/office/drawing/2014/main" val="20002"/>
                    </a:ext>
                  </a:extLst>
                </a:gridCol>
                <a:gridCol w="567131">
                  <a:extLst>
                    <a:ext uri="{9D8B030D-6E8A-4147-A177-3AD203B41FA5}">
                      <a16:colId xmlns:a16="http://schemas.microsoft.com/office/drawing/2014/main" val="20003"/>
                    </a:ext>
                  </a:extLst>
                </a:gridCol>
                <a:gridCol w="567131">
                  <a:extLst>
                    <a:ext uri="{9D8B030D-6E8A-4147-A177-3AD203B41FA5}">
                      <a16:colId xmlns:a16="http://schemas.microsoft.com/office/drawing/2014/main" val="20004"/>
                    </a:ext>
                  </a:extLst>
                </a:gridCol>
                <a:gridCol w="567131">
                  <a:extLst>
                    <a:ext uri="{9D8B030D-6E8A-4147-A177-3AD203B41FA5}">
                      <a16:colId xmlns:a16="http://schemas.microsoft.com/office/drawing/2014/main" val="20005"/>
                    </a:ext>
                  </a:extLst>
                </a:gridCol>
                <a:gridCol w="567131">
                  <a:extLst>
                    <a:ext uri="{9D8B030D-6E8A-4147-A177-3AD203B41FA5}">
                      <a16:colId xmlns:a16="http://schemas.microsoft.com/office/drawing/2014/main" val="20006"/>
                    </a:ext>
                  </a:extLst>
                </a:gridCol>
                <a:gridCol w="567131">
                  <a:extLst>
                    <a:ext uri="{9D8B030D-6E8A-4147-A177-3AD203B41FA5}">
                      <a16:colId xmlns:a16="http://schemas.microsoft.com/office/drawing/2014/main" val="20007"/>
                    </a:ext>
                  </a:extLst>
                </a:gridCol>
                <a:gridCol w="567131">
                  <a:extLst>
                    <a:ext uri="{9D8B030D-6E8A-4147-A177-3AD203B41FA5}">
                      <a16:colId xmlns:a16="http://schemas.microsoft.com/office/drawing/2014/main" val="20008"/>
                    </a:ext>
                  </a:extLst>
                </a:gridCol>
                <a:gridCol w="567131">
                  <a:extLst>
                    <a:ext uri="{9D8B030D-6E8A-4147-A177-3AD203B41FA5}">
                      <a16:colId xmlns:a16="http://schemas.microsoft.com/office/drawing/2014/main" val="20009"/>
                    </a:ext>
                  </a:extLst>
                </a:gridCol>
                <a:gridCol w="567131">
                  <a:extLst>
                    <a:ext uri="{9D8B030D-6E8A-4147-A177-3AD203B41FA5}">
                      <a16:colId xmlns:a16="http://schemas.microsoft.com/office/drawing/2014/main" val="20010"/>
                    </a:ext>
                  </a:extLst>
                </a:gridCol>
              </a:tblGrid>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0"/>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1"/>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2"/>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3"/>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4"/>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5"/>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6"/>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7"/>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8"/>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9"/>
                  </a:ext>
                </a:extLst>
              </a:tr>
              <a:tr h="207860">
                <a:tc>
                  <a:txBody>
                    <a:bodyPr/>
                    <a:lstStyle/>
                    <a:p>
                      <a:endParaRPr lang="zh-CN" altLang="en-US" sz="200"/>
                    </a:p>
                  </a:txBody>
                  <a:tcPr>
                    <a:lnL w="12700" cap="flat" cmpd="sng" algn="ctr">
                      <a:no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zh-CN" altLang="en-US" sz="200"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112" name="任意多边形: 形状 111"/>
          <p:cNvSpPr/>
          <p:nvPr/>
        </p:nvSpPr>
        <p:spPr>
          <a:xfrm>
            <a:off x="2127250" y="2324100"/>
            <a:ext cx="5683250" cy="1911350"/>
          </a:xfrm>
          <a:custGeom>
            <a:avLst/>
            <a:gdLst>
              <a:gd name="connsiteX0" fmla="*/ 0 w 5683250"/>
              <a:gd name="connsiteY0" fmla="*/ 1911350 h 1911350"/>
              <a:gd name="connsiteX1" fmla="*/ 571500 w 5683250"/>
              <a:gd name="connsiteY1" fmla="*/ 1371600 h 1911350"/>
              <a:gd name="connsiteX2" fmla="*/ 1130300 w 5683250"/>
              <a:gd name="connsiteY2" fmla="*/ 1136650 h 1911350"/>
              <a:gd name="connsiteX3" fmla="*/ 1708150 w 5683250"/>
              <a:gd name="connsiteY3" fmla="*/ 946150 h 1911350"/>
              <a:gd name="connsiteX4" fmla="*/ 2279650 w 5683250"/>
              <a:gd name="connsiteY4" fmla="*/ 762000 h 1911350"/>
              <a:gd name="connsiteX5" fmla="*/ 2838450 w 5683250"/>
              <a:gd name="connsiteY5" fmla="*/ 622300 h 1911350"/>
              <a:gd name="connsiteX6" fmla="*/ 3403600 w 5683250"/>
              <a:gd name="connsiteY6" fmla="*/ 508000 h 1911350"/>
              <a:gd name="connsiteX7" fmla="*/ 3975100 w 5683250"/>
              <a:gd name="connsiteY7" fmla="*/ 342900 h 1911350"/>
              <a:gd name="connsiteX8" fmla="*/ 4540250 w 5683250"/>
              <a:gd name="connsiteY8" fmla="*/ 247650 h 1911350"/>
              <a:gd name="connsiteX9" fmla="*/ 5105400 w 5683250"/>
              <a:gd name="connsiteY9" fmla="*/ 133350 h 1911350"/>
              <a:gd name="connsiteX10" fmla="*/ 5683250 w 5683250"/>
              <a:gd name="connsiteY10" fmla="*/ 0 h 191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83250" h="1911350">
                <a:moveTo>
                  <a:pt x="0" y="1911350"/>
                </a:moveTo>
                <a:lnTo>
                  <a:pt x="571500" y="1371600"/>
                </a:lnTo>
                <a:lnTo>
                  <a:pt x="1130300" y="1136650"/>
                </a:lnTo>
                <a:lnTo>
                  <a:pt x="1708150" y="946150"/>
                </a:lnTo>
                <a:lnTo>
                  <a:pt x="2279650" y="762000"/>
                </a:lnTo>
                <a:lnTo>
                  <a:pt x="2838450" y="622300"/>
                </a:lnTo>
                <a:lnTo>
                  <a:pt x="3403600" y="508000"/>
                </a:lnTo>
                <a:lnTo>
                  <a:pt x="3975100" y="342900"/>
                </a:lnTo>
                <a:lnTo>
                  <a:pt x="4540250" y="247650"/>
                </a:lnTo>
                <a:lnTo>
                  <a:pt x="5105400" y="133350"/>
                </a:lnTo>
                <a:lnTo>
                  <a:pt x="5683250" y="0"/>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138661" y="1477347"/>
            <a:ext cx="2796818"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小东</a:t>
            </a:r>
            <a:r>
              <a:rPr lang="en-US" altLang="zh-CN" sz="1600" dirty="0">
                <a:latin typeface="Times New Roman" panose="02020603050405020304" pitchFamily="18" charset="0"/>
                <a:cs typeface="Times New Roman" panose="02020603050405020304" pitchFamily="18" charset="0"/>
              </a:rPr>
              <a:t>0~10</a:t>
            </a:r>
            <a:r>
              <a:rPr lang="zh-CN" altLang="en-US" sz="1600" dirty="0">
                <a:latin typeface="Times New Roman" panose="02020603050405020304" pitchFamily="18" charset="0"/>
                <a:cs typeface="Times New Roman" panose="02020603050405020304" pitchFamily="18" charset="0"/>
              </a:rPr>
              <a:t>岁身高情况统计图</a:t>
            </a:r>
          </a:p>
        </p:txBody>
      </p:sp>
      <p:cxnSp>
        <p:nvCxnSpPr>
          <p:cNvPr id="6" name="直接箭头连接符 5"/>
          <p:cNvCxnSpPr/>
          <p:nvPr/>
        </p:nvCxnSpPr>
        <p:spPr>
          <a:xfrm>
            <a:off x="1550670" y="4438755"/>
            <a:ext cx="685038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8020630" y="4468167"/>
            <a:ext cx="662940" cy="338554"/>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zh-CN" altLang="en-US" sz="1600" dirty="0">
                <a:latin typeface="Times New Roman" panose="02020603050405020304" pitchFamily="18" charset="0"/>
                <a:cs typeface="Times New Roman" panose="02020603050405020304" pitchFamily="18" charset="0"/>
              </a:rPr>
              <a:t>年龄</a:t>
            </a:r>
          </a:p>
        </p:txBody>
      </p:sp>
      <p:sp>
        <p:nvSpPr>
          <p:cNvPr id="8" name="文本框 7"/>
          <p:cNvSpPr txBox="1"/>
          <p:nvPr/>
        </p:nvSpPr>
        <p:spPr>
          <a:xfrm>
            <a:off x="1999377" y="4417832"/>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0</a:t>
            </a:r>
            <a:endParaRPr lang="zh-CN" altLang="en-US" sz="1400" dirty="0">
              <a:latin typeface="Times New Roman" panose="02020603050405020304" pitchFamily="18" charset="0"/>
              <a:cs typeface="Times New Roman" panose="02020603050405020304" pitchFamily="18" charset="0"/>
            </a:endParaRPr>
          </a:p>
        </p:txBody>
      </p:sp>
      <p:cxnSp>
        <p:nvCxnSpPr>
          <p:cNvPr id="9" name="直接连接符 8"/>
          <p:cNvCxnSpPr/>
          <p:nvPr/>
        </p:nvCxnSpPr>
        <p:spPr>
          <a:xfrm flipV="1">
            <a:off x="1565910" y="1963881"/>
            <a:ext cx="0" cy="2290209"/>
          </a:xfrm>
          <a:prstGeom prst="line">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265793" y="4294090"/>
            <a:ext cx="23943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0</a:t>
            </a:r>
            <a:endParaRPr lang="zh-CN" altLang="en-US" sz="1400" dirty="0">
              <a:latin typeface="Times New Roman" panose="02020603050405020304" pitchFamily="18" charset="0"/>
              <a:cs typeface="Times New Roman" panose="02020603050405020304" pitchFamily="18" charset="0"/>
            </a:endParaRPr>
          </a:p>
        </p:txBody>
      </p:sp>
      <p:sp>
        <p:nvSpPr>
          <p:cNvPr id="45" name="文本框 44"/>
          <p:cNvSpPr txBox="1"/>
          <p:nvPr/>
        </p:nvSpPr>
        <p:spPr>
          <a:xfrm>
            <a:off x="895784" y="1507787"/>
            <a:ext cx="1335172" cy="414922"/>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gn="ctr"/>
            <a:r>
              <a:rPr lang="zh-CN" altLang="en-US" sz="1600" dirty="0">
                <a:latin typeface="Times New Roman" panose="02020603050405020304" pitchFamily="18" charset="0"/>
                <a:ea typeface="楷体" panose="02010609060101010101" pitchFamily="49" charset="-122"/>
                <a:cs typeface="Times New Roman" panose="02020603050405020304" pitchFamily="18" charset="0"/>
              </a:rPr>
              <a:t>身高</a:t>
            </a:r>
            <a:r>
              <a:rPr lang="en-US" altLang="zh-CN" sz="1600" dirty="0">
                <a:latin typeface="Times New Roman" panose="02020603050405020304" pitchFamily="18" charset="0"/>
                <a:ea typeface="楷体" panose="02010609060101010101" pitchFamily="49" charset="-122"/>
                <a:cs typeface="Times New Roman" panose="02020603050405020304" pitchFamily="18" charset="0"/>
              </a:rPr>
              <a:t>/cm</a:t>
            </a:r>
            <a:endParaRPr lang="zh-CN" altLang="en-US" sz="16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9" name="文本框 48"/>
          <p:cNvSpPr txBox="1"/>
          <p:nvPr/>
        </p:nvSpPr>
        <p:spPr>
          <a:xfrm>
            <a:off x="2538491" y="4419617"/>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a:t>
            </a:r>
            <a:endParaRPr lang="zh-CN" altLang="en-US" sz="1400" dirty="0">
              <a:latin typeface="Times New Roman" panose="02020603050405020304" pitchFamily="18" charset="0"/>
              <a:cs typeface="Times New Roman" panose="02020603050405020304" pitchFamily="18" charset="0"/>
            </a:endParaRPr>
          </a:p>
        </p:txBody>
      </p:sp>
      <p:sp>
        <p:nvSpPr>
          <p:cNvPr id="50" name="文本框 49"/>
          <p:cNvSpPr txBox="1"/>
          <p:nvPr/>
        </p:nvSpPr>
        <p:spPr>
          <a:xfrm>
            <a:off x="3120783"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2</a:t>
            </a:r>
            <a:endParaRPr lang="zh-CN" altLang="en-US" sz="1400" dirty="0">
              <a:latin typeface="Times New Roman" panose="02020603050405020304" pitchFamily="18" charset="0"/>
              <a:cs typeface="Times New Roman" panose="02020603050405020304" pitchFamily="18" charset="0"/>
            </a:endParaRPr>
          </a:p>
        </p:txBody>
      </p:sp>
      <p:sp>
        <p:nvSpPr>
          <p:cNvPr id="51" name="文本框 50"/>
          <p:cNvSpPr txBox="1"/>
          <p:nvPr/>
        </p:nvSpPr>
        <p:spPr>
          <a:xfrm>
            <a:off x="3691647" y="4421413"/>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3</a:t>
            </a:r>
            <a:endParaRPr lang="zh-CN" altLang="en-US" sz="1400" dirty="0">
              <a:latin typeface="Times New Roman" panose="02020603050405020304" pitchFamily="18" charset="0"/>
              <a:cs typeface="Times New Roman" panose="02020603050405020304" pitchFamily="18" charset="0"/>
            </a:endParaRPr>
          </a:p>
        </p:txBody>
      </p:sp>
      <p:sp>
        <p:nvSpPr>
          <p:cNvPr id="52" name="文本框 51"/>
          <p:cNvSpPr txBox="1"/>
          <p:nvPr/>
        </p:nvSpPr>
        <p:spPr>
          <a:xfrm>
            <a:off x="4256797"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4</a:t>
            </a:r>
            <a:endParaRPr lang="zh-CN" altLang="en-US" sz="1400" dirty="0">
              <a:latin typeface="Times New Roman" panose="02020603050405020304" pitchFamily="18" charset="0"/>
              <a:cs typeface="Times New Roman" panose="02020603050405020304" pitchFamily="18" charset="0"/>
            </a:endParaRPr>
          </a:p>
        </p:txBody>
      </p:sp>
      <p:sp>
        <p:nvSpPr>
          <p:cNvPr id="53" name="文本框 52"/>
          <p:cNvSpPr txBox="1"/>
          <p:nvPr/>
        </p:nvSpPr>
        <p:spPr>
          <a:xfrm>
            <a:off x="4828491"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5</a:t>
            </a:r>
            <a:endParaRPr lang="zh-CN" altLang="en-US" sz="1400" dirty="0">
              <a:latin typeface="Times New Roman" panose="02020603050405020304" pitchFamily="18" charset="0"/>
              <a:cs typeface="Times New Roman" panose="02020603050405020304" pitchFamily="18" charset="0"/>
            </a:endParaRPr>
          </a:p>
        </p:txBody>
      </p:sp>
      <p:sp>
        <p:nvSpPr>
          <p:cNvPr id="54" name="文本框 53"/>
          <p:cNvSpPr txBox="1"/>
          <p:nvPr/>
        </p:nvSpPr>
        <p:spPr>
          <a:xfrm>
            <a:off x="5399355"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6</a:t>
            </a:r>
            <a:endParaRPr lang="zh-CN" altLang="en-US" sz="1400" dirty="0">
              <a:latin typeface="Times New Roman" panose="02020603050405020304" pitchFamily="18" charset="0"/>
              <a:cs typeface="Times New Roman" panose="02020603050405020304" pitchFamily="18" charset="0"/>
            </a:endParaRPr>
          </a:p>
        </p:txBody>
      </p:sp>
      <p:sp>
        <p:nvSpPr>
          <p:cNvPr id="55" name="文本框 54"/>
          <p:cNvSpPr txBox="1"/>
          <p:nvPr/>
        </p:nvSpPr>
        <p:spPr>
          <a:xfrm>
            <a:off x="5963869"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7</a:t>
            </a:r>
            <a:endParaRPr lang="zh-CN" altLang="en-US" sz="1400" dirty="0">
              <a:latin typeface="Times New Roman" panose="02020603050405020304" pitchFamily="18" charset="0"/>
              <a:cs typeface="Times New Roman" panose="02020603050405020304" pitchFamily="18" charset="0"/>
            </a:endParaRPr>
          </a:p>
        </p:txBody>
      </p:sp>
      <p:sp>
        <p:nvSpPr>
          <p:cNvPr id="56" name="文本框 55"/>
          <p:cNvSpPr txBox="1"/>
          <p:nvPr/>
        </p:nvSpPr>
        <p:spPr>
          <a:xfrm>
            <a:off x="6534733" y="4417831"/>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8</a:t>
            </a:r>
            <a:endParaRPr lang="zh-CN" altLang="en-US" sz="1400" dirty="0">
              <a:latin typeface="Times New Roman" panose="02020603050405020304" pitchFamily="18" charset="0"/>
              <a:cs typeface="Times New Roman" panose="02020603050405020304" pitchFamily="18" charset="0"/>
            </a:endParaRPr>
          </a:p>
        </p:txBody>
      </p:sp>
      <p:sp>
        <p:nvSpPr>
          <p:cNvPr id="57" name="文本框 56"/>
          <p:cNvSpPr txBox="1"/>
          <p:nvPr/>
        </p:nvSpPr>
        <p:spPr>
          <a:xfrm>
            <a:off x="7105597" y="4415444"/>
            <a:ext cx="280273"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9</a:t>
            </a:r>
            <a:endParaRPr lang="zh-CN" altLang="en-US" sz="1400" dirty="0">
              <a:latin typeface="Times New Roman" panose="02020603050405020304" pitchFamily="18" charset="0"/>
              <a:cs typeface="Times New Roman" panose="02020603050405020304" pitchFamily="18" charset="0"/>
            </a:endParaRPr>
          </a:p>
        </p:txBody>
      </p:sp>
      <p:sp>
        <p:nvSpPr>
          <p:cNvPr id="58" name="文本框 57"/>
          <p:cNvSpPr txBox="1"/>
          <p:nvPr/>
        </p:nvSpPr>
        <p:spPr>
          <a:xfrm>
            <a:off x="7638361" y="4409965"/>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10</a:t>
            </a:r>
            <a:endParaRPr lang="zh-CN" altLang="en-US" sz="1400" dirty="0">
              <a:latin typeface="Times New Roman" panose="02020603050405020304" pitchFamily="18" charset="0"/>
              <a:cs typeface="Times New Roman" panose="02020603050405020304" pitchFamily="18" charset="0"/>
            </a:endParaRPr>
          </a:p>
        </p:txBody>
      </p:sp>
      <p:sp>
        <p:nvSpPr>
          <p:cNvPr id="61" name="文本框 60"/>
          <p:cNvSpPr txBox="1"/>
          <p:nvPr/>
        </p:nvSpPr>
        <p:spPr>
          <a:xfrm>
            <a:off x="1179179" y="4076629"/>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50</a:t>
            </a:r>
            <a:endParaRPr lang="zh-CN" altLang="en-US" sz="1400" dirty="0">
              <a:latin typeface="Times New Roman" panose="02020603050405020304" pitchFamily="18" charset="0"/>
              <a:cs typeface="Times New Roman" panose="02020603050405020304" pitchFamily="18" charset="0"/>
            </a:endParaRPr>
          </a:p>
        </p:txBody>
      </p:sp>
      <p:sp>
        <p:nvSpPr>
          <p:cNvPr id="62" name="文本框 61"/>
          <p:cNvSpPr txBox="1"/>
          <p:nvPr/>
        </p:nvSpPr>
        <p:spPr>
          <a:xfrm>
            <a:off x="1180449" y="3877582"/>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60</a:t>
            </a:r>
            <a:endParaRPr lang="zh-CN" altLang="en-US" sz="1400" dirty="0">
              <a:latin typeface="Times New Roman" panose="02020603050405020304" pitchFamily="18" charset="0"/>
              <a:cs typeface="Times New Roman" panose="02020603050405020304" pitchFamily="18" charset="0"/>
            </a:endParaRPr>
          </a:p>
        </p:txBody>
      </p:sp>
      <p:sp>
        <p:nvSpPr>
          <p:cNvPr id="63" name="文本框 62"/>
          <p:cNvSpPr txBox="1"/>
          <p:nvPr/>
        </p:nvSpPr>
        <p:spPr>
          <a:xfrm>
            <a:off x="1180448" y="3678535"/>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70</a:t>
            </a:r>
            <a:endParaRPr lang="zh-CN" altLang="en-US" sz="1400" dirty="0">
              <a:latin typeface="Times New Roman" panose="02020603050405020304" pitchFamily="18" charset="0"/>
              <a:cs typeface="Times New Roman" panose="02020603050405020304" pitchFamily="18" charset="0"/>
            </a:endParaRPr>
          </a:p>
        </p:txBody>
      </p:sp>
      <p:sp>
        <p:nvSpPr>
          <p:cNvPr id="64" name="文本框 63"/>
          <p:cNvSpPr txBox="1"/>
          <p:nvPr/>
        </p:nvSpPr>
        <p:spPr>
          <a:xfrm>
            <a:off x="1180447" y="3467403"/>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80</a:t>
            </a:r>
            <a:endParaRPr lang="zh-CN" altLang="en-US" sz="1400" dirty="0">
              <a:latin typeface="Times New Roman" panose="02020603050405020304" pitchFamily="18" charset="0"/>
              <a:cs typeface="Times New Roman" panose="02020603050405020304" pitchFamily="18" charset="0"/>
            </a:endParaRPr>
          </a:p>
        </p:txBody>
      </p:sp>
      <p:sp>
        <p:nvSpPr>
          <p:cNvPr id="65" name="文本框 64"/>
          <p:cNvSpPr txBox="1"/>
          <p:nvPr/>
        </p:nvSpPr>
        <p:spPr>
          <a:xfrm>
            <a:off x="1180954" y="3262648"/>
            <a:ext cx="384191"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90</a:t>
            </a:r>
            <a:endParaRPr lang="zh-CN" altLang="en-US" sz="1400" dirty="0">
              <a:latin typeface="Times New Roman" panose="02020603050405020304" pitchFamily="18" charset="0"/>
              <a:cs typeface="Times New Roman" panose="02020603050405020304" pitchFamily="18" charset="0"/>
            </a:endParaRPr>
          </a:p>
        </p:txBody>
      </p:sp>
      <p:sp>
        <p:nvSpPr>
          <p:cNvPr id="66" name="文本框 65"/>
          <p:cNvSpPr txBox="1"/>
          <p:nvPr/>
        </p:nvSpPr>
        <p:spPr>
          <a:xfrm>
            <a:off x="1100464" y="3050895"/>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100</a:t>
            </a:r>
            <a:endParaRPr lang="zh-CN" altLang="en-US" sz="1400" dirty="0">
              <a:latin typeface="Times New Roman" panose="02020603050405020304" pitchFamily="18" charset="0"/>
              <a:cs typeface="Times New Roman" panose="02020603050405020304" pitchFamily="18" charset="0"/>
            </a:endParaRPr>
          </a:p>
        </p:txBody>
      </p:sp>
      <p:sp>
        <p:nvSpPr>
          <p:cNvPr id="67" name="文本框 66"/>
          <p:cNvSpPr txBox="1"/>
          <p:nvPr/>
        </p:nvSpPr>
        <p:spPr>
          <a:xfrm>
            <a:off x="1100464" y="282783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110</a:t>
            </a:r>
            <a:endParaRPr lang="zh-CN" altLang="en-US" sz="1400" dirty="0">
              <a:latin typeface="Times New Roman" panose="02020603050405020304" pitchFamily="18" charset="0"/>
              <a:cs typeface="Times New Roman" panose="02020603050405020304" pitchFamily="18" charset="0"/>
            </a:endParaRPr>
          </a:p>
        </p:txBody>
      </p:sp>
      <p:sp>
        <p:nvSpPr>
          <p:cNvPr id="68" name="文本框 67"/>
          <p:cNvSpPr txBox="1"/>
          <p:nvPr/>
        </p:nvSpPr>
        <p:spPr>
          <a:xfrm>
            <a:off x="1095838" y="2612786"/>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120</a:t>
            </a:r>
            <a:endParaRPr lang="zh-CN" altLang="en-US" sz="1400" dirty="0">
              <a:latin typeface="Times New Roman" panose="02020603050405020304" pitchFamily="18" charset="0"/>
              <a:cs typeface="Times New Roman" panose="02020603050405020304" pitchFamily="18" charset="0"/>
            </a:endParaRPr>
          </a:p>
        </p:txBody>
      </p:sp>
      <p:sp>
        <p:nvSpPr>
          <p:cNvPr id="69" name="文本框 68"/>
          <p:cNvSpPr txBox="1"/>
          <p:nvPr/>
        </p:nvSpPr>
        <p:spPr>
          <a:xfrm>
            <a:off x="1091212" y="2419793"/>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130</a:t>
            </a:r>
            <a:endParaRPr lang="zh-CN" altLang="en-US" sz="1400" dirty="0">
              <a:latin typeface="Times New Roman" panose="02020603050405020304" pitchFamily="18" charset="0"/>
              <a:cs typeface="Times New Roman" panose="02020603050405020304" pitchFamily="18" charset="0"/>
            </a:endParaRPr>
          </a:p>
        </p:txBody>
      </p:sp>
      <p:sp>
        <p:nvSpPr>
          <p:cNvPr id="70" name="文本框 69"/>
          <p:cNvSpPr txBox="1"/>
          <p:nvPr/>
        </p:nvSpPr>
        <p:spPr>
          <a:xfrm>
            <a:off x="1095459" y="2227928"/>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140</a:t>
            </a:r>
            <a:endParaRPr lang="zh-CN" altLang="en-US" sz="1400" dirty="0">
              <a:latin typeface="Times New Roman" panose="02020603050405020304" pitchFamily="18" charset="0"/>
              <a:cs typeface="Times New Roman" panose="02020603050405020304" pitchFamily="18" charset="0"/>
            </a:endParaRPr>
          </a:p>
        </p:txBody>
      </p:sp>
      <p:sp>
        <p:nvSpPr>
          <p:cNvPr id="71" name="文本框 70"/>
          <p:cNvSpPr txBox="1"/>
          <p:nvPr/>
        </p:nvSpPr>
        <p:spPr>
          <a:xfrm>
            <a:off x="1100464" y="2019674"/>
            <a:ext cx="450206" cy="307777"/>
          </a:xfrm>
          <a:prstGeom prst="rect">
            <a:avLst/>
          </a:prstGeom>
          <a:noFill/>
        </p:spPr>
        <p:txBody>
          <a:bodyPr wrap="square" rtlCol="0">
            <a:spAutoFit/>
          </a:bodyPr>
          <a:lstStyle>
            <a:defPPr>
              <a:defRPr lang="en-US"/>
            </a:defPPr>
            <a:lvl1pPr>
              <a:lnSpc>
                <a:spcPct val="150000"/>
              </a:lnSpc>
              <a:defRPr sz="2200">
                <a:ln>
                  <a:solidFill>
                    <a:schemeClr val="tx1"/>
                  </a:solidFill>
                </a:ln>
                <a:latin typeface="楷体" panose="02010609060101010101" pitchFamily="49" charset="-122"/>
                <a:ea typeface="楷体" panose="02010609060101010101" pitchFamily="49" charset="-122"/>
              </a:defRPr>
            </a:lvl1pPr>
          </a:lstStyle>
          <a:p>
            <a:pPr>
              <a:lnSpc>
                <a:spcPct val="100000"/>
              </a:lnSpc>
            </a:pPr>
            <a:r>
              <a:rPr lang="en-US" altLang="zh-CN" sz="1400" dirty="0">
                <a:latin typeface="Times New Roman" panose="02020603050405020304" pitchFamily="18" charset="0"/>
                <a:cs typeface="Times New Roman" panose="02020603050405020304" pitchFamily="18" charset="0"/>
              </a:rPr>
              <a:t>150</a:t>
            </a:r>
            <a:endParaRPr lang="zh-CN" altLang="en-US" sz="1400" dirty="0">
              <a:latin typeface="Times New Roman" panose="02020603050405020304" pitchFamily="18" charset="0"/>
              <a:cs typeface="Times New Roman" panose="02020603050405020304" pitchFamily="18" charset="0"/>
            </a:endParaRPr>
          </a:p>
        </p:txBody>
      </p:sp>
      <p:sp>
        <p:nvSpPr>
          <p:cNvPr id="72" name="任意多边形: 形状 71"/>
          <p:cNvSpPr/>
          <p:nvPr/>
        </p:nvSpPr>
        <p:spPr>
          <a:xfrm>
            <a:off x="1560353" y="4245769"/>
            <a:ext cx="49372" cy="188611"/>
          </a:xfrm>
          <a:custGeom>
            <a:avLst/>
            <a:gdLst>
              <a:gd name="connsiteX0" fmla="*/ 11906 w 59531"/>
              <a:gd name="connsiteY0" fmla="*/ 0 h 183357"/>
              <a:gd name="connsiteX1" fmla="*/ 59531 w 59531"/>
              <a:gd name="connsiteY1" fmla="*/ 42863 h 183357"/>
              <a:gd name="connsiteX2" fmla="*/ 4763 w 59531"/>
              <a:gd name="connsiteY2" fmla="*/ 71438 h 183357"/>
              <a:gd name="connsiteX3" fmla="*/ 45244 w 59531"/>
              <a:gd name="connsiteY3" fmla="*/ 114300 h 183357"/>
              <a:gd name="connsiteX4" fmla="*/ 2381 w 59531"/>
              <a:gd name="connsiteY4" fmla="*/ 150019 h 183357"/>
              <a:gd name="connsiteX5" fmla="*/ 0 w 59531"/>
              <a:gd name="connsiteY5" fmla="*/ 183357 h 18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1" h="183357">
                <a:moveTo>
                  <a:pt x="11906" y="0"/>
                </a:moveTo>
                <a:lnTo>
                  <a:pt x="59531" y="42863"/>
                </a:lnTo>
                <a:lnTo>
                  <a:pt x="4763" y="71438"/>
                </a:lnTo>
                <a:lnTo>
                  <a:pt x="45244" y="114300"/>
                </a:lnTo>
                <a:lnTo>
                  <a:pt x="2381" y="150019"/>
                </a:lnTo>
                <a:lnTo>
                  <a:pt x="0" y="183357"/>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1953589" y="3837193"/>
            <a:ext cx="396000" cy="436299"/>
            <a:chOff x="2022975" y="3056301"/>
            <a:chExt cx="415498" cy="474407"/>
          </a:xfrm>
        </p:grpSpPr>
        <p:sp>
          <p:nvSpPr>
            <p:cNvPr id="73" name="椭圆 72"/>
            <p:cNvSpPr/>
            <p:nvPr/>
          </p:nvSpPr>
          <p:spPr>
            <a:xfrm>
              <a:off x="2171375" y="3452419"/>
              <a:ext cx="75545" cy="78289"/>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TextBox 121"/>
            <p:cNvSpPr txBox="1">
              <a:spLocks noChangeArrowheads="1"/>
            </p:cNvSpPr>
            <p:nvPr/>
          </p:nvSpPr>
          <p:spPr bwMode="auto">
            <a:xfrm>
              <a:off x="2022975" y="3056301"/>
              <a:ext cx="41549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50</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76" name="组合 75"/>
          <p:cNvGrpSpPr/>
          <p:nvPr/>
        </p:nvGrpSpPr>
        <p:grpSpPr>
          <a:xfrm>
            <a:off x="2499453" y="3280759"/>
            <a:ext cx="415498" cy="452342"/>
            <a:chOff x="2022975" y="3056301"/>
            <a:chExt cx="415498" cy="452342"/>
          </a:xfrm>
        </p:grpSpPr>
        <p:sp>
          <p:nvSpPr>
            <p:cNvPr id="77" name="椭圆 76"/>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121"/>
            <p:cNvSpPr txBox="1">
              <a:spLocks noChangeArrowheads="1"/>
            </p:cNvSpPr>
            <p:nvPr/>
          </p:nvSpPr>
          <p:spPr bwMode="auto">
            <a:xfrm>
              <a:off x="2022975" y="3056301"/>
              <a:ext cx="41549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76</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79" name="组合 78"/>
          <p:cNvGrpSpPr/>
          <p:nvPr/>
        </p:nvGrpSpPr>
        <p:grpSpPr>
          <a:xfrm>
            <a:off x="3065870" y="3045811"/>
            <a:ext cx="415498" cy="452342"/>
            <a:chOff x="2022975" y="3056301"/>
            <a:chExt cx="415498" cy="452342"/>
          </a:xfrm>
        </p:grpSpPr>
        <p:sp>
          <p:nvSpPr>
            <p:cNvPr id="80" name="椭圆 79"/>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TextBox 121"/>
            <p:cNvSpPr txBox="1">
              <a:spLocks noChangeArrowheads="1"/>
            </p:cNvSpPr>
            <p:nvPr/>
          </p:nvSpPr>
          <p:spPr bwMode="auto">
            <a:xfrm>
              <a:off x="2022975" y="3056301"/>
              <a:ext cx="41549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88</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2" name="组合 81"/>
          <p:cNvGrpSpPr/>
          <p:nvPr/>
        </p:nvGrpSpPr>
        <p:grpSpPr>
          <a:xfrm>
            <a:off x="3636734" y="2853474"/>
            <a:ext cx="415498" cy="452342"/>
            <a:chOff x="2022975" y="3056301"/>
            <a:chExt cx="415498" cy="452342"/>
          </a:xfrm>
        </p:grpSpPr>
        <p:sp>
          <p:nvSpPr>
            <p:cNvPr id="83" name="椭圆 82"/>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121"/>
            <p:cNvSpPr txBox="1">
              <a:spLocks noChangeArrowheads="1"/>
            </p:cNvSpPr>
            <p:nvPr/>
          </p:nvSpPr>
          <p:spPr bwMode="auto">
            <a:xfrm>
              <a:off x="2022975" y="3056301"/>
              <a:ext cx="415498"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97</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5" name="组合 84"/>
          <p:cNvGrpSpPr/>
          <p:nvPr/>
        </p:nvGrpSpPr>
        <p:grpSpPr>
          <a:xfrm>
            <a:off x="4144114" y="2666929"/>
            <a:ext cx="530915" cy="455986"/>
            <a:chOff x="1965205" y="3052657"/>
            <a:chExt cx="530915" cy="455986"/>
          </a:xfrm>
        </p:grpSpPr>
        <p:sp>
          <p:nvSpPr>
            <p:cNvPr id="86" name="椭圆 85"/>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104</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8" name="组合 87"/>
          <p:cNvGrpSpPr/>
          <p:nvPr/>
        </p:nvGrpSpPr>
        <p:grpSpPr>
          <a:xfrm>
            <a:off x="4710402" y="2524977"/>
            <a:ext cx="505395" cy="455986"/>
            <a:chOff x="1965205" y="3052657"/>
            <a:chExt cx="505395" cy="455986"/>
          </a:xfrm>
        </p:grpSpPr>
        <p:sp>
          <p:nvSpPr>
            <p:cNvPr id="89" name="椭圆 88"/>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TextBox 121"/>
            <p:cNvSpPr txBox="1">
              <a:spLocks noChangeArrowheads="1"/>
            </p:cNvSpPr>
            <p:nvPr/>
          </p:nvSpPr>
          <p:spPr bwMode="auto">
            <a:xfrm>
              <a:off x="1965205" y="3052657"/>
              <a:ext cx="50539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111</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1" name="组合 90"/>
          <p:cNvGrpSpPr/>
          <p:nvPr/>
        </p:nvGrpSpPr>
        <p:grpSpPr>
          <a:xfrm>
            <a:off x="5274093" y="2417058"/>
            <a:ext cx="518155" cy="455986"/>
            <a:chOff x="1965205" y="3052657"/>
            <a:chExt cx="518155" cy="455986"/>
          </a:xfrm>
        </p:grpSpPr>
        <p:sp>
          <p:nvSpPr>
            <p:cNvPr id="92" name="椭圆 91"/>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TextBox 121"/>
            <p:cNvSpPr txBox="1">
              <a:spLocks noChangeArrowheads="1"/>
            </p:cNvSpPr>
            <p:nvPr/>
          </p:nvSpPr>
          <p:spPr bwMode="auto">
            <a:xfrm>
              <a:off x="1965205" y="3052657"/>
              <a:ext cx="51815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118</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4" name="组合 93"/>
          <p:cNvGrpSpPr/>
          <p:nvPr/>
        </p:nvGrpSpPr>
        <p:grpSpPr>
          <a:xfrm>
            <a:off x="5844927" y="2249027"/>
            <a:ext cx="530915" cy="455986"/>
            <a:chOff x="1965205" y="3052657"/>
            <a:chExt cx="530915" cy="455986"/>
          </a:xfrm>
        </p:grpSpPr>
        <p:sp>
          <p:nvSpPr>
            <p:cNvPr id="95" name="椭圆 94"/>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124</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97" name="组合 96"/>
          <p:cNvGrpSpPr/>
          <p:nvPr/>
        </p:nvGrpSpPr>
        <p:grpSpPr>
          <a:xfrm>
            <a:off x="6415761" y="2156800"/>
            <a:ext cx="530915" cy="455986"/>
            <a:chOff x="1965205" y="3052657"/>
            <a:chExt cx="530915" cy="455986"/>
          </a:xfrm>
        </p:grpSpPr>
        <p:sp>
          <p:nvSpPr>
            <p:cNvPr id="98" name="椭圆 97"/>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130</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00" name="组合 99"/>
          <p:cNvGrpSpPr/>
          <p:nvPr/>
        </p:nvGrpSpPr>
        <p:grpSpPr>
          <a:xfrm>
            <a:off x="6980275" y="2041062"/>
            <a:ext cx="530915" cy="455986"/>
            <a:chOff x="1965205" y="3052657"/>
            <a:chExt cx="530915" cy="455986"/>
          </a:xfrm>
        </p:grpSpPr>
        <p:sp>
          <p:nvSpPr>
            <p:cNvPr id="101" name="椭圆 100"/>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135</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109" name="组合 108"/>
          <p:cNvGrpSpPr/>
          <p:nvPr/>
        </p:nvGrpSpPr>
        <p:grpSpPr>
          <a:xfrm>
            <a:off x="7548153" y="1908511"/>
            <a:ext cx="530915" cy="455986"/>
            <a:chOff x="1965205" y="3052657"/>
            <a:chExt cx="530915" cy="455986"/>
          </a:xfrm>
        </p:grpSpPr>
        <p:sp>
          <p:nvSpPr>
            <p:cNvPr id="110" name="椭圆 109"/>
            <p:cNvSpPr/>
            <p:nvPr/>
          </p:nvSpPr>
          <p:spPr>
            <a:xfrm>
              <a:off x="2181097" y="3436643"/>
              <a:ext cx="72000" cy="72000"/>
            </a:xfrm>
            <a:prstGeom prst="ellipse">
              <a:avLst/>
            </a:prstGeom>
            <a:solidFill>
              <a:srgbClr val="E72D8B"/>
            </a:solid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TextBox 121"/>
            <p:cNvSpPr txBox="1">
              <a:spLocks noChangeArrowheads="1"/>
            </p:cNvSpPr>
            <p:nvPr/>
          </p:nvSpPr>
          <p:spPr bwMode="auto">
            <a:xfrm>
              <a:off x="1965205" y="3052657"/>
              <a:ext cx="530915" cy="39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rPr>
                <a:t>141</a:t>
              </a:r>
              <a:endParaRPr lang="zh-CN" altLang="en-US" b="1" dirty="0">
                <a:solidFill>
                  <a:srgbClr val="E72D8B"/>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4" name="文本框 4"/>
          <p:cNvSpPr txBox="1">
            <a:spLocks noChangeArrowheads="1"/>
          </p:cNvSpPr>
          <p:nvPr/>
        </p:nvSpPr>
        <p:spPr bwMode="auto">
          <a:xfrm>
            <a:off x="754822" y="364812"/>
            <a:ext cx="6883539" cy="113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714375" indent="-714375">
              <a:lnSpc>
                <a:spcPct val="150000"/>
              </a:lnSpc>
            </a:pP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）收集、整理你自己的身高数据，利用方格纸绘制折线统计图，说一说你发现了什么。</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4"/>
          <p:cNvSpPr txBox="1">
            <a:spLocks noChangeArrowheads="1"/>
          </p:cNvSpPr>
          <p:nvPr/>
        </p:nvSpPr>
        <p:spPr bwMode="auto">
          <a:xfrm>
            <a:off x="374015" y="638175"/>
            <a:ext cx="8396605" cy="3969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根据你的生活经验，用手势比画出下面这些数量的上升或下降趋势。</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eaLnBrk="1" hangingPunct="1">
              <a:lnSpc>
                <a:spcPct val="15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①从春天到冬天，梧桐树上每个月树叶数量的变化。</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eaLnBrk="1" hangingPunct="1">
              <a:lnSpc>
                <a:spcPct val="15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②从每年</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10</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月到次年</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月，每个月长途客运流量的变化。</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eaLnBrk="1" hangingPunct="1">
              <a:lnSpc>
                <a:spcPct val="15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③你家一昼夜每时用电量的变化。</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 y="884238"/>
            <a:ext cx="6902450" cy="425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矩形 2"/>
          <p:cNvSpPr>
            <a:spLocks noChangeArrowheads="1"/>
          </p:cNvSpPr>
          <p:nvPr/>
        </p:nvSpPr>
        <p:spPr bwMode="auto">
          <a:xfrm>
            <a:off x="1638300" y="1355725"/>
            <a:ext cx="3987800" cy="24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3600" b="1">
                <a:solidFill>
                  <a:srgbClr val="000000"/>
                </a:solidFill>
                <a:latin typeface="黑体" panose="02010609060101010101" pitchFamily="49" charset="-122"/>
                <a:ea typeface="黑体" panose="02010609060101010101" pitchFamily="49" charset="-122"/>
              </a:rPr>
              <a:t>    同学们，今天的数学课你们有哪些收获呢？</a:t>
            </a:r>
          </a:p>
        </p:txBody>
      </p:sp>
      <p:grpSp>
        <p:nvGrpSpPr>
          <p:cNvPr id="31749" name="组合 5"/>
          <p:cNvGrpSpPr/>
          <p:nvPr/>
        </p:nvGrpSpPr>
        <p:grpSpPr bwMode="auto">
          <a:xfrm>
            <a:off x="88900" y="0"/>
            <a:ext cx="3482975" cy="714375"/>
            <a:chOff x="88900" y="0"/>
            <a:chExt cx="3482694" cy="714072"/>
          </a:xfrm>
        </p:grpSpPr>
        <p:grpSp>
          <p:nvGrpSpPr>
            <p:cNvPr id="31750" name="组合 6"/>
            <p:cNvGrpSpPr/>
            <p:nvPr/>
          </p:nvGrpSpPr>
          <p:grpSpPr bwMode="auto">
            <a:xfrm>
              <a:off x="88900" y="0"/>
              <a:ext cx="3482694" cy="714072"/>
              <a:chOff x="88900" y="0"/>
              <a:chExt cx="3482694" cy="714072"/>
            </a:xfrm>
          </p:grpSpPr>
          <p:pic>
            <p:nvPicPr>
              <p:cNvPr id="31752" name="图片 9"/>
              <p:cNvPicPr>
                <a:picLocks noChangeAspect="1" noChangeArrowheads="1"/>
              </p:cNvPicPr>
              <p:nvPr/>
            </p:nvPicPr>
            <p:blipFill>
              <a:blip r:embed="rId3">
                <a:extLst>
                  <a:ext uri="{28A0092B-C50C-407E-A947-70E740481C1C}">
                    <a14:useLocalDpi xmlns:a14="http://schemas.microsoft.com/office/drawing/2010/main" val="0"/>
                  </a:ext>
                </a:extLst>
              </a:blip>
              <a:srcRect r="59044"/>
              <a:stretch>
                <a:fillRect/>
              </a:stretch>
            </p:blipFill>
            <p:spPr bwMode="auto">
              <a:xfrm>
                <a:off x="88900" y="0"/>
                <a:ext cx="2501900" cy="71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图片 10"/>
              <p:cNvPicPr>
                <a:picLocks noChangeAspect="1" noChangeArrowheads="1"/>
              </p:cNvPicPr>
              <p:nvPr/>
            </p:nvPicPr>
            <p:blipFill>
              <a:blip r:embed="rId3">
                <a:extLst>
                  <a:ext uri="{28A0092B-C50C-407E-A947-70E740481C1C}">
                    <a14:useLocalDpi xmlns:a14="http://schemas.microsoft.com/office/drawing/2010/main" val="0"/>
                  </a:ext>
                </a:extLst>
              </a:blip>
              <a:srcRect l="78508"/>
              <a:stretch>
                <a:fillRect/>
              </a:stretch>
            </p:blipFill>
            <p:spPr bwMode="auto">
              <a:xfrm>
                <a:off x="2258682" y="0"/>
                <a:ext cx="1312912" cy="71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Rectangle 16"/>
            <p:cNvSpPr>
              <a:spLocks noChangeArrowheads="1"/>
            </p:cNvSpPr>
            <p:nvPr/>
          </p:nvSpPr>
          <p:spPr bwMode="auto">
            <a:xfrm>
              <a:off x="418917" y="129871"/>
              <a:ext cx="2690853"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a:pPr>
              <a:r>
                <a:rPr lang="zh-CN" altLang="en-US" sz="2800" b="1" dirty="0">
                  <a:solidFill>
                    <a:srgbClr val="DB8726"/>
                  </a:solidFill>
                  <a:latin typeface="黑体" panose="02010609060101010101" pitchFamily="49" charset="-122"/>
                  <a:ea typeface="黑体" panose="02010609060101010101" pitchFamily="49" charset="-122"/>
                </a:rPr>
                <a:t>四、课堂小结</a:t>
              </a:r>
            </a:p>
          </p:txBody>
        </p:sp>
      </p:gr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2556" y="1142094"/>
            <a:ext cx="3426287" cy="342990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354645" y="2168597"/>
            <a:ext cx="2667109" cy="2181345"/>
          </a:xfrm>
          <a:prstGeom prst="rect">
            <a:avLst/>
          </a:prstGeom>
          <a:ln>
            <a:solidFill>
              <a:schemeClr val="accent1"/>
            </a:solidFill>
          </a:ln>
        </p:spPr>
      </p:pic>
      <p:pic>
        <p:nvPicPr>
          <p:cNvPr id="3" name="图片 2"/>
          <p:cNvPicPr>
            <a:picLocks noChangeAspect="1"/>
          </p:cNvPicPr>
          <p:nvPr/>
        </p:nvPicPr>
        <p:blipFill>
          <a:blip r:embed="rId3"/>
          <a:stretch>
            <a:fillRect/>
          </a:stretch>
        </p:blipFill>
        <p:spPr>
          <a:xfrm>
            <a:off x="4743756" y="2168597"/>
            <a:ext cx="2654075" cy="2181345"/>
          </a:xfrm>
          <a:prstGeom prst="rect">
            <a:avLst/>
          </a:prstGeom>
          <a:ln>
            <a:solidFill>
              <a:schemeClr val="accent1"/>
            </a:solidFill>
          </a:ln>
        </p:spPr>
      </p:pic>
      <p:sp>
        <p:nvSpPr>
          <p:cNvPr id="6" name="文本框 4"/>
          <p:cNvSpPr txBox="1">
            <a:spLocks noChangeArrowheads="1"/>
          </p:cNvSpPr>
          <p:nvPr/>
        </p:nvSpPr>
        <p:spPr bwMode="auto">
          <a:xfrm>
            <a:off x="770342" y="595694"/>
            <a:ext cx="7603958"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        这是去年下半年某商场服装柜销售员分别根据毛衣和衬衣销售量制成的两个折线统计图。</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354645" y="1020440"/>
            <a:ext cx="2667109" cy="2181345"/>
          </a:xfrm>
          <a:prstGeom prst="rect">
            <a:avLst/>
          </a:prstGeom>
          <a:ln>
            <a:solidFill>
              <a:schemeClr val="accent1"/>
            </a:solidFill>
          </a:ln>
        </p:spPr>
      </p:pic>
      <p:pic>
        <p:nvPicPr>
          <p:cNvPr id="3" name="图片 2"/>
          <p:cNvPicPr>
            <a:picLocks noChangeAspect="1"/>
          </p:cNvPicPr>
          <p:nvPr/>
        </p:nvPicPr>
        <p:blipFill>
          <a:blip r:embed="rId3"/>
          <a:stretch>
            <a:fillRect/>
          </a:stretch>
        </p:blipFill>
        <p:spPr>
          <a:xfrm>
            <a:off x="4743756" y="1020440"/>
            <a:ext cx="2654075" cy="2181345"/>
          </a:xfrm>
          <a:prstGeom prst="rect">
            <a:avLst/>
          </a:prstGeom>
          <a:ln>
            <a:solidFill>
              <a:schemeClr val="accent1"/>
            </a:solidFill>
          </a:ln>
        </p:spPr>
      </p:pic>
      <p:sp>
        <p:nvSpPr>
          <p:cNvPr id="6" name="文本框 4"/>
          <p:cNvSpPr txBox="1">
            <a:spLocks noChangeArrowheads="1"/>
          </p:cNvSpPr>
          <p:nvPr/>
        </p:nvSpPr>
        <p:spPr bwMode="auto">
          <a:xfrm>
            <a:off x="948777" y="3288189"/>
            <a:ext cx="7603958"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）哪个图表示毛衣的销售量？哪个图表示衬衣的销售量？为什么？</a:t>
            </a:r>
          </a:p>
        </p:txBody>
      </p:sp>
      <p:sp>
        <p:nvSpPr>
          <p:cNvPr id="4" name="文本框 4"/>
          <p:cNvSpPr txBox="1">
            <a:spLocks noChangeArrowheads="1"/>
          </p:cNvSpPr>
          <p:nvPr/>
        </p:nvSpPr>
        <p:spPr bwMode="auto">
          <a:xfrm>
            <a:off x="1340662" y="332355"/>
            <a:ext cx="2674449"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毛衣的销售量</a:t>
            </a:r>
          </a:p>
        </p:txBody>
      </p:sp>
      <p:sp>
        <p:nvSpPr>
          <p:cNvPr id="5" name="文本框 4"/>
          <p:cNvSpPr txBox="1">
            <a:spLocks noChangeArrowheads="1"/>
          </p:cNvSpPr>
          <p:nvPr/>
        </p:nvSpPr>
        <p:spPr bwMode="auto">
          <a:xfrm>
            <a:off x="4750755" y="332355"/>
            <a:ext cx="2640072"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衬衣的销售量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354645" y="398140"/>
            <a:ext cx="2667109" cy="2181345"/>
          </a:xfrm>
          <a:prstGeom prst="rect">
            <a:avLst/>
          </a:prstGeom>
          <a:ln>
            <a:solidFill>
              <a:schemeClr val="accent1"/>
            </a:solidFill>
          </a:ln>
        </p:spPr>
      </p:pic>
      <p:pic>
        <p:nvPicPr>
          <p:cNvPr id="3" name="图片 2"/>
          <p:cNvPicPr>
            <a:picLocks noChangeAspect="1"/>
          </p:cNvPicPr>
          <p:nvPr/>
        </p:nvPicPr>
        <p:blipFill>
          <a:blip r:embed="rId3"/>
          <a:stretch>
            <a:fillRect/>
          </a:stretch>
        </p:blipFill>
        <p:spPr>
          <a:xfrm>
            <a:off x="4743756" y="398140"/>
            <a:ext cx="2654075" cy="2181345"/>
          </a:xfrm>
          <a:prstGeom prst="rect">
            <a:avLst/>
          </a:prstGeom>
          <a:ln>
            <a:solidFill>
              <a:schemeClr val="accent1"/>
            </a:solidFill>
          </a:ln>
        </p:spPr>
      </p:pic>
      <p:sp>
        <p:nvSpPr>
          <p:cNvPr id="6" name="文本框 4"/>
          <p:cNvSpPr txBox="1">
            <a:spLocks noChangeArrowheads="1"/>
          </p:cNvSpPr>
          <p:nvPr/>
        </p:nvSpPr>
        <p:spPr bwMode="auto">
          <a:xfrm>
            <a:off x="433705" y="2579370"/>
            <a:ext cx="8277225"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）你能简单描述这两种衣服销售量的变化情况吗？</a:t>
            </a:r>
          </a:p>
        </p:txBody>
      </p:sp>
      <p:sp>
        <p:nvSpPr>
          <p:cNvPr id="7" name="文本框 4"/>
          <p:cNvSpPr txBox="1">
            <a:spLocks noChangeArrowheads="1"/>
          </p:cNvSpPr>
          <p:nvPr/>
        </p:nvSpPr>
        <p:spPr bwMode="auto">
          <a:xfrm>
            <a:off x="668020" y="3443605"/>
            <a:ext cx="817943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毛衣的销售量从</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7</a:t>
            </a: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月份开始增加，</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12</a:t>
            </a: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月份开始下降。</a:t>
            </a:r>
          </a:p>
        </p:txBody>
      </p:sp>
      <p:sp>
        <p:nvSpPr>
          <p:cNvPr id="8" name="文本框 4"/>
          <p:cNvSpPr txBox="1">
            <a:spLocks noChangeArrowheads="1"/>
          </p:cNvSpPr>
          <p:nvPr/>
        </p:nvSpPr>
        <p:spPr bwMode="auto">
          <a:xfrm>
            <a:off x="749682" y="3965267"/>
            <a:ext cx="7177696"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毛衣的销售量从</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7</a:t>
            </a: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月份开始下降。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354645" y="1020440"/>
            <a:ext cx="2667109" cy="2181345"/>
          </a:xfrm>
          <a:prstGeom prst="rect">
            <a:avLst/>
          </a:prstGeom>
          <a:ln>
            <a:solidFill>
              <a:schemeClr val="accent1"/>
            </a:solidFill>
          </a:ln>
        </p:spPr>
      </p:pic>
      <p:pic>
        <p:nvPicPr>
          <p:cNvPr id="3" name="图片 2"/>
          <p:cNvPicPr>
            <a:picLocks noChangeAspect="1"/>
          </p:cNvPicPr>
          <p:nvPr/>
        </p:nvPicPr>
        <p:blipFill>
          <a:blip r:embed="rId3"/>
          <a:stretch>
            <a:fillRect/>
          </a:stretch>
        </p:blipFill>
        <p:spPr>
          <a:xfrm>
            <a:off x="4743756" y="1020440"/>
            <a:ext cx="2654075" cy="2181345"/>
          </a:xfrm>
          <a:prstGeom prst="rect">
            <a:avLst/>
          </a:prstGeom>
          <a:ln>
            <a:solidFill>
              <a:schemeClr val="accent1"/>
            </a:solidFill>
          </a:ln>
        </p:spPr>
      </p:pic>
      <p:sp>
        <p:nvSpPr>
          <p:cNvPr id="6" name="文本框 4"/>
          <p:cNvSpPr txBox="1">
            <a:spLocks noChangeArrowheads="1"/>
          </p:cNvSpPr>
          <p:nvPr/>
        </p:nvSpPr>
        <p:spPr bwMode="auto">
          <a:xfrm>
            <a:off x="948777" y="3249612"/>
            <a:ext cx="7603958"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）如果你是经理，在进货方面有什么考虑？</a:t>
            </a:r>
          </a:p>
        </p:txBody>
      </p:sp>
      <p:sp>
        <p:nvSpPr>
          <p:cNvPr id="4" name="文本框 4"/>
          <p:cNvSpPr txBox="1">
            <a:spLocks noChangeArrowheads="1"/>
          </p:cNvSpPr>
          <p:nvPr/>
        </p:nvSpPr>
        <p:spPr bwMode="auto">
          <a:xfrm>
            <a:off x="1705047" y="3896376"/>
            <a:ext cx="6270171"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在冬天多买些毛衣，在夏天多买些衬衣。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354645" y="1020440"/>
            <a:ext cx="2667109" cy="2181345"/>
          </a:xfrm>
          <a:prstGeom prst="rect">
            <a:avLst/>
          </a:prstGeom>
          <a:ln>
            <a:solidFill>
              <a:schemeClr val="accent1"/>
            </a:solidFill>
          </a:ln>
        </p:spPr>
      </p:pic>
      <p:pic>
        <p:nvPicPr>
          <p:cNvPr id="3" name="图片 2"/>
          <p:cNvPicPr>
            <a:picLocks noChangeAspect="1"/>
          </p:cNvPicPr>
          <p:nvPr/>
        </p:nvPicPr>
        <p:blipFill>
          <a:blip r:embed="rId3"/>
          <a:stretch>
            <a:fillRect/>
          </a:stretch>
        </p:blipFill>
        <p:spPr>
          <a:xfrm>
            <a:off x="4743756" y="1020440"/>
            <a:ext cx="2654075" cy="2181345"/>
          </a:xfrm>
          <a:prstGeom prst="rect">
            <a:avLst/>
          </a:prstGeom>
          <a:ln>
            <a:solidFill>
              <a:schemeClr val="accent1"/>
            </a:solidFill>
          </a:ln>
        </p:spPr>
      </p:pic>
      <p:sp>
        <p:nvSpPr>
          <p:cNvPr id="6" name="文本框 4"/>
          <p:cNvSpPr txBox="1">
            <a:spLocks noChangeArrowheads="1"/>
          </p:cNvSpPr>
          <p:nvPr/>
        </p:nvSpPr>
        <p:spPr bwMode="auto">
          <a:xfrm>
            <a:off x="948777" y="3249612"/>
            <a:ext cx="7603958"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）这两幅图能否组合在一起呢？</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矩形 4"/>
          <p:cNvSpPr>
            <a:spLocks noChangeArrowheads="1"/>
          </p:cNvSpPr>
          <p:nvPr/>
        </p:nvSpPr>
        <p:spPr bwMode="auto">
          <a:xfrm>
            <a:off x="476250" y="889000"/>
            <a:ext cx="8213725" cy="95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647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下面使某科技公司去年上半年电脑销售量情况统计表。</a:t>
            </a:r>
          </a:p>
        </p:txBody>
      </p:sp>
      <p:grpSp>
        <p:nvGrpSpPr>
          <p:cNvPr id="32772" name="组合 4"/>
          <p:cNvGrpSpPr/>
          <p:nvPr/>
        </p:nvGrpSpPr>
        <p:grpSpPr bwMode="auto">
          <a:xfrm>
            <a:off x="88900" y="0"/>
            <a:ext cx="3482975" cy="714375"/>
            <a:chOff x="88900" y="0"/>
            <a:chExt cx="3482694" cy="714072"/>
          </a:xfrm>
        </p:grpSpPr>
        <p:grpSp>
          <p:nvGrpSpPr>
            <p:cNvPr id="32773" name="组合 5"/>
            <p:cNvGrpSpPr/>
            <p:nvPr/>
          </p:nvGrpSpPr>
          <p:grpSpPr bwMode="auto">
            <a:xfrm>
              <a:off x="88900" y="0"/>
              <a:ext cx="3482694" cy="714072"/>
              <a:chOff x="88900" y="0"/>
              <a:chExt cx="3482694" cy="714072"/>
            </a:xfrm>
          </p:grpSpPr>
          <p:pic>
            <p:nvPicPr>
              <p:cNvPr id="32775" name="图片 7"/>
              <p:cNvPicPr>
                <a:picLocks noChangeAspect="1" noChangeArrowheads="1"/>
              </p:cNvPicPr>
              <p:nvPr/>
            </p:nvPicPr>
            <p:blipFill>
              <a:blip r:embed="rId2">
                <a:extLst>
                  <a:ext uri="{28A0092B-C50C-407E-A947-70E740481C1C}">
                    <a14:useLocalDpi xmlns:a14="http://schemas.microsoft.com/office/drawing/2010/main" val="0"/>
                  </a:ext>
                </a:extLst>
              </a:blip>
              <a:srcRect r="59044"/>
              <a:stretch>
                <a:fillRect/>
              </a:stretch>
            </p:blipFill>
            <p:spPr bwMode="auto">
              <a:xfrm>
                <a:off x="88900" y="0"/>
                <a:ext cx="2501900" cy="71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图片 8"/>
              <p:cNvPicPr>
                <a:picLocks noChangeAspect="1" noChangeArrowheads="1"/>
              </p:cNvPicPr>
              <p:nvPr/>
            </p:nvPicPr>
            <p:blipFill>
              <a:blip r:embed="rId2">
                <a:extLst>
                  <a:ext uri="{28A0092B-C50C-407E-A947-70E740481C1C}">
                    <a14:useLocalDpi xmlns:a14="http://schemas.microsoft.com/office/drawing/2010/main" val="0"/>
                  </a:ext>
                </a:extLst>
              </a:blip>
              <a:srcRect l="78508"/>
              <a:stretch>
                <a:fillRect/>
              </a:stretch>
            </p:blipFill>
            <p:spPr bwMode="auto">
              <a:xfrm>
                <a:off x="2258682" y="0"/>
                <a:ext cx="1312912" cy="71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Rectangle 16"/>
            <p:cNvSpPr>
              <a:spLocks noChangeArrowheads="1"/>
            </p:cNvSpPr>
            <p:nvPr/>
          </p:nvSpPr>
          <p:spPr bwMode="auto">
            <a:xfrm>
              <a:off x="224285" y="94968"/>
              <a:ext cx="2690853"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a:pPr>
              <a:r>
                <a:rPr lang="zh-CN" altLang="en-US" sz="3200" b="1" dirty="0">
                  <a:latin typeface="黑体" panose="02010609060101010101" pitchFamily="49" charset="-122"/>
                  <a:ea typeface="黑体" panose="02010609060101010101" pitchFamily="49" charset="-122"/>
                </a:rPr>
                <a:t>▶ 作业设计</a:t>
              </a:r>
            </a:p>
          </p:txBody>
        </p:sp>
      </p:grpSp>
      <p:pic>
        <p:nvPicPr>
          <p:cNvPr id="2" name="图片 1"/>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1424305" y="1842135"/>
            <a:ext cx="6318250" cy="1263650"/>
          </a:xfrm>
          <a:prstGeom prst="rect">
            <a:avLst/>
          </a:prstGeom>
        </p:spPr>
      </p:pic>
      <p:sp>
        <p:nvSpPr>
          <p:cNvPr id="3" name="矩形 4"/>
          <p:cNvSpPr>
            <a:spLocks noChangeArrowheads="1"/>
          </p:cNvSpPr>
          <p:nvPr/>
        </p:nvSpPr>
        <p:spPr bwMode="auto">
          <a:xfrm>
            <a:off x="476885" y="3356610"/>
            <a:ext cx="82137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647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 </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请根据表中的数据绘制折线统计图。</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2086610" y="382270"/>
            <a:ext cx="5375910" cy="1075690"/>
          </a:xfrm>
          <a:prstGeom prst="rect">
            <a:avLst/>
          </a:prstGeom>
        </p:spPr>
      </p:pic>
      <p:pic>
        <p:nvPicPr>
          <p:cNvPr id="4" name="图片 3"/>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2470150" y="1457960"/>
            <a:ext cx="4609465" cy="3411855"/>
          </a:xfrm>
          <a:prstGeom prst="rect">
            <a:avLst/>
          </a:prstGeom>
        </p:spPr>
      </p:pic>
      <p:sp>
        <p:nvSpPr>
          <p:cNvPr id="5" name="椭圆 4"/>
          <p:cNvSpPr/>
          <p:nvPr/>
        </p:nvSpPr>
        <p:spPr>
          <a:xfrm>
            <a:off x="3810000" y="3729990"/>
            <a:ext cx="75565" cy="7556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265295" y="3451860"/>
            <a:ext cx="75565" cy="7556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736465" y="3209290"/>
            <a:ext cx="75565" cy="7556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213350" y="3070860"/>
            <a:ext cx="75565" cy="7556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675630" y="2942590"/>
            <a:ext cx="75565" cy="7556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56325" y="2428240"/>
            <a:ext cx="75565" cy="7556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V="1">
            <a:off x="3882390" y="3507740"/>
            <a:ext cx="401320" cy="24638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283710" y="3242945"/>
            <a:ext cx="481330" cy="264795"/>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4765040" y="3112770"/>
            <a:ext cx="495300" cy="1397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5241290" y="2973070"/>
            <a:ext cx="488950" cy="14605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5718810" y="2461260"/>
            <a:ext cx="481965" cy="51181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par>
                          <p:cTn id="33" fill="hold">
                            <p:stCondLst>
                              <p:cond delay="500"/>
                            </p:stCondLst>
                            <p:childTnLst>
                              <p:par>
                                <p:cTn id="34" presetID="22" presetClass="entr" presetSubtype="8"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childTnLst>
                          </p:cTn>
                        </p:par>
                        <p:par>
                          <p:cTn id="41" fill="hold">
                            <p:stCondLst>
                              <p:cond delay="1500"/>
                            </p:stCondLst>
                            <p:childTnLst>
                              <p:par>
                                <p:cTn id="42" presetID="22" presetClass="entr" presetSubtype="8"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childTnLst>
                          </p:cTn>
                        </p:par>
                        <p:par>
                          <p:cTn id="45" fill="hold">
                            <p:stCondLst>
                              <p:cond delay="2000"/>
                            </p:stCondLst>
                            <p:childTnLst>
                              <p:par>
                                <p:cTn id="46" presetID="22" presetClass="entr" presetSubtype="8"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2"/>
          <p:cNvSpPr>
            <a:spLocks noChangeArrowheads="1"/>
          </p:cNvSpPr>
          <p:nvPr/>
        </p:nvSpPr>
        <p:spPr bwMode="auto">
          <a:xfrm>
            <a:off x="604520" y="200660"/>
            <a:ext cx="7733030"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atinLnBrk="0" hangingPunct="1">
              <a:lnSpc>
                <a:spcPct val="15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黑体" panose="02010609060101010101" pitchFamily="49" charset="-122"/>
                <a:ea typeface="黑体" panose="02010609060101010101" pitchFamily="49" charset="-122"/>
                <a:cs typeface="Times New Roman" panose="02020603050405020304" pitchFamily="18" charset="0"/>
              </a:rPr>
              <a:t>观察统计图，回答下面的问题。</a:t>
            </a:r>
          </a:p>
          <a:p>
            <a:pPr latinLnBrk="0" hangingPunct="1">
              <a:lnSpc>
                <a:spcPct val="150000"/>
              </a:lnSpc>
            </a:pPr>
            <a:r>
              <a:rPr lang="zh-CN" altLang="en-US" sz="2800" b="1">
                <a:latin typeface="黑体" panose="02010609060101010101" pitchFamily="49" charset="-122"/>
                <a:ea typeface="黑体" panose="02010609060101010101" pitchFamily="49" charset="-122"/>
                <a:cs typeface="Times New Roman" panose="02020603050405020304" pitchFamily="18" charset="0"/>
              </a:rPr>
              <a:t>（</a:t>
            </a:r>
            <a:r>
              <a:rPr lang="en-US" altLang="zh-CN" sz="2800" b="1">
                <a:latin typeface="黑体" panose="02010609060101010101" pitchFamily="49" charset="-122"/>
                <a:ea typeface="黑体" panose="02010609060101010101" pitchFamily="49" charset="-122"/>
                <a:cs typeface="Times New Roman" panose="02020603050405020304" pitchFamily="18" charset="0"/>
              </a:rPr>
              <a:t>1</a:t>
            </a:r>
            <a:r>
              <a:rPr lang="zh-CN" altLang="en-US" sz="2800" b="1">
                <a:latin typeface="黑体" panose="02010609060101010101" pitchFamily="49" charset="-122"/>
                <a:ea typeface="黑体" panose="02010609060101010101" pitchFamily="49" charset="-122"/>
                <a:cs typeface="Times New Roman" panose="02020603050405020304" pitchFamily="18" charset="0"/>
              </a:rPr>
              <a:t>）该科技公司去年上半年一共销售了多少万台电脑？</a:t>
            </a:r>
          </a:p>
        </p:txBody>
      </p:sp>
      <p:grpSp>
        <p:nvGrpSpPr>
          <p:cNvPr id="15" name="组合 14"/>
          <p:cNvGrpSpPr/>
          <p:nvPr/>
        </p:nvGrpSpPr>
        <p:grpSpPr>
          <a:xfrm>
            <a:off x="3613785" y="1479550"/>
            <a:ext cx="4608830" cy="3411220"/>
            <a:chOff x="6850" y="1843"/>
            <a:chExt cx="7258" cy="5372"/>
          </a:xfrm>
        </p:grpSpPr>
        <p:pic>
          <p:nvPicPr>
            <p:cNvPr id="2" name="图片 1"/>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6850" y="1843"/>
              <a:ext cx="7259" cy="5373"/>
            </a:xfrm>
            <a:prstGeom prst="rect">
              <a:avLst/>
            </a:prstGeom>
          </p:spPr>
        </p:pic>
        <p:sp>
          <p:nvSpPr>
            <p:cNvPr id="3" name="椭圆 2"/>
            <p:cNvSpPr/>
            <p:nvPr/>
          </p:nvSpPr>
          <p:spPr>
            <a:xfrm>
              <a:off x="8960" y="5421"/>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9677" y="4983"/>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0419" y="4601"/>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1170" y="4383"/>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1898" y="4181"/>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2655" y="3371"/>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V="1">
              <a:off x="9074" y="5071"/>
              <a:ext cx="632" cy="3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9706" y="4654"/>
              <a:ext cx="758" cy="41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10464" y="4449"/>
              <a:ext cx="780" cy="22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11214" y="4229"/>
              <a:ext cx="770" cy="23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11966" y="3423"/>
              <a:ext cx="759" cy="80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文本框 4"/>
          <p:cNvSpPr txBox="1">
            <a:spLocks noChangeArrowheads="1"/>
          </p:cNvSpPr>
          <p:nvPr/>
        </p:nvSpPr>
        <p:spPr bwMode="auto">
          <a:xfrm>
            <a:off x="549275" y="2310765"/>
            <a:ext cx="3370580" cy="95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  6+8+10+11+12+16</a:t>
            </a:r>
          </a:p>
          <a:p>
            <a:pPr eaLnBrk="1" hangingPunct="1"/>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=63</a:t>
            </a: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（万台）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2"/>
          <p:cNvSpPr>
            <a:spLocks noChangeArrowheads="1"/>
          </p:cNvSpPr>
          <p:nvPr/>
        </p:nvSpPr>
        <p:spPr bwMode="auto">
          <a:xfrm>
            <a:off x="604520" y="200660"/>
            <a:ext cx="7733030"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atinLnBrk="0" hangingPunct="1">
              <a:lnSpc>
                <a:spcPct val="15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黑体" panose="02010609060101010101" pitchFamily="49" charset="-122"/>
                <a:ea typeface="黑体" panose="02010609060101010101" pitchFamily="49" charset="-122"/>
                <a:cs typeface="Times New Roman" panose="02020603050405020304" pitchFamily="18" charset="0"/>
              </a:rPr>
              <a:t>观察统计图，回答下面的问题。</a:t>
            </a:r>
          </a:p>
          <a:p>
            <a:pPr latinLnBrk="0" hangingPunct="1">
              <a:lnSpc>
                <a:spcPct val="150000"/>
              </a:lnSpc>
            </a:pPr>
            <a:r>
              <a:rPr lang="zh-CN" altLang="en-US" sz="2800" b="1">
                <a:latin typeface="黑体" panose="02010609060101010101" pitchFamily="49" charset="-122"/>
                <a:ea typeface="黑体" panose="02010609060101010101" pitchFamily="49" charset="-122"/>
                <a:cs typeface="Times New Roman" panose="02020603050405020304" pitchFamily="18" charset="0"/>
                <a:sym typeface="+mn-ea"/>
              </a:rPr>
              <a:t>（</a:t>
            </a:r>
            <a:r>
              <a:rPr lang="en-US" altLang="zh-CN" sz="2800" b="1">
                <a:latin typeface="黑体" panose="02010609060101010101" pitchFamily="49" charset="-122"/>
                <a:ea typeface="黑体" panose="02010609060101010101" pitchFamily="49" charset="-122"/>
                <a:cs typeface="Times New Roman" panose="02020603050405020304" pitchFamily="18" charset="0"/>
                <a:sym typeface="+mn-ea"/>
              </a:rPr>
              <a:t>2</a:t>
            </a:r>
            <a:r>
              <a:rPr lang="zh-CN" altLang="en-US" sz="2800" b="1">
                <a:latin typeface="黑体" panose="02010609060101010101" pitchFamily="49" charset="-122"/>
                <a:ea typeface="黑体" panose="02010609060101010101" pitchFamily="49" charset="-122"/>
                <a:cs typeface="Times New Roman" panose="02020603050405020304" pitchFamily="18" charset="0"/>
                <a:sym typeface="+mn-ea"/>
              </a:rPr>
              <a:t>）该科技公司去年上半年电脑销售量是怎样变化的？</a:t>
            </a:r>
            <a:endParaRPr lang="zh-CN" altLang="en-US" sz="2800" b="1">
              <a:latin typeface="黑体" panose="02010609060101010101" pitchFamily="49" charset="-122"/>
              <a:ea typeface="黑体" panose="02010609060101010101" pitchFamily="49" charset="-122"/>
              <a:cs typeface="Times New Roman" panose="02020603050405020304" pitchFamily="18" charset="0"/>
            </a:endParaRPr>
          </a:p>
        </p:txBody>
      </p:sp>
      <p:grpSp>
        <p:nvGrpSpPr>
          <p:cNvPr id="4" name="组合 3"/>
          <p:cNvGrpSpPr/>
          <p:nvPr/>
        </p:nvGrpSpPr>
        <p:grpSpPr>
          <a:xfrm>
            <a:off x="3613785" y="1479550"/>
            <a:ext cx="4608830" cy="3411220"/>
            <a:chOff x="6850" y="1843"/>
            <a:chExt cx="7258" cy="5372"/>
          </a:xfrm>
        </p:grpSpPr>
        <p:pic>
          <p:nvPicPr>
            <p:cNvPr id="5" name="图片 4"/>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6850" y="1843"/>
              <a:ext cx="7259" cy="5373"/>
            </a:xfrm>
            <a:prstGeom prst="rect">
              <a:avLst/>
            </a:prstGeom>
          </p:spPr>
        </p:pic>
        <p:sp>
          <p:nvSpPr>
            <p:cNvPr id="6" name="椭圆 5"/>
            <p:cNvSpPr/>
            <p:nvPr/>
          </p:nvSpPr>
          <p:spPr>
            <a:xfrm>
              <a:off x="8960" y="5421"/>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677" y="4983"/>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0419" y="4601"/>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1170" y="4383"/>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1898" y="4181"/>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2655" y="3371"/>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p:nvPr/>
          </p:nvCxnSpPr>
          <p:spPr>
            <a:xfrm flipV="1">
              <a:off x="9074" y="5071"/>
              <a:ext cx="632" cy="3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9706" y="4654"/>
              <a:ext cx="758" cy="41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10464" y="4449"/>
              <a:ext cx="780" cy="22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11214" y="4229"/>
              <a:ext cx="770" cy="23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11966" y="3423"/>
              <a:ext cx="759" cy="80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8" name="文本框 4"/>
          <p:cNvSpPr txBox="1">
            <a:spLocks noChangeArrowheads="1"/>
          </p:cNvSpPr>
          <p:nvPr/>
        </p:nvSpPr>
        <p:spPr bwMode="auto">
          <a:xfrm>
            <a:off x="549275" y="2310765"/>
            <a:ext cx="3370580"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该科技公司去年上半年电脑销售量是逐月上升的。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2"/>
          <p:cNvSpPr>
            <a:spLocks noChangeArrowheads="1"/>
          </p:cNvSpPr>
          <p:nvPr/>
        </p:nvSpPr>
        <p:spPr bwMode="auto">
          <a:xfrm>
            <a:off x="604520" y="200660"/>
            <a:ext cx="7733030"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atinLnBrk="0" hangingPunct="1">
              <a:lnSpc>
                <a:spcPct val="150000"/>
              </a:lnSpc>
            </a:pPr>
            <a:r>
              <a:rPr lang="en-US" altLang="zh-CN" sz="2800" b="1">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a:latin typeface="黑体" panose="02010609060101010101" pitchFamily="49" charset="-122"/>
                <a:ea typeface="黑体" panose="02010609060101010101" pitchFamily="49" charset="-122"/>
                <a:cs typeface="Times New Roman" panose="02020603050405020304" pitchFamily="18" charset="0"/>
              </a:rPr>
              <a:t>观察统计图，回答下面的问题。</a:t>
            </a:r>
          </a:p>
          <a:p>
            <a:pPr>
              <a:lnSpc>
                <a:spcPct val="150000"/>
              </a:lnSpc>
            </a:pPr>
            <a:r>
              <a:rPr lang="zh-CN" altLang="en-US" sz="2800" b="1">
                <a:latin typeface="黑体" panose="02010609060101010101" pitchFamily="49" charset="-122"/>
                <a:ea typeface="黑体" panose="02010609060101010101" pitchFamily="49" charset="-122"/>
                <a:cs typeface="Times New Roman" panose="02020603050405020304" pitchFamily="18" charset="0"/>
                <a:sym typeface="+mn-ea"/>
              </a:rPr>
              <a:t>（</a:t>
            </a:r>
            <a:r>
              <a:rPr lang="en-US" altLang="zh-CN" sz="2800" b="1">
                <a:latin typeface="黑体" panose="02010609060101010101" pitchFamily="49" charset="-122"/>
                <a:ea typeface="黑体" panose="02010609060101010101" pitchFamily="49" charset="-122"/>
                <a:cs typeface="Times New Roman" panose="02020603050405020304" pitchFamily="18" charset="0"/>
                <a:sym typeface="+mn-ea"/>
              </a:rPr>
              <a:t>3</a:t>
            </a:r>
            <a:r>
              <a:rPr lang="zh-CN" altLang="en-US" sz="2800" b="1">
                <a:latin typeface="黑体" panose="02010609060101010101" pitchFamily="49" charset="-122"/>
                <a:ea typeface="黑体" panose="02010609060101010101" pitchFamily="49" charset="-122"/>
                <a:cs typeface="Times New Roman" panose="02020603050405020304" pitchFamily="18" charset="0"/>
                <a:sym typeface="+mn-ea"/>
              </a:rPr>
              <a:t>）几月比前一月的销售量增加的最多？</a:t>
            </a:r>
            <a:endParaRPr lang="zh-CN" altLang="en-US" sz="2800" b="1">
              <a:latin typeface="黑体" panose="02010609060101010101" pitchFamily="49" charset="-122"/>
              <a:ea typeface="黑体" panose="02010609060101010101" pitchFamily="49" charset="-122"/>
              <a:cs typeface="Times New Roman" panose="02020603050405020304" pitchFamily="18" charset="0"/>
            </a:endParaRPr>
          </a:p>
        </p:txBody>
      </p:sp>
      <p:grpSp>
        <p:nvGrpSpPr>
          <p:cNvPr id="4" name="组合 3"/>
          <p:cNvGrpSpPr/>
          <p:nvPr/>
        </p:nvGrpSpPr>
        <p:grpSpPr>
          <a:xfrm>
            <a:off x="3613785" y="1479550"/>
            <a:ext cx="4608830" cy="3411220"/>
            <a:chOff x="6850" y="1843"/>
            <a:chExt cx="7258" cy="5372"/>
          </a:xfrm>
        </p:grpSpPr>
        <p:pic>
          <p:nvPicPr>
            <p:cNvPr id="5" name="图片 4"/>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6850" y="1843"/>
              <a:ext cx="7259" cy="5373"/>
            </a:xfrm>
            <a:prstGeom prst="rect">
              <a:avLst/>
            </a:prstGeom>
          </p:spPr>
        </p:pic>
        <p:sp>
          <p:nvSpPr>
            <p:cNvPr id="6" name="椭圆 5"/>
            <p:cNvSpPr/>
            <p:nvPr/>
          </p:nvSpPr>
          <p:spPr>
            <a:xfrm>
              <a:off x="8960" y="5421"/>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677" y="4983"/>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0419" y="4601"/>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1170" y="4383"/>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1898" y="4181"/>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2655" y="3371"/>
              <a:ext cx="119" cy="1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p:nvPr/>
          </p:nvCxnSpPr>
          <p:spPr>
            <a:xfrm flipV="1">
              <a:off x="9074" y="5071"/>
              <a:ext cx="632" cy="3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9706" y="4654"/>
              <a:ext cx="758" cy="41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10464" y="4449"/>
              <a:ext cx="780" cy="22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11214" y="4229"/>
              <a:ext cx="770" cy="23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11966" y="3423"/>
              <a:ext cx="759" cy="80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8" name="文本框 4"/>
          <p:cNvSpPr txBox="1">
            <a:spLocks noChangeArrowheads="1"/>
          </p:cNvSpPr>
          <p:nvPr/>
        </p:nvSpPr>
        <p:spPr bwMode="auto">
          <a:xfrm>
            <a:off x="549275" y="2310765"/>
            <a:ext cx="3370580" cy="95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6</a:t>
            </a: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月比前一月的销售量增加的最多。</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theme/theme1.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1528</Words>
  <Application>Microsoft Office PowerPoint</Application>
  <PresentationFormat>全屏显示(16:9)</PresentationFormat>
  <Paragraphs>452</Paragraphs>
  <Slides>40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40</vt:i4>
      </vt:variant>
    </vt:vector>
  </HeadingPairs>
  <TitlesOfParts>
    <vt:vector size="49" baseType="lpstr">
      <vt:lpstr>幼圆</vt:lpstr>
      <vt:lpstr>微软雅黑</vt:lpstr>
      <vt:lpstr>楷体</vt:lpstr>
      <vt:lpstr>黑体</vt:lpstr>
      <vt:lpstr>等线 Light</vt:lpstr>
      <vt:lpstr>Arial</vt:lpstr>
      <vt:lpstr>等线</vt:lpstr>
      <vt:lpstr>Times New Roman</vt:lpstr>
      <vt:lpstr>1_自定义设计方案</vt:lpstr>
      <vt:lpstr>单式折线统计图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状元成才路</Manager>
  <Company>状元成才路</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subject>状元成才路</dc:subject>
  <dc:creator>状元成才路</dc:creator>
  <cp:keywords>状元成才路</cp:keywords>
  <dc:description>状元成才路</dc:description>
  <cp:lastModifiedBy>Fanmo Peng</cp:lastModifiedBy>
  <cp:revision>412</cp:revision>
  <dcterms:created xsi:type="dcterms:W3CDTF">2016-01-14T07:05:00Z</dcterms:created>
  <dcterms:modified xsi:type="dcterms:W3CDTF">2023-12-08T06:02:35Z</dcterms:modified>
  <cp:category>状元成才路</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2052-11.8.2.11734</vt:lpwstr>
  </property>
  <property fmtid="{D5CDD505-2E9C-101B-9397-08002B2CF9AE}" pid="3" name="ICV">
    <vt:lpwstr>9304C1DCDA2B4C00842BF0DB0BDA48F1</vt:lpwstr>
  </property>
</Properties>
</file>