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6"/>
  </p:notesMasterIdLst>
  <p:sldIdLst>
    <p:sldId id="256" r:id="rId3"/>
    <p:sldId id="403" r:id="rId4"/>
    <p:sldId id="404" r:id="rId5"/>
    <p:sldId id="405" r:id="rId6"/>
    <p:sldId id="407" r:id="rId7"/>
    <p:sldId id="408" r:id="rId8"/>
    <p:sldId id="429" r:id="rId9"/>
    <p:sldId id="409" r:id="rId10"/>
    <p:sldId id="410" r:id="rId11"/>
    <p:sldId id="430" r:id="rId12"/>
    <p:sldId id="412" r:id="rId13"/>
    <p:sldId id="411" r:id="rId14"/>
    <p:sldId id="431" r:id="rId15"/>
    <p:sldId id="413" r:id="rId16"/>
    <p:sldId id="432" r:id="rId17"/>
    <p:sldId id="433" r:id="rId18"/>
    <p:sldId id="414" r:id="rId19"/>
    <p:sldId id="415" r:id="rId20"/>
    <p:sldId id="419" r:id="rId21"/>
    <p:sldId id="420" r:id="rId22"/>
    <p:sldId id="421" r:id="rId23"/>
    <p:sldId id="392" r:id="rId24"/>
    <p:sldId id="422" r:id="rId25"/>
    <p:sldId id="423" r:id="rId26"/>
    <p:sldId id="424" r:id="rId27"/>
    <p:sldId id="328" r:id="rId28"/>
    <p:sldId id="456" r:id="rId29"/>
    <p:sldId id="377" r:id="rId30"/>
    <p:sldId id="395" r:id="rId31"/>
    <p:sldId id="397" r:id="rId32"/>
    <p:sldId id="396" r:id="rId33"/>
  </p:sldIdLst>
  <p:sldSz cx="9144000" cy="5143500" type="screen16x9"/>
  <p:notesSz cx="6858000" cy="9144000"/>
  <p:embeddedFontLst>
    <p:embeddedFont>
      <p:font typeface="等线 Light" panose="02010600030101010101" pitchFamily="2" charset="-122"/>
      <p:regular r:id="rId40"/>
    </p:embeddedFont>
    <p:embeddedFont>
      <p:font typeface="楷体" panose="02010609060101010101" pitchFamily="49" charset="-122"/>
      <p:regular r:id="rId41"/>
    </p:embeddedFont>
    <p:embeddedFont>
      <p:font typeface="黑体" panose="02010609060101010101" pitchFamily="49" charset="-122"/>
      <p:regular r:id="rId42"/>
    </p:embeddedFont>
  </p:embeddedFontLst>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5A11"/>
    <a:srgbClr val="FF9900"/>
    <a:srgbClr val="0000FF"/>
    <a:srgbClr val="E72D8B"/>
    <a:srgbClr val="FFF6EE"/>
    <a:srgbClr val="FBF4DE"/>
    <a:srgbClr val="FBAD5D"/>
    <a:srgbClr val="FFCCFF"/>
    <a:srgbClr val="0A5A6A"/>
    <a:srgbClr val="01A0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31" autoAdjust="0"/>
    <p:restoredTop sz="96391" autoAdjust="0"/>
  </p:normalViewPr>
  <p:slideViewPr>
    <p:cSldViewPr snapToGrid="0">
      <p:cViewPr>
        <p:scale>
          <a:sx n="125" d="100"/>
          <a:sy n="125" d="100"/>
        </p:scale>
        <p:origin x="924" y="342"/>
      </p:cViewPr>
      <p:guideLst>
        <p:guide orient="horz" pos="1590"/>
        <p:guide pos="2891"/>
      </p:guideLst>
    </p:cSldViewPr>
  </p:slideViewPr>
  <p:notesTextViewPr>
    <p:cViewPr>
      <p:scale>
        <a:sx n="1" d="1"/>
        <a:sy n="1" d="1"/>
      </p:scale>
      <p:origin x="0" y="0"/>
    </p:cViewPr>
  </p:notesTextViewPr>
  <p:sorterViewPr>
    <p:cViewPr>
      <p:scale>
        <a:sx n="150" d="100"/>
        <a:sy n="150" d="100"/>
      </p:scale>
      <p:origin x="0" y="-4152"/>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2" Type="http://schemas.openxmlformats.org/officeDocument/2006/relationships/font" Target="fonts/font3.fntdata"/><Relationship Id="rId41" Type="http://schemas.openxmlformats.org/officeDocument/2006/relationships/font" Target="fonts/font2.fntdata"/><Relationship Id="rId40" Type="http://schemas.openxmlformats.org/officeDocument/2006/relationships/font" Target="fonts/font1.fntdata"/><Relationship Id="rId4" Type="http://schemas.openxmlformats.org/officeDocument/2006/relationships/slide" Target="slides/slide2.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notesMaster" Target="notesMasters/notesMaster1.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黑体" panose="02010609060101010101" pitchFamily="49" charset="-122"/>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黑体" panose="02010609060101010101" pitchFamily="49" charset="-122"/>
              </a:defRPr>
            </a:lvl1pPr>
          </a:lstStyle>
          <a:p>
            <a:pPr>
              <a:defRPr/>
            </a:pPr>
            <a:fld id="{DEC6C39A-CC90-40DF-9E3F-F2B0D36BA90A}" type="datetimeFigureOut">
              <a:rPr lang="zh-CN" altLang="en-US"/>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dirty="0"/>
              <a:t>编辑母版文本样式</a:t>
            </a:r>
            <a:endParaRPr lang="zh-CN" altLang="en-US" noProof="0" dirty="0"/>
          </a:p>
          <a:p>
            <a:pPr lvl="1"/>
            <a:r>
              <a:rPr lang="zh-CN" altLang="en-US" noProof="0" dirty="0"/>
              <a:t>第二级</a:t>
            </a:r>
            <a:endParaRPr lang="zh-CN" altLang="en-US" noProof="0" dirty="0"/>
          </a:p>
          <a:p>
            <a:pPr lvl="2"/>
            <a:r>
              <a:rPr lang="zh-CN" altLang="en-US" noProof="0" dirty="0"/>
              <a:t>第三级</a:t>
            </a:r>
            <a:endParaRPr lang="zh-CN" altLang="en-US" noProof="0" dirty="0"/>
          </a:p>
          <a:p>
            <a:pPr lvl="3"/>
            <a:r>
              <a:rPr lang="zh-CN" altLang="en-US" noProof="0" dirty="0"/>
              <a:t>第四级</a:t>
            </a:r>
            <a:endParaRPr lang="zh-CN" altLang="en-US" noProof="0" dirty="0"/>
          </a:p>
          <a:p>
            <a:pPr lvl="4"/>
            <a:r>
              <a:rPr lang="zh-CN" altLang="en-US" noProof="0" dirty="0"/>
              <a:t>第五级</a:t>
            </a:r>
            <a:endParaRPr lang="zh-CN" altLang="en-US" noProof="0" dirty="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黑体" panose="02010609060101010101" pitchFamily="49" charset="-122"/>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lstStyle>
            <a:lvl1pPr algn="r">
              <a:defRPr sz="1200" smtClean="0">
                <a:ea typeface="黑体" panose="02010609060101010101" pitchFamily="49" charset="-122"/>
              </a:defRPr>
            </a:lvl1pPr>
          </a:lstStyle>
          <a:p>
            <a:pPr>
              <a:defRPr/>
            </a:pPr>
            <a:fld id="{33469AAC-BDCC-451A-83F2-6A8611CDC359}"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黑体" panose="02010609060101010101" pitchFamily="49" charset="-122"/>
        <a:ea typeface="黑体" panose="02010609060101010101" pitchFamily="49" charset="-122"/>
        <a:cs typeface="+mn-cs"/>
      </a:defRPr>
    </a:lvl1pPr>
    <a:lvl2pPr marL="457200" algn="l" rtl="0" eaLnBrk="0" fontAlgn="base" hangingPunct="0">
      <a:spcBef>
        <a:spcPct val="30000"/>
      </a:spcBef>
      <a:spcAft>
        <a:spcPct val="0"/>
      </a:spcAft>
      <a:defRPr sz="1200" kern="1200">
        <a:solidFill>
          <a:schemeClr val="tx1"/>
        </a:solidFill>
        <a:latin typeface="黑体" panose="02010609060101010101" pitchFamily="49" charset="-122"/>
        <a:ea typeface="黑体" panose="02010609060101010101" pitchFamily="49" charset="-122"/>
        <a:cs typeface="+mn-cs"/>
      </a:defRPr>
    </a:lvl2pPr>
    <a:lvl3pPr marL="914400" algn="l" rtl="0" eaLnBrk="0" fontAlgn="base" hangingPunct="0">
      <a:spcBef>
        <a:spcPct val="30000"/>
      </a:spcBef>
      <a:spcAft>
        <a:spcPct val="0"/>
      </a:spcAft>
      <a:defRPr sz="1200" kern="1200">
        <a:solidFill>
          <a:schemeClr val="tx1"/>
        </a:solidFill>
        <a:latin typeface="黑体" panose="02010609060101010101" pitchFamily="49" charset="-122"/>
        <a:ea typeface="黑体" panose="02010609060101010101" pitchFamily="49" charset="-122"/>
        <a:cs typeface="+mn-cs"/>
      </a:defRPr>
    </a:lvl3pPr>
    <a:lvl4pPr marL="1371600" algn="l" rtl="0" eaLnBrk="0" fontAlgn="base" hangingPunct="0">
      <a:spcBef>
        <a:spcPct val="30000"/>
      </a:spcBef>
      <a:spcAft>
        <a:spcPct val="0"/>
      </a:spcAft>
      <a:defRPr sz="1200" kern="1200">
        <a:solidFill>
          <a:schemeClr val="tx1"/>
        </a:solidFill>
        <a:latin typeface="黑体" panose="02010609060101010101" pitchFamily="49" charset="-122"/>
        <a:ea typeface="黑体" panose="02010609060101010101" pitchFamily="49" charset="-122"/>
        <a:cs typeface="+mn-cs"/>
      </a:defRPr>
    </a:lvl4pPr>
    <a:lvl5pPr marL="1828800" algn="l" rtl="0" eaLnBrk="0" fontAlgn="base" hangingPunct="0">
      <a:spcBef>
        <a:spcPct val="30000"/>
      </a:spcBef>
      <a:spcAft>
        <a:spcPct val="0"/>
      </a:spcAft>
      <a:defRPr sz="1200" kern="1200">
        <a:solidFill>
          <a:schemeClr val="tx1"/>
        </a:solidFill>
        <a:latin typeface="黑体" panose="02010609060101010101" pitchFamily="49" charset="-122"/>
        <a:ea typeface="黑体" panose="02010609060101010101" pitchFamily="49"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3.png"/><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pic>
        <p:nvPicPr>
          <p:cNvPr id="2" name="图片 1"/>
          <p:cNvPicPr>
            <a:picLocks noChangeAspect="1" noChangeArrowheads="1"/>
          </p:cNvPicPr>
          <p:nvPr userDrawn="1"/>
        </p:nvPicPr>
        <p:blipFill>
          <a:blip r:embed="rId2">
            <a:extLst>
              <a:ext uri="{28A0092B-C50C-407E-A947-70E740481C1C}">
                <a14:useLocalDpi xmlns:a14="http://schemas.microsoft.com/office/drawing/2010/main" val="0"/>
              </a:ext>
            </a:extLst>
          </a:blip>
          <a:srcRect l="523" r="3809"/>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41325" y="0"/>
            <a:ext cx="82613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副标题 6"/>
          <p:cNvSpPr txBox="1">
            <a:spLocks noChangeArrowheads="1"/>
          </p:cNvSpPr>
          <p:nvPr userDrawn="1"/>
        </p:nvSpPr>
        <p:spPr bwMode="auto">
          <a:xfrm>
            <a:off x="985838" y="555625"/>
            <a:ext cx="2160587" cy="396875"/>
          </a:xfrm>
          <a:prstGeom prst="rect">
            <a:avLst/>
          </a:prstGeom>
          <a:noFill/>
          <a:ln>
            <a:noFill/>
          </a:ln>
        </p:spPr>
        <p:txBody>
          <a:bodyPr/>
          <a:lstStyle>
            <a:lvl1pPr defTabSz="685800">
              <a:defRPr>
                <a:solidFill>
                  <a:schemeClr val="tx1"/>
                </a:solidFill>
                <a:latin typeface="Arial" panose="020B0604020202020204" pitchFamily="34" charset="0"/>
                <a:ea typeface="宋体" panose="02010600030101010101" pitchFamily="2" charset="-122"/>
              </a:defRPr>
            </a:lvl1pPr>
            <a:lvl2pPr marL="514350" indent="-171450" defTabSz="685800">
              <a:defRPr>
                <a:solidFill>
                  <a:schemeClr val="tx1"/>
                </a:solidFill>
                <a:latin typeface="Arial" panose="020B0604020202020204" pitchFamily="34" charset="0"/>
                <a:ea typeface="宋体" panose="02010600030101010101" pitchFamily="2" charset="-122"/>
              </a:defRPr>
            </a:lvl2pPr>
            <a:lvl3pPr marL="857250" indent="-171450" defTabSz="685800">
              <a:defRPr>
                <a:solidFill>
                  <a:schemeClr val="tx1"/>
                </a:solidFill>
                <a:latin typeface="Arial" panose="020B0604020202020204" pitchFamily="34" charset="0"/>
                <a:ea typeface="宋体" panose="02010600030101010101" pitchFamily="2" charset="-122"/>
              </a:defRPr>
            </a:lvl3pPr>
            <a:lvl4pPr marL="1200150" indent="-171450" defTabSz="685800">
              <a:defRPr>
                <a:solidFill>
                  <a:schemeClr val="tx1"/>
                </a:solidFill>
                <a:latin typeface="Arial" panose="020B0604020202020204" pitchFamily="34" charset="0"/>
                <a:ea typeface="宋体" panose="02010600030101010101" pitchFamily="2" charset="-122"/>
              </a:defRPr>
            </a:lvl4pPr>
            <a:lvl5pPr marL="1543050" indent="-171450" defTabSz="685800">
              <a:defRPr>
                <a:solidFill>
                  <a:schemeClr val="tx1"/>
                </a:solidFill>
                <a:latin typeface="Arial" panose="020B0604020202020204" pitchFamily="34" charset="0"/>
                <a:ea typeface="宋体" panose="02010600030101010101" pitchFamily="2" charset="-122"/>
              </a:defRPr>
            </a:lvl5pPr>
            <a:lvl6pPr marL="2000250" indent="-17145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57450" indent="-17145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14650" indent="-17145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371850" indent="-17145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2400" b="1" dirty="0">
                <a:solidFill>
                  <a:schemeClr val="bg1"/>
                </a:solidFill>
                <a:latin typeface="Times New Roman" panose="02020603050405020304" pitchFamily="18" charset="0"/>
                <a:ea typeface="楷体" panose="02010609060101010101" pitchFamily="49" charset="-122"/>
                <a:cs typeface="Times New Roman" panose="02020603050405020304" pitchFamily="18" charset="0"/>
              </a:rPr>
              <a:t>R</a:t>
            </a:r>
            <a:r>
              <a:rPr lang="zh-CN" altLang="en-US" sz="2400" b="1" dirty="0">
                <a:solidFill>
                  <a:schemeClr val="bg1"/>
                </a:solidFill>
                <a:latin typeface="Times New Roman" panose="02020603050405020304" pitchFamily="18" charset="0"/>
                <a:ea typeface="楷体" panose="02010609060101010101" pitchFamily="49" charset="-122"/>
                <a:cs typeface="Times New Roman" panose="02020603050405020304" pitchFamily="18" charset="0"/>
              </a:rPr>
              <a:t>·五年级下册</a:t>
            </a:r>
            <a:endParaRPr lang="zh-CN" altLang="en-US" sz="2400" b="1" dirty="0">
              <a:solidFill>
                <a:schemeClr val="bg1"/>
              </a:solidFill>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6" name="图片 7"/>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498850" y="1754188"/>
            <a:ext cx="214630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7" descr="C:\Users\nk\Desktop\状元成才路.png状元成才路"/>
          <p:cNvPicPr>
            <a:picLocks noChangeAspect="1"/>
          </p:cNvPicPr>
          <p:nvPr userDrawn="1"/>
        </p:nvPicPr>
        <p:blipFill>
          <a:blip r:embed="rId5"/>
          <a:srcRect/>
          <a:stretch>
            <a:fillRect/>
          </a:stretch>
        </p:blipFill>
        <p:spPr bwMode="auto">
          <a:xfrm>
            <a:off x="8357394" y="52070"/>
            <a:ext cx="73469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pic>
        <p:nvPicPr>
          <p:cNvPr id="2" name="图片 1"/>
          <p:cNvPicPr>
            <a:picLocks noChangeAspect="1" noChangeArrowheads="1"/>
          </p:cNvPicPr>
          <p:nvPr userDrawn="1"/>
        </p:nvPicPr>
        <p:blipFill>
          <a:blip r:embed="rId2">
            <a:extLst>
              <a:ext uri="{28A0092B-C50C-407E-A947-70E740481C1C}">
                <a14:useLocalDpi xmlns:a14="http://schemas.microsoft.com/office/drawing/2010/main" val="0"/>
              </a:ext>
            </a:extLst>
          </a:blip>
          <a:srcRect l="523" r="3809"/>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00025" y="-112713"/>
            <a:ext cx="9544050" cy="5368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7"/>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498850" y="1754188"/>
            <a:ext cx="214630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5"/>
          <p:cNvPicPr>
            <a:picLocks noChangeAspect="1" noChangeArrowheads="1"/>
          </p:cNvPicPr>
          <p:nvPr userDrawn="1"/>
        </p:nvPicPr>
        <p:blipFill>
          <a:blip r:embed="rId5">
            <a:extLst>
              <a:ext uri="{28A0092B-C50C-407E-A947-70E740481C1C}">
                <a14:useLocalDpi xmlns:a14="http://schemas.microsoft.com/office/drawing/2010/main" val="0"/>
              </a:ext>
            </a:extLst>
          </a:blip>
          <a:srcRect b="14986"/>
          <a:stretch>
            <a:fillRect/>
          </a:stretch>
        </p:blipFill>
        <p:spPr bwMode="auto">
          <a:xfrm>
            <a:off x="8046719" y="3947629"/>
            <a:ext cx="1125855" cy="119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7" descr="C:\Users\nk\Desktop\状元成才路.png状元成才路"/>
          <p:cNvPicPr>
            <a:picLocks noChangeAspect="1"/>
          </p:cNvPicPr>
          <p:nvPr userDrawn="1"/>
        </p:nvPicPr>
        <p:blipFill>
          <a:blip r:embed="rId6"/>
          <a:srcRect/>
          <a:stretch>
            <a:fillRect/>
          </a:stretch>
        </p:blipFill>
        <p:spPr bwMode="auto">
          <a:xfrm>
            <a:off x="8357394" y="52070"/>
            <a:ext cx="73469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pic>
        <p:nvPicPr>
          <p:cNvPr id="2" name="图片 1"/>
          <p:cNvPicPr>
            <a:picLocks noChangeAspect="1" noChangeArrowheads="1"/>
          </p:cNvPicPr>
          <p:nvPr userDrawn="1"/>
        </p:nvPicPr>
        <p:blipFill>
          <a:blip r:embed="rId2">
            <a:extLst>
              <a:ext uri="{28A0092B-C50C-407E-A947-70E740481C1C}">
                <a14:useLocalDpi xmlns:a14="http://schemas.microsoft.com/office/drawing/2010/main" val="0"/>
              </a:ext>
            </a:extLst>
          </a:blip>
          <a:srcRect l="523" r="3809"/>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00025" y="-112713"/>
            <a:ext cx="9544050" cy="5368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7"/>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498850" y="1754188"/>
            <a:ext cx="214630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7" descr="C:\Users\nk\Desktop\状元成才路.png状元成才路"/>
          <p:cNvPicPr>
            <a:picLocks noChangeAspect="1"/>
          </p:cNvPicPr>
          <p:nvPr userDrawn="1"/>
        </p:nvPicPr>
        <p:blipFill>
          <a:blip r:embed="rId5"/>
          <a:srcRect/>
          <a:stretch>
            <a:fillRect/>
          </a:stretch>
        </p:blipFill>
        <p:spPr bwMode="auto">
          <a:xfrm>
            <a:off x="8357394" y="52070"/>
            <a:ext cx="73469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pic>
        <p:nvPicPr>
          <p:cNvPr id="2" name="图片 1"/>
          <p:cNvPicPr>
            <a:picLocks noChangeAspect="1" noChangeArrowheads="1"/>
          </p:cNvPicPr>
          <p:nvPr userDrawn="1"/>
        </p:nvPicPr>
        <p:blipFill>
          <a:blip r:embed="rId2">
            <a:extLst>
              <a:ext uri="{28A0092B-C50C-407E-A947-70E740481C1C}">
                <a14:useLocalDpi xmlns:a14="http://schemas.microsoft.com/office/drawing/2010/main" val="0"/>
              </a:ext>
            </a:extLst>
          </a:blip>
          <a:srcRect l="523" r="3809"/>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p:cNvPicPr>
            <a:picLocks noChangeAspect="1" noChangeArrowheads="1"/>
          </p:cNvPicPr>
          <p:nvPr userDrawn="1"/>
        </p:nvPicPr>
        <p:blipFill>
          <a:blip r:embed="rId3">
            <a:extLst>
              <a:ext uri="{28A0092B-C50C-407E-A947-70E740481C1C}">
                <a14:useLocalDpi xmlns:a14="http://schemas.microsoft.com/office/drawing/2010/main" val="0"/>
              </a:ext>
            </a:extLst>
          </a:blip>
          <a:srcRect l="16600" r="15169"/>
          <a:stretch>
            <a:fillRect/>
          </a:stretch>
        </p:blipFill>
        <p:spPr bwMode="auto">
          <a:xfrm>
            <a:off x="0" y="-112713"/>
            <a:ext cx="9144000" cy="5368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7"/>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498850" y="1754188"/>
            <a:ext cx="214630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7" descr="C:\Users\nk\Desktop\状元成才路.png状元成才路"/>
          <p:cNvPicPr>
            <a:picLocks noChangeAspect="1"/>
          </p:cNvPicPr>
          <p:nvPr userDrawn="1"/>
        </p:nvPicPr>
        <p:blipFill>
          <a:blip r:embed="rId5"/>
          <a:srcRect/>
          <a:stretch>
            <a:fillRect/>
          </a:stretch>
        </p:blipFill>
        <p:spPr bwMode="auto">
          <a:xfrm>
            <a:off x="8357394" y="52070"/>
            <a:ext cx="73469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2" name="图片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225" y="0"/>
            <a:ext cx="90995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0" y="0"/>
            <a:ext cx="0" cy="0"/>
          </a:xfrm>
        </p:spPr>
        <p:txBody>
          <a:bodyPr/>
          <a:lstStyle>
            <a:lvl1pPr>
              <a:defRPr>
                <a:ea typeface="黑体" panose="02010609060101010101" pitchFamily="49" charset="-122"/>
              </a:defRPr>
            </a:lvl1pPr>
          </a:lstStyle>
          <a:p>
            <a:pPr>
              <a:defRPr/>
            </a:pPr>
            <a:endParaRPr lang="zh-CN" altLang="en-US"/>
          </a:p>
        </p:txBody>
      </p:sp>
      <p:sp>
        <p:nvSpPr>
          <p:cNvPr id="3" name="Footer Placeholder 2"/>
          <p:cNvSpPr>
            <a:spLocks noGrp="1"/>
          </p:cNvSpPr>
          <p:nvPr>
            <p:ph type="ftr" sz="quarter" idx="11"/>
          </p:nvPr>
        </p:nvSpPr>
        <p:spPr>
          <a:xfrm>
            <a:off x="0" y="0"/>
            <a:ext cx="0" cy="0"/>
          </a:xfrm>
        </p:spPr>
        <p:txBody>
          <a:bodyPr/>
          <a:lstStyle>
            <a:lvl1pPr>
              <a:defRPr>
                <a:ea typeface="黑体" panose="02010609060101010101" pitchFamily="49" charset="-122"/>
              </a:defRPr>
            </a:lvl1pPr>
          </a:lstStyle>
          <a:p>
            <a:pPr>
              <a:defRPr/>
            </a:pPr>
            <a:endParaRPr lang="zh-CN" altLang="en-US"/>
          </a:p>
        </p:txBody>
      </p:sp>
      <p:sp>
        <p:nvSpPr>
          <p:cNvPr id="4" name="Slide Number Placeholder 3"/>
          <p:cNvSpPr>
            <a:spLocks noGrp="1"/>
          </p:cNvSpPr>
          <p:nvPr>
            <p:ph type="sldNum" sz="quarter" idx="12"/>
          </p:nvPr>
        </p:nvSpPr>
        <p:spPr>
          <a:xfrm>
            <a:off x="0" y="0"/>
            <a:ext cx="0" cy="0"/>
          </a:xfrm>
        </p:spPr>
        <p:txBody>
          <a:bodyPr vert="horz" wrap="square" lIns="91440" tIns="45720" rIns="91440" bIns="45720" numCol="1" anchor="t" anchorCtr="0" compatLnSpc="1"/>
          <a:lstStyle>
            <a:lvl1pPr>
              <a:defRPr smtClean="0">
                <a:ea typeface="黑体" panose="02010609060101010101" pitchFamily="49" charset="-122"/>
              </a:defRPr>
            </a:lvl1pPr>
          </a:lstStyle>
          <a:p>
            <a:pPr>
              <a:defRPr/>
            </a:pPr>
            <a:fld id="{58D2D174-B9F9-4E37-9BA3-C86D54ECFDD5}"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0.png"/><Relationship Id="rId1"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3.png"/><Relationship Id="rId1"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3.png"/><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5.png"/><Relationship Id="rId1" Type="http://schemas.openxmlformats.org/officeDocument/2006/relationships/image" Target="../media/image14.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image" Target="../media/image14.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9.png"/><Relationship Id="rId1"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20.png"/><Relationship Id="rId1" Type="http://schemas.openxmlformats.org/officeDocument/2006/relationships/image" Target="../media/image18.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21.png"/><Relationship Id="rId1"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8.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18.png"/><Relationship Id="rId2" Type="http://schemas.openxmlformats.org/officeDocument/2006/relationships/image" Target="../media/image23.png"/><Relationship Id="rId1"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0.png"/><Relationship Id="rId1" Type="http://schemas.openxmlformats.org/officeDocument/2006/relationships/image" Target="../media/image24.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4.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26.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7.png"/><Relationship Id="rId1" Type="http://schemas.openxmlformats.org/officeDocument/2006/relationships/image" Target="../media/image10.png"/></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标题 5"/>
          <p:cNvSpPr>
            <a:spLocks noGrp="1" noChangeArrowheads="1"/>
          </p:cNvSpPr>
          <p:nvPr>
            <p:ph type="ctrTitle" idx="4294967295"/>
          </p:nvPr>
        </p:nvSpPr>
        <p:spPr bwMode="auto">
          <a:xfrm>
            <a:off x="3455565" y="1904893"/>
            <a:ext cx="4022725" cy="9763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1" hangingPunct="1">
              <a:lnSpc>
                <a:spcPct val="150000"/>
              </a:lnSpc>
            </a:pPr>
            <a:r>
              <a:rPr lang="zh-CN" altLang="en-US" sz="3600" b="1" dirty="0">
                <a:latin typeface="黑体" panose="02010609060101010101" pitchFamily="49" charset="-122"/>
                <a:ea typeface="黑体" panose="02010609060101010101" pitchFamily="49" charset="-122"/>
              </a:rPr>
              <a:t>复式折线统计图</a:t>
            </a:r>
            <a:endParaRPr lang="zh-CN" altLang="en-US" sz="3600" b="1" dirty="0">
              <a:latin typeface="黑体" panose="02010609060101010101" pitchFamily="49" charset="-122"/>
              <a:ea typeface="黑体" panose="02010609060101010101" pitchFamily="49" charset="-122"/>
            </a:endParaRPr>
          </a:p>
        </p:txBody>
      </p:sp>
      <p:pic>
        <p:nvPicPr>
          <p:cNvPr id="9219" name="Picture 7"/>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094972" y="1765381"/>
            <a:ext cx="1439862" cy="125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1925006" y="2914381"/>
            <a:ext cx="6758940" cy="396240"/>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925006" y="4118731"/>
            <a:ext cx="6758940" cy="406378"/>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927860" y="2514600"/>
            <a:ext cx="6758940" cy="39624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927860" y="3718950"/>
            <a:ext cx="6758940" cy="40637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295268" y="997160"/>
            <a:ext cx="476265" cy="473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组合 12"/>
          <p:cNvGrpSpPr/>
          <p:nvPr/>
        </p:nvGrpSpPr>
        <p:grpSpPr>
          <a:xfrm>
            <a:off x="-33867" y="83377"/>
            <a:ext cx="5432770" cy="810702"/>
            <a:chOff x="-47413" y="279804"/>
            <a:chExt cx="5432770" cy="810702"/>
          </a:xfrm>
        </p:grpSpPr>
        <p:grpSp>
          <p:nvGrpSpPr>
            <p:cNvPr id="12" name="组合 11"/>
            <p:cNvGrpSpPr/>
            <p:nvPr/>
          </p:nvGrpSpPr>
          <p:grpSpPr>
            <a:xfrm>
              <a:off x="-47413" y="279804"/>
              <a:ext cx="5432770" cy="810702"/>
              <a:chOff x="-47413" y="279804"/>
              <a:chExt cx="5432770" cy="810702"/>
            </a:xfrm>
          </p:grpSpPr>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13" y="279805"/>
                <a:ext cx="3712157" cy="810701"/>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l="16234"/>
              <a:stretch>
                <a:fillRect/>
              </a:stretch>
            </p:blipFill>
            <p:spPr>
              <a:xfrm>
                <a:off x="2275842" y="279804"/>
                <a:ext cx="3109515" cy="810701"/>
              </a:xfrm>
              <a:prstGeom prst="rect">
                <a:avLst/>
              </a:prstGeom>
            </p:spPr>
          </p:pic>
        </p:grpSp>
        <p:sp>
          <p:nvSpPr>
            <p:cNvPr id="3" name="Rectangle 16"/>
            <p:cNvSpPr>
              <a:spLocks noChangeArrowheads="1"/>
            </p:cNvSpPr>
            <p:nvPr/>
          </p:nvSpPr>
          <p:spPr bwMode="auto">
            <a:xfrm>
              <a:off x="180169" y="347738"/>
              <a:ext cx="4638117" cy="58420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defRPr/>
              </a:pPr>
              <a:r>
                <a:rPr lang="zh-CN" altLang="en-US" sz="2800" b="1" dirty="0">
                  <a:solidFill>
                    <a:schemeClr val="bg1"/>
                  </a:solidFill>
                  <a:latin typeface="黑体" panose="02010609060101010101" pitchFamily="49" charset="-122"/>
                  <a:ea typeface="黑体" panose="02010609060101010101" pitchFamily="49" charset="-122"/>
                </a:rPr>
                <a:t>一、复习旧知识，引入新课</a:t>
              </a:r>
              <a:endParaRPr lang="zh-CN" altLang="en-US" sz="2800" b="1" dirty="0">
                <a:solidFill>
                  <a:schemeClr val="bg1"/>
                </a:solidFill>
                <a:latin typeface="黑体" panose="02010609060101010101" pitchFamily="49" charset="-122"/>
                <a:ea typeface="黑体" panose="02010609060101010101" pitchFamily="49" charset="-122"/>
              </a:endParaRPr>
            </a:p>
          </p:txBody>
        </p:sp>
      </p:grpSp>
      <p:sp>
        <p:nvSpPr>
          <p:cNvPr id="14" name="矩形 61"/>
          <p:cNvSpPr>
            <a:spLocks noChangeArrowheads="1"/>
          </p:cNvSpPr>
          <p:nvPr/>
        </p:nvSpPr>
        <p:spPr bwMode="auto">
          <a:xfrm>
            <a:off x="771533" y="894078"/>
            <a:ext cx="806958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2800" b="1" dirty="0">
                <a:latin typeface="Times New Roman" panose="02020603050405020304" pitchFamily="18" charset="0"/>
                <a:ea typeface="黑体" panose="02010609060101010101" pitchFamily="49" charset="-122"/>
              </a:rPr>
              <a:t>下面是</a:t>
            </a:r>
            <a:r>
              <a:rPr lang="en-US" altLang="zh-CN" sz="2800" b="1" dirty="0">
                <a:latin typeface="Times New Roman" panose="02020603050405020304" pitchFamily="18" charset="0"/>
                <a:ea typeface="黑体" panose="02010609060101010101" pitchFamily="49" charset="-122"/>
              </a:rPr>
              <a:t>1998—2021</a:t>
            </a:r>
            <a:r>
              <a:rPr lang="zh-CN" altLang="en-US" sz="2800" b="1" dirty="0">
                <a:latin typeface="Times New Roman" panose="02020603050405020304" pitchFamily="18" charset="0"/>
                <a:ea typeface="黑体" panose="02010609060101010101" pitchFamily="49" charset="-122"/>
              </a:rPr>
              <a:t>年全国出生人口数和死亡人口数的变化情况。</a:t>
            </a:r>
            <a:endParaRPr lang="zh-CN" altLang="en-US" sz="2800" b="1" dirty="0">
              <a:latin typeface="Times New Roman" panose="02020603050405020304" pitchFamily="18" charset="0"/>
              <a:ea typeface="黑体" panose="02010609060101010101" pitchFamily="49" charset="-122"/>
            </a:endParaRPr>
          </a:p>
        </p:txBody>
      </p:sp>
      <p:graphicFrame>
        <p:nvGraphicFramePr>
          <p:cNvPr id="17" name="表格 11"/>
          <p:cNvGraphicFramePr>
            <a:graphicFrameLocks noGrp="1"/>
          </p:cNvGraphicFramePr>
          <p:nvPr/>
        </p:nvGraphicFramePr>
        <p:xfrm>
          <a:off x="614366" y="2205169"/>
          <a:ext cx="8069580" cy="1105452"/>
        </p:xfrm>
        <a:graphic>
          <a:graphicData uri="http://schemas.openxmlformats.org/drawingml/2006/table">
            <a:tbl>
              <a:tblPr>
                <a:tableStyleId>{BC89EF96-8CEA-46FF-86C4-4CE0E7609802}</a:tableStyleId>
              </a:tblPr>
              <a:tblGrid>
                <a:gridCol w="1318260"/>
                <a:gridCol w="562478"/>
                <a:gridCol w="562622"/>
                <a:gridCol w="562622"/>
                <a:gridCol w="562622"/>
                <a:gridCol w="562622"/>
                <a:gridCol w="562622"/>
                <a:gridCol w="562622"/>
                <a:gridCol w="562622"/>
                <a:gridCol w="562622"/>
                <a:gridCol w="562622"/>
                <a:gridCol w="562622"/>
                <a:gridCol w="562622"/>
              </a:tblGrid>
              <a:tr h="243055">
                <a:tc>
                  <a:txBody>
                    <a:bodyPr/>
                    <a:lstStyle/>
                    <a:p>
                      <a:pPr algn="ctr"/>
                      <a:r>
                        <a:rPr lang="zh-CN" altLang="en-US" sz="1400" b="1" dirty="0">
                          <a:latin typeface="Times New Roman" panose="02020603050405020304" pitchFamily="18" charset="0"/>
                          <a:ea typeface="楷体" panose="02010609060101010101" pitchFamily="49" charset="-122"/>
                          <a:cs typeface="Times New Roman" panose="02020603050405020304" pitchFamily="18" charset="0"/>
                        </a:rPr>
                        <a:t>年 份</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1998</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1999</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2000</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2001</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2002</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2003</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2004</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2005</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2006</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2007</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2008</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2009</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r>
              <a:tr h="400326">
                <a:tc>
                  <a:txBody>
                    <a:bodyPr/>
                    <a:lstStyle/>
                    <a:p>
                      <a:pPr algn="ctr"/>
                      <a:r>
                        <a:rPr lang="zh-CN" altLang="en-US" sz="1400" b="1" dirty="0">
                          <a:latin typeface="Times New Roman" panose="02020603050405020304" pitchFamily="18" charset="0"/>
                          <a:ea typeface="楷体" panose="02010609060101010101" pitchFamily="49" charset="-122"/>
                          <a:cs typeface="Times New Roman" panose="02020603050405020304" pitchFamily="18" charset="0"/>
                        </a:rPr>
                        <a:t>出生人口</a:t>
                      </a: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b="1" dirty="0">
                          <a:latin typeface="Times New Roman" panose="02020603050405020304" pitchFamily="18" charset="0"/>
                          <a:ea typeface="楷体" panose="02010609060101010101" pitchFamily="49" charset="-122"/>
                          <a:cs typeface="Times New Roman" panose="02020603050405020304" pitchFamily="18" charset="0"/>
                        </a:rPr>
                        <a:t>万人</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1933</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1826</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1764</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1702</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1647</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1599</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1593</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1617</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1584</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1594</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1608</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1615</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r>
              <a:tr h="400326">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b="1" dirty="0">
                          <a:latin typeface="Times New Roman" panose="02020603050405020304" pitchFamily="18" charset="0"/>
                          <a:ea typeface="楷体" panose="02010609060101010101" pitchFamily="49" charset="-122"/>
                          <a:cs typeface="Times New Roman" panose="02020603050405020304" pitchFamily="18" charset="0"/>
                        </a:rPr>
                        <a:t>死亡人口</a:t>
                      </a: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b="1" dirty="0">
                          <a:latin typeface="Times New Roman" panose="02020603050405020304" pitchFamily="18" charset="0"/>
                          <a:ea typeface="楷体" panose="02010609060101010101" pitchFamily="49" charset="-122"/>
                          <a:cs typeface="Times New Roman" panose="02020603050405020304" pitchFamily="18" charset="0"/>
                        </a:rPr>
                        <a:t>万人</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803</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805</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811</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818</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821</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825</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832</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849</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892</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913</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935</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943</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r>
            </a:tbl>
          </a:graphicData>
        </a:graphic>
      </p:graphicFrame>
      <p:graphicFrame>
        <p:nvGraphicFramePr>
          <p:cNvPr id="18" name="表格 11"/>
          <p:cNvGraphicFramePr>
            <a:graphicFrameLocks noGrp="1"/>
          </p:cNvGraphicFramePr>
          <p:nvPr/>
        </p:nvGraphicFramePr>
        <p:xfrm>
          <a:off x="614366" y="3414850"/>
          <a:ext cx="8069580" cy="1105452"/>
        </p:xfrm>
        <a:graphic>
          <a:graphicData uri="http://schemas.openxmlformats.org/drawingml/2006/table">
            <a:tbl>
              <a:tblPr>
                <a:tableStyleId>{BC89EF96-8CEA-46FF-86C4-4CE0E7609802}</a:tableStyleId>
              </a:tblPr>
              <a:tblGrid>
                <a:gridCol w="1318116"/>
                <a:gridCol w="562622"/>
                <a:gridCol w="562622"/>
                <a:gridCol w="562622"/>
                <a:gridCol w="562622"/>
                <a:gridCol w="562622"/>
                <a:gridCol w="562622"/>
                <a:gridCol w="562622"/>
                <a:gridCol w="562622"/>
                <a:gridCol w="562622"/>
                <a:gridCol w="562622"/>
                <a:gridCol w="562622"/>
                <a:gridCol w="562622"/>
              </a:tblGrid>
              <a:tr h="243055">
                <a:tc>
                  <a:txBody>
                    <a:bodyPr/>
                    <a:lstStyle/>
                    <a:p>
                      <a:pPr algn="ctr"/>
                      <a:r>
                        <a:rPr lang="zh-CN" altLang="en-US" sz="1400" b="1" dirty="0">
                          <a:latin typeface="Times New Roman" panose="02020603050405020304" pitchFamily="18" charset="0"/>
                          <a:ea typeface="楷体" panose="02010609060101010101" pitchFamily="49" charset="-122"/>
                          <a:cs typeface="Times New Roman" panose="02020603050405020304" pitchFamily="18" charset="0"/>
                        </a:rPr>
                        <a:t>年 份</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2010</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2011</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2012</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2013</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2014</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2015</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2016</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2017</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2018</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2019</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2020</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2021</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r>
              <a:tr h="400326">
                <a:tc>
                  <a:txBody>
                    <a:bodyPr/>
                    <a:lstStyle/>
                    <a:p>
                      <a:pPr algn="ctr"/>
                      <a:r>
                        <a:rPr lang="zh-CN" altLang="en-US" sz="1400" b="1" dirty="0">
                          <a:latin typeface="Times New Roman" panose="02020603050405020304" pitchFamily="18" charset="0"/>
                          <a:ea typeface="楷体" panose="02010609060101010101" pitchFamily="49" charset="-122"/>
                          <a:cs typeface="Times New Roman" panose="02020603050405020304" pitchFamily="18" charset="0"/>
                        </a:rPr>
                        <a:t>出生人口</a:t>
                      </a: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b="1" dirty="0">
                          <a:latin typeface="Times New Roman" panose="02020603050405020304" pitchFamily="18" charset="0"/>
                          <a:ea typeface="楷体" panose="02010609060101010101" pitchFamily="49" charset="-122"/>
                          <a:cs typeface="Times New Roman" panose="02020603050405020304" pitchFamily="18" charset="0"/>
                        </a:rPr>
                        <a:t>万人</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1574</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1604</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solidFill>
                            <a:schemeClr val="tx1"/>
                          </a:solidFill>
                          <a:uFillTx/>
                          <a:latin typeface="Times New Roman" panose="02020603050405020304" pitchFamily="18" charset="0"/>
                          <a:ea typeface="楷体" panose="02010609060101010101" pitchFamily="49" charset="-122"/>
                          <a:cs typeface="Times New Roman" panose="02020603050405020304" pitchFamily="18" charset="0"/>
                        </a:rPr>
                        <a:t>1635</a:t>
                      </a:r>
                      <a:endParaRPr lang="en-US" altLang="zh-CN" sz="1400" b="1" dirty="0">
                        <a:solidFill>
                          <a:schemeClr val="tx1"/>
                        </a:solidFill>
                        <a:uFillTx/>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1640</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1667</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1655</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1786</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1723</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1523</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1465</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1200</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1062</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r>
              <a:tr h="400326">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b="1" dirty="0">
                          <a:latin typeface="Times New Roman" panose="02020603050405020304" pitchFamily="18" charset="0"/>
                          <a:ea typeface="楷体" panose="02010609060101010101" pitchFamily="49" charset="-122"/>
                          <a:cs typeface="Times New Roman" panose="02020603050405020304" pitchFamily="18" charset="0"/>
                        </a:rPr>
                        <a:t>死亡人口</a:t>
                      </a: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b="1" dirty="0">
                          <a:latin typeface="Times New Roman" panose="02020603050405020304" pitchFamily="18" charset="0"/>
                          <a:ea typeface="楷体" panose="02010609060101010101" pitchFamily="49" charset="-122"/>
                          <a:cs typeface="Times New Roman" panose="02020603050405020304" pitchFamily="18" charset="0"/>
                        </a:rPr>
                        <a:t>万人</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967</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960</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966</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972</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977</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975</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977</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986</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993</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998</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996</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1014</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left)">
                                      <p:cBhvr>
                                        <p:cTn id="16" dur="500"/>
                                        <p:tgtEl>
                                          <p:spTgt spid="21"/>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19" grpId="0" animBg="1"/>
      <p:bldP spid="2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1925006" y="2914381"/>
            <a:ext cx="6758940" cy="396240"/>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925006" y="4118731"/>
            <a:ext cx="6758940" cy="406378"/>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927860" y="2514600"/>
            <a:ext cx="6758940" cy="39624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927860" y="3718950"/>
            <a:ext cx="6758940" cy="40637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7" name="表格 11"/>
          <p:cNvGraphicFramePr>
            <a:graphicFrameLocks noGrp="1"/>
          </p:cNvGraphicFramePr>
          <p:nvPr/>
        </p:nvGraphicFramePr>
        <p:xfrm>
          <a:off x="614366" y="2205169"/>
          <a:ext cx="8069580" cy="1105452"/>
        </p:xfrm>
        <a:graphic>
          <a:graphicData uri="http://schemas.openxmlformats.org/drawingml/2006/table">
            <a:tbl>
              <a:tblPr>
                <a:tableStyleId>{BC89EF96-8CEA-46FF-86C4-4CE0E7609802}</a:tableStyleId>
              </a:tblPr>
              <a:tblGrid>
                <a:gridCol w="1318116"/>
                <a:gridCol w="562622"/>
                <a:gridCol w="562622"/>
                <a:gridCol w="562622"/>
                <a:gridCol w="562622"/>
                <a:gridCol w="562622"/>
                <a:gridCol w="562622"/>
                <a:gridCol w="562622"/>
                <a:gridCol w="562622"/>
                <a:gridCol w="562622"/>
                <a:gridCol w="562622"/>
                <a:gridCol w="562622"/>
                <a:gridCol w="562622"/>
              </a:tblGrid>
              <a:tr h="243055">
                <a:tc>
                  <a:txBody>
                    <a:bodyPr/>
                    <a:lstStyle/>
                    <a:p>
                      <a:pPr algn="ctr"/>
                      <a:r>
                        <a:rPr lang="zh-CN" altLang="en-US" sz="1400" b="1" dirty="0">
                          <a:latin typeface="Times New Roman" panose="02020603050405020304" pitchFamily="18" charset="0"/>
                          <a:ea typeface="楷体" panose="02010609060101010101" pitchFamily="49" charset="-122"/>
                          <a:cs typeface="Times New Roman" panose="02020603050405020304" pitchFamily="18" charset="0"/>
                        </a:rPr>
                        <a:t>年 份</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1998</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1999</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2000</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2001</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2002</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2003</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2004</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2005</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2006</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2007</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2008</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2009</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r>
              <a:tr h="400326">
                <a:tc>
                  <a:txBody>
                    <a:bodyPr/>
                    <a:lstStyle/>
                    <a:p>
                      <a:pPr algn="ctr"/>
                      <a:r>
                        <a:rPr lang="zh-CN" altLang="en-US" sz="1400" b="1" dirty="0">
                          <a:latin typeface="Times New Roman" panose="02020603050405020304" pitchFamily="18" charset="0"/>
                          <a:ea typeface="楷体" panose="02010609060101010101" pitchFamily="49" charset="-122"/>
                          <a:cs typeface="Times New Roman" panose="02020603050405020304" pitchFamily="18" charset="0"/>
                        </a:rPr>
                        <a:t>出生人口</a:t>
                      </a: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b="1" dirty="0">
                          <a:latin typeface="Times New Roman" panose="02020603050405020304" pitchFamily="18" charset="0"/>
                          <a:ea typeface="楷体" panose="02010609060101010101" pitchFamily="49" charset="-122"/>
                          <a:cs typeface="Times New Roman" panose="02020603050405020304" pitchFamily="18" charset="0"/>
                        </a:rPr>
                        <a:t>万人</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1933</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1826</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1764</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1702</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1647</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1599</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1593</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1617</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1584</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1594</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1608</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1615</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r>
              <a:tr h="400326">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b="1" dirty="0">
                          <a:latin typeface="Times New Roman" panose="02020603050405020304" pitchFamily="18" charset="0"/>
                          <a:ea typeface="楷体" panose="02010609060101010101" pitchFamily="49" charset="-122"/>
                          <a:cs typeface="Times New Roman" panose="02020603050405020304" pitchFamily="18" charset="0"/>
                        </a:rPr>
                        <a:t>死亡人口</a:t>
                      </a: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b="1" dirty="0">
                          <a:latin typeface="Times New Roman" panose="02020603050405020304" pitchFamily="18" charset="0"/>
                          <a:ea typeface="楷体" panose="02010609060101010101" pitchFamily="49" charset="-122"/>
                          <a:cs typeface="Times New Roman" panose="02020603050405020304" pitchFamily="18" charset="0"/>
                        </a:rPr>
                        <a:t>万人</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803</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805</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811</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818</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821</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825</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832</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849</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892</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913</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935</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943</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r>
            </a:tbl>
          </a:graphicData>
        </a:graphic>
      </p:graphicFrame>
      <p:graphicFrame>
        <p:nvGraphicFramePr>
          <p:cNvPr id="18" name="表格 11"/>
          <p:cNvGraphicFramePr>
            <a:graphicFrameLocks noGrp="1"/>
          </p:cNvGraphicFramePr>
          <p:nvPr/>
        </p:nvGraphicFramePr>
        <p:xfrm>
          <a:off x="614366" y="3414850"/>
          <a:ext cx="8069580" cy="1105452"/>
        </p:xfrm>
        <a:graphic>
          <a:graphicData uri="http://schemas.openxmlformats.org/drawingml/2006/table">
            <a:tbl>
              <a:tblPr>
                <a:tableStyleId>{BC89EF96-8CEA-46FF-86C4-4CE0E7609802}</a:tableStyleId>
              </a:tblPr>
              <a:tblGrid>
                <a:gridCol w="1318116"/>
                <a:gridCol w="562622"/>
                <a:gridCol w="562622"/>
                <a:gridCol w="562622"/>
                <a:gridCol w="562622"/>
                <a:gridCol w="562622"/>
                <a:gridCol w="562622"/>
                <a:gridCol w="562622"/>
                <a:gridCol w="562622"/>
                <a:gridCol w="562622"/>
                <a:gridCol w="562622"/>
                <a:gridCol w="562622"/>
                <a:gridCol w="562622"/>
              </a:tblGrid>
              <a:tr h="243055">
                <a:tc>
                  <a:txBody>
                    <a:bodyPr/>
                    <a:lstStyle/>
                    <a:p>
                      <a:pPr algn="ctr"/>
                      <a:r>
                        <a:rPr lang="zh-CN" altLang="en-US" sz="1400" b="1" dirty="0">
                          <a:latin typeface="Times New Roman" panose="02020603050405020304" pitchFamily="18" charset="0"/>
                          <a:ea typeface="楷体" panose="02010609060101010101" pitchFamily="49" charset="-122"/>
                          <a:cs typeface="Times New Roman" panose="02020603050405020304" pitchFamily="18" charset="0"/>
                        </a:rPr>
                        <a:t>年 份</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2010</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2011</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2012</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2013</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2014</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2015</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2016</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2017</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2018</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2019</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2020</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2021</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r>
              <a:tr h="400326">
                <a:tc>
                  <a:txBody>
                    <a:bodyPr/>
                    <a:lstStyle/>
                    <a:p>
                      <a:pPr algn="ctr"/>
                      <a:r>
                        <a:rPr lang="zh-CN" altLang="en-US" sz="1400" b="1" dirty="0">
                          <a:latin typeface="Times New Roman" panose="02020603050405020304" pitchFamily="18" charset="0"/>
                          <a:ea typeface="楷体" panose="02010609060101010101" pitchFamily="49" charset="-122"/>
                          <a:cs typeface="Times New Roman" panose="02020603050405020304" pitchFamily="18" charset="0"/>
                        </a:rPr>
                        <a:t>出生人口</a:t>
                      </a: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b="1" dirty="0">
                          <a:latin typeface="Times New Roman" panose="02020603050405020304" pitchFamily="18" charset="0"/>
                          <a:ea typeface="楷体" panose="02010609060101010101" pitchFamily="49" charset="-122"/>
                          <a:cs typeface="Times New Roman" panose="02020603050405020304" pitchFamily="18" charset="0"/>
                        </a:rPr>
                        <a:t>万人</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1574</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1604</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1635</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1640</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1667</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1655</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1786</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1723</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1523</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1465</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1200</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1062</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r>
              <a:tr h="400326">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b="1" dirty="0">
                          <a:latin typeface="Times New Roman" panose="02020603050405020304" pitchFamily="18" charset="0"/>
                          <a:ea typeface="楷体" panose="02010609060101010101" pitchFamily="49" charset="-122"/>
                          <a:cs typeface="Times New Roman" panose="02020603050405020304" pitchFamily="18" charset="0"/>
                        </a:rPr>
                        <a:t>死亡人口</a:t>
                      </a: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400" b="1" dirty="0">
                          <a:latin typeface="Times New Roman" panose="02020603050405020304" pitchFamily="18" charset="0"/>
                          <a:ea typeface="楷体" panose="02010609060101010101" pitchFamily="49" charset="-122"/>
                          <a:cs typeface="Times New Roman" panose="02020603050405020304" pitchFamily="18" charset="0"/>
                        </a:rPr>
                        <a:t>万人</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967</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960</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966</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972</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977</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975</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977</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986</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993</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998</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996</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c>
                  <a:txBody>
                    <a:bodyPr/>
                    <a:lstStyle/>
                    <a:p>
                      <a:pPr algn="ctr"/>
                      <a:r>
                        <a:rPr lang="en-US" altLang="zh-CN" sz="1400" b="1" dirty="0">
                          <a:latin typeface="Times New Roman" panose="02020603050405020304" pitchFamily="18" charset="0"/>
                          <a:ea typeface="楷体" panose="02010609060101010101" pitchFamily="49" charset="-122"/>
                          <a:cs typeface="Times New Roman" panose="02020603050405020304" pitchFamily="18" charset="0"/>
                        </a:rPr>
                        <a:t>1014</a:t>
                      </a:r>
                      <a:endParaRPr lang="zh-CN" altLang="en-US" sz="14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noFill/>
                  </a:tcPr>
                </a:tc>
              </a:tr>
            </a:tbl>
          </a:graphicData>
        </a:graphic>
      </p:graphicFrame>
      <p:pic>
        <p:nvPicPr>
          <p:cNvPr id="4" name="图片 7"/>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390201" y="616130"/>
            <a:ext cx="1033157" cy="1484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圆角矩形标注 2"/>
          <p:cNvSpPr>
            <a:spLocks noChangeArrowheads="1"/>
          </p:cNvSpPr>
          <p:nvPr/>
        </p:nvSpPr>
        <p:spPr bwMode="auto">
          <a:xfrm>
            <a:off x="1810706" y="683434"/>
            <a:ext cx="6502714" cy="1017725"/>
          </a:xfrm>
          <a:prstGeom prst="wedgeRoundRectCallout">
            <a:avLst>
              <a:gd name="adj1" fmla="val -55208"/>
              <a:gd name="adj2" fmla="val -18548"/>
              <a:gd name="adj3" fmla="val 16667"/>
            </a:avLst>
          </a:prstGeom>
          <a:solidFill>
            <a:srgbClr val="FAD6E8"/>
          </a:solidFill>
          <a:ln w="19050">
            <a:solidFill>
              <a:srgbClr val="E72D8B"/>
            </a:solidFill>
            <a:miter lim="800000"/>
          </a:ln>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400" b="1" dirty="0">
                <a:latin typeface="楷体" panose="02010609060101010101" pitchFamily="49" charset="-122"/>
                <a:ea typeface="楷体" panose="02010609060101010101" pitchFamily="49" charset="-122"/>
              </a:rPr>
              <a:t>要清楚地表示</a:t>
            </a:r>
            <a:r>
              <a:rPr lang="en-US" altLang="zh-CN" sz="2400" b="1" dirty="0">
                <a:latin typeface="楷体" panose="02010609060101010101" pitchFamily="49" charset="-122"/>
                <a:ea typeface="楷体" panose="02010609060101010101" pitchFamily="49" charset="-122"/>
              </a:rPr>
              <a:t>1998—2021</a:t>
            </a:r>
            <a:r>
              <a:rPr lang="zh-CN" altLang="en-US" sz="2400" b="1" dirty="0">
                <a:latin typeface="楷体" panose="02010609060101010101" pitchFamily="49" charset="-122"/>
                <a:ea typeface="楷体" panose="02010609060101010101" pitchFamily="49" charset="-122"/>
              </a:rPr>
              <a:t>年全国出生人口数和死亡人口数的</a:t>
            </a:r>
            <a:r>
              <a:rPr lang="zh-CN" altLang="en-US" sz="2400" b="1" dirty="0">
                <a:solidFill>
                  <a:srgbClr val="0000FF"/>
                </a:solidFill>
                <a:highlight>
                  <a:srgbClr val="FBF4DE"/>
                </a:highlight>
                <a:latin typeface="楷体" panose="02010609060101010101" pitchFamily="49" charset="-122"/>
                <a:ea typeface="楷体" panose="02010609060101010101" pitchFamily="49" charset="-122"/>
              </a:rPr>
              <a:t>变化情况</a:t>
            </a:r>
            <a:r>
              <a:rPr lang="zh-CN" altLang="en-US" sz="2400" b="1" dirty="0">
                <a:latin typeface="楷体" panose="02010609060101010101" pitchFamily="49" charset="-122"/>
                <a:ea typeface="楷体" panose="02010609060101010101" pitchFamily="49" charset="-122"/>
              </a:rPr>
              <a:t>，应该用什么统计图？</a:t>
            </a:r>
            <a:endParaRPr lang="zh-CN" altLang="en-US" sz="2400" b="1" dirty="0">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rot="18228462">
            <a:off x="1325282" y="4030756"/>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1998</a:t>
            </a:r>
            <a:endParaRPr lang="zh-CN" altLang="en-US" sz="1400" dirty="0">
              <a:latin typeface="Times New Roman" panose="02020603050405020304" pitchFamily="18" charset="0"/>
              <a:cs typeface="Times New Roman" panose="02020603050405020304" pitchFamily="18" charset="0"/>
            </a:endParaRPr>
          </a:p>
        </p:txBody>
      </p:sp>
      <p:sp>
        <p:nvSpPr>
          <p:cNvPr id="5" name="文本框 4"/>
          <p:cNvSpPr txBox="1"/>
          <p:nvPr/>
        </p:nvSpPr>
        <p:spPr>
          <a:xfrm rot="18228462">
            <a:off x="1576745" y="4046001"/>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1999</a:t>
            </a:r>
            <a:endParaRPr lang="zh-CN" altLang="en-US" sz="1400" dirty="0">
              <a:latin typeface="Times New Roman" panose="02020603050405020304" pitchFamily="18" charset="0"/>
              <a:cs typeface="Times New Roman" panose="02020603050405020304" pitchFamily="18" charset="0"/>
            </a:endParaRPr>
          </a:p>
        </p:txBody>
      </p:sp>
      <p:sp>
        <p:nvSpPr>
          <p:cNvPr id="6" name="文本框 5"/>
          <p:cNvSpPr txBox="1"/>
          <p:nvPr/>
        </p:nvSpPr>
        <p:spPr>
          <a:xfrm rot="18228462">
            <a:off x="1835797" y="4057903"/>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2000</a:t>
            </a:r>
            <a:endParaRPr lang="zh-CN" altLang="en-US" sz="1400" dirty="0">
              <a:latin typeface="Times New Roman" panose="02020603050405020304" pitchFamily="18" charset="0"/>
              <a:cs typeface="Times New Roman" panose="02020603050405020304" pitchFamily="18" charset="0"/>
            </a:endParaRPr>
          </a:p>
        </p:txBody>
      </p:sp>
      <p:sp>
        <p:nvSpPr>
          <p:cNvPr id="7" name="文本框 6"/>
          <p:cNvSpPr txBox="1"/>
          <p:nvPr/>
        </p:nvSpPr>
        <p:spPr>
          <a:xfrm rot="18228462">
            <a:off x="2086408" y="4030756"/>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2001</a:t>
            </a:r>
            <a:endParaRPr lang="zh-CN" altLang="en-US" sz="1400" dirty="0">
              <a:latin typeface="Times New Roman" panose="02020603050405020304" pitchFamily="18" charset="0"/>
              <a:cs typeface="Times New Roman" panose="02020603050405020304" pitchFamily="18" charset="0"/>
            </a:endParaRPr>
          </a:p>
        </p:txBody>
      </p:sp>
      <p:sp>
        <p:nvSpPr>
          <p:cNvPr id="8" name="文本框 7"/>
          <p:cNvSpPr txBox="1"/>
          <p:nvPr/>
        </p:nvSpPr>
        <p:spPr>
          <a:xfrm rot="18228462">
            <a:off x="2350761" y="4057782"/>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2002</a:t>
            </a:r>
            <a:endParaRPr lang="zh-CN" altLang="en-US" sz="1400" dirty="0">
              <a:latin typeface="Times New Roman" panose="02020603050405020304" pitchFamily="18" charset="0"/>
              <a:cs typeface="Times New Roman" panose="02020603050405020304" pitchFamily="18" charset="0"/>
            </a:endParaRPr>
          </a:p>
        </p:txBody>
      </p:sp>
      <p:sp>
        <p:nvSpPr>
          <p:cNvPr id="9" name="文本框 8"/>
          <p:cNvSpPr txBox="1"/>
          <p:nvPr/>
        </p:nvSpPr>
        <p:spPr>
          <a:xfrm rot="18228462">
            <a:off x="2626141" y="4050167"/>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2003</a:t>
            </a:r>
            <a:endParaRPr lang="zh-CN" altLang="en-US" sz="1400" dirty="0">
              <a:latin typeface="Times New Roman" panose="02020603050405020304" pitchFamily="18" charset="0"/>
              <a:cs typeface="Times New Roman" panose="02020603050405020304" pitchFamily="18" charset="0"/>
            </a:endParaRPr>
          </a:p>
        </p:txBody>
      </p:sp>
      <p:sp>
        <p:nvSpPr>
          <p:cNvPr id="10" name="文本框 9"/>
          <p:cNvSpPr txBox="1"/>
          <p:nvPr/>
        </p:nvSpPr>
        <p:spPr>
          <a:xfrm rot="18228462">
            <a:off x="2869761" y="4041669"/>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2004</a:t>
            </a:r>
            <a:endParaRPr lang="zh-CN" altLang="en-US" sz="1400" dirty="0">
              <a:latin typeface="Times New Roman" panose="02020603050405020304" pitchFamily="18" charset="0"/>
              <a:cs typeface="Times New Roman" panose="02020603050405020304" pitchFamily="18" charset="0"/>
            </a:endParaRPr>
          </a:p>
        </p:txBody>
      </p:sp>
      <p:sp>
        <p:nvSpPr>
          <p:cNvPr id="11" name="文本框 10"/>
          <p:cNvSpPr txBox="1"/>
          <p:nvPr/>
        </p:nvSpPr>
        <p:spPr>
          <a:xfrm rot="18228462">
            <a:off x="3143929" y="4041668"/>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2005</a:t>
            </a:r>
            <a:endParaRPr lang="zh-CN" altLang="en-US" sz="1400" dirty="0">
              <a:latin typeface="Times New Roman" panose="02020603050405020304" pitchFamily="18" charset="0"/>
              <a:cs typeface="Times New Roman" panose="02020603050405020304" pitchFamily="18" charset="0"/>
            </a:endParaRPr>
          </a:p>
        </p:txBody>
      </p:sp>
      <p:sp>
        <p:nvSpPr>
          <p:cNvPr id="12" name="文本框 11"/>
          <p:cNvSpPr txBox="1"/>
          <p:nvPr/>
        </p:nvSpPr>
        <p:spPr>
          <a:xfrm rot="18228462">
            <a:off x="3401668" y="4049288"/>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2006</a:t>
            </a:r>
            <a:endParaRPr lang="zh-CN" altLang="en-US" sz="1400" dirty="0">
              <a:latin typeface="Times New Roman" panose="02020603050405020304" pitchFamily="18" charset="0"/>
              <a:cs typeface="Times New Roman" panose="02020603050405020304" pitchFamily="18" charset="0"/>
            </a:endParaRPr>
          </a:p>
        </p:txBody>
      </p:sp>
      <p:sp>
        <p:nvSpPr>
          <p:cNvPr id="13" name="文本框 12"/>
          <p:cNvSpPr txBox="1"/>
          <p:nvPr/>
        </p:nvSpPr>
        <p:spPr>
          <a:xfrm rot="18228462">
            <a:off x="3670152" y="4041667"/>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2007</a:t>
            </a:r>
            <a:endParaRPr lang="zh-CN" altLang="en-US" sz="1400" dirty="0">
              <a:latin typeface="Times New Roman" panose="02020603050405020304" pitchFamily="18" charset="0"/>
              <a:cs typeface="Times New Roman" panose="02020603050405020304" pitchFamily="18" charset="0"/>
            </a:endParaRPr>
          </a:p>
        </p:txBody>
      </p:sp>
      <p:sp>
        <p:nvSpPr>
          <p:cNvPr id="14" name="文本框 13"/>
          <p:cNvSpPr txBox="1"/>
          <p:nvPr/>
        </p:nvSpPr>
        <p:spPr>
          <a:xfrm rot="18228462">
            <a:off x="3919210" y="4030755"/>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2008</a:t>
            </a:r>
            <a:endParaRPr lang="zh-CN" altLang="en-US" sz="1400" dirty="0">
              <a:latin typeface="Times New Roman" panose="02020603050405020304" pitchFamily="18" charset="0"/>
              <a:cs typeface="Times New Roman" panose="02020603050405020304" pitchFamily="18" charset="0"/>
            </a:endParaRPr>
          </a:p>
        </p:txBody>
      </p:sp>
      <p:sp>
        <p:nvSpPr>
          <p:cNvPr id="15" name="文本框 14"/>
          <p:cNvSpPr txBox="1"/>
          <p:nvPr/>
        </p:nvSpPr>
        <p:spPr>
          <a:xfrm rot="18228462">
            <a:off x="4179701" y="4034045"/>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2009</a:t>
            </a:r>
            <a:endParaRPr lang="zh-CN" altLang="en-US" sz="1400" dirty="0">
              <a:latin typeface="Times New Roman" panose="02020603050405020304" pitchFamily="18" charset="0"/>
              <a:cs typeface="Times New Roman" panose="02020603050405020304" pitchFamily="18" charset="0"/>
            </a:endParaRPr>
          </a:p>
        </p:txBody>
      </p:sp>
      <p:sp>
        <p:nvSpPr>
          <p:cNvPr id="16" name="文本框 15"/>
          <p:cNvSpPr txBox="1"/>
          <p:nvPr/>
        </p:nvSpPr>
        <p:spPr>
          <a:xfrm rot="18228462">
            <a:off x="4445549" y="4045355"/>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2010</a:t>
            </a:r>
            <a:endParaRPr lang="zh-CN" altLang="en-US" sz="1400" dirty="0">
              <a:latin typeface="Times New Roman" panose="02020603050405020304" pitchFamily="18" charset="0"/>
              <a:cs typeface="Times New Roman" panose="02020603050405020304" pitchFamily="18" charset="0"/>
            </a:endParaRPr>
          </a:p>
        </p:txBody>
      </p:sp>
      <p:sp>
        <p:nvSpPr>
          <p:cNvPr id="17" name="文本框 16"/>
          <p:cNvSpPr txBox="1"/>
          <p:nvPr/>
        </p:nvSpPr>
        <p:spPr>
          <a:xfrm rot="18228462">
            <a:off x="4703801" y="4047585"/>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2011</a:t>
            </a:r>
            <a:endParaRPr lang="zh-CN" altLang="en-US" sz="1400" dirty="0">
              <a:latin typeface="Times New Roman" panose="02020603050405020304" pitchFamily="18" charset="0"/>
              <a:cs typeface="Times New Roman" panose="02020603050405020304" pitchFamily="18" charset="0"/>
            </a:endParaRPr>
          </a:p>
        </p:txBody>
      </p:sp>
      <p:sp>
        <p:nvSpPr>
          <p:cNvPr id="18" name="文本框 17"/>
          <p:cNvSpPr txBox="1"/>
          <p:nvPr/>
        </p:nvSpPr>
        <p:spPr>
          <a:xfrm rot="18228462">
            <a:off x="4954256" y="4048437"/>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2012</a:t>
            </a:r>
            <a:endParaRPr lang="zh-CN" altLang="en-US" sz="1400" dirty="0">
              <a:latin typeface="Times New Roman" panose="02020603050405020304" pitchFamily="18" charset="0"/>
              <a:cs typeface="Times New Roman" panose="02020603050405020304" pitchFamily="18" charset="0"/>
            </a:endParaRPr>
          </a:p>
        </p:txBody>
      </p:sp>
      <p:sp>
        <p:nvSpPr>
          <p:cNvPr id="19" name="文本框 18"/>
          <p:cNvSpPr txBox="1"/>
          <p:nvPr/>
        </p:nvSpPr>
        <p:spPr>
          <a:xfrm rot="18228462">
            <a:off x="5217606" y="4037736"/>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2013</a:t>
            </a:r>
            <a:endParaRPr lang="zh-CN" altLang="en-US" sz="1400" dirty="0">
              <a:latin typeface="Times New Roman" panose="02020603050405020304" pitchFamily="18" charset="0"/>
              <a:cs typeface="Times New Roman" panose="02020603050405020304" pitchFamily="18" charset="0"/>
            </a:endParaRPr>
          </a:p>
        </p:txBody>
      </p:sp>
      <p:sp>
        <p:nvSpPr>
          <p:cNvPr id="20" name="文本框 19"/>
          <p:cNvSpPr txBox="1"/>
          <p:nvPr/>
        </p:nvSpPr>
        <p:spPr>
          <a:xfrm rot="18228462">
            <a:off x="5453027" y="4045356"/>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2014</a:t>
            </a:r>
            <a:endParaRPr lang="zh-CN" altLang="en-US" sz="1400" dirty="0">
              <a:latin typeface="Times New Roman" panose="02020603050405020304" pitchFamily="18" charset="0"/>
              <a:cs typeface="Times New Roman" panose="02020603050405020304" pitchFamily="18" charset="0"/>
            </a:endParaRPr>
          </a:p>
        </p:txBody>
      </p:sp>
      <p:sp>
        <p:nvSpPr>
          <p:cNvPr id="21" name="文本框 20"/>
          <p:cNvSpPr txBox="1"/>
          <p:nvPr/>
        </p:nvSpPr>
        <p:spPr>
          <a:xfrm rot="18228462">
            <a:off x="5742875" y="4047585"/>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2015</a:t>
            </a:r>
            <a:endParaRPr lang="zh-CN" altLang="en-US" sz="1400" dirty="0">
              <a:latin typeface="Times New Roman" panose="02020603050405020304" pitchFamily="18" charset="0"/>
              <a:cs typeface="Times New Roman" panose="02020603050405020304" pitchFamily="18" charset="0"/>
            </a:endParaRPr>
          </a:p>
        </p:txBody>
      </p:sp>
      <p:sp>
        <p:nvSpPr>
          <p:cNvPr id="22" name="文本框 21"/>
          <p:cNvSpPr txBox="1"/>
          <p:nvPr/>
        </p:nvSpPr>
        <p:spPr>
          <a:xfrm rot="18228462">
            <a:off x="5995597" y="4062828"/>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2016</a:t>
            </a:r>
            <a:endParaRPr lang="zh-CN" altLang="en-US" sz="1400" dirty="0">
              <a:latin typeface="Times New Roman" panose="02020603050405020304" pitchFamily="18" charset="0"/>
              <a:cs typeface="Times New Roman" panose="02020603050405020304" pitchFamily="18" charset="0"/>
            </a:endParaRPr>
          </a:p>
        </p:txBody>
      </p:sp>
      <p:sp>
        <p:nvSpPr>
          <p:cNvPr id="23" name="文本框 22"/>
          <p:cNvSpPr txBox="1"/>
          <p:nvPr/>
        </p:nvSpPr>
        <p:spPr>
          <a:xfrm rot="18228462">
            <a:off x="6260300" y="4048437"/>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2017</a:t>
            </a:r>
            <a:endParaRPr lang="zh-CN" altLang="en-US" sz="1400" dirty="0">
              <a:latin typeface="Times New Roman" panose="02020603050405020304" pitchFamily="18" charset="0"/>
              <a:cs typeface="Times New Roman" panose="02020603050405020304" pitchFamily="18" charset="0"/>
            </a:endParaRPr>
          </a:p>
        </p:txBody>
      </p:sp>
      <p:sp>
        <p:nvSpPr>
          <p:cNvPr id="24" name="文本框 23"/>
          <p:cNvSpPr txBox="1"/>
          <p:nvPr/>
        </p:nvSpPr>
        <p:spPr>
          <a:xfrm rot="18228462">
            <a:off x="6518827" y="4045356"/>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2018</a:t>
            </a:r>
            <a:endParaRPr lang="zh-CN" altLang="en-US" sz="1400" dirty="0">
              <a:latin typeface="Times New Roman" panose="02020603050405020304" pitchFamily="18" charset="0"/>
              <a:cs typeface="Times New Roman" panose="02020603050405020304" pitchFamily="18" charset="0"/>
            </a:endParaRPr>
          </a:p>
        </p:txBody>
      </p:sp>
      <p:sp>
        <p:nvSpPr>
          <p:cNvPr id="25" name="文本框 24"/>
          <p:cNvSpPr txBox="1"/>
          <p:nvPr/>
        </p:nvSpPr>
        <p:spPr>
          <a:xfrm rot="18228462">
            <a:off x="6780952" y="4037736"/>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2019</a:t>
            </a:r>
            <a:endParaRPr lang="zh-CN" altLang="en-US" sz="1400" dirty="0">
              <a:latin typeface="Times New Roman" panose="02020603050405020304" pitchFamily="18" charset="0"/>
              <a:cs typeface="Times New Roman" panose="02020603050405020304" pitchFamily="18" charset="0"/>
            </a:endParaRPr>
          </a:p>
        </p:txBody>
      </p:sp>
      <p:sp>
        <p:nvSpPr>
          <p:cNvPr id="26" name="文本框 25"/>
          <p:cNvSpPr txBox="1"/>
          <p:nvPr/>
        </p:nvSpPr>
        <p:spPr>
          <a:xfrm rot="18228462">
            <a:off x="7077529" y="4065305"/>
            <a:ext cx="600292"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2020</a:t>
            </a:r>
            <a:endParaRPr lang="zh-CN" altLang="en-US" sz="1400" dirty="0">
              <a:latin typeface="Times New Roman" panose="02020603050405020304" pitchFamily="18" charset="0"/>
              <a:cs typeface="Times New Roman" panose="02020603050405020304" pitchFamily="18" charset="0"/>
            </a:endParaRPr>
          </a:p>
        </p:txBody>
      </p:sp>
      <p:sp>
        <p:nvSpPr>
          <p:cNvPr id="27" name="文本框 26"/>
          <p:cNvSpPr txBox="1"/>
          <p:nvPr/>
        </p:nvSpPr>
        <p:spPr>
          <a:xfrm rot="18228462">
            <a:off x="7348083" y="4030755"/>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2021</a:t>
            </a:r>
            <a:endParaRPr lang="zh-CN" altLang="en-US" sz="1400" dirty="0">
              <a:latin typeface="Times New Roman" panose="02020603050405020304" pitchFamily="18" charset="0"/>
              <a:cs typeface="Times New Roman" panose="02020603050405020304" pitchFamily="18" charset="0"/>
            </a:endParaRPr>
          </a:p>
        </p:txBody>
      </p:sp>
      <p:cxnSp>
        <p:nvCxnSpPr>
          <p:cNvPr id="28" name="直接箭头连接符 27"/>
          <p:cNvCxnSpPr/>
          <p:nvPr/>
        </p:nvCxnSpPr>
        <p:spPr>
          <a:xfrm>
            <a:off x="1470660" y="4023360"/>
            <a:ext cx="678942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7794103" y="4042515"/>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zh-CN" altLang="en-US" sz="1600" dirty="0">
                <a:latin typeface="Times New Roman" panose="02020603050405020304" pitchFamily="18" charset="0"/>
                <a:cs typeface="Times New Roman" panose="02020603050405020304" pitchFamily="18" charset="0"/>
              </a:rPr>
              <a:t>年份</a:t>
            </a:r>
            <a:endParaRPr lang="zh-CN" altLang="en-US" sz="1600" dirty="0">
              <a:latin typeface="Times New Roman" panose="02020603050405020304" pitchFamily="18" charset="0"/>
              <a:cs typeface="Times New Roman" panose="02020603050405020304" pitchFamily="18" charset="0"/>
            </a:endParaRPr>
          </a:p>
        </p:txBody>
      </p:sp>
      <p:cxnSp>
        <p:nvCxnSpPr>
          <p:cNvPr id="30" name="直接箭头连接符 29"/>
          <p:cNvCxnSpPr/>
          <p:nvPr/>
        </p:nvCxnSpPr>
        <p:spPr>
          <a:xfrm flipV="1">
            <a:off x="1455420" y="1242060"/>
            <a:ext cx="0" cy="238556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838858" y="908771"/>
            <a:ext cx="1434765"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zh-CN" altLang="en-US" sz="1600" dirty="0">
                <a:latin typeface="Times New Roman" panose="02020603050405020304" pitchFamily="18" charset="0"/>
                <a:cs typeface="Times New Roman" panose="02020603050405020304" pitchFamily="18" charset="0"/>
              </a:rPr>
              <a:t>人口数</a:t>
            </a:r>
            <a:r>
              <a:rPr lang="en-US" altLang="zh-CN" sz="1600" dirty="0">
                <a:latin typeface="Times New Roman" panose="02020603050405020304" pitchFamily="18" charset="0"/>
                <a:cs typeface="Times New Roman" panose="02020603050405020304" pitchFamily="18" charset="0"/>
              </a:rPr>
              <a:t>/</a:t>
            </a:r>
            <a:r>
              <a:rPr lang="zh-CN" altLang="en-US" sz="1600" dirty="0">
                <a:latin typeface="Times New Roman" panose="02020603050405020304" pitchFamily="18" charset="0"/>
                <a:cs typeface="Times New Roman" panose="02020603050405020304" pitchFamily="18" charset="0"/>
              </a:rPr>
              <a:t>万人</a:t>
            </a:r>
            <a:endParaRPr lang="zh-CN" altLang="en-US" sz="1600" dirty="0">
              <a:latin typeface="Times New Roman" panose="02020603050405020304" pitchFamily="18" charset="0"/>
              <a:cs typeface="Times New Roman" panose="02020603050405020304" pitchFamily="18" charset="0"/>
            </a:endParaRPr>
          </a:p>
        </p:txBody>
      </p:sp>
      <p:sp>
        <p:nvSpPr>
          <p:cNvPr id="37" name="文本框 36"/>
          <p:cNvSpPr txBox="1"/>
          <p:nvPr/>
        </p:nvSpPr>
        <p:spPr>
          <a:xfrm>
            <a:off x="979438" y="3295998"/>
            <a:ext cx="570666"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500</a:t>
            </a:r>
            <a:endParaRPr lang="zh-CN" altLang="en-US" sz="1600" dirty="0">
              <a:latin typeface="Times New Roman" panose="02020603050405020304" pitchFamily="18" charset="0"/>
              <a:cs typeface="Times New Roman" panose="02020603050405020304" pitchFamily="18" charset="0"/>
            </a:endParaRPr>
          </a:p>
        </p:txBody>
      </p:sp>
      <p:sp>
        <p:nvSpPr>
          <p:cNvPr id="39" name="文本框 38"/>
          <p:cNvSpPr txBox="1"/>
          <p:nvPr/>
        </p:nvSpPr>
        <p:spPr>
          <a:xfrm>
            <a:off x="1159923" y="3838843"/>
            <a:ext cx="289848"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0</a:t>
            </a:r>
            <a:endParaRPr lang="zh-CN" altLang="en-US" sz="1600" dirty="0">
              <a:latin typeface="Times New Roman" panose="02020603050405020304" pitchFamily="18" charset="0"/>
              <a:cs typeface="Times New Roman" panose="02020603050405020304" pitchFamily="18" charset="0"/>
            </a:endParaRPr>
          </a:p>
        </p:txBody>
      </p:sp>
      <p:sp>
        <p:nvSpPr>
          <p:cNvPr id="40" name="任意多边形: 形状 39"/>
          <p:cNvSpPr/>
          <p:nvPr/>
        </p:nvSpPr>
        <p:spPr>
          <a:xfrm>
            <a:off x="1457431" y="3609973"/>
            <a:ext cx="64294" cy="427251"/>
          </a:xfrm>
          <a:custGeom>
            <a:avLst/>
            <a:gdLst>
              <a:gd name="connsiteX0" fmla="*/ 4762 w 64294"/>
              <a:gd name="connsiteY0" fmla="*/ 0 h 419100"/>
              <a:gd name="connsiteX1" fmla="*/ 4762 w 64294"/>
              <a:gd name="connsiteY1" fmla="*/ 90487 h 419100"/>
              <a:gd name="connsiteX2" fmla="*/ 64294 w 64294"/>
              <a:gd name="connsiteY2" fmla="*/ 128587 h 419100"/>
              <a:gd name="connsiteX3" fmla="*/ 21431 w 64294"/>
              <a:gd name="connsiteY3" fmla="*/ 178594 h 419100"/>
              <a:gd name="connsiteX4" fmla="*/ 50006 w 64294"/>
              <a:gd name="connsiteY4" fmla="*/ 240506 h 419100"/>
              <a:gd name="connsiteX5" fmla="*/ 0 w 64294"/>
              <a:gd name="connsiteY5" fmla="*/ 283369 h 419100"/>
              <a:gd name="connsiteX6" fmla="*/ 26194 w 64294"/>
              <a:gd name="connsiteY6" fmla="*/ 335756 h 419100"/>
              <a:gd name="connsiteX7" fmla="*/ 19050 w 64294"/>
              <a:gd name="connsiteY7" fmla="*/ 4191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94" h="419100">
                <a:moveTo>
                  <a:pt x="4762" y="0"/>
                </a:moveTo>
                <a:lnTo>
                  <a:pt x="4762" y="90487"/>
                </a:lnTo>
                <a:lnTo>
                  <a:pt x="64294" y="128587"/>
                </a:lnTo>
                <a:lnTo>
                  <a:pt x="21431" y="178594"/>
                </a:lnTo>
                <a:lnTo>
                  <a:pt x="50006" y="240506"/>
                </a:lnTo>
                <a:lnTo>
                  <a:pt x="0" y="283369"/>
                </a:lnTo>
                <a:lnTo>
                  <a:pt x="26194" y="335756"/>
                </a:lnTo>
                <a:lnTo>
                  <a:pt x="19050" y="419100"/>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9" name="组合 78"/>
          <p:cNvGrpSpPr/>
          <p:nvPr/>
        </p:nvGrpSpPr>
        <p:grpSpPr>
          <a:xfrm>
            <a:off x="1679217" y="1785100"/>
            <a:ext cx="6036336" cy="1042810"/>
            <a:chOff x="1679217" y="1785100"/>
            <a:chExt cx="6036336" cy="1042810"/>
          </a:xfrm>
        </p:grpSpPr>
        <p:sp>
          <p:nvSpPr>
            <p:cNvPr id="44" name="椭圆 43"/>
            <p:cNvSpPr/>
            <p:nvPr/>
          </p:nvSpPr>
          <p:spPr>
            <a:xfrm>
              <a:off x="1679217" y="1785100"/>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1936770" y="1895204"/>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2201623" y="1971967"/>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2461713" y="2043967"/>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2713290" y="2104628"/>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2980242" y="2159375"/>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3232418" y="2159375"/>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3503737" y="2145258"/>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3755913" y="2168875"/>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4020766" y="2163422"/>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4279408" y="2140628"/>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4531743" y="2137276"/>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4793370" y="2181228"/>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5050468" y="2147915"/>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5307332" y="2109131"/>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5577317" y="2114880"/>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5822690" y="2075137"/>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6086124" y="2083962"/>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6350645" y="1931204"/>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6602821" y="2007967"/>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6868070" y="2232229"/>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7118691" y="2296111"/>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7388722" y="2611951"/>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7643553" y="2755910"/>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形状 67"/>
            <p:cNvSpPr/>
            <p:nvPr/>
          </p:nvSpPr>
          <p:spPr>
            <a:xfrm>
              <a:off x="1699260" y="1813560"/>
              <a:ext cx="5989320" cy="982980"/>
            </a:xfrm>
            <a:custGeom>
              <a:avLst/>
              <a:gdLst>
                <a:gd name="connsiteX0" fmla="*/ 0 w 5989320"/>
                <a:gd name="connsiteY0" fmla="*/ 0 h 982980"/>
                <a:gd name="connsiteX1" fmla="*/ 281940 w 5989320"/>
                <a:gd name="connsiteY1" fmla="*/ 121920 h 982980"/>
                <a:gd name="connsiteX2" fmla="*/ 533400 w 5989320"/>
                <a:gd name="connsiteY2" fmla="*/ 190500 h 982980"/>
                <a:gd name="connsiteX3" fmla="*/ 792480 w 5989320"/>
                <a:gd name="connsiteY3" fmla="*/ 266700 h 982980"/>
                <a:gd name="connsiteX4" fmla="*/ 1051560 w 5989320"/>
                <a:gd name="connsiteY4" fmla="*/ 327660 h 982980"/>
                <a:gd name="connsiteX5" fmla="*/ 1318260 w 5989320"/>
                <a:gd name="connsiteY5" fmla="*/ 381000 h 982980"/>
                <a:gd name="connsiteX6" fmla="*/ 1577340 w 5989320"/>
                <a:gd name="connsiteY6" fmla="*/ 388620 h 982980"/>
                <a:gd name="connsiteX7" fmla="*/ 1828800 w 5989320"/>
                <a:gd name="connsiteY7" fmla="*/ 365760 h 982980"/>
                <a:gd name="connsiteX8" fmla="*/ 2087880 w 5989320"/>
                <a:gd name="connsiteY8" fmla="*/ 396240 h 982980"/>
                <a:gd name="connsiteX9" fmla="*/ 2354580 w 5989320"/>
                <a:gd name="connsiteY9" fmla="*/ 388620 h 982980"/>
                <a:gd name="connsiteX10" fmla="*/ 2621280 w 5989320"/>
                <a:gd name="connsiteY10" fmla="*/ 365760 h 982980"/>
                <a:gd name="connsiteX11" fmla="*/ 2872740 w 5989320"/>
                <a:gd name="connsiteY11" fmla="*/ 358140 h 982980"/>
                <a:gd name="connsiteX12" fmla="*/ 3131820 w 5989320"/>
                <a:gd name="connsiteY12" fmla="*/ 396240 h 982980"/>
                <a:gd name="connsiteX13" fmla="*/ 3383280 w 5989320"/>
                <a:gd name="connsiteY13" fmla="*/ 365760 h 982980"/>
                <a:gd name="connsiteX14" fmla="*/ 3649980 w 5989320"/>
                <a:gd name="connsiteY14" fmla="*/ 335280 h 982980"/>
                <a:gd name="connsiteX15" fmla="*/ 3916680 w 5989320"/>
                <a:gd name="connsiteY15" fmla="*/ 327660 h 982980"/>
                <a:gd name="connsiteX16" fmla="*/ 4152900 w 5989320"/>
                <a:gd name="connsiteY16" fmla="*/ 297180 h 982980"/>
                <a:gd name="connsiteX17" fmla="*/ 4427220 w 5989320"/>
                <a:gd name="connsiteY17" fmla="*/ 304800 h 982980"/>
                <a:gd name="connsiteX18" fmla="*/ 4686300 w 5989320"/>
                <a:gd name="connsiteY18" fmla="*/ 144780 h 982980"/>
                <a:gd name="connsiteX19" fmla="*/ 4937760 w 5989320"/>
                <a:gd name="connsiteY19" fmla="*/ 236220 h 982980"/>
                <a:gd name="connsiteX20" fmla="*/ 5204460 w 5989320"/>
                <a:gd name="connsiteY20" fmla="*/ 464820 h 982980"/>
                <a:gd name="connsiteX21" fmla="*/ 5455920 w 5989320"/>
                <a:gd name="connsiteY21" fmla="*/ 518160 h 982980"/>
                <a:gd name="connsiteX22" fmla="*/ 5722620 w 5989320"/>
                <a:gd name="connsiteY22" fmla="*/ 830580 h 982980"/>
                <a:gd name="connsiteX23" fmla="*/ 5989320 w 5989320"/>
                <a:gd name="connsiteY23" fmla="*/ 982980 h 982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989320" h="982980">
                  <a:moveTo>
                    <a:pt x="0" y="0"/>
                  </a:moveTo>
                  <a:lnTo>
                    <a:pt x="281940" y="121920"/>
                  </a:lnTo>
                  <a:lnTo>
                    <a:pt x="533400" y="190500"/>
                  </a:lnTo>
                  <a:lnTo>
                    <a:pt x="792480" y="266700"/>
                  </a:lnTo>
                  <a:lnTo>
                    <a:pt x="1051560" y="327660"/>
                  </a:lnTo>
                  <a:lnTo>
                    <a:pt x="1318260" y="381000"/>
                  </a:lnTo>
                  <a:lnTo>
                    <a:pt x="1577340" y="388620"/>
                  </a:lnTo>
                  <a:lnTo>
                    <a:pt x="1828800" y="365760"/>
                  </a:lnTo>
                  <a:lnTo>
                    <a:pt x="2087880" y="396240"/>
                  </a:lnTo>
                  <a:lnTo>
                    <a:pt x="2354580" y="388620"/>
                  </a:lnTo>
                  <a:lnTo>
                    <a:pt x="2621280" y="365760"/>
                  </a:lnTo>
                  <a:lnTo>
                    <a:pt x="2872740" y="358140"/>
                  </a:lnTo>
                  <a:lnTo>
                    <a:pt x="3131820" y="396240"/>
                  </a:lnTo>
                  <a:lnTo>
                    <a:pt x="3383280" y="365760"/>
                  </a:lnTo>
                  <a:lnTo>
                    <a:pt x="3649980" y="335280"/>
                  </a:lnTo>
                  <a:lnTo>
                    <a:pt x="3916680" y="327660"/>
                  </a:lnTo>
                  <a:lnTo>
                    <a:pt x="4152900" y="297180"/>
                  </a:lnTo>
                  <a:lnTo>
                    <a:pt x="4427220" y="304800"/>
                  </a:lnTo>
                  <a:lnTo>
                    <a:pt x="4686300" y="144780"/>
                  </a:lnTo>
                  <a:lnTo>
                    <a:pt x="4937760" y="236220"/>
                  </a:lnTo>
                  <a:lnTo>
                    <a:pt x="5204460" y="464820"/>
                  </a:lnTo>
                  <a:lnTo>
                    <a:pt x="5455920" y="518160"/>
                  </a:lnTo>
                  <a:lnTo>
                    <a:pt x="5722620" y="830580"/>
                  </a:lnTo>
                  <a:lnTo>
                    <a:pt x="5989320" y="982980"/>
                  </a:lnTo>
                </a:path>
              </a:pathLst>
            </a:cu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9" name="图片 68"/>
          <p:cNvPicPr>
            <a:picLocks noChangeAspect="1"/>
          </p:cNvPicPr>
          <p:nvPr/>
        </p:nvPicPr>
        <p:blipFill>
          <a:blip r:embed="rId1"/>
          <a:stretch>
            <a:fillRect/>
          </a:stretch>
        </p:blipFill>
        <p:spPr>
          <a:xfrm>
            <a:off x="1458275" y="1738858"/>
            <a:ext cx="118287" cy="2304488"/>
          </a:xfrm>
          <a:prstGeom prst="rect">
            <a:avLst/>
          </a:prstGeom>
        </p:spPr>
      </p:pic>
      <p:pic>
        <p:nvPicPr>
          <p:cNvPr id="71" name="图片 70"/>
          <p:cNvPicPr>
            <a:picLocks noChangeAspect="1"/>
          </p:cNvPicPr>
          <p:nvPr/>
        </p:nvPicPr>
        <p:blipFill>
          <a:blip r:embed="rId2"/>
          <a:stretch>
            <a:fillRect/>
          </a:stretch>
        </p:blipFill>
        <p:spPr>
          <a:xfrm>
            <a:off x="1473432" y="3933701"/>
            <a:ext cx="6242845" cy="88277"/>
          </a:xfrm>
          <a:prstGeom prst="rect">
            <a:avLst/>
          </a:prstGeom>
        </p:spPr>
      </p:pic>
      <p:sp>
        <p:nvSpPr>
          <p:cNvPr id="73" name="文本框 72"/>
          <p:cNvSpPr txBox="1"/>
          <p:nvPr/>
        </p:nvSpPr>
        <p:spPr>
          <a:xfrm>
            <a:off x="879676" y="2711678"/>
            <a:ext cx="703442"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1000</a:t>
            </a:r>
            <a:endParaRPr lang="zh-CN" altLang="en-US" sz="1600" dirty="0">
              <a:latin typeface="Times New Roman" panose="02020603050405020304" pitchFamily="18" charset="0"/>
              <a:cs typeface="Times New Roman" panose="02020603050405020304" pitchFamily="18" charset="0"/>
            </a:endParaRPr>
          </a:p>
        </p:txBody>
      </p:sp>
      <p:sp>
        <p:nvSpPr>
          <p:cNvPr id="74" name="文本框 73"/>
          <p:cNvSpPr txBox="1"/>
          <p:nvPr/>
        </p:nvSpPr>
        <p:spPr>
          <a:xfrm>
            <a:off x="879676" y="2134883"/>
            <a:ext cx="703442"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1500</a:t>
            </a:r>
            <a:endParaRPr lang="zh-CN" altLang="en-US" sz="1600" dirty="0">
              <a:latin typeface="Times New Roman" panose="02020603050405020304" pitchFamily="18" charset="0"/>
              <a:cs typeface="Times New Roman" panose="02020603050405020304" pitchFamily="18" charset="0"/>
            </a:endParaRPr>
          </a:p>
        </p:txBody>
      </p:sp>
      <p:sp>
        <p:nvSpPr>
          <p:cNvPr id="75" name="文本框 74"/>
          <p:cNvSpPr txBox="1"/>
          <p:nvPr/>
        </p:nvSpPr>
        <p:spPr>
          <a:xfrm>
            <a:off x="875658" y="1593142"/>
            <a:ext cx="703442"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2000</a:t>
            </a:r>
            <a:endParaRPr lang="zh-CN" altLang="en-US" sz="1600" dirty="0">
              <a:latin typeface="Times New Roman" panose="02020603050405020304" pitchFamily="18" charset="0"/>
              <a:cs typeface="Times New Roman" panose="02020603050405020304" pitchFamily="18" charset="0"/>
            </a:endParaRPr>
          </a:p>
        </p:txBody>
      </p:sp>
      <p:sp>
        <p:nvSpPr>
          <p:cNvPr id="76" name="文本框 75"/>
          <p:cNvSpPr txBox="1"/>
          <p:nvPr/>
        </p:nvSpPr>
        <p:spPr>
          <a:xfrm>
            <a:off x="2811326" y="650892"/>
            <a:ext cx="4295460" cy="369332"/>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800" dirty="0">
                <a:latin typeface="Times New Roman" panose="02020603050405020304" pitchFamily="18" charset="0"/>
                <a:cs typeface="Times New Roman" panose="02020603050405020304" pitchFamily="18" charset="0"/>
              </a:rPr>
              <a:t>1998—2021</a:t>
            </a:r>
            <a:r>
              <a:rPr lang="zh-CN" altLang="en-US" sz="1800" dirty="0">
                <a:latin typeface="Times New Roman" panose="02020603050405020304" pitchFamily="18" charset="0"/>
                <a:cs typeface="Times New Roman" panose="02020603050405020304" pitchFamily="18" charset="0"/>
              </a:rPr>
              <a:t>年全国出生人口数统计图</a:t>
            </a:r>
            <a:endParaRPr lang="zh-CN" altLang="en-US" sz="1800" dirty="0">
              <a:latin typeface="Times New Roman" panose="02020603050405020304" pitchFamily="18" charset="0"/>
              <a:cs typeface="Times New Roman" panose="02020603050405020304" pitchFamily="18" charset="0"/>
            </a:endParaRPr>
          </a:p>
        </p:txBody>
      </p:sp>
      <p:sp>
        <p:nvSpPr>
          <p:cNvPr id="80" name="圆角矩形标注 9"/>
          <p:cNvSpPr/>
          <p:nvPr/>
        </p:nvSpPr>
        <p:spPr>
          <a:xfrm>
            <a:off x="3024736" y="2453497"/>
            <a:ext cx="3255124" cy="1174123"/>
          </a:xfrm>
          <a:prstGeom prst="wedgeRoundRectCallout">
            <a:avLst>
              <a:gd name="adj1" fmla="val 60443"/>
              <a:gd name="adj2" fmla="val -38523"/>
              <a:gd name="adj3" fmla="val 16667"/>
            </a:avLst>
          </a:prstGeom>
          <a:solidFill>
            <a:srgbClr val="FBF4DE"/>
          </a:solidFill>
          <a:ln>
            <a:solidFill>
              <a:srgbClr val="DB872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30000"/>
              </a:lnSpc>
            </a:pPr>
            <a:r>
              <a:rPr kumimoji="1" lang="zh-CN" altLang="en-US" b="1" dirty="0">
                <a:solidFill>
                  <a:srgbClr val="1C1C1C"/>
                </a:solidFill>
                <a:latin typeface="Times New Roman" panose="02020603050405020304" pitchFamily="18" charset="0"/>
                <a:ea typeface="黑体" panose="02010609060101010101" pitchFamily="49" charset="-122"/>
                <a:cs typeface="Times New Roman" panose="02020603050405020304" pitchFamily="18" charset="0"/>
              </a:rPr>
              <a:t>从图中可以看出，出生人口数总体呈下降趋势，且在</a:t>
            </a:r>
            <a:r>
              <a:rPr kumimoji="1" lang="en-US" altLang="zh-CN" b="1" dirty="0">
                <a:solidFill>
                  <a:srgbClr val="1C1C1C"/>
                </a:solidFill>
                <a:latin typeface="Times New Roman" panose="02020603050405020304" pitchFamily="18" charset="0"/>
                <a:ea typeface="黑体" panose="02010609060101010101" pitchFamily="49" charset="-122"/>
                <a:cs typeface="Times New Roman" panose="02020603050405020304" pitchFamily="18" charset="0"/>
              </a:rPr>
              <a:t>2016</a:t>
            </a:r>
            <a:r>
              <a:rPr kumimoji="1" lang="zh-CN" altLang="en-US" b="1" dirty="0">
                <a:solidFill>
                  <a:srgbClr val="1C1C1C"/>
                </a:solidFill>
                <a:latin typeface="Times New Roman" panose="02020603050405020304" pitchFamily="18" charset="0"/>
                <a:ea typeface="黑体" panose="02010609060101010101" pitchFamily="49" charset="-122"/>
                <a:cs typeface="Times New Roman" panose="02020603050405020304" pitchFamily="18" charset="0"/>
              </a:rPr>
              <a:t>年后下降幅度较大。</a:t>
            </a:r>
            <a:endParaRPr kumimoji="1" lang="zh-CN" altLang="en-US" b="1" dirty="0">
              <a:solidFill>
                <a:srgbClr val="1C1C1C"/>
              </a:solidFill>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2000"/>
                                        <p:tgtEl>
                                          <p:spTgt spid="7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80"/>
                                        </p:tgtEl>
                                        <p:attrNameLst>
                                          <p:attrName>style.visibility</p:attrName>
                                        </p:attrNameLst>
                                      </p:cBhvr>
                                      <p:to>
                                        <p:strVal val="visible"/>
                                      </p:to>
                                    </p:set>
                                    <p:animEffect transition="in" filter="wipe(right)">
                                      <p:cBhvr>
                                        <p:cTn id="12"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a:blip r:embed="rId1"/>
          <a:stretch>
            <a:fillRect/>
          </a:stretch>
        </p:blipFill>
        <p:spPr>
          <a:xfrm>
            <a:off x="1458275" y="1738858"/>
            <a:ext cx="118287" cy="2304488"/>
          </a:xfrm>
          <a:prstGeom prst="rect">
            <a:avLst/>
          </a:prstGeom>
        </p:spPr>
      </p:pic>
      <p:pic>
        <p:nvPicPr>
          <p:cNvPr id="31" name="图片 30"/>
          <p:cNvPicPr>
            <a:picLocks noChangeAspect="1"/>
          </p:cNvPicPr>
          <p:nvPr/>
        </p:nvPicPr>
        <p:blipFill>
          <a:blip r:embed="rId2"/>
          <a:stretch>
            <a:fillRect/>
          </a:stretch>
        </p:blipFill>
        <p:spPr>
          <a:xfrm>
            <a:off x="1473432" y="3933701"/>
            <a:ext cx="6242845" cy="88277"/>
          </a:xfrm>
          <a:prstGeom prst="rect">
            <a:avLst/>
          </a:prstGeom>
        </p:spPr>
      </p:pic>
      <p:sp>
        <p:nvSpPr>
          <p:cNvPr id="4" name="文本框 3"/>
          <p:cNvSpPr txBox="1"/>
          <p:nvPr/>
        </p:nvSpPr>
        <p:spPr>
          <a:xfrm rot="18228462">
            <a:off x="1325282" y="4030756"/>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1998</a:t>
            </a:r>
            <a:endParaRPr lang="zh-CN" altLang="en-US" sz="1400" dirty="0">
              <a:latin typeface="Times New Roman" panose="02020603050405020304" pitchFamily="18" charset="0"/>
              <a:cs typeface="Times New Roman" panose="02020603050405020304" pitchFamily="18" charset="0"/>
            </a:endParaRPr>
          </a:p>
        </p:txBody>
      </p:sp>
      <p:sp>
        <p:nvSpPr>
          <p:cNvPr id="5" name="文本框 4"/>
          <p:cNvSpPr txBox="1"/>
          <p:nvPr/>
        </p:nvSpPr>
        <p:spPr>
          <a:xfrm rot="18228462">
            <a:off x="1576745" y="4046001"/>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1999</a:t>
            </a:r>
            <a:endParaRPr lang="zh-CN" altLang="en-US" sz="1400" dirty="0">
              <a:latin typeface="Times New Roman" panose="02020603050405020304" pitchFamily="18" charset="0"/>
              <a:cs typeface="Times New Roman" panose="02020603050405020304" pitchFamily="18" charset="0"/>
            </a:endParaRPr>
          </a:p>
        </p:txBody>
      </p:sp>
      <p:sp>
        <p:nvSpPr>
          <p:cNvPr id="6" name="文本框 5"/>
          <p:cNvSpPr txBox="1"/>
          <p:nvPr/>
        </p:nvSpPr>
        <p:spPr>
          <a:xfrm rot="18228462">
            <a:off x="1835797" y="4057903"/>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2000</a:t>
            </a:r>
            <a:endParaRPr lang="zh-CN" altLang="en-US" sz="1400" dirty="0">
              <a:latin typeface="Times New Roman" panose="02020603050405020304" pitchFamily="18" charset="0"/>
              <a:cs typeface="Times New Roman" panose="02020603050405020304" pitchFamily="18" charset="0"/>
            </a:endParaRPr>
          </a:p>
        </p:txBody>
      </p:sp>
      <p:sp>
        <p:nvSpPr>
          <p:cNvPr id="7" name="文本框 6"/>
          <p:cNvSpPr txBox="1"/>
          <p:nvPr/>
        </p:nvSpPr>
        <p:spPr>
          <a:xfrm rot="18228462">
            <a:off x="2086408" y="4030756"/>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2001</a:t>
            </a:r>
            <a:endParaRPr lang="zh-CN" altLang="en-US" sz="1400" dirty="0">
              <a:latin typeface="Times New Roman" panose="02020603050405020304" pitchFamily="18" charset="0"/>
              <a:cs typeface="Times New Roman" panose="02020603050405020304" pitchFamily="18" charset="0"/>
            </a:endParaRPr>
          </a:p>
        </p:txBody>
      </p:sp>
      <p:sp>
        <p:nvSpPr>
          <p:cNvPr id="8" name="文本框 7"/>
          <p:cNvSpPr txBox="1"/>
          <p:nvPr/>
        </p:nvSpPr>
        <p:spPr>
          <a:xfrm rot="18228462">
            <a:off x="2350761" y="4057782"/>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2002</a:t>
            </a:r>
            <a:endParaRPr lang="zh-CN" altLang="en-US" sz="1400" dirty="0">
              <a:latin typeface="Times New Roman" panose="02020603050405020304" pitchFamily="18" charset="0"/>
              <a:cs typeface="Times New Roman" panose="02020603050405020304" pitchFamily="18" charset="0"/>
            </a:endParaRPr>
          </a:p>
        </p:txBody>
      </p:sp>
      <p:sp>
        <p:nvSpPr>
          <p:cNvPr id="9" name="文本框 8"/>
          <p:cNvSpPr txBox="1"/>
          <p:nvPr/>
        </p:nvSpPr>
        <p:spPr>
          <a:xfrm rot="18228462">
            <a:off x="2626141" y="4050167"/>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2003</a:t>
            </a:r>
            <a:endParaRPr lang="zh-CN" altLang="en-US" sz="1400" dirty="0">
              <a:latin typeface="Times New Roman" panose="02020603050405020304" pitchFamily="18" charset="0"/>
              <a:cs typeface="Times New Roman" panose="02020603050405020304" pitchFamily="18" charset="0"/>
            </a:endParaRPr>
          </a:p>
        </p:txBody>
      </p:sp>
      <p:sp>
        <p:nvSpPr>
          <p:cNvPr id="10" name="文本框 9"/>
          <p:cNvSpPr txBox="1"/>
          <p:nvPr/>
        </p:nvSpPr>
        <p:spPr>
          <a:xfrm rot="18228462">
            <a:off x="2869761" y="4041669"/>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2004</a:t>
            </a:r>
            <a:endParaRPr lang="zh-CN" altLang="en-US" sz="1400" dirty="0">
              <a:latin typeface="Times New Roman" panose="02020603050405020304" pitchFamily="18" charset="0"/>
              <a:cs typeface="Times New Roman" panose="02020603050405020304" pitchFamily="18" charset="0"/>
            </a:endParaRPr>
          </a:p>
        </p:txBody>
      </p:sp>
      <p:sp>
        <p:nvSpPr>
          <p:cNvPr id="11" name="文本框 10"/>
          <p:cNvSpPr txBox="1"/>
          <p:nvPr/>
        </p:nvSpPr>
        <p:spPr>
          <a:xfrm rot="18228462">
            <a:off x="3143929" y="4041668"/>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2005</a:t>
            </a:r>
            <a:endParaRPr lang="zh-CN" altLang="en-US" sz="1400" dirty="0">
              <a:latin typeface="Times New Roman" panose="02020603050405020304" pitchFamily="18" charset="0"/>
              <a:cs typeface="Times New Roman" panose="02020603050405020304" pitchFamily="18" charset="0"/>
            </a:endParaRPr>
          </a:p>
        </p:txBody>
      </p:sp>
      <p:sp>
        <p:nvSpPr>
          <p:cNvPr id="12" name="文本框 11"/>
          <p:cNvSpPr txBox="1"/>
          <p:nvPr/>
        </p:nvSpPr>
        <p:spPr>
          <a:xfrm rot="18228462">
            <a:off x="3401668" y="4049288"/>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2006</a:t>
            </a:r>
            <a:endParaRPr lang="zh-CN" altLang="en-US" sz="1400" dirty="0">
              <a:latin typeface="Times New Roman" panose="02020603050405020304" pitchFamily="18" charset="0"/>
              <a:cs typeface="Times New Roman" panose="02020603050405020304" pitchFamily="18" charset="0"/>
            </a:endParaRPr>
          </a:p>
        </p:txBody>
      </p:sp>
      <p:sp>
        <p:nvSpPr>
          <p:cNvPr id="13" name="文本框 12"/>
          <p:cNvSpPr txBox="1"/>
          <p:nvPr/>
        </p:nvSpPr>
        <p:spPr>
          <a:xfrm rot="18228462">
            <a:off x="3670152" y="4041667"/>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2007</a:t>
            </a:r>
            <a:endParaRPr lang="zh-CN" altLang="en-US" sz="1400" dirty="0">
              <a:latin typeface="Times New Roman" panose="02020603050405020304" pitchFamily="18" charset="0"/>
              <a:cs typeface="Times New Roman" panose="02020603050405020304" pitchFamily="18" charset="0"/>
            </a:endParaRPr>
          </a:p>
        </p:txBody>
      </p:sp>
      <p:sp>
        <p:nvSpPr>
          <p:cNvPr id="14" name="文本框 13"/>
          <p:cNvSpPr txBox="1"/>
          <p:nvPr/>
        </p:nvSpPr>
        <p:spPr>
          <a:xfrm rot="18228462">
            <a:off x="3919210" y="4030755"/>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2008</a:t>
            </a:r>
            <a:endParaRPr lang="zh-CN" altLang="en-US" sz="1400" dirty="0">
              <a:latin typeface="Times New Roman" panose="02020603050405020304" pitchFamily="18" charset="0"/>
              <a:cs typeface="Times New Roman" panose="02020603050405020304" pitchFamily="18" charset="0"/>
            </a:endParaRPr>
          </a:p>
        </p:txBody>
      </p:sp>
      <p:sp>
        <p:nvSpPr>
          <p:cNvPr id="15" name="文本框 14"/>
          <p:cNvSpPr txBox="1"/>
          <p:nvPr/>
        </p:nvSpPr>
        <p:spPr>
          <a:xfrm rot="18228462">
            <a:off x="4179701" y="4034045"/>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2009</a:t>
            </a:r>
            <a:endParaRPr lang="zh-CN" altLang="en-US" sz="1400" dirty="0">
              <a:latin typeface="Times New Roman" panose="02020603050405020304" pitchFamily="18" charset="0"/>
              <a:cs typeface="Times New Roman" panose="02020603050405020304" pitchFamily="18" charset="0"/>
            </a:endParaRPr>
          </a:p>
        </p:txBody>
      </p:sp>
      <p:sp>
        <p:nvSpPr>
          <p:cNvPr id="16" name="文本框 15"/>
          <p:cNvSpPr txBox="1"/>
          <p:nvPr/>
        </p:nvSpPr>
        <p:spPr>
          <a:xfrm rot="18228462">
            <a:off x="4445549" y="4045355"/>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2010</a:t>
            </a:r>
            <a:endParaRPr lang="zh-CN" altLang="en-US" sz="1400" dirty="0">
              <a:latin typeface="Times New Roman" panose="02020603050405020304" pitchFamily="18" charset="0"/>
              <a:cs typeface="Times New Roman" panose="02020603050405020304" pitchFamily="18" charset="0"/>
            </a:endParaRPr>
          </a:p>
        </p:txBody>
      </p:sp>
      <p:sp>
        <p:nvSpPr>
          <p:cNvPr id="17" name="文本框 16"/>
          <p:cNvSpPr txBox="1"/>
          <p:nvPr/>
        </p:nvSpPr>
        <p:spPr>
          <a:xfrm rot="18228462">
            <a:off x="4703801" y="4047585"/>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2011</a:t>
            </a:r>
            <a:endParaRPr lang="zh-CN" altLang="en-US" sz="1400" dirty="0">
              <a:latin typeface="Times New Roman" panose="02020603050405020304" pitchFamily="18" charset="0"/>
              <a:cs typeface="Times New Roman" panose="02020603050405020304" pitchFamily="18" charset="0"/>
            </a:endParaRPr>
          </a:p>
        </p:txBody>
      </p:sp>
      <p:sp>
        <p:nvSpPr>
          <p:cNvPr id="18" name="文本框 17"/>
          <p:cNvSpPr txBox="1"/>
          <p:nvPr/>
        </p:nvSpPr>
        <p:spPr>
          <a:xfrm rot="18228462">
            <a:off x="4954256" y="4048437"/>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2012</a:t>
            </a:r>
            <a:endParaRPr lang="zh-CN" altLang="en-US" sz="1400" dirty="0">
              <a:latin typeface="Times New Roman" panose="02020603050405020304" pitchFamily="18" charset="0"/>
              <a:cs typeface="Times New Roman" panose="02020603050405020304" pitchFamily="18" charset="0"/>
            </a:endParaRPr>
          </a:p>
        </p:txBody>
      </p:sp>
      <p:sp>
        <p:nvSpPr>
          <p:cNvPr id="19" name="文本框 18"/>
          <p:cNvSpPr txBox="1"/>
          <p:nvPr/>
        </p:nvSpPr>
        <p:spPr>
          <a:xfrm rot="18228462">
            <a:off x="5217606" y="4037736"/>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2013</a:t>
            </a:r>
            <a:endParaRPr lang="zh-CN" altLang="en-US" sz="1400" dirty="0">
              <a:latin typeface="Times New Roman" panose="02020603050405020304" pitchFamily="18" charset="0"/>
              <a:cs typeface="Times New Roman" panose="02020603050405020304" pitchFamily="18" charset="0"/>
            </a:endParaRPr>
          </a:p>
        </p:txBody>
      </p:sp>
      <p:sp>
        <p:nvSpPr>
          <p:cNvPr id="20" name="文本框 19"/>
          <p:cNvSpPr txBox="1"/>
          <p:nvPr/>
        </p:nvSpPr>
        <p:spPr>
          <a:xfrm rot="18228462">
            <a:off x="5453027" y="4045356"/>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2014</a:t>
            </a:r>
            <a:endParaRPr lang="zh-CN" altLang="en-US" sz="1400" dirty="0">
              <a:latin typeface="Times New Roman" panose="02020603050405020304" pitchFamily="18" charset="0"/>
              <a:cs typeface="Times New Roman" panose="02020603050405020304" pitchFamily="18" charset="0"/>
            </a:endParaRPr>
          </a:p>
        </p:txBody>
      </p:sp>
      <p:sp>
        <p:nvSpPr>
          <p:cNvPr id="21" name="文本框 20"/>
          <p:cNvSpPr txBox="1"/>
          <p:nvPr/>
        </p:nvSpPr>
        <p:spPr>
          <a:xfrm rot="18228462">
            <a:off x="5742875" y="4047585"/>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2015</a:t>
            </a:r>
            <a:endParaRPr lang="zh-CN" altLang="en-US" sz="1400" dirty="0">
              <a:latin typeface="Times New Roman" panose="02020603050405020304" pitchFamily="18" charset="0"/>
              <a:cs typeface="Times New Roman" panose="02020603050405020304" pitchFamily="18" charset="0"/>
            </a:endParaRPr>
          </a:p>
        </p:txBody>
      </p:sp>
      <p:sp>
        <p:nvSpPr>
          <p:cNvPr id="22" name="文本框 21"/>
          <p:cNvSpPr txBox="1"/>
          <p:nvPr/>
        </p:nvSpPr>
        <p:spPr>
          <a:xfrm rot="18228462">
            <a:off x="5995597" y="4062828"/>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2016</a:t>
            </a:r>
            <a:endParaRPr lang="zh-CN" altLang="en-US" sz="1400" dirty="0">
              <a:latin typeface="Times New Roman" panose="02020603050405020304" pitchFamily="18" charset="0"/>
              <a:cs typeface="Times New Roman" panose="02020603050405020304" pitchFamily="18" charset="0"/>
            </a:endParaRPr>
          </a:p>
        </p:txBody>
      </p:sp>
      <p:sp>
        <p:nvSpPr>
          <p:cNvPr id="23" name="文本框 22"/>
          <p:cNvSpPr txBox="1"/>
          <p:nvPr/>
        </p:nvSpPr>
        <p:spPr>
          <a:xfrm rot="18228462">
            <a:off x="6260300" y="4048437"/>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2017</a:t>
            </a:r>
            <a:endParaRPr lang="zh-CN" altLang="en-US" sz="1400" dirty="0">
              <a:latin typeface="Times New Roman" panose="02020603050405020304" pitchFamily="18" charset="0"/>
              <a:cs typeface="Times New Roman" panose="02020603050405020304" pitchFamily="18" charset="0"/>
            </a:endParaRPr>
          </a:p>
        </p:txBody>
      </p:sp>
      <p:sp>
        <p:nvSpPr>
          <p:cNvPr id="24" name="文本框 23"/>
          <p:cNvSpPr txBox="1"/>
          <p:nvPr/>
        </p:nvSpPr>
        <p:spPr>
          <a:xfrm rot="18228462">
            <a:off x="6518827" y="4045356"/>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2018</a:t>
            </a:r>
            <a:endParaRPr lang="zh-CN" altLang="en-US" sz="1400" dirty="0">
              <a:latin typeface="Times New Roman" panose="02020603050405020304" pitchFamily="18" charset="0"/>
              <a:cs typeface="Times New Roman" panose="02020603050405020304" pitchFamily="18" charset="0"/>
            </a:endParaRPr>
          </a:p>
        </p:txBody>
      </p:sp>
      <p:sp>
        <p:nvSpPr>
          <p:cNvPr id="25" name="文本框 24"/>
          <p:cNvSpPr txBox="1"/>
          <p:nvPr/>
        </p:nvSpPr>
        <p:spPr>
          <a:xfrm rot="18228462">
            <a:off x="6780952" y="4037736"/>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2019</a:t>
            </a:r>
            <a:endParaRPr lang="zh-CN" altLang="en-US" sz="1400" dirty="0">
              <a:latin typeface="Times New Roman" panose="02020603050405020304" pitchFamily="18" charset="0"/>
              <a:cs typeface="Times New Roman" panose="02020603050405020304" pitchFamily="18" charset="0"/>
            </a:endParaRPr>
          </a:p>
        </p:txBody>
      </p:sp>
      <p:sp>
        <p:nvSpPr>
          <p:cNvPr id="26" name="文本框 25"/>
          <p:cNvSpPr txBox="1"/>
          <p:nvPr/>
        </p:nvSpPr>
        <p:spPr>
          <a:xfrm rot="18228462">
            <a:off x="7077529" y="4065305"/>
            <a:ext cx="600292"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2020</a:t>
            </a:r>
            <a:endParaRPr lang="zh-CN" altLang="en-US" sz="1400" dirty="0">
              <a:latin typeface="Times New Roman" panose="02020603050405020304" pitchFamily="18" charset="0"/>
              <a:cs typeface="Times New Roman" panose="02020603050405020304" pitchFamily="18" charset="0"/>
            </a:endParaRPr>
          </a:p>
        </p:txBody>
      </p:sp>
      <p:sp>
        <p:nvSpPr>
          <p:cNvPr id="27" name="文本框 26"/>
          <p:cNvSpPr txBox="1"/>
          <p:nvPr/>
        </p:nvSpPr>
        <p:spPr>
          <a:xfrm rot="18228462">
            <a:off x="7348083" y="4030755"/>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2021</a:t>
            </a:r>
            <a:endParaRPr lang="zh-CN" altLang="en-US" sz="1400" dirty="0">
              <a:latin typeface="Times New Roman" panose="02020603050405020304" pitchFamily="18" charset="0"/>
              <a:cs typeface="Times New Roman" panose="02020603050405020304" pitchFamily="18" charset="0"/>
            </a:endParaRPr>
          </a:p>
        </p:txBody>
      </p:sp>
      <p:cxnSp>
        <p:nvCxnSpPr>
          <p:cNvPr id="28" name="直接箭头连接符 27"/>
          <p:cNvCxnSpPr/>
          <p:nvPr/>
        </p:nvCxnSpPr>
        <p:spPr>
          <a:xfrm>
            <a:off x="1470660" y="4023360"/>
            <a:ext cx="678942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7794103" y="4042515"/>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zh-CN" altLang="en-US" sz="1600" dirty="0">
                <a:latin typeface="Times New Roman" panose="02020603050405020304" pitchFamily="18" charset="0"/>
                <a:cs typeface="Times New Roman" panose="02020603050405020304" pitchFamily="18" charset="0"/>
              </a:rPr>
              <a:t>年份</a:t>
            </a:r>
            <a:endParaRPr lang="zh-CN" altLang="en-US" sz="1600" dirty="0">
              <a:latin typeface="Times New Roman" panose="02020603050405020304" pitchFamily="18" charset="0"/>
              <a:cs typeface="Times New Roman" panose="02020603050405020304" pitchFamily="18" charset="0"/>
            </a:endParaRPr>
          </a:p>
        </p:txBody>
      </p:sp>
      <p:sp>
        <p:nvSpPr>
          <p:cNvPr id="39" name="文本框 38"/>
          <p:cNvSpPr txBox="1"/>
          <p:nvPr/>
        </p:nvSpPr>
        <p:spPr>
          <a:xfrm>
            <a:off x="1159923" y="3838843"/>
            <a:ext cx="289848"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0</a:t>
            </a:r>
            <a:endParaRPr lang="zh-CN" altLang="en-US" sz="1600" dirty="0">
              <a:latin typeface="Times New Roman" panose="02020603050405020304" pitchFamily="18" charset="0"/>
              <a:cs typeface="Times New Roman" panose="02020603050405020304" pitchFamily="18" charset="0"/>
            </a:endParaRPr>
          </a:p>
        </p:txBody>
      </p:sp>
      <p:sp>
        <p:nvSpPr>
          <p:cNvPr id="40" name="任意多边形: 形状 39"/>
          <p:cNvSpPr/>
          <p:nvPr/>
        </p:nvSpPr>
        <p:spPr>
          <a:xfrm>
            <a:off x="1457431" y="3609973"/>
            <a:ext cx="64294" cy="427251"/>
          </a:xfrm>
          <a:custGeom>
            <a:avLst/>
            <a:gdLst>
              <a:gd name="connsiteX0" fmla="*/ 4762 w 64294"/>
              <a:gd name="connsiteY0" fmla="*/ 0 h 419100"/>
              <a:gd name="connsiteX1" fmla="*/ 4762 w 64294"/>
              <a:gd name="connsiteY1" fmla="*/ 90487 h 419100"/>
              <a:gd name="connsiteX2" fmla="*/ 64294 w 64294"/>
              <a:gd name="connsiteY2" fmla="*/ 128587 h 419100"/>
              <a:gd name="connsiteX3" fmla="*/ 21431 w 64294"/>
              <a:gd name="connsiteY3" fmla="*/ 178594 h 419100"/>
              <a:gd name="connsiteX4" fmla="*/ 50006 w 64294"/>
              <a:gd name="connsiteY4" fmla="*/ 240506 h 419100"/>
              <a:gd name="connsiteX5" fmla="*/ 0 w 64294"/>
              <a:gd name="connsiteY5" fmla="*/ 283369 h 419100"/>
              <a:gd name="connsiteX6" fmla="*/ 26194 w 64294"/>
              <a:gd name="connsiteY6" fmla="*/ 335756 h 419100"/>
              <a:gd name="connsiteX7" fmla="*/ 19050 w 64294"/>
              <a:gd name="connsiteY7" fmla="*/ 4191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94" h="419100">
                <a:moveTo>
                  <a:pt x="4762" y="0"/>
                </a:moveTo>
                <a:lnTo>
                  <a:pt x="4762" y="90487"/>
                </a:lnTo>
                <a:lnTo>
                  <a:pt x="64294" y="128587"/>
                </a:lnTo>
                <a:lnTo>
                  <a:pt x="21431" y="178594"/>
                </a:lnTo>
                <a:lnTo>
                  <a:pt x="50006" y="240506"/>
                </a:lnTo>
                <a:lnTo>
                  <a:pt x="0" y="283369"/>
                </a:lnTo>
                <a:lnTo>
                  <a:pt x="26194" y="335756"/>
                </a:lnTo>
                <a:lnTo>
                  <a:pt x="19050" y="419100"/>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2811326" y="650892"/>
            <a:ext cx="4295460" cy="369332"/>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800" dirty="0">
                <a:latin typeface="Times New Roman" panose="02020603050405020304" pitchFamily="18" charset="0"/>
                <a:cs typeface="Times New Roman" panose="02020603050405020304" pitchFamily="18" charset="0"/>
              </a:rPr>
              <a:t>1998—2021</a:t>
            </a:r>
            <a:r>
              <a:rPr lang="zh-CN" altLang="en-US" sz="1800" dirty="0">
                <a:latin typeface="Times New Roman" panose="02020603050405020304" pitchFamily="18" charset="0"/>
                <a:cs typeface="Times New Roman" panose="02020603050405020304" pitchFamily="18" charset="0"/>
              </a:rPr>
              <a:t>年全国死亡人口数统计图</a:t>
            </a:r>
            <a:endParaRPr lang="zh-CN" altLang="en-US" sz="1800" dirty="0">
              <a:latin typeface="Times New Roman" panose="02020603050405020304" pitchFamily="18" charset="0"/>
              <a:cs typeface="Times New Roman" panose="02020603050405020304" pitchFamily="18" charset="0"/>
            </a:endParaRPr>
          </a:p>
        </p:txBody>
      </p:sp>
      <p:sp>
        <p:nvSpPr>
          <p:cNvPr id="3" name="文本框 2"/>
          <p:cNvSpPr txBox="1"/>
          <p:nvPr/>
        </p:nvSpPr>
        <p:spPr>
          <a:xfrm>
            <a:off x="838858" y="908771"/>
            <a:ext cx="1434765"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zh-CN" altLang="en-US" sz="1600" dirty="0">
                <a:latin typeface="Times New Roman" panose="02020603050405020304" pitchFamily="18" charset="0"/>
                <a:cs typeface="Times New Roman" panose="02020603050405020304" pitchFamily="18" charset="0"/>
              </a:rPr>
              <a:t>人口数</a:t>
            </a:r>
            <a:r>
              <a:rPr lang="en-US" altLang="zh-CN" sz="1600" dirty="0">
                <a:latin typeface="Times New Roman" panose="02020603050405020304" pitchFamily="18" charset="0"/>
                <a:cs typeface="Times New Roman" panose="02020603050405020304" pitchFamily="18" charset="0"/>
              </a:rPr>
              <a:t>/</a:t>
            </a:r>
            <a:r>
              <a:rPr lang="zh-CN" altLang="en-US" sz="1600" dirty="0">
                <a:latin typeface="Times New Roman" panose="02020603050405020304" pitchFamily="18" charset="0"/>
                <a:cs typeface="Times New Roman" panose="02020603050405020304" pitchFamily="18" charset="0"/>
              </a:rPr>
              <a:t>万人</a:t>
            </a:r>
            <a:endParaRPr lang="zh-CN" altLang="en-US" sz="1600" dirty="0">
              <a:latin typeface="Times New Roman" panose="02020603050405020304" pitchFamily="18" charset="0"/>
              <a:cs typeface="Times New Roman" panose="02020603050405020304" pitchFamily="18" charset="0"/>
            </a:endParaRPr>
          </a:p>
        </p:txBody>
      </p:sp>
      <p:cxnSp>
        <p:nvCxnSpPr>
          <p:cNvPr id="33" name="直接箭头连接符 32"/>
          <p:cNvCxnSpPr/>
          <p:nvPr/>
        </p:nvCxnSpPr>
        <p:spPr>
          <a:xfrm flipV="1">
            <a:off x="1455420" y="1242060"/>
            <a:ext cx="0" cy="238556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979438" y="3295998"/>
            <a:ext cx="570666"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500</a:t>
            </a:r>
            <a:endParaRPr lang="zh-CN" altLang="en-US" sz="1600" dirty="0">
              <a:latin typeface="Times New Roman" panose="02020603050405020304" pitchFamily="18" charset="0"/>
              <a:cs typeface="Times New Roman" panose="02020603050405020304" pitchFamily="18" charset="0"/>
            </a:endParaRPr>
          </a:p>
        </p:txBody>
      </p:sp>
      <p:sp>
        <p:nvSpPr>
          <p:cNvPr id="34" name="文本框 33"/>
          <p:cNvSpPr txBox="1"/>
          <p:nvPr/>
        </p:nvSpPr>
        <p:spPr>
          <a:xfrm>
            <a:off x="879676" y="2711678"/>
            <a:ext cx="703442"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1000</a:t>
            </a:r>
            <a:endParaRPr lang="zh-CN" altLang="en-US" sz="1600" dirty="0">
              <a:latin typeface="Times New Roman" panose="02020603050405020304" pitchFamily="18" charset="0"/>
              <a:cs typeface="Times New Roman" panose="02020603050405020304" pitchFamily="18" charset="0"/>
            </a:endParaRPr>
          </a:p>
        </p:txBody>
      </p:sp>
      <p:sp>
        <p:nvSpPr>
          <p:cNvPr id="35" name="文本框 34"/>
          <p:cNvSpPr txBox="1"/>
          <p:nvPr/>
        </p:nvSpPr>
        <p:spPr>
          <a:xfrm>
            <a:off x="879676" y="2134883"/>
            <a:ext cx="703442"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1500</a:t>
            </a:r>
            <a:endParaRPr lang="zh-CN" altLang="en-US" sz="1600" dirty="0">
              <a:latin typeface="Times New Roman" panose="02020603050405020304" pitchFamily="18" charset="0"/>
              <a:cs typeface="Times New Roman" panose="02020603050405020304" pitchFamily="18" charset="0"/>
            </a:endParaRPr>
          </a:p>
        </p:txBody>
      </p:sp>
      <p:sp>
        <p:nvSpPr>
          <p:cNvPr id="36" name="文本框 35"/>
          <p:cNvSpPr txBox="1"/>
          <p:nvPr/>
        </p:nvSpPr>
        <p:spPr>
          <a:xfrm>
            <a:off x="875658" y="1593142"/>
            <a:ext cx="703442"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2000</a:t>
            </a:r>
            <a:endParaRPr lang="zh-CN" altLang="en-US" sz="1600" dirty="0">
              <a:latin typeface="Times New Roman" panose="02020603050405020304" pitchFamily="18" charset="0"/>
              <a:cs typeface="Times New Roman" panose="02020603050405020304" pitchFamily="18" charset="0"/>
            </a:endParaRPr>
          </a:p>
        </p:txBody>
      </p:sp>
      <p:grpSp>
        <p:nvGrpSpPr>
          <p:cNvPr id="92" name="组合 91"/>
          <p:cNvGrpSpPr/>
          <p:nvPr/>
        </p:nvGrpSpPr>
        <p:grpSpPr>
          <a:xfrm>
            <a:off x="1683929" y="2822461"/>
            <a:ext cx="6067624" cy="330819"/>
            <a:chOff x="1683929" y="2822461"/>
            <a:chExt cx="6067624" cy="330819"/>
          </a:xfrm>
        </p:grpSpPr>
        <p:sp>
          <p:nvSpPr>
            <p:cNvPr id="41" name="椭圆 40"/>
            <p:cNvSpPr/>
            <p:nvPr/>
          </p:nvSpPr>
          <p:spPr>
            <a:xfrm>
              <a:off x="1683929" y="3081280"/>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1950608" y="3076518"/>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2207031" y="3069375"/>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2471222" y="3057695"/>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2728027" y="3050232"/>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nvSpPr>
          <p:spPr>
            <a:xfrm>
              <a:off x="2991545" y="3050175"/>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a:off x="3249528" y="3040518"/>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a:off x="3507511" y="3021426"/>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a:off x="3765494" y="2968518"/>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a:off x="4031201" y="2948806"/>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a:off x="4292172" y="2922330"/>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p:cNvSpPr/>
            <p:nvPr/>
          </p:nvSpPr>
          <p:spPr>
            <a:xfrm>
              <a:off x="4547974" y="2908044"/>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4816318" y="2879187"/>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a:off x="5072087" y="2889248"/>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5327856" y="2886330"/>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a:off x="5583625" y="2872581"/>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5844031" y="2872044"/>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p:cNvSpPr/>
            <p:nvPr/>
          </p:nvSpPr>
          <p:spPr>
            <a:xfrm>
              <a:off x="6104437" y="2872044"/>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a:off x="6364843" y="2869917"/>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6638629" y="2858266"/>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6889906" y="2845823"/>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a:off x="7154282" y="2841061"/>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a:off x="7418658" y="2843953"/>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a:off x="7679553" y="2822461"/>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任意多边形: 形状 90"/>
            <p:cNvSpPr/>
            <p:nvPr/>
          </p:nvSpPr>
          <p:spPr>
            <a:xfrm>
              <a:off x="1719263" y="2857500"/>
              <a:ext cx="5995987" cy="257175"/>
            </a:xfrm>
            <a:custGeom>
              <a:avLst/>
              <a:gdLst>
                <a:gd name="connsiteX0" fmla="*/ 0 w 5995987"/>
                <a:gd name="connsiteY0" fmla="*/ 257175 h 257175"/>
                <a:gd name="connsiteX1" fmla="*/ 266700 w 5995987"/>
                <a:gd name="connsiteY1" fmla="*/ 252413 h 257175"/>
                <a:gd name="connsiteX2" fmla="*/ 519112 w 5995987"/>
                <a:gd name="connsiteY2" fmla="*/ 242888 h 257175"/>
                <a:gd name="connsiteX3" fmla="*/ 795337 w 5995987"/>
                <a:gd name="connsiteY3" fmla="*/ 238125 h 257175"/>
                <a:gd name="connsiteX4" fmla="*/ 1052512 w 5995987"/>
                <a:gd name="connsiteY4" fmla="*/ 228600 h 257175"/>
                <a:gd name="connsiteX5" fmla="*/ 1300162 w 5995987"/>
                <a:gd name="connsiteY5" fmla="*/ 228600 h 257175"/>
                <a:gd name="connsiteX6" fmla="*/ 1566862 w 5995987"/>
                <a:gd name="connsiteY6" fmla="*/ 219075 h 257175"/>
                <a:gd name="connsiteX7" fmla="*/ 1828800 w 5995987"/>
                <a:gd name="connsiteY7" fmla="*/ 195263 h 257175"/>
                <a:gd name="connsiteX8" fmla="*/ 2076450 w 5995987"/>
                <a:gd name="connsiteY8" fmla="*/ 147638 h 257175"/>
                <a:gd name="connsiteX9" fmla="*/ 2347912 w 5995987"/>
                <a:gd name="connsiteY9" fmla="*/ 119063 h 257175"/>
                <a:gd name="connsiteX10" fmla="*/ 2609850 w 5995987"/>
                <a:gd name="connsiteY10" fmla="*/ 100013 h 257175"/>
                <a:gd name="connsiteX11" fmla="*/ 2871787 w 5995987"/>
                <a:gd name="connsiteY11" fmla="*/ 85725 h 257175"/>
                <a:gd name="connsiteX12" fmla="*/ 3133725 w 5995987"/>
                <a:gd name="connsiteY12" fmla="*/ 57150 h 257175"/>
                <a:gd name="connsiteX13" fmla="*/ 3381375 w 5995987"/>
                <a:gd name="connsiteY13" fmla="*/ 66675 h 257175"/>
                <a:gd name="connsiteX14" fmla="*/ 3652837 w 5995987"/>
                <a:gd name="connsiteY14" fmla="*/ 61913 h 257175"/>
                <a:gd name="connsiteX15" fmla="*/ 3905250 w 5995987"/>
                <a:gd name="connsiteY15" fmla="*/ 61913 h 257175"/>
                <a:gd name="connsiteX16" fmla="*/ 4162425 w 5995987"/>
                <a:gd name="connsiteY16" fmla="*/ 42863 h 257175"/>
                <a:gd name="connsiteX17" fmla="*/ 4410075 w 5995987"/>
                <a:gd name="connsiteY17" fmla="*/ 38100 h 257175"/>
                <a:gd name="connsiteX18" fmla="*/ 4648200 w 5995987"/>
                <a:gd name="connsiteY18" fmla="*/ 47625 h 257175"/>
                <a:gd name="connsiteX19" fmla="*/ 4929187 w 5995987"/>
                <a:gd name="connsiteY19" fmla="*/ 38100 h 257175"/>
                <a:gd name="connsiteX20" fmla="*/ 5205412 w 5995987"/>
                <a:gd name="connsiteY20" fmla="*/ 28575 h 257175"/>
                <a:gd name="connsiteX21" fmla="*/ 5472112 w 5995987"/>
                <a:gd name="connsiteY21" fmla="*/ 19050 h 257175"/>
                <a:gd name="connsiteX22" fmla="*/ 5738812 w 5995987"/>
                <a:gd name="connsiteY22" fmla="*/ 23813 h 257175"/>
                <a:gd name="connsiteX23" fmla="*/ 5995987 w 5995987"/>
                <a:gd name="connsiteY23" fmla="*/ 0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995987" h="257175">
                  <a:moveTo>
                    <a:pt x="0" y="257175"/>
                  </a:moveTo>
                  <a:lnTo>
                    <a:pt x="266700" y="252413"/>
                  </a:lnTo>
                  <a:lnTo>
                    <a:pt x="519112" y="242888"/>
                  </a:lnTo>
                  <a:lnTo>
                    <a:pt x="795337" y="238125"/>
                  </a:lnTo>
                  <a:lnTo>
                    <a:pt x="1052512" y="228600"/>
                  </a:lnTo>
                  <a:lnTo>
                    <a:pt x="1300162" y="228600"/>
                  </a:lnTo>
                  <a:lnTo>
                    <a:pt x="1566862" y="219075"/>
                  </a:lnTo>
                  <a:lnTo>
                    <a:pt x="1828800" y="195263"/>
                  </a:lnTo>
                  <a:lnTo>
                    <a:pt x="2076450" y="147638"/>
                  </a:lnTo>
                  <a:lnTo>
                    <a:pt x="2347912" y="119063"/>
                  </a:lnTo>
                  <a:lnTo>
                    <a:pt x="2609850" y="100013"/>
                  </a:lnTo>
                  <a:lnTo>
                    <a:pt x="2871787" y="85725"/>
                  </a:lnTo>
                  <a:lnTo>
                    <a:pt x="3133725" y="57150"/>
                  </a:lnTo>
                  <a:lnTo>
                    <a:pt x="3381375" y="66675"/>
                  </a:lnTo>
                  <a:lnTo>
                    <a:pt x="3652837" y="61913"/>
                  </a:lnTo>
                  <a:lnTo>
                    <a:pt x="3905250" y="61913"/>
                  </a:lnTo>
                  <a:lnTo>
                    <a:pt x="4162425" y="42863"/>
                  </a:lnTo>
                  <a:lnTo>
                    <a:pt x="4410075" y="38100"/>
                  </a:lnTo>
                  <a:lnTo>
                    <a:pt x="4648200" y="47625"/>
                  </a:lnTo>
                  <a:lnTo>
                    <a:pt x="4929187" y="38100"/>
                  </a:lnTo>
                  <a:lnTo>
                    <a:pt x="5205412" y="28575"/>
                  </a:lnTo>
                  <a:lnTo>
                    <a:pt x="5472112" y="19050"/>
                  </a:lnTo>
                  <a:lnTo>
                    <a:pt x="5738812" y="23813"/>
                  </a:lnTo>
                  <a:lnTo>
                    <a:pt x="5995987" y="0"/>
                  </a:lnTo>
                </a:path>
              </a:pathLst>
            </a:custGeom>
            <a:noFill/>
            <a:ln w="19050">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3" name="圆角矩形标注 9"/>
          <p:cNvSpPr/>
          <p:nvPr/>
        </p:nvSpPr>
        <p:spPr>
          <a:xfrm>
            <a:off x="3135455" y="1575607"/>
            <a:ext cx="3826451" cy="878460"/>
          </a:xfrm>
          <a:prstGeom prst="wedgeRoundRectCallout">
            <a:avLst>
              <a:gd name="adj1" fmla="val -57774"/>
              <a:gd name="adj2" fmla="val -12563"/>
              <a:gd name="adj3" fmla="val 16667"/>
            </a:avLst>
          </a:prstGeom>
          <a:solidFill>
            <a:srgbClr val="FBF4DE"/>
          </a:solidFill>
          <a:ln>
            <a:solidFill>
              <a:srgbClr val="DB872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30000"/>
              </a:lnSpc>
            </a:pPr>
            <a:r>
              <a:rPr kumimoji="1" lang="zh-CN" altLang="en-US" b="1" dirty="0">
                <a:solidFill>
                  <a:srgbClr val="1C1C1C"/>
                </a:solidFill>
                <a:latin typeface="Times New Roman" panose="02020603050405020304" pitchFamily="18" charset="0"/>
                <a:ea typeface="黑体" panose="02010609060101010101" pitchFamily="49" charset="-122"/>
                <a:cs typeface="Times New Roman" panose="02020603050405020304" pitchFamily="18" charset="0"/>
              </a:rPr>
              <a:t>从图中可以看出，死亡人口数呈上升趋势，但上升的幅度较小。</a:t>
            </a:r>
            <a:endParaRPr kumimoji="1" lang="zh-CN" altLang="en-US" b="1" dirty="0">
              <a:solidFill>
                <a:srgbClr val="1C1C1C"/>
              </a:solidFill>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wipe(left)">
                                      <p:cBhvr>
                                        <p:cTn id="7" dur="2000"/>
                                        <p:tgtEl>
                                          <p:spTgt spid="9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3"/>
                                        </p:tgtEl>
                                        <p:attrNameLst>
                                          <p:attrName>style.visibility</p:attrName>
                                        </p:attrNameLst>
                                      </p:cBhvr>
                                      <p:to>
                                        <p:strVal val="visible"/>
                                      </p:to>
                                    </p:set>
                                    <p:animEffect transition="in" filter="wipe(left)">
                                      <p:cBhvr>
                                        <p:cTn id="12"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rcRect/>
          <a:stretch>
            <a:fillRect/>
          </a:stretch>
        </p:blipFill>
        <p:spPr>
          <a:xfrm>
            <a:off x="662940" y="275576"/>
            <a:ext cx="4274820" cy="2296174"/>
          </a:xfrm>
          <a:custGeom>
            <a:avLst/>
            <a:gdLst>
              <a:gd name="connsiteX0" fmla="*/ 0 w 5120640"/>
              <a:gd name="connsiteY0" fmla="*/ 0 h 2750497"/>
              <a:gd name="connsiteX1" fmla="*/ 4549140 w 5120640"/>
              <a:gd name="connsiteY1" fmla="*/ 0 h 2750497"/>
              <a:gd name="connsiteX2" fmla="*/ 4549140 w 5120640"/>
              <a:gd name="connsiteY2" fmla="*/ 486031 h 2750497"/>
              <a:gd name="connsiteX3" fmla="*/ 5120640 w 5120640"/>
              <a:gd name="connsiteY3" fmla="*/ 486031 h 2750497"/>
              <a:gd name="connsiteX4" fmla="*/ 5120640 w 5120640"/>
              <a:gd name="connsiteY4" fmla="*/ 2750497 h 2750497"/>
              <a:gd name="connsiteX5" fmla="*/ 0 w 5120640"/>
              <a:gd name="connsiteY5" fmla="*/ 2750497 h 2750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0640" h="2750497">
                <a:moveTo>
                  <a:pt x="0" y="0"/>
                </a:moveTo>
                <a:lnTo>
                  <a:pt x="4549140" y="0"/>
                </a:lnTo>
                <a:lnTo>
                  <a:pt x="4549140" y="486031"/>
                </a:lnTo>
                <a:lnTo>
                  <a:pt x="5120640" y="486031"/>
                </a:lnTo>
                <a:lnTo>
                  <a:pt x="5120640" y="2750497"/>
                </a:lnTo>
                <a:lnTo>
                  <a:pt x="0" y="2750497"/>
                </a:lnTo>
                <a:close/>
              </a:path>
            </a:pathLst>
          </a:custGeom>
        </p:spPr>
      </p:pic>
      <p:pic>
        <p:nvPicPr>
          <p:cNvPr id="7" name="图片 6"/>
          <p:cNvPicPr>
            <a:picLocks noChangeAspect="1"/>
          </p:cNvPicPr>
          <p:nvPr/>
        </p:nvPicPr>
        <p:blipFill>
          <a:blip r:embed="rId2"/>
          <a:srcRect/>
          <a:stretch>
            <a:fillRect/>
          </a:stretch>
        </p:blipFill>
        <p:spPr>
          <a:xfrm>
            <a:off x="662940" y="2571750"/>
            <a:ext cx="4363520" cy="2296174"/>
          </a:xfrm>
          <a:custGeom>
            <a:avLst/>
            <a:gdLst>
              <a:gd name="connsiteX0" fmla="*/ 0 w 3939540"/>
              <a:gd name="connsiteY0" fmla="*/ 0 h 2073067"/>
              <a:gd name="connsiteX1" fmla="*/ 3409950 w 3939540"/>
              <a:gd name="connsiteY1" fmla="*/ 0 h 2073067"/>
              <a:gd name="connsiteX2" fmla="*/ 3409950 w 3939540"/>
              <a:gd name="connsiteY2" fmla="*/ 352843 h 2073067"/>
              <a:gd name="connsiteX3" fmla="*/ 3939540 w 3939540"/>
              <a:gd name="connsiteY3" fmla="*/ 352843 h 2073067"/>
              <a:gd name="connsiteX4" fmla="*/ 3939540 w 3939540"/>
              <a:gd name="connsiteY4" fmla="*/ 2073067 h 2073067"/>
              <a:gd name="connsiteX5" fmla="*/ 0 w 3939540"/>
              <a:gd name="connsiteY5" fmla="*/ 2073067 h 2073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39540" h="2073067">
                <a:moveTo>
                  <a:pt x="0" y="0"/>
                </a:moveTo>
                <a:lnTo>
                  <a:pt x="3409950" y="0"/>
                </a:lnTo>
                <a:lnTo>
                  <a:pt x="3409950" y="352843"/>
                </a:lnTo>
                <a:lnTo>
                  <a:pt x="3939540" y="352843"/>
                </a:lnTo>
                <a:lnTo>
                  <a:pt x="3939540" y="2073067"/>
                </a:lnTo>
                <a:lnTo>
                  <a:pt x="0" y="2073067"/>
                </a:lnTo>
                <a:close/>
              </a:path>
            </a:pathLst>
          </a:custGeom>
        </p:spPr>
      </p:pic>
      <p:sp>
        <p:nvSpPr>
          <p:cNvPr id="2" name="文本框 1"/>
          <p:cNvSpPr txBox="1"/>
          <p:nvPr/>
        </p:nvSpPr>
        <p:spPr>
          <a:xfrm>
            <a:off x="5341620" y="1001412"/>
            <a:ext cx="3174866" cy="3222998"/>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r>
              <a:rPr lang="zh-CN" altLang="en-US" sz="2800" dirty="0">
                <a:latin typeface="黑体" panose="02010609060101010101" pitchFamily="49" charset="-122"/>
                <a:ea typeface="黑体" panose="02010609060101010101" pitchFamily="49" charset="-122"/>
                <a:cs typeface="Times New Roman" panose="02020603050405020304" pitchFamily="18" charset="0"/>
              </a:rPr>
              <a:t>    比较全国每年出生人口数和死亡人口数谁多谁少？每年人口数实际是增长还是减少？</a:t>
            </a:r>
            <a:endParaRPr lang="zh-CN" altLang="en-US" sz="2800" dirty="0">
              <a:latin typeface="黑体" panose="02010609060101010101" pitchFamily="49" charset="-122"/>
              <a:ea typeface="黑体" panose="02010609060101010101" pitchFamily="49" charset="-122"/>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rcRect/>
          <a:stretch>
            <a:fillRect/>
          </a:stretch>
        </p:blipFill>
        <p:spPr>
          <a:xfrm>
            <a:off x="662940" y="275576"/>
            <a:ext cx="4274820" cy="2296174"/>
          </a:xfrm>
          <a:custGeom>
            <a:avLst/>
            <a:gdLst>
              <a:gd name="connsiteX0" fmla="*/ 0 w 5120640"/>
              <a:gd name="connsiteY0" fmla="*/ 0 h 2750497"/>
              <a:gd name="connsiteX1" fmla="*/ 4549140 w 5120640"/>
              <a:gd name="connsiteY1" fmla="*/ 0 h 2750497"/>
              <a:gd name="connsiteX2" fmla="*/ 4549140 w 5120640"/>
              <a:gd name="connsiteY2" fmla="*/ 486031 h 2750497"/>
              <a:gd name="connsiteX3" fmla="*/ 5120640 w 5120640"/>
              <a:gd name="connsiteY3" fmla="*/ 486031 h 2750497"/>
              <a:gd name="connsiteX4" fmla="*/ 5120640 w 5120640"/>
              <a:gd name="connsiteY4" fmla="*/ 2750497 h 2750497"/>
              <a:gd name="connsiteX5" fmla="*/ 0 w 5120640"/>
              <a:gd name="connsiteY5" fmla="*/ 2750497 h 2750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0640" h="2750497">
                <a:moveTo>
                  <a:pt x="0" y="0"/>
                </a:moveTo>
                <a:lnTo>
                  <a:pt x="4549140" y="0"/>
                </a:lnTo>
                <a:lnTo>
                  <a:pt x="4549140" y="486031"/>
                </a:lnTo>
                <a:lnTo>
                  <a:pt x="5120640" y="486031"/>
                </a:lnTo>
                <a:lnTo>
                  <a:pt x="5120640" y="2750497"/>
                </a:lnTo>
                <a:lnTo>
                  <a:pt x="0" y="2750497"/>
                </a:lnTo>
                <a:close/>
              </a:path>
            </a:pathLst>
          </a:custGeom>
        </p:spPr>
      </p:pic>
      <p:pic>
        <p:nvPicPr>
          <p:cNvPr id="7" name="图片 6"/>
          <p:cNvPicPr>
            <a:picLocks noChangeAspect="1"/>
          </p:cNvPicPr>
          <p:nvPr/>
        </p:nvPicPr>
        <p:blipFill>
          <a:blip r:embed="rId2"/>
          <a:srcRect/>
          <a:stretch>
            <a:fillRect/>
          </a:stretch>
        </p:blipFill>
        <p:spPr>
          <a:xfrm>
            <a:off x="662940" y="2571750"/>
            <a:ext cx="4363520" cy="2296174"/>
          </a:xfrm>
          <a:custGeom>
            <a:avLst/>
            <a:gdLst>
              <a:gd name="connsiteX0" fmla="*/ 0 w 3939540"/>
              <a:gd name="connsiteY0" fmla="*/ 0 h 2073067"/>
              <a:gd name="connsiteX1" fmla="*/ 3409950 w 3939540"/>
              <a:gd name="connsiteY1" fmla="*/ 0 h 2073067"/>
              <a:gd name="connsiteX2" fmla="*/ 3409950 w 3939540"/>
              <a:gd name="connsiteY2" fmla="*/ 352843 h 2073067"/>
              <a:gd name="connsiteX3" fmla="*/ 3939540 w 3939540"/>
              <a:gd name="connsiteY3" fmla="*/ 352843 h 2073067"/>
              <a:gd name="connsiteX4" fmla="*/ 3939540 w 3939540"/>
              <a:gd name="connsiteY4" fmla="*/ 2073067 h 2073067"/>
              <a:gd name="connsiteX5" fmla="*/ 0 w 3939540"/>
              <a:gd name="connsiteY5" fmla="*/ 2073067 h 2073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39540" h="2073067">
                <a:moveTo>
                  <a:pt x="0" y="0"/>
                </a:moveTo>
                <a:lnTo>
                  <a:pt x="3409950" y="0"/>
                </a:lnTo>
                <a:lnTo>
                  <a:pt x="3409950" y="352843"/>
                </a:lnTo>
                <a:lnTo>
                  <a:pt x="3939540" y="352843"/>
                </a:lnTo>
                <a:lnTo>
                  <a:pt x="3939540" y="2073067"/>
                </a:lnTo>
                <a:lnTo>
                  <a:pt x="0" y="2073067"/>
                </a:lnTo>
                <a:close/>
              </a:path>
            </a:pathLst>
          </a:custGeom>
        </p:spPr>
      </p:pic>
      <p:sp>
        <p:nvSpPr>
          <p:cNvPr id="12" name="圆角矩形标注 2"/>
          <p:cNvSpPr>
            <a:spLocks noChangeArrowheads="1"/>
          </p:cNvSpPr>
          <p:nvPr/>
        </p:nvSpPr>
        <p:spPr bwMode="auto">
          <a:xfrm>
            <a:off x="5110280" y="799208"/>
            <a:ext cx="3652720" cy="1772542"/>
          </a:xfrm>
          <a:prstGeom prst="wedgeRoundRectCallout">
            <a:avLst>
              <a:gd name="adj1" fmla="val -34659"/>
              <a:gd name="adj2" fmla="val 66006"/>
              <a:gd name="adj3" fmla="val 16667"/>
            </a:avLst>
          </a:prstGeom>
          <a:solidFill>
            <a:srgbClr val="FAD6E8"/>
          </a:solidFill>
          <a:ln w="19050">
            <a:solidFill>
              <a:srgbClr val="E72D8B"/>
            </a:solidFill>
            <a:miter lim="800000"/>
          </a:ln>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buFont typeface="Arial" panose="020B0604020202020204" pitchFamily="34" charset="0"/>
              <a:buNone/>
            </a:pPr>
            <a:r>
              <a:rPr lang="zh-CN" altLang="en-US" sz="2300" b="1" dirty="0">
                <a:latin typeface="黑体" panose="02010609060101010101" pitchFamily="49" charset="-122"/>
                <a:ea typeface="黑体" panose="02010609060101010101" pitchFamily="49" charset="-122"/>
              </a:rPr>
              <a:t>在两张折线统计图中，不能直观</a:t>
            </a:r>
            <a:r>
              <a:rPr lang="zh-CN" altLang="en-US" sz="2300" b="1" dirty="0">
                <a:solidFill>
                  <a:srgbClr val="FF0000"/>
                </a:solidFill>
                <a:latin typeface="黑体" panose="02010609060101010101" pitchFamily="49" charset="-122"/>
                <a:ea typeface="黑体" panose="02010609060101010101" pitchFamily="49" charset="-122"/>
              </a:rPr>
              <a:t>比较</a:t>
            </a:r>
            <a:r>
              <a:rPr lang="zh-CN" altLang="en-US" sz="2300" b="1" dirty="0">
                <a:latin typeface="黑体" panose="02010609060101010101" pitchFamily="49" charset="-122"/>
                <a:ea typeface="黑体" panose="02010609060101010101" pitchFamily="49" charset="-122"/>
              </a:rPr>
              <a:t>出生人口数和死亡人口数的变化。</a:t>
            </a:r>
            <a:endParaRPr lang="zh-CN" altLang="en-US" sz="2300" b="1" dirty="0">
              <a:latin typeface="黑体" panose="02010609060101010101" pitchFamily="49" charset="-122"/>
              <a:ea typeface="黑体" panose="02010609060101010101" pitchFamily="49" charset="-122"/>
            </a:endParaRPr>
          </a:p>
        </p:txBody>
      </p:sp>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2231" y="2738699"/>
            <a:ext cx="956098" cy="171452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par>
                          <p:cTn id="7" fill="hold">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rcRect/>
          <a:stretch>
            <a:fillRect/>
          </a:stretch>
        </p:blipFill>
        <p:spPr>
          <a:xfrm>
            <a:off x="662940" y="275576"/>
            <a:ext cx="4274820" cy="2296174"/>
          </a:xfrm>
          <a:custGeom>
            <a:avLst/>
            <a:gdLst>
              <a:gd name="connsiteX0" fmla="*/ 0 w 5120640"/>
              <a:gd name="connsiteY0" fmla="*/ 0 h 2750497"/>
              <a:gd name="connsiteX1" fmla="*/ 4549140 w 5120640"/>
              <a:gd name="connsiteY1" fmla="*/ 0 h 2750497"/>
              <a:gd name="connsiteX2" fmla="*/ 4549140 w 5120640"/>
              <a:gd name="connsiteY2" fmla="*/ 486031 h 2750497"/>
              <a:gd name="connsiteX3" fmla="*/ 5120640 w 5120640"/>
              <a:gd name="connsiteY3" fmla="*/ 486031 h 2750497"/>
              <a:gd name="connsiteX4" fmla="*/ 5120640 w 5120640"/>
              <a:gd name="connsiteY4" fmla="*/ 2750497 h 2750497"/>
              <a:gd name="connsiteX5" fmla="*/ 0 w 5120640"/>
              <a:gd name="connsiteY5" fmla="*/ 2750497 h 2750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0640" h="2750497">
                <a:moveTo>
                  <a:pt x="0" y="0"/>
                </a:moveTo>
                <a:lnTo>
                  <a:pt x="4549140" y="0"/>
                </a:lnTo>
                <a:lnTo>
                  <a:pt x="4549140" y="486031"/>
                </a:lnTo>
                <a:lnTo>
                  <a:pt x="5120640" y="486031"/>
                </a:lnTo>
                <a:lnTo>
                  <a:pt x="5120640" y="2750497"/>
                </a:lnTo>
                <a:lnTo>
                  <a:pt x="0" y="2750497"/>
                </a:lnTo>
                <a:close/>
              </a:path>
            </a:pathLst>
          </a:custGeom>
        </p:spPr>
      </p:pic>
      <p:pic>
        <p:nvPicPr>
          <p:cNvPr id="7" name="图片 6"/>
          <p:cNvPicPr>
            <a:picLocks noChangeAspect="1"/>
          </p:cNvPicPr>
          <p:nvPr/>
        </p:nvPicPr>
        <p:blipFill>
          <a:blip r:embed="rId2"/>
          <a:srcRect/>
          <a:stretch>
            <a:fillRect/>
          </a:stretch>
        </p:blipFill>
        <p:spPr>
          <a:xfrm>
            <a:off x="662940" y="2571750"/>
            <a:ext cx="4363520" cy="2296174"/>
          </a:xfrm>
          <a:custGeom>
            <a:avLst/>
            <a:gdLst>
              <a:gd name="connsiteX0" fmla="*/ 0 w 3939540"/>
              <a:gd name="connsiteY0" fmla="*/ 0 h 2073067"/>
              <a:gd name="connsiteX1" fmla="*/ 3409950 w 3939540"/>
              <a:gd name="connsiteY1" fmla="*/ 0 h 2073067"/>
              <a:gd name="connsiteX2" fmla="*/ 3409950 w 3939540"/>
              <a:gd name="connsiteY2" fmla="*/ 352843 h 2073067"/>
              <a:gd name="connsiteX3" fmla="*/ 3939540 w 3939540"/>
              <a:gd name="connsiteY3" fmla="*/ 352843 h 2073067"/>
              <a:gd name="connsiteX4" fmla="*/ 3939540 w 3939540"/>
              <a:gd name="connsiteY4" fmla="*/ 2073067 h 2073067"/>
              <a:gd name="connsiteX5" fmla="*/ 0 w 3939540"/>
              <a:gd name="connsiteY5" fmla="*/ 2073067 h 2073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39540" h="2073067">
                <a:moveTo>
                  <a:pt x="0" y="0"/>
                </a:moveTo>
                <a:lnTo>
                  <a:pt x="3409950" y="0"/>
                </a:lnTo>
                <a:lnTo>
                  <a:pt x="3409950" y="352843"/>
                </a:lnTo>
                <a:lnTo>
                  <a:pt x="3939540" y="352843"/>
                </a:lnTo>
                <a:lnTo>
                  <a:pt x="3939540" y="2073067"/>
                </a:lnTo>
                <a:lnTo>
                  <a:pt x="0" y="2073067"/>
                </a:lnTo>
                <a:close/>
              </a:path>
            </a:pathLst>
          </a:custGeom>
        </p:spPr>
      </p:pic>
      <p:sp>
        <p:nvSpPr>
          <p:cNvPr id="12" name="圆角矩形标注 2"/>
          <p:cNvSpPr>
            <a:spLocks noChangeArrowheads="1"/>
          </p:cNvSpPr>
          <p:nvPr/>
        </p:nvSpPr>
        <p:spPr bwMode="auto">
          <a:xfrm>
            <a:off x="5110280" y="799208"/>
            <a:ext cx="3652720" cy="1772542"/>
          </a:xfrm>
          <a:prstGeom prst="wedgeRoundRectCallout">
            <a:avLst>
              <a:gd name="adj1" fmla="val -34659"/>
              <a:gd name="adj2" fmla="val 66006"/>
              <a:gd name="adj3" fmla="val 16667"/>
            </a:avLst>
          </a:prstGeom>
          <a:solidFill>
            <a:srgbClr val="FAD6E8"/>
          </a:solidFill>
          <a:ln w="19050">
            <a:solidFill>
              <a:srgbClr val="E72D8B"/>
            </a:solidFill>
            <a:miter lim="800000"/>
          </a:ln>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buFont typeface="Arial" panose="020B0604020202020204" pitchFamily="34" charset="0"/>
              <a:buNone/>
            </a:pPr>
            <a:r>
              <a:rPr lang="zh-CN" altLang="en-US" sz="2300" b="1" dirty="0">
                <a:latin typeface="黑体" panose="02010609060101010101" pitchFamily="49" charset="-122"/>
                <a:ea typeface="黑体" panose="02010609060101010101" pitchFamily="49" charset="-122"/>
              </a:rPr>
              <a:t>制成复式折线统计图进行</a:t>
            </a:r>
            <a:r>
              <a:rPr lang="zh-CN" altLang="en-US" sz="2300" b="1" dirty="0">
                <a:solidFill>
                  <a:srgbClr val="FF0000"/>
                </a:solidFill>
                <a:latin typeface="黑体" panose="02010609060101010101" pitchFamily="49" charset="-122"/>
                <a:ea typeface="黑体" panose="02010609060101010101" pitchFamily="49" charset="-122"/>
              </a:rPr>
              <a:t>对比</a:t>
            </a:r>
            <a:r>
              <a:rPr lang="zh-CN" altLang="en-US" sz="2300" b="1" dirty="0">
                <a:latin typeface="黑体" panose="02010609060101010101" pitchFamily="49" charset="-122"/>
                <a:ea typeface="黑体" panose="02010609060101010101" pitchFamily="49" charset="-122"/>
              </a:rPr>
              <a:t>，看看能不能有更多的发现。</a:t>
            </a:r>
            <a:endParaRPr lang="zh-CN" altLang="en-US" sz="2300" b="1" dirty="0">
              <a:latin typeface="黑体" panose="02010609060101010101" pitchFamily="49" charset="-122"/>
              <a:ea typeface="黑体" panose="02010609060101010101" pitchFamily="49" charset="-122"/>
            </a:endParaRPr>
          </a:p>
        </p:txBody>
      </p:sp>
      <p:pic>
        <p:nvPicPr>
          <p:cNvPr id="14" name="图片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4641399" y="2819360"/>
            <a:ext cx="1088841" cy="1441112"/>
          </a:xfrm>
          <a:prstGeom prst="rect">
            <a:avLst/>
          </a:prstGeom>
        </p:spPr>
      </p:pic>
      <p:sp>
        <p:nvSpPr>
          <p:cNvPr id="3" name="文本框 2"/>
          <p:cNvSpPr txBox="1"/>
          <p:nvPr/>
        </p:nvSpPr>
        <p:spPr>
          <a:xfrm>
            <a:off x="5730240" y="3458227"/>
            <a:ext cx="2895600" cy="523220"/>
          </a:xfrm>
          <a:prstGeom prst="rect">
            <a:avLst/>
          </a:prstGeom>
          <a:solidFill>
            <a:srgbClr val="FBF4DE"/>
          </a:solidFill>
        </p:spPr>
        <p:txBody>
          <a:bodyPr wrap="square" rtlCol="0">
            <a:spAutoFit/>
          </a:bodyPr>
          <a:lstStyle/>
          <a:p>
            <a:pPr algn="ctr"/>
            <a:r>
              <a:rPr lang="zh-CN" altLang="en-US" sz="2800" dirty="0">
                <a:ln>
                  <a:solidFill>
                    <a:srgbClr val="FF0000"/>
                  </a:solidFill>
                </a:ln>
                <a:solidFill>
                  <a:srgbClr val="FF0000"/>
                </a:solidFill>
              </a:rPr>
              <a:t>复式折线统计图</a:t>
            </a:r>
            <a:endParaRPr lang="zh-CN" altLang="en-US" sz="2800" dirty="0">
              <a:ln>
                <a:solidFill>
                  <a:srgbClr val="FF0000"/>
                </a:solidFill>
              </a:ln>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par>
                          <p:cTn id="7" fill="hold">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组合 70"/>
          <p:cNvGrpSpPr/>
          <p:nvPr/>
        </p:nvGrpSpPr>
        <p:grpSpPr>
          <a:xfrm>
            <a:off x="1668689" y="3163655"/>
            <a:ext cx="6067624" cy="330819"/>
            <a:chOff x="1683929" y="2822461"/>
            <a:chExt cx="6067624" cy="330819"/>
          </a:xfrm>
        </p:grpSpPr>
        <p:sp>
          <p:nvSpPr>
            <p:cNvPr id="72" name="椭圆 71"/>
            <p:cNvSpPr/>
            <p:nvPr/>
          </p:nvSpPr>
          <p:spPr>
            <a:xfrm>
              <a:off x="1683929" y="3081280"/>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a:off x="1950608" y="3076518"/>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a:off x="2207031" y="3069375"/>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a:off x="2471222" y="3057695"/>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a:off x="2728027" y="3050232"/>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a:off x="2991545" y="3050175"/>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p:cNvSpPr/>
            <p:nvPr/>
          </p:nvSpPr>
          <p:spPr>
            <a:xfrm>
              <a:off x="3249528" y="3040518"/>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3507511" y="3021426"/>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a:off x="3765494" y="2968518"/>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4031201" y="2948806"/>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a:off x="4292172" y="2922330"/>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4547974" y="2908044"/>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p:cNvSpPr/>
            <p:nvPr/>
          </p:nvSpPr>
          <p:spPr>
            <a:xfrm>
              <a:off x="4816318" y="2879187"/>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a:off x="5072087" y="2889248"/>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5327856" y="2886330"/>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5583625" y="2872581"/>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a:off x="5844031" y="2872044"/>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a:off x="6104437" y="2872044"/>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a:off x="6364843" y="2869917"/>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a:off x="6638629" y="2858266"/>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6889906" y="2845823"/>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7154282" y="2841061"/>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7418658" y="2843953"/>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7679553" y="2822461"/>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任意多边形: 形状 95"/>
            <p:cNvSpPr/>
            <p:nvPr/>
          </p:nvSpPr>
          <p:spPr>
            <a:xfrm>
              <a:off x="1719263" y="2857500"/>
              <a:ext cx="5995987" cy="257175"/>
            </a:xfrm>
            <a:custGeom>
              <a:avLst/>
              <a:gdLst>
                <a:gd name="connsiteX0" fmla="*/ 0 w 5995987"/>
                <a:gd name="connsiteY0" fmla="*/ 257175 h 257175"/>
                <a:gd name="connsiteX1" fmla="*/ 266700 w 5995987"/>
                <a:gd name="connsiteY1" fmla="*/ 252413 h 257175"/>
                <a:gd name="connsiteX2" fmla="*/ 519112 w 5995987"/>
                <a:gd name="connsiteY2" fmla="*/ 242888 h 257175"/>
                <a:gd name="connsiteX3" fmla="*/ 795337 w 5995987"/>
                <a:gd name="connsiteY3" fmla="*/ 238125 h 257175"/>
                <a:gd name="connsiteX4" fmla="*/ 1052512 w 5995987"/>
                <a:gd name="connsiteY4" fmla="*/ 228600 h 257175"/>
                <a:gd name="connsiteX5" fmla="*/ 1300162 w 5995987"/>
                <a:gd name="connsiteY5" fmla="*/ 228600 h 257175"/>
                <a:gd name="connsiteX6" fmla="*/ 1566862 w 5995987"/>
                <a:gd name="connsiteY6" fmla="*/ 219075 h 257175"/>
                <a:gd name="connsiteX7" fmla="*/ 1828800 w 5995987"/>
                <a:gd name="connsiteY7" fmla="*/ 195263 h 257175"/>
                <a:gd name="connsiteX8" fmla="*/ 2076450 w 5995987"/>
                <a:gd name="connsiteY8" fmla="*/ 147638 h 257175"/>
                <a:gd name="connsiteX9" fmla="*/ 2347912 w 5995987"/>
                <a:gd name="connsiteY9" fmla="*/ 119063 h 257175"/>
                <a:gd name="connsiteX10" fmla="*/ 2609850 w 5995987"/>
                <a:gd name="connsiteY10" fmla="*/ 100013 h 257175"/>
                <a:gd name="connsiteX11" fmla="*/ 2871787 w 5995987"/>
                <a:gd name="connsiteY11" fmla="*/ 85725 h 257175"/>
                <a:gd name="connsiteX12" fmla="*/ 3133725 w 5995987"/>
                <a:gd name="connsiteY12" fmla="*/ 57150 h 257175"/>
                <a:gd name="connsiteX13" fmla="*/ 3381375 w 5995987"/>
                <a:gd name="connsiteY13" fmla="*/ 66675 h 257175"/>
                <a:gd name="connsiteX14" fmla="*/ 3652837 w 5995987"/>
                <a:gd name="connsiteY14" fmla="*/ 61913 h 257175"/>
                <a:gd name="connsiteX15" fmla="*/ 3905250 w 5995987"/>
                <a:gd name="connsiteY15" fmla="*/ 61913 h 257175"/>
                <a:gd name="connsiteX16" fmla="*/ 4162425 w 5995987"/>
                <a:gd name="connsiteY16" fmla="*/ 42863 h 257175"/>
                <a:gd name="connsiteX17" fmla="*/ 4410075 w 5995987"/>
                <a:gd name="connsiteY17" fmla="*/ 38100 h 257175"/>
                <a:gd name="connsiteX18" fmla="*/ 4648200 w 5995987"/>
                <a:gd name="connsiteY18" fmla="*/ 47625 h 257175"/>
                <a:gd name="connsiteX19" fmla="*/ 4929187 w 5995987"/>
                <a:gd name="connsiteY19" fmla="*/ 38100 h 257175"/>
                <a:gd name="connsiteX20" fmla="*/ 5205412 w 5995987"/>
                <a:gd name="connsiteY20" fmla="*/ 28575 h 257175"/>
                <a:gd name="connsiteX21" fmla="*/ 5472112 w 5995987"/>
                <a:gd name="connsiteY21" fmla="*/ 19050 h 257175"/>
                <a:gd name="connsiteX22" fmla="*/ 5738812 w 5995987"/>
                <a:gd name="connsiteY22" fmla="*/ 23813 h 257175"/>
                <a:gd name="connsiteX23" fmla="*/ 5995987 w 5995987"/>
                <a:gd name="connsiteY23" fmla="*/ 0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995987" h="257175">
                  <a:moveTo>
                    <a:pt x="0" y="257175"/>
                  </a:moveTo>
                  <a:lnTo>
                    <a:pt x="266700" y="252413"/>
                  </a:lnTo>
                  <a:lnTo>
                    <a:pt x="519112" y="242888"/>
                  </a:lnTo>
                  <a:lnTo>
                    <a:pt x="795337" y="238125"/>
                  </a:lnTo>
                  <a:lnTo>
                    <a:pt x="1052512" y="228600"/>
                  </a:lnTo>
                  <a:lnTo>
                    <a:pt x="1300162" y="228600"/>
                  </a:lnTo>
                  <a:lnTo>
                    <a:pt x="1566862" y="219075"/>
                  </a:lnTo>
                  <a:lnTo>
                    <a:pt x="1828800" y="195263"/>
                  </a:lnTo>
                  <a:lnTo>
                    <a:pt x="2076450" y="147638"/>
                  </a:lnTo>
                  <a:lnTo>
                    <a:pt x="2347912" y="119063"/>
                  </a:lnTo>
                  <a:lnTo>
                    <a:pt x="2609850" y="100013"/>
                  </a:lnTo>
                  <a:lnTo>
                    <a:pt x="2871787" y="85725"/>
                  </a:lnTo>
                  <a:lnTo>
                    <a:pt x="3133725" y="57150"/>
                  </a:lnTo>
                  <a:lnTo>
                    <a:pt x="3381375" y="66675"/>
                  </a:lnTo>
                  <a:lnTo>
                    <a:pt x="3652837" y="61913"/>
                  </a:lnTo>
                  <a:lnTo>
                    <a:pt x="3905250" y="61913"/>
                  </a:lnTo>
                  <a:lnTo>
                    <a:pt x="4162425" y="42863"/>
                  </a:lnTo>
                  <a:lnTo>
                    <a:pt x="4410075" y="38100"/>
                  </a:lnTo>
                  <a:lnTo>
                    <a:pt x="4648200" y="47625"/>
                  </a:lnTo>
                  <a:lnTo>
                    <a:pt x="4929187" y="38100"/>
                  </a:lnTo>
                  <a:lnTo>
                    <a:pt x="5205412" y="28575"/>
                  </a:lnTo>
                  <a:lnTo>
                    <a:pt x="5472112" y="19050"/>
                  </a:lnTo>
                  <a:lnTo>
                    <a:pt x="5738812" y="23813"/>
                  </a:lnTo>
                  <a:lnTo>
                    <a:pt x="5995987" y="0"/>
                  </a:lnTo>
                </a:path>
              </a:pathLst>
            </a:custGeom>
            <a:noFill/>
            <a:ln w="19050">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33867" y="83377"/>
            <a:ext cx="7356719" cy="810702"/>
            <a:chOff x="-47413" y="279804"/>
            <a:chExt cx="7356719" cy="810702"/>
          </a:xfrm>
        </p:grpSpPr>
        <p:grpSp>
          <p:nvGrpSpPr>
            <p:cNvPr id="3" name="组合 2"/>
            <p:cNvGrpSpPr/>
            <p:nvPr/>
          </p:nvGrpSpPr>
          <p:grpSpPr>
            <a:xfrm>
              <a:off x="-47413" y="279804"/>
              <a:ext cx="6598630" cy="810702"/>
              <a:chOff x="-47413" y="279804"/>
              <a:chExt cx="6598630" cy="810702"/>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7413" y="279805"/>
                <a:ext cx="3712157" cy="810701"/>
              </a:xfrm>
              <a:prstGeom prst="rect">
                <a:avLst/>
              </a:prstGeom>
            </p:spPr>
          </p:pic>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l="9369"/>
              <a:stretch>
                <a:fillRect/>
              </a:stretch>
            </p:blipFill>
            <p:spPr>
              <a:xfrm>
                <a:off x="3186854" y="279804"/>
                <a:ext cx="3364363" cy="810701"/>
              </a:xfrm>
              <a:prstGeom prst="rect">
                <a:avLst/>
              </a:prstGeom>
            </p:spPr>
          </p:pic>
        </p:grpSp>
        <p:sp>
          <p:nvSpPr>
            <p:cNvPr id="4" name="Rectangle 16"/>
            <p:cNvSpPr>
              <a:spLocks noChangeArrowheads="1"/>
            </p:cNvSpPr>
            <p:nvPr/>
          </p:nvSpPr>
          <p:spPr bwMode="auto">
            <a:xfrm>
              <a:off x="172581" y="377813"/>
              <a:ext cx="7136725" cy="58420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defRPr/>
              </a:pPr>
              <a:r>
                <a:rPr lang="zh-CN" altLang="en-US" sz="2400" b="1" dirty="0">
                  <a:solidFill>
                    <a:schemeClr val="bg1"/>
                  </a:solidFill>
                  <a:latin typeface="黑体" panose="02010609060101010101" pitchFamily="49" charset="-122"/>
                  <a:ea typeface="黑体" panose="02010609060101010101" pitchFamily="49" charset="-122"/>
                </a:rPr>
                <a:t>二、绘图分析</a:t>
              </a:r>
              <a:r>
                <a:rPr lang="en-US" altLang="zh-CN" sz="2400" b="1" dirty="0">
                  <a:solidFill>
                    <a:schemeClr val="bg1"/>
                  </a:solidFill>
                  <a:latin typeface="黑体" panose="02010609060101010101" pitchFamily="49" charset="-122"/>
                  <a:ea typeface="黑体" panose="02010609060101010101" pitchFamily="49" charset="-122"/>
                </a:rPr>
                <a:t>,</a:t>
              </a:r>
              <a:r>
                <a:rPr lang="zh-CN" altLang="en-US" sz="2400" b="1" dirty="0">
                  <a:solidFill>
                    <a:schemeClr val="bg1"/>
                  </a:solidFill>
                  <a:latin typeface="黑体" panose="02010609060101010101" pitchFamily="49" charset="-122"/>
                  <a:ea typeface="黑体" panose="02010609060101010101" pitchFamily="49" charset="-122"/>
                </a:rPr>
                <a:t>认识复式折线统计图的特征</a:t>
              </a:r>
              <a:endParaRPr lang="zh-CN" altLang="en-US" sz="2400" b="1" dirty="0">
                <a:solidFill>
                  <a:schemeClr val="bg1"/>
                </a:solidFill>
                <a:latin typeface="黑体" panose="02010609060101010101" pitchFamily="49" charset="-122"/>
                <a:ea typeface="黑体" panose="02010609060101010101" pitchFamily="49" charset="-122"/>
              </a:endParaRPr>
            </a:p>
          </p:txBody>
        </p:sp>
      </p:grpSp>
      <p:sp>
        <p:nvSpPr>
          <p:cNvPr id="7" name="文本框 6"/>
          <p:cNvSpPr txBox="1"/>
          <p:nvPr/>
        </p:nvSpPr>
        <p:spPr>
          <a:xfrm rot="18228462">
            <a:off x="1310042" y="4371950"/>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1998</a:t>
            </a:r>
            <a:endParaRPr lang="zh-CN" altLang="en-US" sz="1400" dirty="0">
              <a:latin typeface="Times New Roman" panose="02020603050405020304" pitchFamily="18" charset="0"/>
              <a:cs typeface="Times New Roman" panose="02020603050405020304" pitchFamily="18" charset="0"/>
            </a:endParaRPr>
          </a:p>
        </p:txBody>
      </p:sp>
      <p:sp>
        <p:nvSpPr>
          <p:cNvPr id="8" name="文本框 7"/>
          <p:cNvSpPr txBox="1"/>
          <p:nvPr/>
        </p:nvSpPr>
        <p:spPr>
          <a:xfrm rot="18228462">
            <a:off x="1561505" y="4387195"/>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1999</a:t>
            </a:r>
            <a:endParaRPr lang="zh-CN" altLang="en-US" sz="1400" dirty="0">
              <a:latin typeface="Times New Roman" panose="02020603050405020304" pitchFamily="18" charset="0"/>
              <a:cs typeface="Times New Roman" panose="02020603050405020304" pitchFamily="18" charset="0"/>
            </a:endParaRPr>
          </a:p>
        </p:txBody>
      </p:sp>
      <p:sp>
        <p:nvSpPr>
          <p:cNvPr id="9" name="文本框 8"/>
          <p:cNvSpPr txBox="1"/>
          <p:nvPr/>
        </p:nvSpPr>
        <p:spPr>
          <a:xfrm rot="18228462">
            <a:off x="1820557" y="4399097"/>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2000</a:t>
            </a:r>
            <a:endParaRPr lang="zh-CN" altLang="en-US" sz="1400" dirty="0">
              <a:latin typeface="Times New Roman" panose="02020603050405020304" pitchFamily="18" charset="0"/>
              <a:cs typeface="Times New Roman" panose="02020603050405020304" pitchFamily="18" charset="0"/>
            </a:endParaRPr>
          </a:p>
        </p:txBody>
      </p:sp>
      <p:sp>
        <p:nvSpPr>
          <p:cNvPr id="10" name="文本框 9"/>
          <p:cNvSpPr txBox="1"/>
          <p:nvPr/>
        </p:nvSpPr>
        <p:spPr>
          <a:xfrm rot="18228462">
            <a:off x="2071168" y="4371950"/>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2001</a:t>
            </a:r>
            <a:endParaRPr lang="zh-CN" altLang="en-US" sz="1400" dirty="0">
              <a:latin typeface="Times New Roman" panose="02020603050405020304" pitchFamily="18" charset="0"/>
              <a:cs typeface="Times New Roman" panose="02020603050405020304" pitchFamily="18" charset="0"/>
            </a:endParaRPr>
          </a:p>
        </p:txBody>
      </p:sp>
      <p:sp>
        <p:nvSpPr>
          <p:cNvPr id="11" name="文本框 10"/>
          <p:cNvSpPr txBox="1"/>
          <p:nvPr/>
        </p:nvSpPr>
        <p:spPr>
          <a:xfrm rot="18228462">
            <a:off x="2335521" y="4398976"/>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2002</a:t>
            </a:r>
            <a:endParaRPr lang="zh-CN" altLang="en-US" sz="1400" dirty="0">
              <a:latin typeface="Times New Roman" panose="02020603050405020304" pitchFamily="18" charset="0"/>
              <a:cs typeface="Times New Roman" panose="02020603050405020304" pitchFamily="18" charset="0"/>
            </a:endParaRPr>
          </a:p>
        </p:txBody>
      </p:sp>
      <p:sp>
        <p:nvSpPr>
          <p:cNvPr id="12" name="文本框 11"/>
          <p:cNvSpPr txBox="1"/>
          <p:nvPr/>
        </p:nvSpPr>
        <p:spPr>
          <a:xfrm rot="18228462">
            <a:off x="2610901" y="4391361"/>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2003</a:t>
            </a:r>
            <a:endParaRPr lang="zh-CN" altLang="en-US" sz="1400" dirty="0">
              <a:latin typeface="Times New Roman" panose="02020603050405020304" pitchFamily="18" charset="0"/>
              <a:cs typeface="Times New Roman" panose="02020603050405020304" pitchFamily="18" charset="0"/>
            </a:endParaRPr>
          </a:p>
        </p:txBody>
      </p:sp>
      <p:sp>
        <p:nvSpPr>
          <p:cNvPr id="13" name="文本框 12"/>
          <p:cNvSpPr txBox="1"/>
          <p:nvPr/>
        </p:nvSpPr>
        <p:spPr>
          <a:xfrm rot="18228462">
            <a:off x="2854521" y="4382863"/>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2004</a:t>
            </a:r>
            <a:endParaRPr lang="zh-CN" altLang="en-US" sz="1400" dirty="0">
              <a:latin typeface="Times New Roman" panose="02020603050405020304" pitchFamily="18" charset="0"/>
              <a:cs typeface="Times New Roman" panose="02020603050405020304" pitchFamily="18" charset="0"/>
            </a:endParaRPr>
          </a:p>
        </p:txBody>
      </p:sp>
      <p:sp>
        <p:nvSpPr>
          <p:cNvPr id="14" name="文本框 13"/>
          <p:cNvSpPr txBox="1"/>
          <p:nvPr/>
        </p:nvSpPr>
        <p:spPr>
          <a:xfrm rot="18228462">
            <a:off x="3128689" y="4382862"/>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2005</a:t>
            </a:r>
            <a:endParaRPr lang="zh-CN" altLang="en-US" sz="1400" dirty="0">
              <a:latin typeface="Times New Roman" panose="02020603050405020304" pitchFamily="18" charset="0"/>
              <a:cs typeface="Times New Roman" panose="02020603050405020304" pitchFamily="18" charset="0"/>
            </a:endParaRPr>
          </a:p>
        </p:txBody>
      </p:sp>
      <p:sp>
        <p:nvSpPr>
          <p:cNvPr id="15" name="文本框 14"/>
          <p:cNvSpPr txBox="1"/>
          <p:nvPr/>
        </p:nvSpPr>
        <p:spPr>
          <a:xfrm rot="18228462">
            <a:off x="3386428" y="4390482"/>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2006</a:t>
            </a:r>
            <a:endParaRPr lang="zh-CN" altLang="en-US" sz="1400" dirty="0">
              <a:latin typeface="Times New Roman" panose="02020603050405020304" pitchFamily="18" charset="0"/>
              <a:cs typeface="Times New Roman" panose="02020603050405020304" pitchFamily="18" charset="0"/>
            </a:endParaRPr>
          </a:p>
        </p:txBody>
      </p:sp>
      <p:sp>
        <p:nvSpPr>
          <p:cNvPr id="16" name="文本框 15"/>
          <p:cNvSpPr txBox="1"/>
          <p:nvPr/>
        </p:nvSpPr>
        <p:spPr>
          <a:xfrm rot="18228462">
            <a:off x="3654912" y="4382861"/>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2007</a:t>
            </a:r>
            <a:endParaRPr lang="zh-CN" altLang="en-US" sz="1400" dirty="0">
              <a:latin typeface="Times New Roman" panose="02020603050405020304" pitchFamily="18" charset="0"/>
              <a:cs typeface="Times New Roman" panose="02020603050405020304" pitchFamily="18" charset="0"/>
            </a:endParaRPr>
          </a:p>
        </p:txBody>
      </p:sp>
      <p:sp>
        <p:nvSpPr>
          <p:cNvPr id="17" name="文本框 16"/>
          <p:cNvSpPr txBox="1"/>
          <p:nvPr/>
        </p:nvSpPr>
        <p:spPr>
          <a:xfrm rot="18228462">
            <a:off x="3903970" y="4371949"/>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2008</a:t>
            </a:r>
            <a:endParaRPr lang="zh-CN" altLang="en-US" sz="1400" dirty="0">
              <a:latin typeface="Times New Roman" panose="02020603050405020304" pitchFamily="18" charset="0"/>
              <a:cs typeface="Times New Roman" panose="02020603050405020304" pitchFamily="18" charset="0"/>
            </a:endParaRPr>
          </a:p>
        </p:txBody>
      </p:sp>
      <p:sp>
        <p:nvSpPr>
          <p:cNvPr id="18" name="文本框 17"/>
          <p:cNvSpPr txBox="1"/>
          <p:nvPr/>
        </p:nvSpPr>
        <p:spPr>
          <a:xfrm rot="18228462">
            <a:off x="4164461" y="4375239"/>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2009</a:t>
            </a:r>
            <a:endParaRPr lang="zh-CN" altLang="en-US" sz="1400" dirty="0">
              <a:latin typeface="Times New Roman" panose="02020603050405020304" pitchFamily="18" charset="0"/>
              <a:cs typeface="Times New Roman" panose="02020603050405020304" pitchFamily="18" charset="0"/>
            </a:endParaRPr>
          </a:p>
        </p:txBody>
      </p:sp>
      <p:sp>
        <p:nvSpPr>
          <p:cNvPr id="19" name="文本框 18"/>
          <p:cNvSpPr txBox="1"/>
          <p:nvPr/>
        </p:nvSpPr>
        <p:spPr>
          <a:xfrm rot="18228462">
            <a:off x="4430309" y="4386549"/>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2010</a:t>
            </a:r>
            <a:endParaRPr lang="zh-CN" altLang="en-US" sz="1400" dirty="0">
              <a:latin typeface="Times New Roman" panose="02020603050405020304" pitchFamily="18" charset="0"/>
              <a:cs typeface="Times New Roman" panose="02020603050405020304" pitchFamily="18" charset="0"/>
            </a:endParaRPr>
          </a:p>
        </p:txBody>
      </p:sp>
      <p:sp>
        <p:nvSpPr>
          <p:cNvPr id="20" name="文本框 19"/>
          <p:cNvSpPr txBox="1"/>
          <p:nvPr/>
        </p:nvSpPr>
        <p:spPr>
          <a:xfrm rot="18228462">
            <a:off x="4688561" y="4388779"/>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2011</a:t>
            </a:r>
            <a:endParaRPr lang="zh-CN" altLang="en-US" sz="1400" dirty="0">
              <a:latin typeface="Times New Roman" panose="02020603050405020304" pitchFamily="18" charset="0"/>
              <a:cs typeface="Times New Roman" panose="02020603050405020304" pitchFamily="18" charset="0"/>
            </a:endParaRPr>
          </a:p>
        </p:txBody>
      </p:sp>
      <p:sp>
        <p:nvSpPr>
          <p:cNvPr id="21" name="文本框 20"/>
          <p:cNvSpPr txBox="1"/>
          <p:nvPr/>
        </p:nvSpPr>
        <p:spPr>
          <a:xfrm rot="18228462">
            <a:off x="4939016" y="4389631"/>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2012</a:t>
            </a:r>
            <a:endParaRPr lang="zh-CN" altLang="en-US" sz="1400" dirty="0">
              <a:latin typeface="Times New Roman" panose="02020603050405020304" pitchFamily="18" charset="0"/>
              <a:cs typeface="Times New Roman" panose="02020603050405020304" pitchFamily="18" charset="0"/>
            </a:endParaRPr>
          </a:p>
        </p:txBody>
      </p:sp>
      <p:sp>
        <p:nvSpPr>
          <p:cNvPr id="22" name="文本框 21"/>
          <p:cNvSpPr txBox="1"/>
          <p:nvPr/>
        </p:nvSpPr>
        <p:spPr>
          <a:xfrm rot="18228462">
            <a:off x="5202366" y="4378930"/>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2013</a:t>
            </a:r>
            <a:endParaRPr lang="zh-CN" altLang="en-US" sz="1400" dirty="0">
              <a:latin typeface="Times New Roman" panose="02020603050405020304" pitchFamily="18" charset="0"/>
              <a:cs typeface="Times New Roman" panose="02020603050405020304" pitchFamily="18" charset="0"/>
            </a:endParaRPr>
          </a:p>
        </p:txBody>
      </p:sp>
      <p:sp>
        <p:nvSpPr>
          <p:cNvPr id="23" name="文本框 22"/>
          <p:cNvSpPr txBox="1"/>
          <p:nvPr/>
        </p:nvSpPr>
        <p:spPr>
          <a:xfrm rot="18228462">
            <a:off x="5437787" y="4386550"/>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2014</a:t>
            </a:r>
            <a:endParaRPr lang="zh-CN" altLang="en-US" sz="1400" dirty="0">
              <a:latin typeface="Times New Roman" panose="02020603050405020304" pitchFamily="18" charset="0"/>
              <a:cs typeface="Times New Roman" panose="02020603050405020304" pitchFamily="18" charset="0"/>
            </a:endParaRPr>
          </a:p>
        </p:txBody>
      </p:sp>
      <p:sp>
        <p:nvSpPr>
          <p:cNvPr id="24" name="文本框 23"/>
          <p:cNvSpPr txBox="1"/>
          <p:nvPr/>
        </p:nvSpPr>
        <p:spPr>
          <a:xfrm rot="18228462">
            <a:off x="5727635" y="4388779"/>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2015</a:t>
            </a:r>
            <a:endParaRPr lang="zh-CN" altLang="en-US" sz="1400" dirty="0">
              <a:latin typeface="Times New Roman" panose="02020603050405020304" pitchFamily="18" charset="0"/>
              <a:cs typeface="Times New Roman" panose="02020603050405020304" pitchFamily="18" charset="0"/>
            </a:endParaRPr>
          </a:p>
        </p:txBody>
      </p:sp>
      <p:sp>
        <p:nvSpPr>
          <p:cNvPr id="25" name="文本框 24"/>
          <p:cNvSpPr txBox="1"/>
          <p:nvPr/>
        </p:nvSpPr>
        <p:spPr>
          <a:xfrm rot="18228462">
            <a:off x="5980357" y="4404022"/>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2016</a:t>
            </a:r>
            <a:endParaRPr lang="zh-CN" altLang="en-US" sz="1400" dirty="0">
              <a:latin typeface="Times New Roman" panose="02020603050405020304" pitchFamily="18" charset="0"/>
              <a:cs typeface="Times New Roman" panose="02020603050405020304" pitchFamily="18" charset="0"/>
            </a:endParaRPr>
          </a:p>
        </p:txBody>
      </p:sp>
      <p:sp>
        <p:nvSpPr>
          <p:cNvPr id="26" name="文本框 25"/>
          <p:cNvSpPr txBox="1"/>
          <p:nvPr/>
        </p:nvSpPr>
        <p:spPr>
          <a:xfrm rot="18228462">
            <a:off x="6245060" y="4389631"/>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2017</a:t>
            </a:r>
            <a:endParaRPr lang="zh-CN" altLang="en-US" sz="1400" dirty="0">
              <a:latin typeface="Times New Roman" panose="02020603050405020304" pitchFamily="18" charset="0"/>
              <a:cs typeface="Times New Roman" panose="02020603050405020304" pitchFamily="18" charset="0"/>
            </a:endParaRPr>
          </a:p>
        </p:txBody>
      </p:sp>
      <p:sp>
        <p:nvSpPr>
          <p:cNvPr id="27" name="文本框 26"/>
          <p:cNvSpPr txBox="1"/>
          <p:nvPr/>
        </p:nvSpPr>
        <p:spPr>
          <a:xfrm rot="18228462">
            <a:off x="6503587" y="4386550"/>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2018</a:t>
            </a:r>
            <a:endParaRPr lang="zh-CN" altLang="en-US" sz="1400" dirty="0">
              <a:latin typeface="Times New Roman" panose="02020603050405020304" pitchFamily="18" charset="0"/>
              <a:cs typeface="Times New Roman" panose="02020603050405020304" pitchFamily="18" charset="0"/>
            </a:endParaRPr>
          </a:p>
        </p:txBody>
      </p:sp>
      <p:sp>
        <p:nvSpPr>
          <p:cNvPr id="28" name="文本框 27"/>
          <p:cNvSpPr txBox="1"/>
          <p:nvPr/>
        </p:nvSpPr>
        <p:spPr>
          <a:xfrm rot="18228462">
            <a:off x="6765712" y="4378930"/>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2019</a:t>
            </a:r>
            <a:endParaRPr lang="zh-CN" altLang="en-US" sz="1400" dirty="0">
              <a:latin typeface="Times New Roman" panose="02020603050405020304" pitchFamily="18" charset="0"/>
              <a:cs typeface="Times New Roman" panose="02020603050405020304" pitchFamily="18" charset="0"/>
            </a:endParaRPr>
          </a:p>
        </p:txBody>
      </p:sp>
      <p:sp>
        <p:nvSpPr>
          <p:cNvPr id="29" name="文本框 28"/>
          <p:cNvSpPr txBox="1"/>
          <p:nvPr/>
        </p:nvSpPr>
        <p:spPr>
          <a:xfrm rot="18228462">
            <a:off x="7062289" y="4406499"/>
            <a:ext cx="600292"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2020</a:t>
            </a:r>
            <a:endParaRPr lang="zh-CN" altLang="en-US" sz="1400" dirty="0">
              <a:latin typeface="Times New Roman" panose="02020603050405020304" pitchFamily="18" charset="0"/>
              <a:cs typeface="Times New Roman" panose="02020603050405020304" pitchFamily="18" charset="0"/>
            </a:endParaRPr>
          </a:p>
        </p:txBody>
      </p:sp>
      <p:sp>
        <p:nvSpPr>
          <p:cNvPr id="30" name="文本框 29"/>
          <p:cNvSpPr txBox="1"/>
          <p:nvPr/>
        </p:nvSpPr>
        <p:spPr>
          <a:xfrm rot="18228462">
            <a:off x="7332843" y="4371949"/>
            <a:ext cx="662940"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2021</a:t>
            </a:r>
            <a:endParaRPr lang="zh-CN" altLang="en-US" sz="1400" dirty="0">
              <a:latin typeface="Times New Roman" panose="02020603050405020304" pitchFamily="18" charset="0"/>
              <a:cs typeface="Times New Roman" panose="02020603050405020304" pitchFamily="18" charset="0"/>
            </a:endParaRPr>
          </a:p>
        </p:txBody>
      </p:sp>
      <p:cxnSp>
        <p:nvCxnSpPr>
          <p:cNvPr id="31" name="直接箭头连接符 30"/>
          <p:cNvCxnSpPr/>
          <p:nvPr/>
        </p:nvCxnSpPr>
        <p:spPr>
          <a:xfrm>
            <a:off x="1455420" y="4364554"/>
            <a:ext cx="678942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7778863" y="4383709"/>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zh-CN" altLang="en-US" sz="1600" dirty="0">
                <a:latin typeface="Times New Roman" panose="02020603050405020304" pitchFamily="18" charset="0"/>
                <a:cs typeface="Times New Roman" panose="02020603050405020304" pitchFamily="18" charset="0"/>
              </a:rPr>
              <a:t>年份</a:t>
            </a:r>
            <a:endParaRPr lang="zh-CN" altLang="en-US" sz="1600" dirty="0">
              <a:latin typeface="Times New Roman" panose="02020603050405020304" pitchFamily="18" charset="0"/>
              <a:cs typeface="Times New Roman" panose="02020603050405020304" pitchFamily="18" charset="0"/>
            </a:endParaRPr>
          </a:p>
        </p:txBody>
      </p:sp>
      <p:cxnSp>
        <p:nvCxnSpPr>
          <p:cNvPr id="33" name="直接箭头连接符 32"/>
          <p:cNvCxnSpPr/>
          <p:nvPr/>
        </p:nvCxnSpPr>
        <p:spPr>
          <a:xfrm flipV="1">
            <a:off x="1440180" y="1583254"/>
            <a:ext cx="0" cy="238556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823618" y="1249965"/>
            <a:ext cx="1434765"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zh-CN" altLang="en-US" sz="1600" dirty="0">
                <a:latin typeface="Times New Roman" panose="02020603050405020304" pitchFamily="18" charset="0"/>
                <a:cs typeface="Times New Roman" panose="02020603050405020304" pitchFamily="18" charset="0"/>
              </a:rPr>
              <a:t>人口数</a:t>
            </a:r>
            <a:r>
              <a:rPr lang="en-US" altLang="zh-CN" sz="1600" dirty="0">
                <a:latin typeface="Times New Roman" panose="02020603050405020304" pitchFamily="18" charset="0"/>
                <a:cs typeface="Times New Roman" panose="02020603050405020304" pitchFamily="18" charset="0"/>
              </a:rPr>
              <a:t>/</a:t>
            </a:r>
            <a:r>
              <a:rPr lang="zh-CN" altLang="en-US" sz="1600" dirty="0">
                <a:latin typeface="Times New Roman" panose="02020603050405020304" pitchFamily="18" charset="0"/>
                <a:cs typeface="Times New Roman" panose="02020603050405020304" pitchFamily="18" charset="0"/>
              </a:rPr>
              <a:t>万人</a:t>
            </a:r>
            <a:endParaRPr lang="zh-CN" altLang="en-US" sz="1600" dirty="0">
              <a:latin typeface="Times New Roman" panose="02020603050405020304" pitchFamily="18" charset="0"/>
              <a:cs typeface="Times New Roman" panose="02020603050405020304" pitchFamily="18" charset="0"/>
            </a:endParaRPr>
          </a:p>
        </p:txBody>
      </p:sp>
      <p:sp>
        <p:nvSpPr>
          <p:cNvPr id="35" name="文本框 34"/>
          <p:cNvSpPr txBox="1"/>
          <p:nvPr/>
        </p:nvSpPr>
        <p:spPr>
          <a:xfrm>
            <a:off x="964198" y="3637192"/>
            <a:ext cx="570666"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500</a:t>
            </a:r>
            <a:endParaRPr lang="zh-CN" altLang="en-US" sz="1600" dirty="0">
              <a:latin typeface="Times New Roman" panose="02020603050405020304" pitchFamily="18" charset="0"/>
              <a:cs typeface="Times New Roman" panose="02020603050405020304" pitchFamily="18" charset="0"/>
            </a:endParaRPr>
          </a:p>
        </p:txBody>
      </p:sp>
      <p:sp>
        <p:nvSpPr>
          <p:cNvPr id="36" name="文本框 35"/>
          <p:cNvSpPr txBox="1"/>
          <p:nvPr/>
        </p:nvSpPr>
        <p:spPr>
          <a:xfrm>
            <a:off x="1144683" y="4180037"/>
            <a:ext cx="289848"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0</a:t>
            </a:r>
            <a:endParaRPr lang="zh-CN" altLang="en-US" sz="1600" dirty="0">
              <a:latin typeface="Times New Roman" panose="02020603050405020304" pitchFamily="18" charset="0"/>
              <a:cs typeface="Times New Roman" panose="02020603050405020304" pitchFamily="18" charset="0"/>
            </a:endParaRPr>
          </a:p>
        </p:txBody>
      </p:sp>
      <p:sp>
        <p:nvSpPr>
          <p:cNvPr id="37" name="任意多边形: 形状 36"/>
          <p:cNvSpPr/>
          <p:nvPr/>
        </p:nvSpPr>
        <p:spPr>
          <a:xfrm>
            <a:off x="1442191" y="3951167"/>
            <a:ext cx="64294" cy="427251"/>
          </a:xfrm>
          <a:custGeom>
            <a:avLst/>
            <a:gdLst>
              <a:gd name="connsiteX0" fmla="*/ 4762 w 64294"/>
              <a:gd name="connsiteY0" fmla="*/ 0 h 419100"/>
              <a:gd name="connsiteX1" fmla="*/ 4762 w 64294"/>
              <a:gd name="connsiteY1" fmla="*/ 90487 h 419100"/>
              <a:gd name="connsiteX2" fmla="*/ 64294 w 64294"/>
              <a:gd name="connsiteY2" fmla="*/ 128587 h 419100"/>
              <a:gd name="connsiteX3" fmla="*/ 21431 w 64294"/>
              <a:gd name="connsiteY3" fmla="*/ 178594 h 419100"/>
              <a:gd name="connsiteX4" fmla="*/ 50006 w 64294"/>
              <a:gd name="connsiteY4" fmla="*/ 240506 h 419100"/>
              <a:gd name="connsiteX5" fmla="*/ 0 w 64294"/>
              <a:gd name="connsiteY5" fmla="*/ 283369 h 419100"/>
              <a:gd name="connsiteX6" fmla="*/ 26194 w 64294"/>
              <a:gd name="connsiteY6" fmla="*/ 335756 h 419100"/>
              <a:gd name="connsiteX7" fmla="*/ 19050 w 64294"/>
              <a:gd name="connsiteY7" fmla="*/ 4191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94" h="419100">
                <a:moveTo>
                  <a:pt x="4762" y="0"/>
                </a:moveTo>
                <a:lnTo>
                  <a:pt x="4762" y="90487"/>
                </a:lnTo>
                <a:lnTo>
                  <a:pt x="64294" y="128587"/>
                </a:lnTo>
                <a:lnTo>
                  <a:pt x="21431" y="178594"/>
                </a:lnTo>
                <a:lnTo>
                  <a:pt x="50006" y="240506"/>
                </a:lnTo>
                <a:lnTo>
                  <a:pt x="0" y="283369"/>
                </a:lnTo>
                <a:lnTo>
                  <a:pt x="26194" y="335756"/>
                </a:lnTo>
                <a:lnTo>
                  <a:pt x="19050" y="419100"/>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1663977" y="2126294"/>
            <a:ext cx="6068086" cy="1049160"/>
            <a:chOff x="1679217" y="1785100"/>
            <a:chExt cx="6068086" cy="1049160"/>
          </a:xfrm>
        </p:grpSpPr>
        <p:sp>
          <p:nvSpPr>
            <p:cNvPr id="39" name="椭圆 38"/>
            <p:cNvSpPr/>
            <p:nvPr/>
          </p:nvSpPr>
          <p:spPr>
            <a:xfrm>
              <a:off x="1679217" y="1785100"/>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1936770" y="1895204"/>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2201623" y="1971967"/>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2461713" y="2043967"/>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713290" y="2104628"/>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2980242" y="2159375"/>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3232418" y="2159375"/>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3503737" y="2145258"/>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3755913" y="2168875"/>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4020766" y="2163422"/>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4279408" y="2140628"/>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4531743" y="2137276"/>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4793370" y="2181228"/>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5050468" y="2147915"/>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5307332" y="2109131"/>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5577317" y="2114880"/>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822690" y="2075137"/>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6086124" y="2083962"/>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6350645" y="1931204"/>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6602821" y="2007967"/>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6868070" y="2232229"/>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7118691" y="2296111"/>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7388722" y="2611951"/>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7675303" y="2762260"/>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形状 62"/>
            <p:cNvSpPr/>
            <p:nvPr/>
          </p:nvSpPr>
          <p:spPr>
            <a:xfrm>
              <a:off x="1699260" y="1813560"/>
              <a:ext cx="5989320" cy="982980"/>
            </a:xfrm>
            <a:custGeom>
              <a:avLst/>
              <a:gdLst>
                <a:gd name="connsiteX0" fmla="*/ 0 w 5989320"/>
                <a:gd name="connsiteY0" fmla="*/ 0 h 982980"/>
                <a:gd name="connsiteX1" fmla="*/ 281940 w 5989320"/>
                <a:gd name="connsiteY1" fmla="*/ 121920 h 982980"/>
                <a:gd name="connsiteX2" fmla="*/ 533400 w 5989320"/>
                <a:gd name="connsiteY2" fmla="*/ 190500 h 982980"/>
                <a:gd name="connsiteX3" fmla="*/ 792480 w 5989320"/>
                <a:gd name="connsiteY3" fmla="*/ 266700 h 982980"/>
                <a:gd name="connsiteX4" fmla="*/ 1051560 w 5989320"/>
                <a:gd name="connsiteY4" fmla="*/ 327660 h 982980"/>
                <a:gd name="connsiteX5" fmla="*/ 1318260 w 5989320"/>
                <a:gd name="connsiteY5" fmla="*/ 381000 h 982980"/>
                <a:gd name="connsiteX6" fmla="*/ 1577340 w 5989320"/>
                <a:gd name="connsiteY6" fmla="*/ 388620 h 982980"/>
                <a:gd name="connsiteX7" fmla="*/ 1828800 w 5989320"/>
                <a:gd name="connsiteY7" fmla="*/ 365760 h 982980"/>
                <a:gd name="connsiteX8" fmla="*/ 2087880 w 5989320"/>
                <a:gd name="connsiteY8" fmla="*/ 396240 h 982980"/>
                <a:gd name="connsiteX9" fmla="*/ 2354580 w 5989320"/>
                <a:gd name="connsiteY9" fmla="*/ 388620 h 982980"/>
                <a:gd name="connsiteX10" fmla="*/ 2621280 w 5989320"/>
                <a:gd name="connsiteY10" fmla="*/ 365760 h 982980"/>
                <a:gd name="connsiteX11" fmla="*/ 2872740 w 5989320"/>
                <a:gd name="connsiteY11" fmla="*/ 358140 h 982980"/>
                <a:gd name="connsiteX12" fmla="*/ 3131820 w 5989320"/>
                <a:gd name="connsiteY12" fmla="*/ 396240 h 982980"/>
                <a:gd name="connsiteX13" fmla="*/ 3383280 w 5989320"/>
                <a:gd name="connsiteY13" fmla="*/ 365760 h 982980"/>
                <a:gd name="connsiteX14" fmla="*/ 3649980 w 5989320"/>
                <a:gd name="connsiteY14" fmla="*/ 335280 h 982980"/>
                <a:gd name="connsiteX15" fmla="*/ 3916680 w 5989320"/>
                <a:gd name="connsiteY15" fmla="*/ 327660 h 982980"/>
                <a:gd name="connsiteX16" fmla="*/ 4152900 w 5989320"/>
                <a:gd name="connsiteY16" fmla="*/ 297180 h 982980"/>
                <a:gd name="connsiteX17" fmla="*/ 4427220 w 5989320"/>
                <a:gd name="connsiteY17" fmla="*/ 304800 h 982980"/>
                <a:gd name="connsiteX18" fmla="*/ 4686300 w 5989320"/>
                <a:gd name="connsiteY18" fmla="*/ 144780 h 982980"/>
                <a:gd name="connsiteX19" fmla="*/ 4937760 w 5989320"/>
                <a:gd name="connsiteY19" fmla="*/ 236220 h 982980"/>
                <a:gd name="connsiteX20" fmla="*/ 5204460 w 5989320"/>
                <a:gd name="connsiteY20" fmla="*/ 464820 h 982980"/>
                <a:gd name="connsiteX21" fmla="*/ 5455920 w 5989320"/>
                <a:gd name="connsiteY21" fmla="*/ 518160 h 982980"/>
                <a:gd name="connsiteX22" fmla="*/ 5722620 w 5989320"/>
                <a:gd name="connsiteY22" fmla="*/ 830580 h 982980"/>
                <a:gd name="connsiteX23" fmla="*/ 5989320 w 5989320"/>
                <a:gd name="connsiteY23" fmla="*/ 982980 h 982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989320" h="982980">
                  <a:moveTo>
                    <a:pt x="0" y="0"/>
                  </a:moveTo>
                  <a:lnTo>
                    <a:pt x="281940" y="121920"/>
                  </a:lnTo>
                  <a:lnTo>
                    <a:pt x="533400" y="190500"/>
                  </a:lnTo>
                  <a:lnTo>
                    <a:pt x="792480" y="266700"/>
                  </a:lnTo>
                  <a:lnTo>
                    <a:pt x="1051560" y="327660"/>
                  </a:lnTo>
                  <a:lnTo>
                    <a:pt x="1318260" y="381000"/>
                  </a:lnTo>
                  <a:lnTo>
                    <a:pt x="1577340" y="388620"/>
                  </a:lnTo>
                  <a:lnTo>
                    <a:pt x="1828800" y="365760"/>
                  </a:lnTo>
                  <a:lnTo>
                    <a:pt x="2087880" y="396240"/>
                  </a:lnTo>
                  <a:lnTo>
                    <a:pt x="2354580" y="388620"/>
                  </a:lnTo>
                  <a:lnTo>
                    <a:pt x="2621280" y="365760"/>
                  </a:lnTo>
                  <a:lnTo>
                    <a:pt x="2872740" y="358140"/>
                  </a:lnTo>
                  <a:lnTo>
                    <a:pt x="3131820" y="396240"/>
                  </a:lnTo>
                  <a:lnTo>
                    <a:pt x="3383280" y="365760"/>
                  </a:lnTo>
                  <a:lnTo>
                    <a:pt x="3649980" y="335280"/>
                  </a:lnTo>
                  <a:lnTo>
                    <a:pt x="3916680" y="327660"/>
                  </a:lnTo>
                  <a:lnTo>
                    <a:pt x="4152900" y="297180"/>
                  </a:lnTo>
                  <a:lnTo>
                    <a:pt x="4427220" y="304800"/>
                  </a:lnTo>
                  <a:lnTo>
                    <a:pt x="4686300" y="144780"/>
                  </a:lnTo>
                  <a:lnTo>
                    <a:pt x="4937760" y="236220"/>
                  </a:lnTo>
                  <a:lnTo>
                    <a:pt x="5204460" y="464820"/>
                  </a:lnTo>
                  <a:lnTo>
                    <a:pt x="5455920" y="518160"/>
                  </a:lnTo>
                  <a:lnTo>
                    <a:pt x="5722620" y="830580"/>
                  </a:lnTo>
                  <a:lnTo>
                    <a:pt x="5989320" y="982980"/>
                  </a:lnTo>
                </a:path>
              </a:pathLst>
            </a:cu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4" name="图片 63"/>
          <p:cNvPicPr>
            <a:picLocks noChangeAspect="1"/>
          </p:cNvPicPr>
          <p:nvPr/>
        </p:nvPicPr>
        <p:blipFill>
          <a:blip r:embed="rId2"/>
          <a:stretch>
            <a:fillRect/>
          </a:stretch>
        </p:blipFill>
        <p:spPr>
          <a:xfrm>
            <a:off x="1443035" y="2080052"/>
            <a:ext cx="118287" cy="2304488"/>
          </a:xfrm>
          <a:prstGeom prst="rect">
            <a:avLst/>
          </a:prstGeom>
        </p:spPr>
      </p:pic>
      <p:pic>
        <p:nvPicPr>
          <p:cNvPr id="65" name="图片 64"/>
          <p:cNvPicPr>
            <a:picLocks noChangeAspect="1"/>
          </p:cNvPicPr>
          <p:nvPr/>
        </p:nvPicPr>
        <p:blipFill>
          <a:blip r:embed="rId3"/>
          <a:stretch>
            <a:fillRect/>
          </a:stretch>
        </p:blipFill>
        <p:spPr>
          <a:xfrm>
            <a:off x="1458192" y="4274895"/>
            <a:ext cx="6242845" cy="88277"/>
          </a:xfrm>
          <a:prstGeom prst="rect">
            <a:avLst/>
          </a:prstGeom>
        </p:spPr>
      </p:pic>
      <p:sp>
        <p:nvSpPr>
          <p:cNvPr id="66" name="文本框 65"/>
          <p:cNvSpPr txBox="1"/>
          <p:nvPr/>
        </p:nvSpPr>
        <p:spPr>
          <a:xfrm>
            <a:off x="864436" y="3052872"/>
            <a:ext cx="703442"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1000</a:t>
            </a:r>
            <a:endParaRPr lang="zh-CN" altLang="en-US" sz="1600" dirty="0">
              <a:latin typeface="Times New Roman" panose="02020603050405020304" pitchFamily="18" charset="0"/>
              <a:cs typeface="Times New Roman" panose="02020603050405020304" pitchFamily="18" charset="0"/>
            </a:endParaRPr>
          </a:p>
        </p:txBody>
      </p:sp>
      <p:sp>
        <p:nvSpPr>
          <p:cNvPr id="67" name="文本框 66"/>
          <p:cNvSpPr txBox="1"/>
          <p:nvPr/>
        </p:nvSpPr>
        <p:spPr>
          <a:xfrm>
            <a:off x="864436" y="2476077"/>
            <a:ext cx="703442"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1500</a:t>
            </a:r>
            <a:endParaRPr lang="zh-CN" altLang="en-US" sz="1600" dirty="0">
              <a:latin typeface="Times New Roman" panose="02020603050405020304" pitchFamily="18" charset="0"/>
              <a:cs typeface="Times New Roman" panose="02020603050405020304" pitchFamily="18" charset="0"/>
            </a:endParaRPr>
          </a:p>
        </p:txBody>
      </p:sp>
      <p:sp>
        <p:nvSpPr>
          <p:cNvPr id="68" name="文本框 67"/>
          <p:cNvSpPr txBox="1"/>
          <p:nvPr/>
        </p:nvSpPr>
        <p:spPr>
          <a:xfrm>
            <a:off x="860418" y="1934336"/>
            <a:ext cx="703442"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2000</a:t>
            </a:r>
            <a:endParaRPr lang="zh-CN" altLang="en-US" sz="1600" dirty="0">
              <a:latin typeface="Times New Roman" panose="02020603050405020304" pitchFamily="18" charset="0"/>
              <a:cs typeface="Times New Roman" panose="02020603050405020304" pitchFamily="18" charset="0"/>
            </a:endParaRPr>
          </a:p>
        </p:txBody>
      </p:sp>
      <p:sp>
        <p:nvSpPr>
          <p:cNvPr id="69" name="文本框 68"/>
          <p:cNvSpPr txBox="1"/>
          <p:nvPr/>
        </p:nvSpPr>
        <p:spPr>
          <a:xfrm>
            <a:off x="1956687" y="878476"/>
            <a:ext cx="5524296" cy="369332"/>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800" dirty="0">
                <a:latin typeface="Times New Roman" panose="02020603050405020304" pitchFamily="18" charset="0"/>
                <a:cs typeface="Times New Roman" panose="02020603050405020304" pitchFamily="18" charset="0"/>
              </a:rPr>
              <a:t>1998—2021</a:t>
            </a:r>
            <a:r>
              <a:rPr lang="zh-CN" altLang="en-US" sz="1800" dirty="0">
                <a:latin typeface="Times New Roman" panose="02020603050405020304" pitchFamily="18" charset="0"/>
                <a:cs typeface="Times New Roman" panose="02020603050405020304" pitchFamily="18" charset="0"/>
              </a:rPr>
              <a:t>年全国出生人口数和死亡人口数统计图</a:t>
            </a:r>
            <a:endParaRPr lang="zh-CN" altLang="en-US" sz="1800" dirty="0">
              <a:latin typeface="Times New Roman" panose="02020603050405020304" pitchFamily="18" charset="0"/>
              <a:cs typeface="Times New Roman" panose="02020603050405020304" pitchFamily="18" charset="0"/>
            </a:endParaRPr>
          </a:p>
        </p:txBody>
      </p:sp>
      <p:grpSp>
        <p:nvGrpSpPr>
          <p:cNvPr id="100" name="组合 99"/>
          <p:cNvGrpSpPr/>
          <p:nvPr/>
        </p:nvGrpSpPr>
        <p:grpSpPr>
          <a:xfrm>
            <a:off x="7103451" y="1250252"/>
            <a:ext cx="1844040" cy="369332"/>
            <a:chOff x="7269480" y="1213922"/>
            <a:chExt cx="1844040" cy="369332"/>
          </a:xfrm>
        </p:grpSpPr>
        <p:sp>
          <p:nvSpPr>
            <p:cNvPr id="97" name="任意多边形: 形状 96"/>
            <p:cNvSpPr/>
            <p:nvPr/>
          </p:nvSpPr>
          <p:spPr>
            <a:xfrm>
              <a:off x="7269480" y="1417320"/>
              <a:ext cx="655320" cy="0"/>
            </a:xfrm>
            <a:custGeom>
              <a:avLst/>
              <a:gdLst>
                <a:gd name="connsiteX0" fmla="*/ 0 w 655320"/>
                <a:gd name="connsiteY0" fmla="*/ 0 h 0"/>
                <a:gd name="connsiteX1" fmla="*/ 655320 w 655320"/>
                <a:gd name="connsiteY1" fmla="*/ 0 h 0"/>
              </a:gdLst>
              <a:ahLst/>
              <a:cxnLst>
                <a:cxn ang="0">
                  <a:pos x="connsiteX0" y="connsiteY0"/>
                </a:cxn>
                <a:cxn ang="0">
                  <a:pos x="connsiteX1" y="connsiteY1"/>
                </a:cxn>
              </a:cxnLst>
              <a:rect l="l" t="t" r="r" b="b"/>
              <a:pathLst>
                <a:path w="655320">
                  <a:moveTo>
                    <a:pt x="0" y="0"/>
                  </a:moveTo>
                  <a:lnTo>
                    <a:pt x="655320" y="0"/>
                  </a:lnTo>
                </a:path>
              </a:pathLst>
            </a:cu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a:off x="7575529" y="1382800"/>
              <a:ext cx="72000" cy="720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文本框 98"/>
            <p:cNvSpPr txBox="1"/>
            <p:nvPr/>
          </p:nvSpPr>
          <p:spPr>
            <a:xfrm>
              <a:off x="7906650" y="1213922"/>
              <a:ext cx="1206870" cy="369332"/>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zh-CN" altLang="en-US" sz="1800" dirty="0">
                  <a:latin typeface="Times New Roman" panose="02020603050405020304" pitchFamily="18" charset="0"/>
                  <a:cs typeface="Times New Roman" panose="02020603050405020304" pitchFamily="18" charset="0"/>
                </a:rPr>
                <a:t>出生人口</a:t>
              </a:r>
              <a:endParaRPr lang="zh-CN" altLang="en-US" sz="1800" dirty="0">
                <a:latin typeface="Times New Roman" panose="02020603050405020304" pitchFamily="18" charset="0"/>
                <a:cs typeface="Times New Roman" panose="02020603050405020304" pitchFamily="18" charset="0"/>
              </a:endParaRPr>
            </a:p>
          </p:txBody>
        </p:sp>
      </p:grpSp>
      <p:grpSp>
        <p:nvGrpSpPr>
          <p:cNvPr id="101" name="组合 100"/>
          <p:cNvGrpSpPr/>
          <p:nvPr/>
        </p:nvGrpSpPr>
        <p:grpSpPr>
          <a:xfrm>
            <a:off x="7094260" y="1661733"/>
            <a:ext cx="1844040" cy="369332"/>
            <a:chOff x="7269480" y="1213922"/>
            <a:chExt cx="1844040" cy="369332"/>
          </a:xfrm>
        </p:grpSpPr>
        <p:sp>
          <p:nvSpPr>
            <p:cNvPr id="102" name="任意多边形: 形状 101"/>
            <p:cNvSpPr/>
            <p:nvPr/>
          </p:nvSpPr>
          <p:spPr>
            <a:xfrm>
              <a:off x="7269480" y="1417320"/>
              <a:ext cx="655320" cy="0"/>
            </a:xfrm>
            <a:custGeom>
              <a:avLst/>
              <a:gdLst>
                <a:gd name="connsiteX0" fmla="*/ 0 w 655320"/>
                <a:gd name="connsiteY0" fmla="*/ 0 h 0"/>
                <a:gd name="connsiteX1" fmla="*/ 655320 w 655320"/>
                <a:gd name="connsiteY1" fmla="*/ 0 h 0"/>
              </a:gdLst>
              <a:ahLst/>
              <a:cxnLst>
                <a:cxn ang="0">
                  <a:pos x="connsiteX0" y="connsiteY0"/>
                </a:cxn>
                <a:cxn ang="0">
                  <a:pos x="connsiteX1" y="connsiteY1"/>
                </a:cxn>
              </a:cxnLst>
              <a:rect l="l" t="t" r="r" b="b"/>
              <a:pathLst>
                <a:path w="655320">
                  <a:moveTo>
                    <a:pt x="0" y="0"/>
                  </a:moveTo>
                  <a:lnTo>
                    <a:pt x="655320" y="0"/>
                  </a:lnTo>
                </a:path>
              </a:pathLst>
            </a:custGeom>
            <a:noFill/>
            <a:ln w="19050">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a:off x="7575529" y="1382800"/>
              <a:ext cx="72000" cy="72000"/>
            </a:xfrm>
            <a:prstGeom prst="ellipse">
              <a:avLst/>
            </a:prstGeom>
            <a:solidFill>
              <a:srgbClr val="C55A11"/>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文本框 103"/>
            <p:cNvSpPr txBox="1"/>
            <p:nvPr/>
          </p:nvSpPr>
          <p:spPr>
            <a:xfrm>
              <a:off x="7906650" y="1213922"/>
              <a:ext cx="1206870" cy="369332"/>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zh-CN" altLang="en-US" sz="1800" dirty="0">
                  <a:latin typeface="Times New Roman" panose="02020603050405020304" pitchFamily="18" charset="0"/>
                  <a:cs typeface="Times New Roman" panose="02020603050405020304" pitchFamily="18" charset="0"/>
                </a:rPr>
                <a:t>死亡人口</a:t>
              </a:r>
              <a:endParaRPr lang="zh-CN" altLang="en-US" sz="1800" dirty="0">
                <a:latin typeface="Times New Roman" panose="02020603050405020304" pitchFamily="18" charset="0"/>
                <a:cs typeface="Times New Roman" panose="02020603050405020304" pitchFamily="18" charset="0"/>
              </a:endParaRPr>
            </a:p>
          </p:txBody>
        </p:sp>
      </p:grpSp>
      <p:grpSp>
        <p:nvGrpSpPr>
          <p:cNvPr id="105" name="组合 104"/>
          <p:cNvGrpSpPr/>
          <p:nvPr/>
        </p:nvGrpSpPr>
        <p:grpSpPr>
          <a:xfrm>
            <a:off x="6961586" y="1279931"/>
            <a:ext cx="1877614" cy="1359611"/>
            <a:chOff x="4630374" y="3086100"/>
            <a:chExt cx="1877614" cy="1359611"/>
          </a:xfrm>
        </p:grpSpPr>
        <p:grpSp>
          <p:nvGrpSpPr>
            <p:cNvPr id="106" name="组合 105"/>
            <p:cNvGrpSpPr/>
            <p:nvPr/>
          </p:nvGrpSpPr>
          <p:grpSpPr>
            <a:xfrm>
              <a:off x="4630374" y="3086100"/>
              <a:ext cx="1877614" cy="992467"/>
              <a:chOff x="4630374" y="3086100"/>
              <a:chExt cx="1877614" cy="992467"/>
            </a:xfrm>
          </p:grpSpPr>
          <p:sp>
            <p:nvSpPr>
              <p:cNvPr id="108" name="矩形 107"/>
              <p:cNvSpPr/>
              <p:nvPr/>
            </p:nvSpPr>
            <p:spPr>
              <a:xfrm>
                <a:off x="4630374" y="3086100"/>
                <a:ext cx="1877614" cy="746989"/>
              </a:xfrm>
              <a:prstGeom prst="rect">
                <a:avLst/>
              </a:prstGeom>
              <a:noFill/>
              <a:ln w="38100">
                <a:solidFill>
                  <a:srgbClr val="DF0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箭头: 右 108"/>
              <p:cNvSpPr/>
              <p:nvPr/>
            </p:nvSpPr>
            <p:spPr>
              <a:xfrm rot="5400000">
                <a:off x="5437721" y="3866545"/>
                <a:ext cx="246524" cy="177520"/>
              </a:xfrm>
              <a:prstGeom prst="rightArrow">
                <a:avLst/>
              </a:prstGeom>
              <a:solidFill>
                <a:srgbClr val="DF0001"/>
              </a:solidFill>
              <a:ln>
                <a:solidFill>
                  <a:srgbClr val="DF0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7" name="文本框 106"/>
            <p:cNvSpPr txBox="1"/>
            <p:nvPr/>
          </p:nvSpPr>
          <p:spPr>
            <a:xfrm>
              <a:off x="5219062" y="4045601"/>
              <a:ext cx="697627" cy="400110"/>
            </a:xfrm>
            <a:prstGeom prst="rect">
              <a:avLst/>
            </a:prstGeom>
            <a:noFill/>
          </p:spPr>
          <p:txBody>
            <a:bodyPr wrap="none" rtlCol="0">
              <a:spAutoFit/>
            </a:bodyPr>
            <a:lstStyle/>
            <a:p>
              <a:r>
                <a:rPr lang="zh-CN" altLang="en-US" sz="2000" dirty="0">
                  <a:ln>
                    <a:solidFill>
                      <a:srgbClr val="DF0001"/>
                    </a:solidFill>
                  </a:ln>
                  <a:solidFill>
                    <a:srgbClr val="DF0001"/>
                  </a:solidFill>
                  <a:latin typeface="Times New Roman" panose="02020603050405020304" pitchFamily="18" charset="0"/>
                  <a:ea typeface="楷体" panose="02010609060101010101" pitchFamily="49" charset="-122"/>
                  <a:cs typeface="Times New Roman" panose="02020603050405020304" pitchFamily="18" charset="0"/>
                </a:rPr>
                <a:t>图例</a:t>
              </a:r>
              <a:endParaRPr lang="zh-CN" altLang="en-US" sz="2000" dirty="0">
                <a:ln>
                  <a:solidFill>
                    <a:srgbClr val="DF0001"/>
                  </a:solidFill>
                </a:ln>
                <a:solidFill>
                  <a:srgbClr val="DF0001"/>
                </a:solidFill>
                <a:latin typeface="Times New Roman" panose="02020603050405020304" pitchFamily="18" charset="0"/>
                <a:ea typeface="楷体" panose="02010609060101010101" pitchFamily="49" charset="-122"/>
                <a:cs typeface="Times New Roman" panose="02020603050405020304"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2000"/>
                                        <p:tgtEl>
                                          <p:spTgt spid="38"/>
                                        </p:tgtEl>
                                      </p:cBhvr>
                                    </p:animEffect>
                                  </p:childTnLst>
                                </p:cTn>
                              </p:par>
                              <p:par>
                                <p:cTn id="8" presetID="22" presetClass="entr" presetSubtype="8" fill="hold"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wipe(left)">
                                      <p:cBhvr>
                                        <p:cTn id="10" dur="2000"/>
                                        <p:tgtEl>
                                          <p:spTgt spid="7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105"/>
                                        </p:tgtEl>
                                        <p:attrNameLst>
                                          <p:attrName>style.visibility</p:attrName>
                                        </p:attrNameLst>
                                      </p:cBhvr>
                                      <p:to>
                                        <p:strVal val="visible"/>
                                      </p:to>
                                    </p:set>
                                    <p:animEffect transition="in" filter="wipe(up)">
                                      <p:cBhvr>
                                        <p:cTn id="15"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527408" y="460528"/>
            <a:ext cx="5677705" cy="2820365"/>
          </a:xfrm>
          <a:prstGeom prst="rect">
            <a:avLst/>
          </a:prstGeom>
        </p:spPr>
      </p:pic>
      <p:sp>
        <p:nvSpPr>
          <p:cNvPr id="3" name="矩形 61"/>
          <p:cNvSpPr>
            <a:spLocks noChangeArrowheads="1"/>
          </p:cNvSpPr>
          <p:nvPr/>
        </p:nvSpPr>
        <p:spPr bwMode="auto">
          <a:xfrm>
            <a:off x="412210" y="3383728"/>
            <a:ext cx="8319580" cy="1152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2800" b="1" dirty="0">
                <a:solidFill>
                  <a:srgbClr val="C55A11"/>
                </a:solidFill>
                <a:latin typeface="Times New Roman" panose="02020603050405020304" pitchFamily="18" charset="0"/>
                <a:ea typeface="黑体" panose="02010609060101010101" pitchFamily="49" charset="-122"/>
              </a:rPr>
              <a:t>复式折线统计图的制作方法与单式折线统计图的制作方法基本相同，只是用不同的图例表示不同的量。</a:t>
            </a:r>
            <a:endParaRPr lang="zh-CN" altLang="en-US" sz="2800" b="1" dirty="0">
              <a:solidFill>
                <a:srgbClr val="C55A11"/>
              </a:solidFill>
              <a:latin typeface="Times New Roman" panose="02020603050405020304" pitchFamily="18" charset="0"/>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矩形 61"/>
          <p:cNvSpPr>
            <a:spLocks noChangeArrowheads="1"/>
          </p:cNvSpPr>
          <p:nvPr/>
        </p:nvSpPr>
        <p:spPr bwMode="auto">
          <a:xfrm>
            <a:off x="694880" y="3635188"/>
            <a:ext cx="6849326" cy="596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2800" b="1" dirty="0">
                <a:latin typeface="Times New Roman" panose="02020603050405020304" pitchFamily="18" charset="0"/>
                <a:ea typeface="黑体" panose="02010609060101010101" pitchFamily="49" charset="-122"/>
              </a:rPr>
              <a:t>观察复式折线统计图，你又有什么发现？</a:t>
            </a:r>
            <a:endParaRPr lang="zh-CN" altLang="en-US" sz="2800" b="1" dirty="0">
              <a:latin typeface="Times New Roman" panose="02020603050405020304" pitchFamily="18" charset="0"/>
              <a:ea typeface="黑体" panose="02010609060101010101" pitchFamily="49" charset="-122"/>
            </a:endParaRPr>
          </a:p>
        </p:txBody>
      </p:sp>
      <p:pic>
        <p:nvPicPr>
          <p:cNvPr id="111" name="图片 110"/>
          <p:cNvPicPr>
            <a:picLocks noChangeAspect="1"/>
          </p:cNvPicPr>
          <p:nvPr/>
        </p:nvPicPr>
        <p:blipFill>
          <a:blip r:embed="rId1"/>
          <a:stretch>
            <a:fillRect/>
          </a:stretch>
        </p:blipFill>
        <p:spPr>
          <a:xfrm>
            <a:off x="1527408" y="460528"/>
            <a:ext cx="5677705" cy="282036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527408" y="460528"/>
            <a:ext cx="5677705" cy="2820365"/>
          </a:xfrm>
          <a:prstGeom prst="rect">
            <a:avLst/>
          </a:prstGeom>
        </p:spPr>
      </p:pic>
      <p:pic>
        <p:nvPicPr>
          <p:cNvPr id="5" name="图片 4"/>
          <p:cNvPicPr>
            <a:picLocks noChangeAspect="1"/>
          </p:cNvPicPr>
          <p:nvPr/>
        </p:nvPicPr>
        <p:blipFill rotWithShape="1">
          <a:blip r:embed="rId2"/>
          <a:srcRect r="5035"/>
          <a:stretch>
            <a:fillRect/>
          </a:stretch>
        </p:blipFill>
        <p:spPr>
          <a:xfrm>
            <a:off x="724710" y="3154680"/>
            <a:ext cx="1214177" cy="1722120"/>
          </a:xfrm>
          <a:prstGeom prst="rect">
            <a:avLst/>
          </a:prstGeom>
        </p:spPr>
      </p:pic>
      <p:sp>
        <p:nvSpPr>
          <p:cNvPr id="6" name="对话气泡: 圆角矩形 5"/>
          <p:cNvSpPr/>
          <p:nvPr/>
        </p:nvSpPr>
        <p:spPr>
          <a:xfrm>
            <a:off x="2144622" y="3455670"/>
            <a:ext cx="6062118" cy="1120140"/>
          </a:xfrm>
          <a:prstGeom prst="wedgeRoundRectCallout">
            <a:avLst>
              <a:gd name="adj1" fmla="val -55445"/>
              <a:gd name="adj2" fmla="val -32589"/>
              <a:gd name="adj3" fmla="val 16667"/>
            </a:avLst>
          </a:prstGeom>
          <a:solidFill>
            <a:srgbClr val="FFF2C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50000"/>
              </a:lnSpc>
            </a:pPr>
            <a:r>
              <a:rPr lang="zh-CN" altLang="en-US" sz="2200" b="1" dirty="0">
                <a:solidFill>
                  <a:schemeClr val="tx1"/>
                </a:solidFill>
                <a:latin typeface="楷体" panose="02010609060101010101" pitchFamily="49" charset="-122"/>
                <a:ea typeface="楷体" panose="02010609060101010101" pitchFamily="49" charset="-122"/>
              </a:rPr>
              <a:t>随着时间变化，上下两个点越来越靠近了</a:t>
            </a:r>
            <a:r>
              <a:rPr lang="en-US" altLang="zh-CN" sz="2200" b="1" dirty="0">
                <a:solidFill>
                  <a:schemeClr val="tx1"/>
                </a:solidFill>
                <a:latin typeface="楷体" panose="02010609060101010101" pitchFamily="49" charset="-122"/>
                <a:ea typeface="楷体" panose="02010609060101010101" pitchFamily="49" charset="-122"/>
              </a:rPr>
              <a:t>……</a:t>
            </a:r>
            <a:r>
              <a:rPr lang="zh-CN" altLang="en-US" sz="2200" b="1" dirty="0">
                <a:solidFill>
                  <a:schemeClr val="tx1"/>
                </a:solidFill>
                <a:latin typeface="楷体" panose="02010609060101010101" pitchFamily="49" charset="-122"/>
                <a:ea typeface="楷体" panose="02010609060101010101" pitchFamily="49" charset="-122"/>
              </a:rPr>
              <a:t>也就是出生人口数和死亡人口数的差越来越小。</a:t>
            </a:r>
            <a:endParaRPr lang="zh-CN" altLang="en-US" sz="2200" b="1" dirty="0">
              <a:solidFill>
                <a:schemeClr val="tx1"/>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527408" y="460528"/>
            <a:ext cx="5677705" cy="2820365"/>
          </a:xfrm>
          <a:prstGeom prst="rect">
            <a:avLst/>
          </a:prstGeom>
        </p:spPr>
      </p:pic>
      <p:sp>
        <p:nvSpPr>
          <p:cNvPr id="4" name="文本框 3"/>
          <p:cNvSpPr txBox="1"/>
          <p:nvPr/>
        </p:nvSpPr>
        <p:spPr>
          <a:xfrm>
            <a:off x="655320" y="3410426"/>
            <a:ext cx="8168640" cy="1200329"/>
          </a:xfrm>
          <a:prstGeom prst="rect">
            <a:avLst/>
          </a:prstGeom>
          <a:noFill/>
        </p:spPr>
        <p:txBody>
          <a:bodyPr wrap="square">
            <a:spAutoFit/>
          </a:bodyPr>
          <a:lstStyle/>
          <a:p>
            <a:pPr algn="l" eaLnBrk="1" hangingPunct="1"/>
            <a:r>
              <a:rPr lang="zh-CN" altLang="en-US" sz="2400" b="1" i="0" u="none" strike="noStrike" baseline="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b="1" i="0" u="none" strike="noStrike" baseline="0"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400" b="1" i="0" u="none" strike="noStrike" baseline="0" dirty="0">
                <a:latin typeface="Times New Roman" panose="02020603050405020304" pitchFamily="18" charset="0"/>
                <a:ea typeface="黑体" panose="02010609060101010101" pitchFamily="49" charset="-122"/>
                <a:cs typeface="Times New Roman" panose="02020603050405020304" pitchFamily="18" charset="0"/>
              </a:rPr>
              <a:t>）出生人口数大于死亡人口数，这说明什么问题？</a:t>
            </a:r>
            <a:endParaRPr lang="en-US" altLang="zh-CN" sz="2400" b="1" i="0" u="none" strike="noStrike" baseline="0" dirty="0">
              <a:latin typeface="Times New Roman" panose="02020603050405020304" pitchFamily="18" charset="0"/>
              <a:ea typeface="黑体" panose="02010609060101010101" pitchFamily="49" charset="-122"/>
              <a:cs typeface="Times New Roman" panose="02020603050405020304" pitchFamily="18" charset="0"/>
            </a:endParaRPr>
          </a:p>
          <a:p>
            <a:pPr algn="l" eaLnBrk="1" hangingPunct="1"/>
            <a:r>
              <a:rPr lang="zh-CN" altLang="en-US" sz="2400" b="1" i="0" u="none" strike="noStrike" baseline="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b="1" i="0" u="none" strike="noStrike" baseline="0"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400" b="1" i="0" u="none" strike="noStrike" baseline="0" dirty="0">
                <a:latin typeface="Times New Roman" panose="02020603050405020304" pitchFamily="18" charset="0"/>
                <a:ea typeface="黑体" panose="02010609060101010101" pitchFamily="49" charset="-122"/>
                <a:cs typeface="Times New Roman" panose="02020603050405020304" pitchFamily="18" charset="0"/>
              </a:rPr>
              <a:t>）出生人口数在下降，你估计是什么原因？</a:t>
            </a:r>
            <a:endParaRPr lang="en-US" altLang="zh-CN" sz="2400" b="1" i="0" u="none" strike="noStrike" baseline="0" dirty="0">
              <a:latin typeface="Times New Roman" panose="02020603050405020304" pitchFamily="18" charset="0"/>
              <a:ea typeface="黑体" panose="02010609060101010101" pitchFamily="49" charset="-122"/>
              <a:cs typeface="Times New Roman" panose="02020603050405020304" pitchFamily="18" charset="0"/>
            </a:endParaRPr>
          </a:p>
          <a:p>
            <a:pPr algn="l" eaLnBrk="1" hangingPunct="1"/>
            <a:r>
              <a:rPr lang="zh-CN" altLang="en-US" sz="2400" b="1" i="0" u="none" strike="noStrike" baseline="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b="1" i="0" u="none" strike="noStrike" baseline="0"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2400" b="1" i="0" u="none" strike="noStrike" baseline="0" dirty="0">
                <a:latin typeface="Times New Roman" panose="02020603050405020304" pitchFamily="18" charset="0"/>
                <a:ea typeface="黑体" panose="02010609060101010101" pitchFamily="49" charset="-122"/>
                <a:cs typeface="Times New Roman" panose="02020603050405020304" pitchFamily="18" charset="0"/>
              </a:rPr>
              <a:t>）死亡人口数上升幅度不是很大，这又说明什么呢？</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527408" y="460528"/>
            <a:ext cx="5677705" cy="2820365"/>
          </a:xfrm>
          <a:prstGeom prst="rect">
            <a:avLst/>
          </a:prstGeom>
        </p:spPr>
      </p:pic>
      <p:sp>
        <p:nvSpPr>
          <p:cNvPr id="6" name="对话气泡: 圆角矩形 5"/>
          <p:cNvSpPr/>
          <p:nvPr/>
        </p:nvSpPr>
        <p:spPr>
          <a:xfrm>
            <a:off x="658722" y="3352800"/>
            <a:ext cx="3776118" cy="1508760"/>
          </a:xfrm>
          <a:prstGeom prst="wedgeRoundRectCallout">
            <a:avLst>
              <a:gd name="adj1" fmla="val -34944"/>
              <a:gd name="adj2" fmla="val -67283"/>
              <a:gd name="adj3" fmla="val 16667"/>
            </a:avLst>
          </a:prstGeom>
          <a:solidFill>
            <a:srgbClr val="FFF2C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200" b="1" dirty="0">
                <a:solidFill>
                  <a:schemeClr val="tx1"/>
                </a:solidFill>
                <a:latin typeface="楷体" panose="02010609060101010101" pitchFamily="49" charset="-122"/>
                <a:ea typeface="楷体" panose="02010609060101010101" pitchFamily="49" charset="-122"/>
              </a:rPr>
              <a:t>在一定时期内出生人口数与死亡人口数之差就是一个地区的</a:t>
            </a:r>
            <a:r>
              <a:rPr lang="zh-CN" altLang="en-US" sz="2200" b="1" dirty="0">
                <a:solidFill>
                  <a:srgbClr val="FF0000"/>
                </a:solidFill>
                <a:latin typeface="楷体" panose="02010609060101010101" pitchFamily="49" charset="-122"/>
                <a:ea typeface="楷体" panose="02010609060101010101" pitchFamily="49" charset="-122"/>
              </a:rPr>
              <a:t>人口自然增长数</a:t>
            </a:r>
            <a:r>
              <a:rPr lang="zh-CN" altLang="en-US" sz="2200" b="1" dirty="0">
                <a:solidFill>
                  <a:schemeClr val="tx1"/>
                </a:solidFill>
                <a:latin typeface="楷体" panose="02010609060101010101" pitchFamily="49" charset="-122"/>
                <a:ea typeface="楷体" panose="02010609060101010101" pitchFamily="49" charset="-122"/>
              </a:rPr>
              <a:t>。</a:t>
            </a:r>
            <a:endParaRPr lang="zh-CN" altLang="en-US" sz="2200" b="1" dirty="0">
              <a:solidFill>
                <a:schemeClr val="tx1"/>
              </a:solidFill>
              <a:latin typeface="楷体" panose="02010609060101010101" pitchFamily="49" charset="-122"/>
              <a:ea typeface="楷体" panose="02010609060101010101" pitchFamily="49" charset="-122"/>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043" y="2125744"/>
            <a:ext cx="1076325" cy="109418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527408" y="460528"/>
            <a:ext cx="5677705" cy="2820365"/>
          </a:xfrm>
          <a:prstGeom prst="rect">
            <a:avLst/>
          </a:prstGeom>
        </p:spPr>
      </p:pic>
      <p:sp>
        <p:nvSpPr>
          <p:cNvPr id="5" name="文本框 4"/>
          <p:cNvSpPr txBox="1"/>
          <p:nvPr/>
        </p:nvSpPr>
        <p:spPr>
          <a:xfrm>
            <a:off x="666750" y="3445582"/>
            <a:ext cx="7810500" cy="1130246"/>
          </a:xfrm>
          <a:prstGeom prst="rect">
            <a:avLst/>
          </a:prstGeom>
          <a:noFill/>
        </p:spPr>
        <p:txBody>
          <a:bodyPr wrap="square">
            <a:spAutoFit/>
          </a:bodyPr>
          <a:lstStyle/>
          <a:p>
            <a:pPr eaLnBrk="1" hangingPunct="1">
              <a:lnSpc>
                <a:spcPct val="150000"/>
              </a:lnSpc>
            </a:pPr>
            <a:r>
              <a:rPr lang="zh-CN" altLang="en-US" sz="24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如果出生人口数大于死亡人口数，这个自然增长数就大于</a:t>
            </a:r>
            <a:r>
              <a:rPr lang="en-US" altLang="zh-CN" sz="24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0</a:t>
            </a:r>
            <a:r>
              <a:rPr lang="zh-CN" altLang="en-US" sz="24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，就表示人口实际在增加，我们把它叫作</a:t>
            </a:r>
            <a:r>
              <a:rPr lang="zh-CN" altLang="en-US" sz="24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正增长</a:t>
            </a:r>
            <a:r>
              <a:rPr lang="zh-CN" altLang="en-US" sz="24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a:t>
            </a:r>
            <a:endParaRPr lang="zh-CN" altLang="en-US" sz="24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666750" y="3216982"/>
            <a:ext cx="7810500" cy="1684244"/>
          </a:xfrm>
          <a:prstGeom prst="rect">
            <a:avLst/>
          </a:prstGeom>
          <a:noFill/>
        </p:spPr>
        <p:txBody>
          <a:bodyPr wrap="square">
            <a:spAutoFit/>
          </a:bodyPr>
          <a:lstStyle/>
          <a:p>
            <a:pPr eaLnBrk="1" hangingPunct="1">
              <a:lnSpc>
                <a:spcPct val="150000"/>
              </a:lnSpc>
            </a:pPr>
            <a:r>
              <a:rPr lang="zh-CN" altLang="en-US" sz="24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如果出生人口数小于死亡人口数，这个自然增长数就小于</a:t>
            </a:r>
            <a:r>
              <a:rPr lang="en-US" altLang="zh-CN" sz="24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0</a:t>
            </a:r>
            <a:r>
              <a:rPr lang="zh-CN" altLang="en-US" sz="24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，实际上就是人口数不但没有增加反而在减少，我们把它叫作</a:t>
            </a:r>
            <a:r>
              <a:rPr lang="zh-CN" altLang="en-US" sz="24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负增长</a:t>
            </a:r>
            <a:r>
              <a:rPr lang="zh-CN" altLang="en-US" sz="24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a:t>
            </a:r>
            <a:endParaRPr lang="zh-CN" altLang="en-US" sz="24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4" name="图片 3"/>
          <p:cNvPicPr>
            <a:picLocks noChangeAspect="1"/>
          </p:cNvPicPr>
          <p:nvPr/>
        </p:nvPicPr>
        <p:blipFill>
          <a:blip r:embed="rId1"/>
          <a:stretch>
            <a:fillRect/>
          </a:stretch>
        </p:blipFill>
        <p:spPr>
          <a:xfrm>
            <a:off x="1527408" y="460528"/>
            <a:ext cx="5677705" cy="2820365"/>
          </a:xfrm>
          <a:prstGeom prst="rect">
            <a:avLst/>
          </a:prstGeom>
        </p:spPr>
      </p:pic>
      <p:pic>
        <p:nvPicPr>
          <p:cNvPr id="2" name="图片 1"/>
          <p:cNvPicPr>
            <a:picLocks noChangeAspect="1"/>
          </p:cNvPicPr>
          <p:nvPr/>
        </p:nvPicPr>
        <p:blipFill>
          <a:blip r:embed="rId2"/>
          <a:stretch>
            <a:fillRect/>
          </a:stretch>
        </p:blipFill>
        <p:spPr>
          <a:xfrm>
            <a:off x="7537535" y="1572453"/>
            <a:ext cx="1076326" cy="1731300"/>
          </a:xfrm>
          <a:prstGeom prst="rect">
            <a:avLst/>
          </a:prstGeom>
        </p:spPr>
      </p:pic>
      <p:sp>
        <p:nvSpPr>
          <p:cNvPr id="3" name="对话气泡: 圆角矩形 2"/>
          <p:cNvSpPr/>
          <p:nvPr/>
        </p:nvSpPr>
        <p:spPr>
          <a:xfrm>
            <a:off x="4968242" y="3535680"/>
            <a:ext cx="3398518" cy="1093952"/>
          </a:xfrm>
          <a:prstGeom prst="wedgeRoundRectCallout">
            <a:avLst>
              <a:gd name="adj1" fmla="val 33485"/>
              <a:gd name="adj2" fmla="val -68676"/>
              <a:gd name="adj3" fmla="val 16667"/>
            </a:avLst>
          </a:prstGeom>
          <a:solidFill>
            <a:srgbClr val="FFF2C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200" b="1" dirty="0">
                <a:solidFill>
                  <a:schemeClr val="tx1"/>
                </a:solidFill>
                <a:latin typeface="楷体" panose="02010609060101010101" pitchFamily="49" charset="-122"/>
                <a:ea typeface="楷体" panose="02010609060101010101" pitchFamily="49" charset="-122"/>
              </a:rPr>
              <a:t>照这个趋势，人口自然增长数可能出现负增长。</a:t>
            </a:r>
            <a:endParaRPr lang="zh-CN" altLang="en-US" sz="2200" b="1" dirty="0">
              <a:solidFill>
                <a:schemeClr val="tx1"/>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500"/>
                            </p:stCondLst>
                            <p:childTnLst>
                              <p:par>
                                <p:cTn id="17" presetID="22" presetClass="entr" presetSubtype="4"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5630" y="318807"/>
            <a:ext cx="1861931" cy="704309"/>
            <a:chOff x="3641034" y="2217418"/>
            <a:chExt cx="1861931" cy="704309"/>
          </a:xfrm>
        </p:grpSpPr>
        <p:grpSp>
          <p:nvGrpSpPr>
            <p:cNvPr id="3" name="组合 2"/>
            <p:cNvGrpSpPr/>
            <p:nvPr/>
          </p:nvGrpSpPr>
          <p:grpSpPr>
            <a:xfrm>
              <a:off x="3641034" y="2276782"/>
              <a:ext cx="1861931" cy="644945"/>
              <a:chOff x="3246706" y="2620032"/>
              <a:chExt cx="1861931" cy="644945"/>
            </a:xfrm>
          </p:grpSpPr>
          <p:sp>
            <p:nvSpPr>
              <p:cNvPr id="5" name="六边形 8"/>
              <p:cNvSpPr/>
              <p:nvPr/>
            </p:nvSpPr>
            <p:spPr>
              <a:xfrm>
                <a:off x="3246706" y="2672330"/>
                <a:ext cx="1861931" cy="592647"/>
              </a:xfrm>
              <a:custGeom>
                <a:avLst/>
                <a:gdLst>
                  <a:gd name="connsiteX0" fmla="*/ 0 w 1835162"/>
                  <a:gd name="connsiteY0" fmla="*/ 296324 h 592647"/>
                  <a:gd name="connsiteX1" fmla="*/ 243412 w 1835162"/>
                  <a:gd name="connsiteY1" fmla="*/ 0 h 592647"/>
                  <a:gd name="connsiteX2" fmla="*/ 1591750 w 1835162"/>
                  <a:gd name="connsiteY2" fmla="*/ 0 h 592647"/>
                  <a:gd name="connsiteX3" fmla="*/ 1835162 w 1835162"/>
                  <a:gd name="connsiteY3" fmla="*/ 296324 h 592647"/>
                  <a:gd name="connsiteX4" fmla="*/ 1591750 w 1835162"/>
                  <a:gd name="connsiteY4" fmla="*/ 592647 h 592647"/>
                  <a:gd name="connsiteX5" fmla="*/ 243412 w 1835162"/>
                  <a:gd name="connsiteY5" fmla="*/ 592647 h 592647"/>
                  <a:gd name="connsiteX6" fmla="*/ 0 w 1835162"/>
                  <a:gd name="connsiteY6" fmla="*/ 296324 h 592647"/>
                  <a:gd name="connsiteX0-1" fmla="*/ 0 w 1835162"/>
                  <a:gd name="connsiteY0-2" fmla="*/ 296324 h 592647"/>
                  <a:gd name="connsiteX1-3" fmla="*/ 243412 w 1835162"/>
                  <a:gd name="connsiteY1-4" fmla="*/ 0 h 592647"/>
                  <a:gd name="connsiteX2-5" fmla="*/ 1591750 w 1835162"/>
                  <a:gd name="connsiteY2-6" fmla="*/ 0 h 592647"/>
                  <a:gd name="connsiteX3-7" fmla="*/ 1835162 w 1835162"/>
                  <a:gd name="connsiteY3-8" fmla="*/ 296324 h 592647"/>
                  <a:gd name="connsiteX4-9" fmla="*/ 1591750 w 1835162"/>
                  <a:gd name="connsiteY4-10" fmla="*/ 592647 h 592647"/>
                  <a:gd name="connsiteX5-11" fmla="*/ 895865 w 1835162"/>
                  <a:gd name="connsiteY5-12" fmla="*/ 573313 h 592647"/>
                  <a:gd name="connsiteX6-13" fmla="*/ 243412 w 1835162"/>
                  <a:gd name="connsiteY6-14" fmla="*/ 592647 h 592647"/>
                  <a:gd name="connsiteX7" fmla="*/ 0 w 1835162"/>
                  <a:gd name="connsiteY7" fmla="*/ 296324 h 592647"/>
                  <a:gd name="connsiteX0-15" fmla="*/ 0 w 1835162"/>
                  <a:gd name="connsiteY0-16" fmla="*/ 296324 h 592647"/>
                  <a:gd name="connsiteX1-17" fmla="*/ 243412 w 1835162"/>
                  <a:gd name="connsiteY1-18" fmla="*/ 0 h 592647"/>
                  <a:gd name="connsiteX2-19" fmla="*/ 1591750 w 1835162"/>
                  <a:gd name="connsiteY2-20" fmla="*/ 0 h 592647"/>
                  <a:gd name="connsiteX3-21" fmla="*/ 1835162 w 1835162"/>
                  <a:gd name="connsiteY3-22" fmla="*/ 296324 h 592647"/>
                  <a:gd name="connsiteX4-23" fmla="*/ 1591750 w 1835162"/>
                  <a:gd name="connsiteY4-24" fmla="*/ 592647 h 592647"/>
                  <a:gd name="connsiteX5-25" fmla="*/ 891103 w 1835162"/>
                  <a:gd name="connsiteY5-26" fmla="*/ 568550 h 592647"/>
                  <a:gd name="connsiteX6-27" fmla="*/ 243412 w 1835162"/>
                  <a:gd name="connsiteY6-28" fmla="*/ 592647 h 592647"/>
                  <a:gd name="connsiteX7-29" fmla="*/ 0 w 1835162"/>
                  <a:gd name="connsiteY7-30" fmla="*/ 296324 h 592647"/>
                  <a:gd name="connsiteX0-31" fmla="*/ 0 w 1835162"/>
                  <a:gd name="connsiteY0-32" fmla="*/ 296324 h 592647"/>
                  <a:gd name="connsiteX1-33" fmla="*/ 243412 w 1835162"/>
                  <a:gd name="connsiteY1-34" fmla="*/ 0 h 592647"/>
                  <a:gd name="connsiteX2-35" fmla="*/ 1591750 w 1835162"/>
                  <a:gd name="connsiteY2-36" fmla="*/ 0 h 592647"/>
                  <a:gd name="connsiteX3-37" fmla="*/ 1835162 w 1835162"/>
                  <a:gd name="connsiteY3-38" fmla="*/ 296324 h 592647"/>
                  <a:gd name="connsiteX4-39" fmla="*/ 1591750 w 1835162"/>
                  <a:gd name="connsiteY4-40" fmla="*/ 592647 h 592647"/>
                  <a:gd name="connsiteX5-41" fmla="*/ 914916 w 1835162"/>
                  <a:gd name="connsiteY5-42" fmla="*/ 568550 h 592647"/>
                  <a:gd name="connsiteX6-43" fmla="*/ 243412 w 1835162"/>
                  <a:gd name="connsiteY6-44" fmla="*/ 592647 h 592647"/>
                  <a:gd name="connsiteX7-45" fmla="*/ 0 w 1835162"/>
                  <a:gd name="connsiteY7-46" fmla="*/ 296324 h 592647"/>
                  <a:gd name="connsiteX0-47" fmla="*/ 0 w 1835162"/>
                  <a:gd name="connsiteY0-48" fmla="*/ 296324 h 592647"/>
                  <a:gd name="connsiteX1-49" fmla="*/ 243412 w 1835162"/>
                  <a:gd name="connsiteY1-50" fmla="*/ 0 h 592647"/>
                  <a:gd name="connsiteX2-51" fmla="*/ 1591750 w 1835162"/>
                  <a:gd name="connsiteY2-52" fmla="*/ 0 h 592647"/>
                  <a:gd name="connsiteX3-53" fmla="*/ 1835162 w 1835162"/>
                  <a:gd name="connsiteY3-54" fmla="*/ 296324 h 592647"/>
                  <a:gd name="connsiteX4-55" fmla="*/ 1591750 w 1835162"/>
                  <a:gd name="connsiteY4-56" fmla="*/ 592647 h 592647"/>
                  <a:gd name="connsiteX5-57" fmla="*/ 900628 w 1835162"/>
                  <a:gd name="connsiteY5-58" fmla="*/ 566169 h 592647"/>
                  <a:gd name="connsiteX6-59" fmla="*/ 243412 w 1835162"/>
                  <a:gd name="connsiteY6-60" fmla="*/ 592647 h 592647"/>
                  <a:gd name="connsiteX7-61" fmla="*/ 0 w 1835162"/>
                  <a:gd name="connsiteY7-62" fmla="*/ 296324 h 592647"/>
                  <a:gd name="connsiteX0-63" fmla="*/ 0 w 1835162"/>
                  <a:gd name="connsiteY0-64" fmla="*/ 296324 h 592647"/>
                  <a:gd name="connsiteX1-65" fmla="*/ 243412 w 1835162"/>
                  <a:gd name="connsiteY1-66" fmla="*/ 0 h 592647"/>
                  <a:gd name="connsiteX2-67" fmla="*/ 1591750 w 1835162"/>
                  <a:gd name="connsiteY2-68" fmla="*/ 0 h 592647"/>
                  <a:gd name="connsiteX3-69" fmla="*/ 1835162 w 1835162"/>
                  <a:gd name="connsiteY3-70" fmla="*/ 296324 h 592647"/>
                  <a:gd name="connsiteX4-71" fmla="*/ 1591750 w 1835162"/>
                  <a:gd name="connsiteY4-72" fmla="*/ 592647 h 592647"/>
                  <a:gd name="connsiteX5-73" fmla="*/ 881578 w 1835162"/>
                  <a:gd name="connsiteY5-74" fmla="*/ 561406 h 592647"/>
                  <a:gd name="connsiteX6-75" fmla="*/ 243412 w 1835162"/>
                  <a:gd name="connsiteY6-76" fmla="*/ 592647 h 592647"/>
                  <a:gd name="connsiteX7-77" fmla="*/ 0 w 1835162"/>
                  <a:gd name="connsiteY7-78" fmla="*/ 296324 h 592647"/>
                  <a:gd name="connsiteX0-79" fmla="*/ 0 w 1835162"/>
                  <a:gd name="connsiteY0-80" fmla="*/ 296324 h 592647"/>
                  <a:gd name="connsiteX1-81" fmla="*/ 243412 w 1835162"/>
                  <a:gd name="connsiteY1-82" fmla="*/ 0 h 592647"/>
                  <a:gd name="connsiteX2-83" fmla="*/ 1591750 w 1835162"/>
                  <a:gd name="connsiteY2-84" fmla="*/ 0 h 592647"/>
                  <a:gd name="connsiteX3-85" fmla="*/ 1835162 w 1835162"/>
                  <a:gd name="connsiteY3-86" fmla="*/ 296324 h 592647"/>
                  <a:gd name="connsiteX4-87" fmla="*/ 1591750 w 1835162"/>
                  <a:gd name="connsiteY4-88" fmla="*/ 592647 h 592647"/>
                  <a:gd name="connsiteX5-89" fmla="*/ 860454 w 1835162"/>
                  <a:gd name="connsiteY5-90" fmla="*/ 554262 h 592647"/>
                  <a:gd name="connsiteX6-91" fmla="*/ 243412 w 1835162"/>
                  <a:gd name="connsiteY6-92" fmla="*/ 592647 h 592647"/>
                  <a:gd name="connsiteX7-93" fmla="*/ 0 w 1835162"/>
                  <a:gd name="connsiteY7-94" fmla="*/ 296324 h 59264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29" y="connsiteY7-30"/>
                  </a:cxn>
                </a:cxnLst>
                <a:rect l="l" t="t" r="r" b="b"/>
                <a:pathLst>
                  <a:path w="1835162" h="592647">
                    <a:moveTo>
                      <a:pt x="0" y="296324"/>
                    </a:moveTo>
                    <a:lnTo>
                      <a:pt x="243412" y="0"/>
                    </a:lnTo>
                    <a:lnTo>
                      <a:pt x="1591750" y="0"/>
                    </a:lnTo>
                    <a:lnTo>
                      <a:pt x="1835162" y="296324"/>
                    </a:lnTo>
                    <a:lnTo>
                      <a:pt x="1591750" y="592647"/>
                    </a:lnTo>
                    <a:cubicBezTo>
                      <a:pt x="1358994" y="592552"/>
                      <a:pt x="1093210" y="554357"/>
                      <a:pt x="860454" y="554262"/>
                    </a:cubicBezTo>
                    <a:lnTo>
                      <a:pt x="243412" y="592647"/>
                    </a:lnTo>
                    <a:lnTo>
                      <a:pt x="0" y="296324"/>
                    </a:lnTo>
                    <a:close/>
                  </a:path>
                </a:pathLst>
              </a:custGeom>
              <a:solidFill>
                <a:srgbClr val="D4D3D3"/>
              </a:solidFill>
              <a:ln>
                <a:solidFill>
                  <a:srgbClr val="D4D3D3"/>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六边形 5"/>
              <p:cNvSpPr/>
              <p:nvPr/>
            </p:nvSpPr>
            <p:spPr>
              <a:xfrm>
                <a:off x="3259417" y="2620032"/>
                <a:ext cx="1640451" cy="529767"/>
              </a:xfrm>
              <a:prstGeom prst="hexagon">
                <a:avLst>
                  <a:gd name="adj" fmla="val 41072"/>
                  <a:gd name="vf" fmla="val 115470"/>
                </a:avLst>
              </a:prstGeom>
              <a:solidFill>
                <a:srgbClr val="47B8E1"/>
              </a:solidFill>
              <a:ln w="31750">
                <a:solidFill>
                  <a:srgbClr val="A1D5EE"/>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bg1"/>
                  </a:solidFill>
                  <a:latin typeface="黑体" panose="02010609060101010101" pitchFamily="49" charset="-122"/>
                  <a:ea typeface="黑体" panose="02010609060101010101" pitchFamily="49" charset="-122"/>
                </a:endParaRPr>
              </a:p>
            </p:txBody>
          </p:sp>
        </p:grpSp>
        <p:sp>
          <p:nvSpPr>
            <p:cNvPr id="4" name="矩形 3"/>
            <p:cNvSpPr/>
            <p:nvPr/>
          </p:nvSpPr>
          <p:spPr>
            <a:xfrm>
              <a:off x="3969665" y="2217418"/>
              <a:ext cx="1008609" cy="584775"/>
            </a:xfrm>
            <a:prstGeom prst="rect">
              <a:avLst/>
            </a:prstGeom>
          </p:spPr>
          <p:txBody>
            <a:bodyPr wrap="none">
              <a:spAutoFit/>
            </a:bodyPr>
            <a:lstStyle/>
            <a:p>
              <a:pPr algn="ctr"/>
              <a:r>
                <a:rPr lang="zh-CN" altLang="en-US" sz="3200" b="1" dirty="0">
                  <a:solidFill>
                    <a:schemeClr val="bg1"/>
                  </a:solidFill>
                  <a:latin typeface="黑体" panose="02010609060101010101" pitchFamily="49" charset="-122"/>
                  <a:ea typeface="黑体" panose="02010609060101010101" pitchFamily="49" charset="-122"/>
                </a:rPr>
                <a:t>总结</a:t>
              </a:r>
              <a:endParaRPr lang="zh-CN" altLang="en-US" sz="3200" b="1" dirty="0">
                <a:solidFill>
                  <a:schemeClr val="bg1"/>
                </a:solidFill>
                <a:latin typeface="黑体" panose="02010609060101010101" pitchFamily="49" charset="-122"/>
                <a:ea typeface="黑体" panose="02010609060101010101" pitchFamily="49" charset="-122"/>
              </a:endParaRPr>
            </a:p>
          </p:txBody>
        </p:sp>
      </p:grpSp>
      <p:pic>
        <p:nvPicPr>
          <p:cNvPr id="7" name="图片 6"/>
          <p:cNvPicPr>
            <a:picLocks noChangeAspect="1"/>
          </p:cNvPicPr>
          <p:nvPr/>
        </p:nvPicPr>
        <p:blipFill>
          <a:blip r:embed="rId1"/>
          <a:stretch>
            <a:fillRect/>
          </a:stretch>
        </p:blipFill>
        <p:spPr>
          <a:xfrm>
            <a:off x="262750" y="1468165"/>
            <a:ext cx="4964832" cy="2466250"/>
          </a:xfrm>
          <a:prstGeom prst="rect">
            <a:avLst/>
          </a:prstGeom>
        </p:spPr>
      </p:pic>
      <p:sp>
        <p:nvSpPr>
          <p:cNvPr id="8" name="文本框 7"/>
          <p:cNvSpPr txBox="1"/>
          <p:nvPr/>
        </p:nvSpPr>
        <p:spPr>
          <a:xfrm>
            <a:off x="5419328" y="811149"/>
            <a:ext cx="3320812" cy="1969963"/>
          </a:xfrm>
          <a:prstGeom prst="rect">
            <a:avLst/>
          </a:prstGeom>
          <a:noFill/>
        </p:spPr>
        <p:txBody>
          <a:bodyPr wrap="square" rtlCol="0">
            <a:spAutoFit/>
          </a:bodyPr>
          <a:lstStyle>
            <a:defPPr>
              <a:defRPr lang="en-US"/>
            </a:defPPr>
            <a:lvl1pPr>
              <a:defRPr sz="2400">
                <a:ln>
                  <a:solidFill>
                    <a:schemeClr val="tx1"/>
                  </a:solidFill>
                </a:ln>
                <a:latin typeface="楷体" panose="02010609060101010101" pitchFamily="49" charset="-122"/>
                <a:ea typeface="楷体" panose="02010609060101010101" pitchFamily="49" charset="-122"/>
              </a:defRPr>
            </a:lvl1pPr>
          </a:lstStyle>
          <a:p>
            <a:pPr eaLnBrk="1" hangingPunct="1">
              <a:lnSpc>
                <a:spcPct val="150000"/>
              </a:lnSpc>
            </a:pPr>
            <a:r>
              <a:rPr lang="zh-CN" altLang="en-US" sz="2100" dirty="0">
                <a:ln>
                  <a:solidFill>
                    <a:srgbClr val="FF0000"/>
                  </a:solidFill>
                </a:ln>
                <a:solidFill>
                  <a:srgbClr val="FF0000"/>
                </a:solidFill>
                <a:latin typeface="Times New Roman" panose="02020603050405020304" pitchFamily="18" charset="0"/>
                <a:cs typeface="Times New Roman" panose="02020603050405020304" pitchFamily="18" charset="0"/>
              </a:rPr>
              <a:t>①从复式折线统计图中，不仅能看出数据增减变化趋势，还可以更直观地比较</a:t>
            </a:r>
            <a:r>
              <a:rPr lang="zh-CN" altLang="en-US" sz="2100">
                <a:ln>
                  <a:solidFill>
                    <a:srgbClr val="FF0000"/>
                  </a:solidFill>
                </a:ln>
                <a:solidFill>
                  <a:srgbClr val="FF0000"/>
                </a:solidFill>
                <a:latin typeface="Times New Roman" panose="02020603050405020304" pitchFamily="18" charset="0"/>
                <a:cs typeface="Times New Roman" panose="02020603050405020304" pitchFamily="18" charset="0"/>
              </a:rPr>
              <a:t>两组数据的</a:t>
            </a:r>
            <a:r>
              <a:rPr lang="zh-CN" altLang="en-US" sz="2100" dirty="0">
                <a:ln>
                  <a:solidFill>
                    <a:srgbClr val="FF0000"/>
                  </a:solidFill>
                </a:ln>
                <a:solidFill>
                  <a:srgbClr val="FF0000"/>
                </a:solidFill>
                <a:latin typeface="Times New Roman" panose="02020603050405020304" pitchFamily="18" charset="0"/>
                <a:cs typeface="Times New Roman" panose="02020603050405020304" pitchFamily="18" charset="0"/>
              </a:rPr>
              <a:t>变化情况。</a:t>
            </a:r>
            <a:endParaRPr lang="zh-CN" altLang="en-US" sz="2100" dirty="0">
              <a:ln>
                <a:solidFill>
                  <a:srgbClr val="FF0000"/>
                </a:solidFill>
              </a:ln>
              <a:solidFill>
                <a:srgbClr val="FF0000"/>
              </a:solidFill>
              <a:latin typeface="Times New Roman" panose="02020603050405020304" pitchFamily="18" charset="0"/>
              <a:cs typeface="Times New Roman" panose="02020603050405020304" pitchFamily="18" charset="0"/>
            </a:endParaRPr>
          </a:p>
        </p:txBody>
      </p:sp>
      <p:sp>
        <p:nvSpPr>
          <p:cNvPr id="9" name="文本框 8"/>
          <p:cNvSpPr txBox="1"/>
          <p:nvPr/>
        </p:nvSpPr>
        <p:spPr>
          <a:xfrm>
            <a:off x="5419328" y="2813298"/>
            <a:ext cx="3320812" cy="1485215"/>
          </a:xfrm>
          <a:prstGeom prst="rect">
            <a:avLst/>
          </a:prstGeom>
          <a:noFill/>
        </p:spPr>
        <p:txBody>
          <a:bodyPr wrap="square" rtlCol="0">
            <a:spAutoFit/>
          </a:bodyPr>
          <a:lstStyle>
            <a:defPPr>
              <a:defRPr lang="en-US"/>
            </a:defPPr>
            <a:lvl1pPr>
              <a:defRPr sz="2400">
                <a:ln>
                  <a:solidFill>
                    <a:schemeClr val="tx1"/>
                  </a:solidFill>
                </a:ln>
                <a:latin typeface="楷体" panose="02010609060101010101" pitchFamily="49" charset="-122"/>
                <a:ea typeface="楷体" panose="02010609060101010101" pitchFamily="49" charset="-122"/>
              </a:defRPr>
            </a:lvl1pPr>
          </a:lstStyle>
          <a:p>
            <a:pPr eaLnBrk="1" hangingPunct="1">
              <a:lnSpc>
                <a:spcPct val="150000"/>
              </a:lnSpc>
            </a:pPr>
            <a:r>
              <a:rPr lang="zh-CN" altLang="en-US" sz="2100" dirty="0">
                <a:ln>
                  <a:solidFill>
                    <a:srgbClr val="FF0000"/>
                  </a:solidFill>
                </a:ln>
                <a:solidFill>
                  <a:srgbClr val="FF0000"/>
                </a:solidFill>
                <a:latin typeface="Times New Roman" panose="02020603050405020304" pitchFamily="18" charset="0"/>
                <a:cs typeface="Times New Roman" panose="02020603050405020304" pitchFamily="18" charset="0"/>
              </a:rPr>
              <a:t>②复式折线统计图的制作方法：用不同的折线表示不同的量，并标明图例。</a:t>
            </a:r>
            <a:endParaRPr lang="zh-CN" altLang="en-US" sz="2100" dirty="0">
              <a:ln>
                <a:solidFill>
                  <a:srgbClr val="FF0000"/>
                </a:solidFill>
              </a:ln>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529669" y="610603"/>
            <a:ext cx="8084661" cy="559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buFont typeface="Arial" panose="020B0604020202020204" pitchFamily="34" charset="0"/>
              <a:buNone/>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讨论一下：数据统计和统计图对我们有什么帮助？</a:t>
            </a:r>
            <a:endParaRPr lang="zh-CN" altLang="en-US" sz="2800" b="1"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4" name="图片 3"/>
          <p:cNvPicPr>
            <a:picLocks noChangeAspect="1"/>
          </p:cNvPicPr>
          <p:nvPr/>
        </p:nvPicPr>
        <p:blipFill>
          <a:blip r:embed="rId1"/>
          <a:stretch>
            <a:fillRect/>
          </a:stretch>
        </p:blipFill>
        <p:spPr>
          <a:xfrm>
            <a:off x="659209" y="1510557"/>
            <a:ext cx="3549461" cy="1031696"/>
          </a:xfrm>
          <a:prstGeom prst="rect">
            <a:avLst/>
          </a:prstGeom>
        </p:spPr>
      </p:pic>
      <p:pic>
        <p:nvPicPr>
          <p:cNvPr id="5" name="图片 4"/>
          <p:cNvPicPr>
            <a:picLocks noChangeAspect="1"/>
          </p:cNvPicPr>
          <p:nvPr/>
        </p:nvPicPr>
        <p:blipFill>
          <a:blip r:embed="rId2"/>
          <a:stretch>
            <a:fillRect/>
          </a:stretch>
        </p:blipFill>
        <p:spPr>
          <a:xfrm>
            <a:off x="3842200" y="2882310"/>
            <a:ext cx="3064481" cy="1573703"/>
          </a:xfrm>
          <a:prstGeom prst="rect">
            <a:avLst/>
          </a:prstGeom>
        </p:spPr>
      </p:pic>
      <p:pic>
        <p:nvPicPr>
          <p:cNvPr id="6" name="图片 5"/>
          <p:cNvPicPr>
            <a:picLocks noChangeAspect="1"/>
          </p:cNvPicPr>
          <p:nvPr/>
        </p:nvPicPr>
        <p:blipFill>
          <a:blip r:embed="rId3"/>
          <a:stretch>
            <a:fillRect/>
          </a:stretch>
        </p:blipFill>
        <p:spPr>
          <a:xfrm>
            <a:off x="529669" y="2882310"/>
            <a:ext cx="3168037" cy="1573703"/>
          </a:xfrm>
          <a:prstGeom prst="rect">
            <a:avLst/>
          </a:prstGeom>
        </p:spPr>
      </p:pic>
      <p:sp>
        <p:nvSpPr>
          <p:cNvPr id="9" name="文本框 8"/>
          <p:cNvSpPr txBox="1"/>
          <p:nvPr/>
        </p:nvSpPr>
        <p:spPr>
          <a:xfrm>
            <a:off x="4442459" y="1387760"/>
            <a:ext cx="4311411" cy="957250"/>
          </a:xfrm>
          <a:prstGeom prst="rect">
            <a:avLst/>
          </a:prstGeom>
          <a:noFill/>
        </p:spPr>
        <p:txBody>
          <a:bodyPr wrap="square" rtlCol="0">
            <a:spAutoFit/>
          </a:bodyPr>
          <a:lstStyle>
            <a:defPPr>
              <a:defRPr lang="en-US"/>
            </a:defPPr>
            <a:lvl1pPr>
              <a:defRPr sz="2400">
                <a:ln>
                  <a:solidFill>
                    <a:schemeClr val="tx1"/>
                  </a:solidFill>
                </a:ln>
                <a:latin typeface="楷体" panose="02010609060101010101" pitchFamily="49" charset="-122"/>
                <a:ea typeface="楷体" panose="02010609060101010101" pitchFamily="49" charset="-122"/>
              </a:defRPr>
            </a:lvl1pPr>
          </a:lstStyle>
          <a:p>
            <a:pPr>
              <a:lnSpc>
                <a:spcPct val="150000"/>
              </a:lnSpc>
            </a:pPr>
            <a:r>
              <a:rPr lang="zh-CN" altLang="en-US" sz="2000" dirty="0">
                <a:ln>
                  <a:solidFill>
                    <a:srgbClr val="FF0000"/>
                  </a:solidFill>
                </a:ln>
                <a:solidFill>
                  <a:srgbClr val="FF0000"/>
                </a:solidFill>
                <a:latin typeface="Times New Roman" panose="02020603050405020304" pitchFamily="18" charset="0"/>
                <a:cs typeface="Times New Roman" panose="02020603050405020304" pitchFamily="18" charset="0"/>
              </a:rPr>
              <a:t>方便、直观地呈现数据，从而分析、解决问题，还能进行一定的预测。</a:t>
            </a:r>
            <a:endParaRPr lang="zh-CN" altLang="en-US" sz="2000" dirty="0">
              <a:ln>
                <a:solidFill>
                  <a:srgbClr val="FF0000"/>
                </a:solidFill>
              </a:ln>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
          <p:cNvSpPr txBox="1">
            <a:spLocks noChangeArrowheads="1"/>
          </p:cNvSpPr>
          <p:nvPr/>
        </p:nvSpPr>
        <p:spPr bwMode="auto">
          <a:xfrm>
            <a:off x="771208" y="716036"/>
            <a:ext cx="4154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 name="文本框 2"/>
          <p:cNvSpPr txBox="1"/>
          <p:nvPr/>
        </p:nvSpPr>
        <p:spPr>
          <a:xfrm>
            <a:off x="1079025" y="792231"/>
            <a:ext cx="3122458" cy="307777"/>
          </a:xfrm>
          <a:prstGeom prst="rect">
            <a:avLst/>
          </a:prstGeom>
          <a:noFill/>
        </p:spPr>
        <p:txBody>
          <a:bodyPr wrap="none" rtlCol="0">
            <a:spAutoFit/>
          </a:bodyPr>
          <a:lstStyle/>
          <a:p>
            <a:r>
              <a:rPr lang="en-US" altLang="zh-CN" sz="1400" b="1" dirty="0">
                <a:solidFill>
                  <a:srgbClr val="DB8726"/>
                </a:solidFill>
              </a:rPr>
              <a:t>【</a:t>
            </a:r>
            <a:r>
              <a:rPr lang="zh-CN" altLang="en-US" sz="1400" b="1" dirty="0">
                <a:solidFill>
                  <a:srgbClr val="DB8726"/>
                </a:solidFill>
              </a:rPr>
              <a:t>选自课本</a:t>
            </a:r>
            <a:r>
              <a:rPr lang="en-US" altLang="zh-CN" sz="1400" dirty="0">
                <a:solidFill>
                  <a:srgbClr val="DB8726"/>
                </a:solidFill>
              </a:rPr>
              <a:t>P110</a:t>
            </a:r>
            <a:r>
              <a:rPr lang="en-US" altLang="zh-CN" sz="1400" b="1" dirty="0">
                <a:solidFill>
                  <a:srgbClr val="DB8726"/>
                </a:solidFill>
              </a:rPr>
              <a:t> </a:t>
            </a:r>
            <a:r>
              <a:rPr lang="zh-CN" altLang="en-US" sz="1400" b="1" dirty="0">
                <a:solidFill>
                  <a:srgbClr val="DB8726"/>
                </a:solidFill>
              </a:rPr>
              <a:t>练习二十六 第</a:t>
            </a:r>
            <a:r>
              <a:rPr lang="en-US" altLang="zh-CN" sz="1400" dirty="0">
                <a:solidFill>
                  <a:srgbClr val="DB8726"/>
                </a:solidFill>
              </a:rPr>
              <a:t>3</a:t>
            </a:r>
            <a:r>
              <a:rPr lang="zh-CN" altLang="en-US" sz="1400" b="1" dirty="0">
                <a:solidFill>
                  <a:srgbClr val="DB8726"/>
                </a:solidFill>
              </a:rPr>
              <a:t>题</a:t>
            </a:r>
            <a:r>
              <a:rPr lang="en-US" altLang="zh-CN" sz="1400" b="1" dirty="0">
                <a:solidFill>
                  <a:srgbClr val="DB8726"/>
                </a:solidFill>
              </a:rPr>
              <a:t>】</a:t>
            </a:r>
            <a:endParaRPr lang="zh-CN" altLang="en-US" sz="1400" b="1" dirty="0">
              <a:solidFill>
                <a:srgbClr val="DB8726"/>
              </a:solidFill>
            </a:endParaRPr>
          </a:p>
        </p:txBody>
      </p:sp>
      <p:pic>
        <p:nvPicPr>
          <p:cNvPr id="4" name="图片 3"/>
          <p:cNvPicPr>
            <a:picLocks noChangeAspect="1"/>
          </p:cNvPicPr>
          <p:nvPr/>
        </p:nvPicPr>
        <p:blipFill rotWithShape="1">
          <a:blip r:embed="rId1"/>
          <a:srcRect t="16215"/>
          <a:stretch>
            <a:fillRect/>
          </a:stretch>
        </p:blipFill>
        <p:spPr>
          <a:xfrm>
            <a:off x="1531593" y="1470990"/>
            <a:ext cx="6245475" cy="2201520"/>
          </a:xfrm>
          <a:prstGeom prst="rect">
            <a:avLst/>
          </a:prstGeom>
        </p:spPr>
      </p:pic>
      <p:sp>
        <p:nvSpPr>
          <p:cNvPr id="5" name="文本框 4"/>
          <p:cNvSpPr txBox="1"/>
          <p:nvPr/>
        </p:nvSpPr>
        <p:spPr>
          <a:xfrm>
            <a:off x="3217545" y="1104900"/>
            <a:ext cx="2889885" cy="337185"/>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zh-CN" altLang="en-US" sz="1600" dirty="0">
                <a:latin typeface="Times New Roman" panose="02020603050405020304" pitchFamily="18" charset="0"/>
                <a:cs typeface="Times New Roman" panose="02020603050405020304" pitchFamily="18" charset="0"/>
              </a:rPr>
              <a:t>甲、乙两地月平均气温统计图</a:t>
            </a:r>
            <a:endParaRPr lang="zh-CN" altLang="en-US" sz="1600" dirty="0">
              <a:latin typeface="Times New Roman" panose="02020603050405020304" pitchFamily="18" charset="0"/>
              <a:cs typeface="Times New Roman" panose="02020603050405020304" pitchFamily="18" charset="0"/>
            </a:endParaRPr>
          </a:p>
        </p:txBody>
      </p:sp>
      <p:sp>
        <p:nvSpPr>
          <p:cNvPr id="6" name="文本框 4"/>
          <p:cNvSpPr txBox="1">
            <a:spLocks noChangeArrowheads="1"/>
          </p:cNvSpPr>
          <p:nvPr/>
        </p:nvSpPr>
        <p:spPr bwMode="auto">
          <a:xfrm>
            <a:off x="771208" y="3804756"/>
            <a:ext cx="7953692" cy="535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716280" indent="-716280">
              <a:lnSpc>
                <a:spcPct val="150000"/>
              </a:lnSpc>
            </a:pPr>
            <a:r>
              <a:rPr lang="zh-CN" altLang="en-US" sz="22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200" b="1"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200" b="1" dirty="0">
                <a:latin typeface="Times New Roman" panose="02020603050405020304" pitchFamily="18" charset="0"/>
                <a:ea typeface="黑体" panose="02010609060101010101" pitchFamily="49" charset="-122"/>
                <a:cs typeface="Times New Roman" panose="02020603050405020304" pitchFamily="18" charset="0"/>
              </a:rPr>
              <a:t>）根据统计图，你能说一说两地一年中气温变化的趋势吗？</a:t>
            </a:r>
            <a:endParaRPr lang="zh-CN" altLang="en-US" sz="22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 name="文本框 1"/>
          <p:cNvSpPr txBox="1">
            <a:spLocks noChangeArrowheads="1"/>
          </p:cNvSpPr>
          <p:nvPr/>
        </p:nvSpPr>
        <p:spPr bwMode="auto">
          <a:xfrm>
            <a:off x="919608" y="3785010"/>
            <a:ext cx="7656891" cy="957250"/>
          </a:xfrm>
          <a:prstGeom prst="rect">
            <a:avLst/>
          </a:prstGeom>
          <a:solidFill>
            <a:schemeClr val="bg1"/>
          </a:solidFill>
          <a:ln>
            <a:noFill/>
          </a:ln>
        </p:spPr>
        <p:txBody>
          <a:bodyPr wrap="square">
            <a:spAutoFit/>
          </a:bodyPr>
          <a:lstStyle>
            <a:lvl1pPr defTabSz="457200">
              <a:defRPr>
                <a:solidFill>
                  <a:schemeClr val="tx1"/>
                </a:solidFill>
                <a:latin typeface="Arial" panose="020B0604020202020204" pitchFamily="34" charset="0"/>
                <a:ea typeface="宋体" panose="02010600030101010101" pitchFamily="2" charset="-122"/>
              </a:defRPr>
            </a:lvl1pPr>
            <a:lvl2pPr marL="742950" indent="-285750" defTabSz="457200">
              <a:defRPr>
                <a:solidFill>
                  <a:schemeClr val="tx1"/>
                </a:solidFill>
                <a:latin typeface="Arial" panose="020B0604020202020204" pitchFamily="34" charset="0"/>
                <a:ea typeface="宋体" panose="02010600030101010101" pitchFamily="2" charset="-122"/>
              </a:defRPr>
            </a:lvl2pPr>
            <a:lvl3pPr marL="1143000" indent="-228600" defTabSz="457200">
              <a:defRPr>
                <a:solidFill>
                  <a:schemeClr val="tx1"/>
                </a:solidFill>
                <a:latin typeface="Arial" panose="020B0604020202020204" pitchFamily="34" charset="0"/>
                <a:ea typeface="宋体" panose="02010600030101010101" pitchFamily="2" charset="-122"/>
              </a:defRPr>
            </a:lvl3pPr>
            <a:lvl4pPr marL="1600200" indent="-228600" defTabSz="457200">
              <a:defRPr>
                <a:solidFill>
                  <a:schemeClr val="tx1"/>
                </a:solidFill>
                <a:latin typeface="Arial" panose="020B0604020202020204" pitchFamily="34" charset="0"/>
                <a:ea typeface="宋体" panose="02010600030101010101" pitchFamily="2" charset="-122"/>
              </a:defRPr>
            </a:lvl4pPr>
            <a:lvl5pPr marL="2057400" indent="-228600" defTabSz="4572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乙地一年</a:t>
            </a:r>
            <a:r>
              <a:rPr lang="en-US" altLang="zh-CN" sz="2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12</a:t>
            </a:r>
            <a:r>
              <a:rPr lang="zh-CN" altLang="en-US" sz="2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个月气温都比较高，气温差别不大，甲地</a:t>
            </a:r>
            <a:r>
              <a:rPr lang="en-US" altLang="zh-CN" sz="2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4</a:t>
            </a:r>
            <a:r>
              <a:rPr lang="zh-CN" altLang="en-US" sz="2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月</a:t>
            </a:r>
            <a:r>
              <a:rPr lang="en-US" altLang="zh-CN" sz="20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t>
            </a:r>
            <a:r>
              <a:rPr lang="en-US" altLang="zh-CN" sz="2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10</a:t>
            </a:r>
            <a:r>
              <a:rPr lang="zh-CN" altLang="en-US" sz="2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月气温较高，而其他几个月气温相对较低，气温差别较大。</a:t>
            </a:r>
            <a:endParaRPr lang="zh-CN" altLang="en-US" sz="2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8" name="组合 7"/>
          <p:cNvGrpSpPr/>
          <p:nvPr/>
        </p:nvGrpSpPr>
        <p:grpSpPr>
          <a:xfrm>
            <a:off x="-33867" y="83377"/>
            <a:ext cx="5013670" cy="810702"/>
            <a:chOff x="-47413" y="279804"/>
            <a:chExt cx="5013670" cy="810702"/>
          </a:xfrm>
        </p:grpSpPr>
        <p:grpSp>
          <p:nvGrpSpPr>
            <p:cNvPr id="9" name="组合 8"/>
            <p:cNvGrpSpPr/>
            <p:nvPr/>
          </p:nvGrpSpPr>
          <p:grpSpPr>
            <a:xfrm>
              <a:off x="-47413" y="279804"/>
              <a:ext cx="5013670" cy="810702"/>
              <a:chOff x="-47413" y="279804"/>
              <a:chExt cx="5013670" cy="810702"/>
            </a:xfrm>
          </p:grpSpPr>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13" y="279805"/>
                <a:ext cx="3712157" cy="810701"/>
              </a:xfrm>
              <a:prstGeom prst="rect">
                <a:avLst/>
              </a:prstGeom>
            </p:spPr>
          </p:pic>
          <p:pic>
            <p:nvPicPr>
              <p:cNvPr id="12" name="图片 11"/>
              <p:cNvPicPr>
                <a:picLocks noChangeAspect="1"/>
              </p:cNvPicPr>
              <p:nvPr/>
            </p:nvPicPr>
            <p:blipFill rotWithShape="1">
              <a:blip r:embed="rId2">
                <a:extLst>
                  <a:ext uri="{28A0092B-C50C-407E-A947-70E740481C1C}">
                    <a14:useLocalDpi xmlns:a14="http://schemas.microsoft.com/office/drawing/2010/main" val="0"/>
                  </a:ext>
                </a:extLst>
              </a:blip>
              <a:srcRect l="16234"/>
              <a:stretch>
                <a:fillRect/>
              </a:stretch>
            </p:blipFill>
            <p:spPr>
              <a:xfrm>
                <a:off x="1856742" y="279804"/>
                <a:ext cx="3109515" cy="810701"/>
              </a:xfrm>
              <a:prstGeom prst="rect">
                <a:avLst/>
              </a:prstGeom>
            </p:spPr>
          </p:pic>
        </p:grpSp>
        <p:sp>
          <p:nvSpPr>
            <p:cNvPr id="10" name="Rectangle 16"/>
            <p:cNvSpPr>
              <a:spLocks noChangeArrowheads="1"/>
            </p:cNvSpPr>
            <p:nvPr/>
          </p:nvSpPr>
          <p:spPr bwMode="auto">
            <a:xfrm>
              <a:off x="149689" y="340118"/>
              <a:ext cx="4638117" cy="58420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defRPr/>
              </a:pPr>
              <a:r>
                <a:rPr lang="zh-CN" altLang="en-US" sz="2800" b="1" dirty="0">
                  <a:solidFill>
                    <a:schemeClr val="bg1"/>
                  </a:solidFill>
                  <a:latin typeface="黑体" panose="02010609060101010101" pitchFamily="49" charset="-122"/>
                  <a:ea typeface="黑体" panose="02010609060101010101" pitchFamily="49" charset="-122"/>
                </a:rPr>
                <a:t>三、巩固练习，综合应用</a:t>
              </a:r>
              <a:endParaRPr lang="zh-CN" altLang="en-US" sz="2800" b="1" dirty="0">
                <a:solidFill>
                  <a:schemeClr val="bg1"/>
                </a:solidFill>
                <a:latin typeface="黑体" panose="02010609060101010101" pitchFamily="49" charset="-122"/>
                <a:ea typeface="黑体" panose="02010609060101010101" pitchFamily="49"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
          <p:cNvSpPr txBox="1">
            <a:spLocks noChangeArrowheads="1"/>
          </p:cNvSpPr>
          <p:nvPr/>
        </p:nvSpPr>
        <p:spPr bwMode="auto">
          <a:xfrm>
            <a:off x="771208" y="418856"/>
            <a:ext cx="4154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 name="文本框 2"/>
          <p:cNvSpPr txBox="1"/>
          <p:nvPr/>
        </p:nvSpPr>
        <p:spPr>
          <a:xfrm>
            <a:off x="1079025" y="495051"/>
            <a:ext cx="3111500" cy="306705"/>
          </a:xfrm>
          <a:prstGeom prst="rect">
            <a:avLst/>
          </a:prstGeom>
          <a:noFill/>
        </p:spPr>
        <p:txBody>
          <a:bodyPr wrap="none" rtlCol="0">
            <a:spAutoFit/>
          </a:bodyPr>
          <a:lstStyle/>
          <a:p>
            <a:r>
              <a:rPr lang="en-US" altLang="zh-CN" sz="1400" b="1" dirty="0">
                <a:solidFill>
                  <a:srgbClr val="DB8726"/>
                </a:solidFill>
              </a:rPr>
              <a:t>【</a:t>
            </a:r>
            <a:r>
              <a:rPr lang="zh-CN" altLang="en-US" sz="1400" b="1" dirty="0">
                <a:solidFill>
                  <a:srgbClr val="DB8726"/>
                </a:solidFill>
              </a:rPr>
              <a:t>选自课本</a:t>
            </a:r>
            <a:r>
              <a:rPr lang="en-US" altLang="zh-CN" sz="1400" dirty="0">
                <a:solidFill>
                  <a:srgbClr val="DB8726"/>
                </a:solidFill>
              </a:rPr>
              <a:t>P110</a:t>
            </a:r>
            <a:r>
              <a:rPr lang="en-US" altLang="zh-CN" sz="1400" b="1" dirty="0">
                <a:solidFill>
                  <a:srgbClr val="DB8726"/>
                </a:solidFill>
              </a:rPr>
              <a:t> </a:t>
            </a:r>
            <a:r>
              <a:rPr lang="zh-CN" altLang="en-US" sz="1400" b="1" dirty="0">
                <a:solidFill>
                  <a:srgbClr val="DB8726"/>
                </a:solidFill>
              </a:rPr>
              <a:t>练习二十六 第</a:t>
            </a:r>
            <a:r>
              <a:rPr lang="en-US" altLang="zh-CN" sz="1400" dirty="0">
                <a:solidFill>
                  <a:srgbClr val="DB8726"/>
                </a:solidFill>
              </a:rPr>
              <a:t>3</a:t>
            </a:r>
            <a:r>
              <a:rPr lang="zh-CN" altLang="en-US" sz="1400" b="1" dirty="0">
                <a:solidFill>
                  <a:srgbClr val="DB8726"/>
                </a:solidFill>
              </a:rPr>
              <a:t>题</a:t>
            </a:r>
            <a:r>
              <a:rPr lang="en-US" altLang="zh-CN" sz="1400" b="1" dirty="0">
                <a:solidFill>
                  <a:srgbClr val="DB8726"/>
                </a:solidFill>
              </a:rPr>
              <a:t>】</a:t>
            </a:r>
            <a:endParaRPr lang="zh-CN" altLang="en-US" sz="1400" b="1" dirty="0">
              <a:solidFill>
                <a:srgbClr val="DB8726"/>
              </a:solidFill>
            </a:endParaRPr>
          </a:p>
        </p:txBody>
      </p:sp>
      <p:pic>
        <p:nvPicPr>
          <p:cNvPr id="4" name="图片 3"/>
          <p:cNvPicPr>
            <a:picLocks noChangeAspect="1"/>
          </p:cNvPicPr>
          <p:nvPr/>
        </p:nvPicPr>
        <p:blipFill rotWithShape="1">
          <a:blip r:embed="rId1"/>
          <a:srcRect t="16215"/>
          <a:stretch>
            <a:fillRect/>
          </a:stretch>
        </p:blipFill>
        <p:spPr>
          <a:xfrm>
            <a:off x="1531593" y="1470990"/>
            <a:ext cx="6245475" cy="2201520"/>
          </a:xfrm>
          <a:prstGeom prst="rect">
            <a:avLst/>
          </a:prstGeom>
        </p:spPr>
      </p:pic>
      <p:sp>
        <p:nvSpPr>
          <p:cNvPr id="6" name="文本框 4"/>
          <p:cNvSpPr txBox="1">
            <a:spLocks noChangeArrowheads="1"/>
          </p:cNvSpPr>
          <p:nvPr/>
        </p:nvSpPr>
        <p:spPr bwMode="auto">
          <a:xfrm>
            <a:off x="771208" y="3672510"/>
            <a:ext cx="8128952" cy="104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716280" indent="-716280">
              <a:lnSpc>
                <a:spcPct val="150000"/>
              </a:lnSpc>
            </a:pPr>
            <a:r>
              <a:rPr lang="zh-CN" altLang="en-US" sz="22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200" b="1"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200" b="1" dirty="0">
                <a:latin typeface="Times New Roman" panose="02020603050405020304" pitchFamily="18" charset="0"/>
                <a:ea typeface="黑体" panose="02010609060101010101" pitchFamily="49" charset="-122"/>
                <a:cs typeface="Times New Roman" panose="02020603050405020304" pitchFamily="18" charset="0"/>
              </a:rPr>
              <a:t>）有一种树莓的生长期为</a:t>
            </a:r>
            <a:r>
              <a:rPr lang="en-US" altLang="zh-CN" sz="2200" b="1" dirty="0">
                <a:latin typeface="Times New Roman" panose="02020603050405020304" pitchFamily="18" charset="0"/>
                <a:ea typeface="黑体" panose="02010609060101010101" pitchFamily="49" charset="-122"/>
                <a:cs typeface="Times New Roman" panose="02020603050405020304" pitchFamily="18" charset="0"/>
              </a:rPr>
              <a:t>5</a:t>
            </a:r>
            <a:r>
              <a:rPr lang="zh-CN" altLang="en-US" sz="2200" b="1" dirty="0">
                <a:latin typeface="Times New Roman" panose="02020603050405020304" pitchFamily="18" charset="0"/>
                <a:ea typeface="黑体" panose="02010609060101010101" pitchFamily="49" charset="-122"/>
                <a:cs typeface="Times New Roman" panose="02020603050405020304" pitchFamily="18" charset="0"/>
              </a:rPr>
              <a:t>个月，适宜的生长温度为</a:t>
            </a:r>
            <a:r>
              <a:rPr lang="en-US" altLang="zh-CN" sz="2200" b="1" dirty="0">
                <a:latin typeface="Times New Roman" panose="02020603050405020304" pitchFamily="18" charset="0"/>
                <a:ea typeface="黑体" panose="02010609060101010101" pitchFamily="49" charset="-122"/>
                <a:cs typeface="Times New Roman" panose="02020603050405020304" pitchFamily="18" charset="0"/>
              </a:rPr>
              <a:t>7~10℃</a:t>
            </a:r>
            <a:r>
              <a:rPr lang="zh-CN" altLang="en-US" sz="2200" b="1" dirty="0">
                <a:latin typeface="Times New Roman" panose="02020603050405020304" pitchFamily="18" charset="0"/>
                <a:ea typeface="黑体" panose="02010609060101010101" pitchFamily="49" charset="-122"/>
                <a:cs typeface="Times New Roman" panose="02020603050405020304" pitchFamily="18" charset="0"/>
              </a:rPr>
              <a:t>，这种植物适合在哪个地方种植？</a:t>
            </a:r>
            <a:endParaRPr lang="zh-CN" altLang="en-US" sz="22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8" name="文本框 7"/>
          <p:cNvSpPr txBox="1">
            <a:spLocks noChangeArrowheads="1"/>
          </p:cNvSpPr>
          <p:nvPr/>
        </p:nvSpPr>
        <p:spPr bwMode="auto">
          <a:xfrm>
            <a:off x="6234113" y="4282123"/>
            <a:ext cx="9060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a:solidFill>
                  <a:schemeClr val="tx1"/>
                </a:solidFill>
                <a:latin typeface="Arial" panose="020B0604020202020204" pitchFamily="34" charset="0"/>
                <a:ea typeface="宋体" panose="02010600030101010101" pitchFamily="2" charset="-122"/>
              </a:defRPr>
            </a:lvl1pPr>
            <a:lvl2pPr marL="742950" indent="-285750" defTabSz="457200">
              <a:defRPr>
                <a:solidFill>
                  <a:schemeClr val="tx1"/>
                </a:solidFill>
                <a:latin typeface="Arial" panose="020B0604020202020204" pitchFamily="34" charset="0"/>
                <a:ea typeface="宋体" panose="02010600030101010101" pitchFamily="2" charset="-122"/>
              </a:defRPr>
            </a:lvl2pPr>
            <a:lvl3pPr marL="1143000" indent="-228600" defTabSz="457200">
              <a:defRPr>
                <a:solidFill>
                  <a:schemeClr val="tx1"/>
                </a:solidFill>
                <a:latin typeface="Arial" panose="020B0604020202020204" pitchFamily="34" charset="0"/>
                <a:ea typeface="宋体" panose="02010600030101010101" pitchFamily="2" charset="-122"/>
              </a:defRPr>
            </a:lvl3pPr>
            <a:lvl4pPr marL="1600200" indent="-228600" defTabSz="457200">
              <a:defRPr>
                <a:solidFill>
                  <a:schemeClr val="tx1"/>
                </a:solidFill>
                <a:latin typeface="Arial" panose="020B0604020202020204" pitchFamily="34" charset="0"/>
                <a:ea typeface="宋体" panose="02010600030101010101" pitchFamily="2" charset="-122"/>
              </a:defRPr>
            </a:lvl4pPr>
            <a:lvl5pPr marL="2057400" indent="-228600" defTabSz="4572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800" b="1" dirty="0">
                <a:solidFill>
                  <a:srgbClr val="FF0000"/>
                </a:solidFill>
                <a:ea typeface="黑体" panose="02010609060101010101" pitchFamily="49" charset="-122"/>
              </a:rPr>
              <a:t>甲地</a:t>
            </a:r>
            <a:endParaRPr lang="zh-CN" altLang="en-US" sz="2800" b="1" dirty="0">
              <a:solidFill>
                <a:srgbClr val="FF0000"/>
              </a:solidFill>
              <a:ea typeface="黑体" panose="02010609060101010101" pitchFamily="49" charset="-122"/>
            </a:endParaRPr>
          </a:p>
        </p:txBody>
      </p:sp>
      <p:sp>
        <p:nvSpPr>
          <p:cNvPr id="7" name="文本框 6"/>
          <p:cNvSpPr txBox="1"/>
          <p:nvPr/>
        </p:nvSpPr>
        <p:spPr>
          <a:xfrm>
            <a:off x="3217545" y="1104900"/>
            <a:ext cx="2889885" cy="337185"/>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zh-CN" altLang="en-US" sz="1600" dirty="0">
                <a:latin typeface="Times New Roman" panose="02020603050405020304" pitchFamily="18" charset="0"/>
                <a:cs typeface="Times New Roman" panose="02020603050405020304" pitchFamily="18" charset="0"/>
              </a:rPr>
              <a:t>甲、乙两地月平均气温统计图</a:t>
            </a:r>
            <a:endParaRPr lang="zh-CN" altLang="en-US" sz="16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
          <p:cNvSpPr txBox="1">
            <a:spLocks noChangeArrowheads="1"/>
          </p:cNvSpPr>
          <p:nvPr/>
        </p:nvSpPr>
        <p:spPr bwMode="auto">
          <a:xfrm>
            <a:off x="771208" y="418856"/>
            <a:ext cx="4154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 name="文本框 2"/>
          <p:cNvSpPr txBox="1"/>
          <p:nvPr/>
        </p:nvSpPr>
        <p:spPr>
          <a:xfrm>
            <a:off x="1079025" y="495051"/>
            <a:ext cx="3111500" cy="306705"/>
          </a:xfrm>
          <a:prstGeom prst="rect">
            <a:avLst/>
          </a:prstGeom>
          <a:noFill/>
        </p:spPr>
        <p:txBody>
          <a:bodyPr wrap="none" rtlCol="0">
            <a:spAutoFit/>
          </a:bodyPr>
          <a:lstStyle/>
          <a:p>
            <a:r>
              <a:rPr lang="en-US" altLang="zh-CN" sz="1400" b="1" dirty="0">
                <a:solidFill>
                  <a:srgbClr val="DB8726"/>
                </a:solidFill>
              </a:rPr>
              <a:t>【</a:t>
            </a:r>
            <a:r>
              <a:rPr lang="zh-CN" altLang="en-US" sz="1400" b="1" dirty="0">
                <a:solidFill>
                  <a:srgbClr val="DB8726"/>
                </a:solidFill>
              </a:rPr>
              <a:t>选自课本</a:t>
            </a:r>
            <a:r>
              <a:rPr lang="en-US" altLang="zh-CN" sz="1400" dirty="0">
                <a:solidFill>
                  <a:srgbClr val="DB8726"/>
                </a:solidFill>
              </a:rPr>
              <a:t>P110</a:t>
            </a:r>
            <a:r>
              <a:rPr lang="en-US" altLang="zh-CN" sz="1400" b="1" dirty="0">
                <a:solidFill>
                  <a:srgbClr val="DB8726"/>
                </a:solidFill>
              </a:rPr>
              <a:t> </a:t>
            </a:r>
            <a:r>
              <a:rPr lang="zh-CN" altLang="en-US" sz="1400" b="1" dirty="0">
                <a:solidFill>
                  <a:srgbClr val="DB8726"/>
                </a:solidFill>
              </a:rPr>
              <a:t>练习二十六 第</a:t>
            </a:r>
            <a:r>
              <a:rPr lang="en-US" altLang="zh-CN" sz="1400" dirty="0">
                <a:solidFill>
                  <a:srgbClr val="DB8726"/>
                </a:solidFill>
              </a:rPr>
              <a:t>3</a:t>
            </a:r>
            <a:r>
              <a:rPr lang="zh-CN" altLang="en-US" sz="1400" b="1" dirty="0">
                <a:solidFill>
                  <a:srgbClr val="DB8726"/>
                </a:solidFill>
              </a:rPr>
              <a:t>题</a:t>
            </a:r>
            <a:r>
              <a:rPr lang="en-US" altLang="zh-CN" sz="1400" b="1" dirty="0">
                <a:solidFill>
                  <a:srgbClr val="DB8726"/>
                </a:solidFill>
              </a:rPr>
              <a:t>】</a:t>
            </a:r>
            <a:endParaRPr lang="zh-CN" altLang="en-US" sz="1400" b="1" dirty="0">
              <a:solidFill>
                <a:srgbClr val="DB8726"/>
              </a:solidFill>
            </a:endParaRPr>
          </a:p>
        </p:txBody>
      </p:sp>
      <p:pic>
        <p:nvPicPr>
          <p:cNvPr id="4" name="图片 3"/>
          <p:cNvPicPr>
            <a:picLocks noChangeAspect="1"/>
          </p:cNvPicPr>
          <p:nvPr/>
        </p:nvPicPr>
        <p:blipFill rotWithShape="1">
          <a:blip r:embed="rId1"/>
          <a:srcRect t="16215"/>
          <a:stretch>
            <a:fillRect/>
          </a:stretch>
        </p:blipFill>
        <p:spPr>
          <a:xfrm>
            <a:off x="1531593" y="1470990"/>
            <a:ext cx="6245475" cy="2201520"/>
          </a:xfrm>
          <a:prstGeom prst="rect">
            <a:avLst/>
          </a:prstGeom>
        </p:spPr>
      </p:pic>
      <p:sp>
        <p:nvSpPr>
          <p:cNvPr id="6" name="文本框 4"/>
          <p:cNvSpPr txBox="1">
            <a:spLocks noChangeArrowheads="1"/>
          </p:cNvSpPr>
          <p:nvPr/>
        </p:nvSpPr>
        <p:spPr bwMode="auto">
          <a:xfrm>
            <a:off x="771208" y="3680897"/>
            <a:ext cx="7816532" cy="104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716280" indent="-716280">
              <a:lnSpc>
                <a:spcPct val="150000"/>
              </a:lnSpc>
            </a:pPr>
            <a:r>
              <a:rPr lang="zh-CN" altLang="en-US" sz="22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200" b="1"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2200" b="1" dirty="0">
                <a:latin typeface="Times New Roman" panose="02020603050405020304" pitchFamily="18" charset="0"/>
                <a:ea typeface="黑体" panose="02010609060101010101" pitchFamily="49" charset="-122"/>
                <a:cs typeface="Times New Roman" panose="02020603050405020304" pitchFamily="18" charset="0"/>
              </a:rPr>
              <a:t>）小明住在乙地，他们一家要在“十一”黄金周去甲地旅游，你认为他们应该做哪些准备？</a:t>
            </a:r>
            <a:endParaRPr lang="zh-CN" altLang="en-US" sz="22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 name="文本框 1"/>
          <p:cNvSpPr txBox="1">
            <a:spLocks noChangeArrowheads="1"/>
          </p:cNvSpPr>
          <p:nvPr/>
        </p:nvSpPr>
        <p:spPr bwMode="auto">
          <a:xfrm>
            <a:off x="839409" y="3726180"/>
            <a:ext cx="7816533" cy="957250"/>
          </a:xfrm>
          <a:prstGeom prst="rect">
            <a:avLst/>
          </a:prstGeom>
          <a:solidFill>
            <a:schemeClr val="bg1"/>
          </a:solidFill>
          <a:ln>
            <a:noFill/>
          </a:ln>
        </p:spPr>
        <p:txBody>
          <a:bodyPr wrap="square">
            <a:spAutoFit/>
          </a:bodyPr>
          <a:lstStyle>
            <a:lvl1pPr defTabSz="457200">
              <a:defRPr>
                <a:solidFill>
                  <a:schemeClr val="tx1"/>
                </a:solidFill>
                <a:latin typeface="Arial" panose="020B0604020202020204" pitchFamily="34" charset="0"/>
                <a:ea typeface="宋体" panose="02010600030101010101" pitchFamily="2" charset="-122"/>
              </a:defRPr>
            </a:lvl1pPr>
            <a:lvl2pPr marL="742950" indent="-285750" defTabSz="457200">
              <a:defRPr>
                <a:solidFill>
                  <a:schemeClr val="tx1"/>
                </a:solidFill>
                <a:latin typeface="Arial" panose="020B0604020202020204" pitchFamily="34" charset="0"/>
                <a:ea typeface="宋体" panose="02010600030101010101" pitchFamily="2" charset="-122"/>
              </a:defRPr>
            </a:lvl2pPr>
            <a:lvl3pPr marL="1143000" indent="-228600" defTabSz="457200">
              <a:defRPr>
                <a:solidFill>
                  <a:schemeClr val="tx1"/>
                </a:solidFill>
                <a:latin typeface="Arial" panose="020B0604020202020204" pitchFamily="34" charset="0"/>
                <a:ea typeface="宋体" panose="02010600030101010101" pitchFamily="2" charset="-122"/>
              </a:defRPr>
            </a:lvl3pPr>
            <a:lvl4pPr marL="1600200" indent="-228600" defTabSz="457200">
              <a:defRPr>
                <a:solidFill>
                  <a:schemeClr val="tx1"/>
                </a:solidFill>
                <a:latin typeface="Arial" panose="020B0604020202020204" pitchFamily="34" charset="0"/>
                <a:ea typeface="宋体" panose="02010600030101010101" pitchFamily="2" charset="-122"/>
              </a:defRPr>
            </a:lvl4pPr>
            <a:lvl5pPr marL="2057400" indent="-228600" defTabSz="4572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000" b="1" dirty="0">
                <a:solidFill>
                  <a:srgbClr val="FF0000"/>
                </a:solidFill>
                <a:ea typeface="黑体" panose="02010609060101010101" pitchFamily="49" charset="-122"/>
              </a:rPr>
              <a:t>乙地 </a:t>
            </a:r>
            <a:r>
              <a:rPr lang="en-US" altLang="zh-CN" sz="2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10 </a:t>
            </a:r>
            <a:r>
              <a:rPr lang="zh-CN" altLang="en-US" sz="2000" b="1" dirty="0">
                <a:solidFill>
                  <a:srgbClr val="FF0000"/>
                </a:solidFill>
                <a:ea typeface="黑体" panose="02010609060101010101" pitchFamily="49" charset="-122"/>
              </a:rPr>
              <a:t>月的平均气温为 </a:t>
            </a:r>
            <a:r>
              <a:rPr lang="en-US" altLang="zh-CN" sz="2000" b="1" dirty="0">
                <a:solidFill>
                  <a:srgbClr val="FF0000"/>
                </a:solidFill>
                <a:latin typeface="Times New Roman" panose="02020603050405020304" pitchFamily="18" charset="0"/>
                <a:ea typeface="黑体" panose="02010609060101010101" pitchFamily="49" charset="-122"/>
              </a:rPr>
              <a:t>24.8</a:t>
            </a:r>
            <a:r>
              <a:rPr lang="zh-CN" altLang="en-US" sz="2000" b="1" dirty="0">
                <a:solidFill>
                  <a:srgbClr val="FF0000"/>
                </a:solidFill>
                <a:latin typeface="Times New Roman" panose="02020603050405020304" pitchFamily="18" charset="0"/>
                <a:ea typeface="黑体" panose="02010609060101010101" pitchFamily="49" charset="-122"/>
              </a:rPr>
              <a:t>℃</a:t>
            </a:r>
            <a:r>
              <a:rPr lang="zh-CN" altLang="en-US" sz="2000" b="1" dirty="0">
                <a:solidFill>
                  <a:srgbClr val="FF0000"/>
                </a:solidFill>
                <a:ea typeface="黑体" panose="02010609060101010101" pitchFamily="49" charset="-122"/>
              </a:rPr>
              <a:t>，甲地 </a:t>
            </a:r>
            <a:r>
              <a:rPr lang="en-US" altLang="zh-CN" sz="2000" b="1" dirty="0">
                <a:solidFill>
                  <a:srgbClr val="FF0000"/>
                </a:solidFill>
                <a:latin typeface="Times New Roman" panose="02020603050405020304" pitchFamily="18" charset="0"/>
                <a:ea typeface="黑体" panose="02010609060101010101" pitchFamily="49" charset="-122"/>
              </a:rPr>
              <a:t>10 </a:t>
            </a:r>
            <a:r>
              <a:rPr lang="zh-CN" altLang="en-US" sz="2000" b="1" dirty="0">
                <a:solidFill>
                  <a:srgbClr val="FF0000"/>
                </a:solidFill>
                <a:ea typeface="黑体" panose="02010609060101010101" pitchFamily="49" charset="-122"/>
              </a:rPr>
              <a:t>月的平均气温为 </a:t>
            </a:r>
            <a:r>
              <a:rPr lang="en-US" altLang="zh-CN" sz="2000" b="1" dirty="0">
                <a:solidFill>
                  <a:srgbClr val="FF0000"/>
                </a:solidFill>
                <a:latin typeface="Times New Roman" panose="02020603050405020304" pitchFamily="18" charset="0"/>
                <a:ea typeface="黑体" panose="02010609060101010101" pitchFamily="49" charset="-122"/>
              </a:rPr>
              <a:t>17.5 ℃</a:t>
            </a:r>
            <a:r>
              <a:rPr lang="zh-CN" altLang="en-US" sz="2000" b="1" dirty="0">
                <a:solidFill>
                  <a:srgbClr val="FF0000"/>
                </a:solidFill>
                <a:ea typeface="黑体" panose="02010609060101010101" pitchFamily="49" charset="-122"/>
              </a:rPr>
              <a:t>，应该准备厚一点的衣服。</a:t>
            </a:r>
            <a:endParaRPr lang="zh-CN" altLang="en-US" sz="2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8" name="文本框 7"/>
          <p:cNvSpPr txBox="1"/>
          <p:nvPr/>
        </p:nvSpPr>
        <p:spPr>
          <a:xfrm>
            <a:off x="3217545" y="1104900"/>
            <a:ext cx="2889885" cy="337185"/>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zh-CN" altLang="en-US" sz="1600" dirty="0">
                <a:latin typeface="Times New Roman" panose="02020603050405020304" pitchFamily="18" charset="0"/>
                <a:cs typeface="Times New Roman" panose="02020603050405020304" pitchFamily="18" charset="0"/>
              </a:rPr>
              <a:t>甲、乙两地月平均气温统计图</a:t>
            </a:r>
            <a:endParaRPr lang="zh-CN" altLang="en-US" sz="16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nvGraphicFramePr>
        <p:xfrm>
          <a:off x="822216" y="1406653"/>
          <a:ext cx="7761922" cy="1433394"/>
        </p:xfrm>
        <a:graphic>
          <a:graphicData uri="http://schemas.openxmlformats.org/drawingml/2006/table">
            <a:tbl>
              <a:tblPr firstRow="1" bandRow="1">
                <a:tableStyleId>{00A15C55-8517-42AA-B614-E9B94910E393}</a:tableStyleId>
              </a:tblPr>
              <a:tblGrid>
                <a:gridCol w="1128274"/>
                <a:gridCol w="737072"/>
                <a:gridCol w="737072"/>
                <a:gridCol w="737072"/>
                <a:gridCol w="737072"/>
                <a:gridCol w="737072"/>
                <a:gridCol w="737072"/>
                <a:gridCol w="737072"/>
                <a:gridCol w="737072"/>
                <a:gridCol w="737072"/>
              </a:tblGrid>
              <a:tr h="452362">
                <a:tc>
                  <a:txBody>
                    <a:bodyPr/>
                    <a:lstStyle/>
                    <a:p>
                      <a:pPr algn="ctr"/>
                      <a:r>
                        <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年龄</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rgbClr val="FFF6EE"/>
                    </a:solidFill>
                  </a:tcPr>
                </a:tc>
                <a:tc>
                  <a:txBody>
                    <a:bodyPr/>
                    <a:lstStyle/>
                    <a:p>
                      <a:pPr algn="ct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7</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rgbClr val="FFF6EE"/>
                    </a:solidFill>
                  </a:tcPr>
                </a:tc>
                <a:tc>
                  <a:txBody>
                    <a:bodyPr/>
                    <a:lstStyle/>
                    <a:p>
                      <a:pPr algn="ct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8</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rgbClr val="FFF6EE"/>
                    </a:solidFill>
                  </a:tcPr>
                </a:tc>
                <a:tc>
                  <a:txBody>
                    <a:bodyPr/>
                    <a:lstStyle/>
                    <a:p>
                      <a:pPr algn="ct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9</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rgbClr val="FFF6EE"/>
                    </a:solidFill>
                  </a:tcPr>
                </a:tc>
                <a:tc>
                  <a:txBody>
                    <a:bodyPr/>
                    <a:lstStyle/>
                    <a:p>
                      <a:pPr algn="ct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10</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rgbClr val="FFF6EE"/>
                    </a:solidFill>
                  </a:tcPr>
                </a:tc>
                <a:tc>
                  <a:txBody>
                    <a:bodyPr/>
                    <a:lstStyle/>
                    <a:p>
                      <a:pPr algn="ct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11</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rgbClr val="FFF6EE"/>
                    </a:solidFill>
                  </a:tcPr>
                </a:tc>
                <a:tc>
                  <a:txBody>
                    <a:bodyPr/>
                    <a:lstStyle/>
                    <a:p>
                      <a:pPr algn="ct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12</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rgbClr val="FFF6EE"/>
                    </a:solidFill>
                  </a:tcPr>
                </a:tc>
                <a:tc>
                  <a:txBody>
                    <a:bodyPr/>
                    <a:lstStyle/>
                    <a:p>
                      <a:pPr algn="ct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13</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rgbClr val="FFF6EE"/>
                    </a:solidFill>
                  </a:tcPr>
                </a:tc>
                <a:tc>
                  <a:txBody>
                    <a:bodyPr/>
                    <a:lstStyle/>
                    <a:p>
                      <a:pPr algn="ct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14</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rgbClr val="FFF6EE"/>
                    </a:solidFill>
                  </a:tcPr>
                </a:tc>
                <a:tc>
                  <a:txBody>
                    <a:bodyPr/>
                    <a:lstStyle/>
                    <a:p>
                      <a:pPr algn="ct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15</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rgbClr val="FFF6EE"/>
                    </a:solidFill>
                  </a:tcPr>
                </a:tc>
              </a:tr>
              <a:tr h="490516">
                <a:tc>
                  <a:txBody>
                    <a:bodyPr/>
                    <a:lstStyle/>
                    <a:p>
                      <a:pPr algn="ctr"/>
                      <a:r>
                        <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男生</a:t>
                      </a: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/cm</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rgbClr val="FFF6EE"/>
                    </a:solidFill>
                  </a:tcPr>
                </a:tc>
                <a:tc>
                  <a:txBody>
                    <a:bodyPr/>
                    <a:lstStyle/>
                    <a:p>
                      <a:pPr algn="ct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125</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chemeClr val="bg1"/>
                    </a:solidFill>
                  </a:tcPr>
                </a:tc>
                <a:tc>
                  <a:txBody>
                    <a:bodyPr/>
                    <a:lstStyle/>
                    <a:p>
                      <a:pPr algn="ct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132</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chemeClr val="bg1"/>
                    </a:solidFill>
                  </a:tcPr>
                </a:tc>
                <a:tc>
                  <a:txBody>
                    <a:bodyPr/>
                    <a:lstStyle/>
                    <a:p>
                      <a:pPr algn="ct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136</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chemeClr val="bg1"/>
                    </a:solidFill>
                  </a:tcPr>
                </a:tc>
                <a:tc>
                  <a:txBody>
                    <a:bodyPr/>
                    <a:lstStyle/>
                    <a:p>
                      <a:pPr algn="ct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140</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chemeClr val="bg1"/>
                    </a:solidFill>
                  </a:tcPr>
                </a:tc>
                <a:tc>
                  <a:txBody>
                    <a:bodyPr/>
                    <a:lstStyle/>
                    <a:p>
                      <a:pPr algn="ct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145</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chemeClr val="bg1"/>
                    </a:solidFill>
                  </a:tcPr>
                </a:tc>
                <a:tc>
                  <a:txBody>
                    <a:bodyPr/>
                    <a:lstStyle/>
                    <a:p>
                      <a:pPr algn="ct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152</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chemeClr val="bg1"/>
                    </a:solidFill>
                  </a:tcPr>
                </a:tc>
                <a:tc>
                  <a:txBody>
                    <a:bodyPr/>
                    <a:lstStyle/>
                    <a:p>
                      <a:pPr algn="ct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160</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chemeClr val="bg1"/>
                    </a:solidFill>
                  </a:tcPr>
                </a:tc>
                <a:tc>
                  <a:txBody>
                    <a:bodyPr/>
                    <a:lstStyle/>
                    <a:p>
                      <a:pPr algn="ct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166</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chemeClr val="bg1"/>
                    </a:solidFill>
                  </a:tcPr>
                </a:tc>
                <a:tc>
                  <a:txBody>
                    <a:bodyPr/>
                    <a:lstStyle/>
                    <a:p>
                      <a:pPr algn="ct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170</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chemeClr val="bg1"/>
                    </a:solidFill>
                  </a:tcPr>
                </a:tc>
              </a:tr>
              <a:tr h="490516">
                <a:tc>
                  <a:txBody>
                    <a:bodyPr/>
                    <a:lstStyle/>
                    <a:p>
                      <a:pPr algn="ctr"/>
                      <a:r>
                        <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女生</a:t>
                      </a: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/cm</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rgbClr val="FFF6EE"/>
                    </a:solidFill>
                  </a:tcPr>
                </a:tc>
                <a:tc>
                  <a:txBody>
                    <a:bodyPr/>
                    <a:lstStyle/>
                    <a:p>
                      <a:pPr algn="ct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123</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chemeClr val="bg1"/>
                    </a:solidFill>
                  </a:tcPr>
                </a:tc>
                <a:tc>
                  <a:txBody>
                    <a:bodyPr/>
                    <a:lstStyle/>
                    <a:p>
                      <a:pPr algn="ct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128</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chemeClr val="bg1"/>
                    </a:solidFill>
                  </a:tcPr>
                </a:tc>
                <a:tc>
                  <a:txBody>
                    <a:bodyPr/>
                    <a:lstStyle/>
                    <a:p>
                      <a:pPr algn="ct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135</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chemeClr val="bg1"/>
                    </a:solidFill>
                  </a:tcPr>
                </a:tc>
                <a:tc>
                  <a:txBody>
                    <a:bodyPr/>
                    <a:lstStyle/>
                    <a:p>
                      <a:pPr algn="ct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141</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chemeClr val="bg1"/>
                    </a:solidFill>
                  </a:tcPr>
                </a:tc>
                <a:tc>
                  <a:txBody>
                    <a:bodyPr/>
                    <a:lstStyle/>
                    <a:p>
                      <a:pPr algn="ct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147</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chemeClr val="bg1"/>
                    </a:solidFill>
                  </a:tcPr>
                </a:tc>
                <a:tc>
                  <a:txBody>
                    <a:bodyPr/>
                    <a:lstStyle/>
                    <a:p>
                      <a:pPr algn="ct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153</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chemeClr val="bg1"/>
                    </a:solidFill>
                  </a:tcPr>
                </a:tc>
                <a:tc>
                  <a:txBody>
                    <a:bodyPr/>
                    <a:lstStyle/>
                    <a:p>
                      <a:pPr algn="ct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156</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chemeClr val="bg1"/>
                    </a:solidFill>
                  </a:tcPr>
                </a:tc>
                <a:tc>
                  <a:txBody>
                    <a:bodyPr/>
                    <a:lstStyle/>
                    <a:p>
                      <a:pPr algn="ct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158</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chemeClr val="bg1"/>
                    </a:solidFill>
                  </a:tcPr>
                </a:tc>
                <a:tc>
                  <a:txBody>
                    <a:bodyPr/>
                    <a:lstStyle/>
                    <a:p>
                      <a:pPr algn="ctr"/>
                      <a:r>
                        <a:rPr lang="en-US" altLang="zh-CN"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160</a:t>
                      </a:r>
                      <a:endParaRPr lang="zh-CN" altLang="en-US" sz="1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solidFill>
                      <a:schemeClr val="bg1"/>
                    </a:solidFill>
                  </a:tcPr>
                </a:tc>
              </a:tr>
            </a:tbl>
          </a:graphicData>
        </a:graphic>
      </p:graphicFrame>
      <p:sp>
        <p:nvSpPr>
          <p:cNvPr id="4" name="TextBox 1"/>
          <p:cNvSpPr txBox="1"/>
          <p:nvPr/>
        </p:nvSpPr>
        <p:spPr>
          <a:xfrm>
            <a:off x="699295" y="3126105"/>
            <a:ext cx="7398179" cy="568810"/>
          </a:xfrm>
          <a:prstGeom prst="rect">
            <a:avLst/>
          </a:prstGeom>
          <a:noFill/>
        </p:spPr>
        <p:txBody>
          <a:bodyPr wrap="none">
            <a:spAutoFit/>
          </a:bodyPr>
          <a:lstStyle/>
          <a:p>
            <a:pPr>
              <a:lnSpc>
                <a:spcPct val="120000"/>
              </a:lnSpc>
              <a:buFont typeface="Arial" panose="020B0604020202020204" pitchFamily="34" charset="0"/>
              <a:buNone/>
              <a:defRPr/>
            </a:pPr>
            <a:r>
              <a:rPr lang="zh-CN" altLang="en-US" sz="2800" b="1" dirty="0">
                <a:latin typeface="+mj-lt"/>
                <a:ea typeface="黑体" panose="02010609060101010101" pitchFamily="49" charset="-122"/>
              </a:rPr>
              <a:t>请你根据表中的数据，绘制复式折线统计图。</a:t>
            </a:r>
            <a:endParaRPr lang="zh-CN" altLang="en-US" sz="2800" b="1" dirty="0">
              <a:latin typeface="+mj-lt"/>
              <a:ea typeface="黑体" panose="02010609060101010101" pitchFamily="49" charset="-122"/>
            </a:endParaRPr>
          </a:p>
        </p:txBody>
      </p:sp>
      <p:sp>
        <p:nvSpPr>
          <p:cNvPr id="2" name="文本框 4"/>
          <p:cNvSpPr txBox="1">
            <a:spLocks noChangeArrowheads="1"/>
          </p:cNvSpPr>
          <p:nvPr/>
        </p:nvSpPr>
        <p:spPr bwMode="auto">
          <a:xfrm>
            <a:off x="391478" y="733717"/>
            <a:ext cx="73741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下面是某地区</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7</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15</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岁男生、女生平均身高统计表。</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 name="文本框 4"/>
          <p:cNvSpPr txBox="1"/>
          <p:nvPr/>
        </p:nvSpPr>
        <p:spPr>
          <a:xfrm>
            <a:off x="4852195" y="320304"/>
            <a:ext cx="3122458" cy="307777"/>
          </a:xfrm>
          <a:prstGeom prst="rect">
            <a:avLst/>
          </a:prstGeom>
          <a:noFill/>
        </p:spPr>
        <p:txBody>
          <a:bodyPr wrap="none" rtlCol="0">
            <a:spAutoFit/>
          </a:bodyPr>
          <a:lstStyle/>
          <a:p>
            <a:r>
              <a:rPr lang="en-US" altLang="zh-CN" sz="1400" b="1" dirty="0">
                <a:solidFill>
                  <a:srgbClr val="DB8726"/>
                </a:solidFill>
              </a:rPr>
              <a:t>【</a:t>
            </a:r>
            <a:r>
              <a:rPr lang="zh-CN" altLang="en-US" sz="1400" b="1" dirty="0">
                <a:solidFill>
                  <a:srgbClr val="DB8726"/>
                </a:solidFill>
              </a:rPr>
              <a:t>选自课本</a:t>
            </a:r>
            <a:r>
              <a:rPr lang="en-US" altLang="zh-CN" sz="1400" dirty="0">
                <a:solidFill>
                  <a:srgbClr val="DB8726"/>
                </a:solidFill>
              </a:rPr>
              <a:t>P110</a:t>
            </a:r>
            <a:r>
              <a:rPr lang="en-US" altLang="zh-CN" sz="1400" b="1" dirty="0">
                <a:solidFill>
                  <a:srgbClr val="DB8726"/>
                </a:solidFill>
              </a:rPr>
              <a:t> </a:t>
            </a:r>
            <a:r>
              <a:rPr lang="zh-CN" altLang="en-US" sz="1400" b="1" dirty="0">
                <a:solidFill>
                  <a:srgbClr val="DB8726"/>
                </a:solidFill>
              </a:rPr>
              <a:t>练习二十六 第</a:t>
            </a:r>
            <a:r>
              <a:rPr lang="en-US" altLang="zh-CN" sz="1400" dirty="0">
                <a:solidFill>
                  <a:srgbClr val="DB8726"/>
                </a:solidFill>
              </a:rPr>
              <a:t>4</a:t>
            </a:r>
            <a:r>
              <a:rPr lang="zh-CN" altLang="en-US" sz="1400" b="1" dirty="0">
                <a:solidFill>
                  <a:srgbClr val="DB8726"/>
                </a:solidFill>
              </a:rPr>
              <a:t>题</a:t>
            </a:r>
            <a:r>
              <a:rPr lang="en-US" altLang="zh-CN" sz="1400" b="1" dirty="0">
                <a:solidFill>
                  <a:srgbClr val="DB8726"/>
                </a:solidFill>
              </a:rPr>
              <a:t>】</a:t>
            </a:r>
            <a:endParaRPr lang="zh-CN" altLang="en-US" sz="1400" b="1" dirty="0">
              <a:solidFill>
                <a:srgbClr val="DB8726"/>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34"/>
          <p:cNvGraphicFramePr>
            <a:graphicFrameLocks noGrp="1"/>
          </p:cNvGraphicFramePr>
          <p:nvPr/>
        </p:nvGraphicFramePr>
        <p:xfrm>
          <a:off x="1464866" y="2331268"/>
          <a:ext cx="5104179" cy="2286460"/>
        </p:xfrm>
        <a:graphic>
          <a:graphicData uri="http://schemas.openxmlformats.org/drawingml/2006/table">
            <a:tbl>
              <a:tblPr firstRow="1" bandRow="1">
                <a:tableStyleId>{5940675A-B579-460E-94D1-54222C63F5DA}</a:tableStyleId>
              </a:tblPr>
              <a:tblGrid>
                <a:gridCol w="567131"/>
                <a:gridCol w="567131"/>
                <a:gridCol w="567131"/>
                <a:gridCol w="567131"/>
                <a:gridCol w="567131"/>
                <a:gridCol w="567131"/>
                <a:gridCol w="567131"/>
                <a:gridCol w="567131"/>
                <a:gridCol w="567131"/>
              </a:tblGrid>
              <a:tr h="207860">
                <a:tc>
                  <a:txBody>
                    <a:bodyPr/>
                    <a:lstStyle/>
                    <a:p>
                      <a:endParaRPr lang="zh-CN" altLang="en-US" sz="200" dirty="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noFill/>
                      <a:prstDash val="solid"/>
                      <a:round/>
                      <a:headEnd type="none" w="med" len="med"/>
                      <a:tailEnd type="none" w="med" len="med"/>
                    </a:lnB>
                  </a:tcPr>
                </a:tc>
              </a:tr>
            </a:tbl>
          </a:graphicData>
        </a:graphic>
      </p:graphicFrame>
      <p:sp>
        <p:nvSpPr>
          <p:cNvPr id="4" name="文本框 3"/>
          <p:cNvSpPr txBox="1"/>
          <p:nvPr/>
        </p:nvSpPr>
        <p:spPr>
          <a:xfrm>
            <a:off x="2477671" y="1561689"/>
            <a:ext cx="4085430" cy="338554"/>
          </a:xfrm>
          <a:prstGeom prst="rect">
            <a:avLst/>
          </a:prstGeom>
          <a:noFill/>
        </p:spPr>
        <p:txBody>
          <a:bodyPr wrap="square" rtlCol="0">
            <a:spAutoFit/>
          </a:bodyPr>
          <a:lstStyle>
            <a:defPPr>
              <a:defRPr lang="zh-CN"/>
            </a:defPPr>
            <a:lvl1pPr>
              <a:lnSpc>
                <a:spcPct val="100000"/>
              </a:lnSpc>
              <a:defRPr sz="1600">
                <a:ln>
                  <a:solidFill>
                    <a:schemeClr val="tx1"/>
                  </a:solidFill>
                </a:ln>
                <a:latin typeface="Times New Roman" panose="02020603050405020304" pitchFamily="18" charset="0"/>
                <a:ea typeface="楷体" panose="02010609060101010101" pitchFamily="49" charset="-122"/>
                <a:cs typeface="Times New Roman" panose="02020603050405020304" pitchFamily="18" charset="0"/>
              </a:defRPr>
            </a:lvl1pPr>
          </a:lstStyle>
          <a:p>
            <a:r>
              <a:rPr lang="zh-CN" altLang="en-US" dirty="0"/>
              <a:t>某地区</a:t>
            </a:r>
            <a:r>
              <a:rPr lang="en-US" altLang="zh-CN" dirty="0"/>
              <a:t>7</a:t>
            </a:r>
            <a:r>
              <a:rPr lang="zh-CN" altLang="en-US" dirty="0"/>
              <a:t>～</a:t>
            </a:r>
            <a:r>
              <a:rPr lang="en-US" altLang="zh-CN" dirty="0"/>
              <a:t>15</a:t>
            </a:r>
            <a:r>
              <a:rPr lang="zh-CN" altLang="en-US" dirty="0"/>
              <a:t>岁男生、女生平均身高统计图</a:t>
            </a:r>
            <a:endParaRPr lang="zh-CN" altLang="en-US" dirty="0"/>
          </a:p>
        </p:txBody>
      </p:sp>
      <p:cxnSp>
        <p:nvCxnSpPr>
          <p:cNvPr id="5" name="直接箭头连接符 4"/>
          <p:cNvCxnSpPr/>
          <p:nvPr/>
        </p:nvCxnSpPr>
        <p:spPr>
          <a:xfrm>
            <a:off x="1452166" y="4614015"/>
            <a:ext cx="5763974"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6822766" y="4638689"/>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zh-CN" altLang="en-US" sz="1600" dirty="0">
                <a:latin typeface="Times New Roman" panose="02020603050405020304" pitchFamily="18" charset="0"/>
                <a:cs typeface="Times New Roman" panose="02020603050405020304" pitchFamily="18" charset="0"/>
              </a:rPr>
              <a:t>年龄</a:t>
            </a:r>
            <a:endParaRPr lang="zh-CN" altLang="en-US" sz="1600" dirty="0">
              <a:latin typeface="Times New Roman" panose="02020603050405020304" pitchFamily="18" charset="0"/>
              <a:cs typeface="Times New Roman" panose="02020603050405020304" pitchFamily="18" charset="0"/>
            </a:endParaRPr>
          </a:p>
        </p:txBody>
      </p:sp>
      <p:sp>
        <p:nvSpPr>
          <p:cNvPr id="7" name="文本框 6"/>
          <p:cNvSpPr txBox="1"/>
          <p:nvPr/>
        </p:nvSpPr>
        <p:spPr>
          <a:xfrm>
            <a:off x="1900873" y="4593092"/>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7</a:t>
            </a:r>
            <a:endParaRPr lang="zh-CN" altLang="en-US" sz="1400" dirty="0">
              <a:latin typeface="Times New Roman" panose="02020603050405020304" pitchFamily="18" charset="0"/>
              <a:cs typeface="Times New Roman" panose="02020603050405020304" pitchFamily="18" charset="0"/>
            </a:endParaRPr>
          </a:p>
        </p:txBody>
      </p:sp>
      <p:cxnSp>
        <p:nvCxnSpPr>
          <p:cNvPr id="8" name="直接连接符 7"/>
          <p:cNvCxnSpPr/>
          <p:nvPr/>
        </p:nvCxnSpPr>
        <p:spPr>
          <a:xfrm flipV="1">
            <a:off x="1467406" y="2139141"/>
            <a:ext cx="0" cy="2290209"/>
          </a:xfrm>
          <a:prstGeom prst="line">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167289" y="4469350"/>
            <a:ext cx="23943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0</a:t>
            </a:r>
            <a:endParaRPr lang="zh-CN" altLang="en-US" sz="1400" dirty="0">
              <a:latin typeface="Times New Roman" panose="02020603050405020304" pitchFamily="18" charset="0"/>
              <a:cs typeface="Times New Roman" panose="02020603050405020304" pitchFamily="18" charset="0"/>
            </a:endParaRPr>
          </a:p>
        </p:txBody>
      </p:sp>
      <p:sp>
        <p:nvSpPr>
          <p:cNvPr id="10" name="文本框 9"/>
          <p:cNvSpPr txBox="1"/>
          <p:nvPr/>
        </p:nvSpPr>
        <p:spPr>
          <a:xfrm>
            <a:off x="797280" y="1683047"/>
            <a:ext cx="1335172" cy="414922"/>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gn="ct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身高</a:t>
            </a:r>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/cm</a:t>
            </a:r>
            <a:endParaRPr lang="zh-CN" altLang="en-US" sz="16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1" name="文本框 10"/>
          <p:cNvSpPr txBox="1"/>
          <p:nvPr/>
        </p:nvSpPr>
        <p:spPr>
          <a:xfrm>
            <a:off x="2439987" y="4594877"/>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8</a:t>
            </a:r>
            <a:endParaRPr lang="zh-CN" altLang="en-US" sz="1400" dirty="0">
              <a:latin typeface="Times New Roman" panose="02020603050405020304" pitchFamily="18" charset="0"/>
              <a:cs typeface="Times New Roman" panose="02020603050405020304" pitchFamily="18" charset="0"/>
            </a:endParaRPr>
          </a:p>
        </p:txBody>
      </p:sp>
      <p:sp>
        <p:nvSpPr>
          <p:cNvPr id="12" name="文本框 11"/>
          <p:cNvSpPr txBox="1"/>
          <p:nvPr/>
        </p:nvSpPr>
        <p:spPr>
          <a:xfrm>
            <a:off x="3022279" y="4593091"/>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9</a:t>
            </a:r>
            <a:endParaRPr lang="zh-CN" altLang="en-US" sz="1400" dirty="0">
              <a:latin typeface="Times New Roman" panose="02020603050405020304" pitchFamily="18" charset="0"/>
              <a:cs typeface="Times New Roman" panose="02020603050405020304" pitchFamily="18" charset="0"/>
            </a:endParaRPr>
          </a:p>
        </p:txBody>
      </p:sp>
      <p:sp>
        <p:nvSpPr>
          <p:cNvPr id="13" name="文本框 12"/>
          <p:cNvSpPr txBox="1"/>
          <p:nvPr/>
        </p:nvSpPr>
        <p:spPr>
          <a:xfrm>
            <a:off x="3562977" y="4594053"/>
            <a:ext cx="3821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10</a:t>
            </a:r>
            <a:endParaRPr lang="zh-CN" altLang="en-US" sz="1400" dirty="0">
              <a:latin typeface="Times New Roman" panose="02020603050405020304" pitchFamily="18" charset="0"/>
              <a:cs typeface="Times New Roman" panose="02020603050405020304" pitchFamily="18" charset="0"/>
            </a:endParaRPr>
          </a:p>
        </p:txBody>
      </p:sp>
      <p:sp>
        <p:nvSpPr>
          <p:cNvPr id="14" name="文本框 13"/>
          <p:cNvSpPr txBox="1"/>
          <p:nvPr/>
        </p:nvSpPr>
        <p:spPr>
          <a:xfrm>
            <a:off x="4121489" y="4593091"/>
            <a:ext cx="384191"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11</a:t>
            </a:r>
            <a:endParaRPr lang="zh-CN" altLang="en-US" sz="1400" dirty="0">
              <a:latin typeface="Times New Roman" panose="02020603050405020304" pitchFamily="18" charset="0"/>
              <a:cs typeface="Times New Roman" panose="02020603050405020304" pitchFamily="18" charset="0"/>
            </a:endParaRPr>
          </a:p>
        </p:txBody>
      </p:sp>
      <p:sp>
        <p:nvSpPr>
          <p:cNvPr id="15" name="文本框 14"/>
          <p:cNvSpPr txBox="1"/>
          <p:nvPr/>
        </p:nvSpPr>
        <p:spPr>
          <a:xfrm>
            <a:off x="4682086" y="4593091"/>
            <a:ext cx="371938"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12</a:t>
            </a:r>
            <a:endParaRPr lang="zh-CN" altLang="en-US" sz="1400" dirty="0">
              <a:latin typeface="Times New Roman" panose="02020603050405020304" pitchFamily="18" charset="0"/>
              <a:cs typeface="Times New Roman" panose="02020603050405020304" pitchFamily="18" charset="0"/>
            </a:endParaRPr>
          </a:p>
        </p:txBody>
      </p:sp>
      <p:sp>
        <p:nvSpPr>
          <p:cNvPr id="16" name="文本框 15"/>
          <p:cNvSpPr txBox="1"/>
          <p:nvPr/>
        </p:nvSpPr>
        <p:spPr>
          <a:xfrm>
            <a:off x="5256753" y="4593091"/>
            <a:ext cx="376777"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13</a:t>
            </a:r>
            <a:endParaRPr lang="zh-CN" altLang="en-US" sz="1400" dirty="0">
              <a:latin typeface="Times New Roman" panose="02020603050405020304" pitchFamily="18" charset="0"/>
              <a:cs typeface="Times New Roman" panose="02020603050405020304" pitchFamily="18" charset="0"/>
            </a:endParaRPr>
          </a:p>
        </p:txBody>
      </p:sp>
      <p:sp>
        <p:nvSpPr>
          <p:cNvPr id="17" name="文本框 16"/>
          <p:cNvSpPr txBox="1"/>
          <p:nvPr/>
        </p:nvSpPr>
        <p:spPr>
          <a:xfrm>
            <a:off x="5806172" y="4593091"/>
            <a:ext cx="37677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14</a:t>
            </a:r>
            <a:endParaRPr lang="zh-CN" altLang="en-US" sz="1400" dirty="0">
              <a:latin typeface="Times New Roman" panose="02020603050405020304" pitchFamily="18" charset="0"/>
              <a:cs typeface="Times New Roman" panose="02020603050405020304" pitchFamily="18" charset="0"/>
            </a:endParaRPr>
          </a:p>
        </p:txBody>
      </p:sp>
      <p:sp>
        <p:nvSpPr>
          <p:cNvPr id="18" name="文本框 17"/>
          <p:cNvSpPr txBox="1"/>
          <p:nvPr/>
        </p:nvSpPr>
        <p:spPr>
          <a:xfrm>
            <a:off x="6379013" y="4593091"/>
            <a:ext cx="436945"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15</a:t>
            </a:r>
            <a:endParaRPr lang="zh-CN" altLang="en-US" sz="1400" dirty="0">
              <a:latin typeface="Times New Roman" panose="02020603050405020304" pitchFamily="18" charset="0"/>
              <a:cs typeface="Times New Roman" panose="02020603050405020304" pitchFamily="18" charset="0"/>
            </a:endParaRPr>
          </a:p>
        </p:txBody>
      </p:sp>
      <p:sp>
        <p:nvSpPr>
          <p:cNvPr id="21" name="文本框 20"/>
          <p:cNvSpPr txBox="1"/>
          <p:nvPr/>
        </p:nvSpPr>
        <p:spPr>
          <a:xfrm>
            <a:off x="1001196" y="4266333"/>
            <a:ext cx="473427"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120</a:t>
            </a:r>
            <a:endParaRPr lang="zh-CN" altLang="en-US" sz="1400" dirty="0">
              <a:latin typeface="Times New Roman" panose="02020603050405020304" pitchFamily="18" charset="0"/>
              <a:cs typeface="Times New Roman" panose="02020603050405020304" pitchFamily="18" charset="0"/>
            </a:endParaRPr>
          </a:p>
        </p:txBody>
      </p:sp>
      <p:sp>
        <p:nvSpPr>
          <p:cNvPr id="22" name="文本框 21"/>
          <p:cNvSpPr txBox="1"/>
          <p:nvPr/>
        </p:nvSpPr>
        <p:spPr>
          <a:xfrm>
            <a:off x="1001898" y="4054623"/>
            <a:ext cx="46417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125</a:t>
            </a:r>
            <a:endParaRPr lang="zh-CN" altLang="en-US" sz="1400" dirty="0">
              <a:latin typeface="Times New Roman" panose="02020603050405020304" pitchFamily="18" charset="0"/>
              <a:cs typeface="Times New Roman" panose="02020603050405020304" pitchFamily="18" charset="0"/>
            </a:endParaRPr>
          </a:p>
        </p:txBody>
      </p:sp>
      <p:sp>
        <p:nvSpPr>
          <p:cNvPr id="23" name="文本框 22"/>
          <p:cNvSpPr txBox="1"/>
          <p:nvPr/>
        </p:nvSpPr>
        <p:spPr>
          <a:xfrm>
            <a:off x="1001196" y="3861632"/>
            <a:ext cx="473428"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130</a:t>
            </a:r>
            <a:endParaRPr lang="zh-CN" altLang="en-US" sz="1400" dirty="0">
              <a:latin typeface="Times New Roman" panose="02020603050405020304" pitchFamily="18" charset="0"/>
              <a:cs typeface="Times New Roman" panose="02020603050405020304" pitchFamily="18" charset="0"/>
            </a:endParaRPr>
          </a:p>
        </p:txBody>
      </p:sp>
      <p:sp>
        <p:nvSpPr>
          <p:cNvPr id="24" name="文本框 23"/>
          <p:cNvSpPr txBox="1"/>
          <p:nvPr/>
        </p:nvSpPr>
        <p:spPr>
          <a:xfrm>
            <a:off x="992507" y="3642663"/>
            <a:ext cx="458387"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135</a:t>
            </a:r>
            <a:endParaRPr lang="zh-CN" altLang="en-US" sz="1400" dirty="0">
              <a:latin typeface="Times New Roman" panose="02020603050405020304" pitchFamily="18" charset="0"/>
              <a:cs typeface="Times New Roman" panose="02020603050405020304" pitchFamily="18" charset="0"/>
            </a:endParaRPr>
          </a:p>
        </p:txBody>
      </p:sp>
      <p:sp>
        <p:nvSpPr>
          <p:cNvPr id="25" name="文本框 24"/>
          <p:cNvSpPr txBox="1"/>
          <p:nvPr/>
        </p:nvSpPr>
        <p:spPr>
          <a:xfrm>
            <a:off x="1001196" y="3437908"/>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140</a:t>
            </a:r>
            <a:endParaRPr lang="zh-CN" altLang="en-US" sz="1400" dirty="0">
              <a:latin typeface="Times New Roman" panose="02020603050405020304" pitchFamily="18" charset="0"/>
              <a:cs typeface="Times New Roman" panose="02020603050405020304" pitchFamily="18" charset="0"/>
            </a:endParaRPr>
          </a:p>
        </p:txBody>
      </p:sp>
      <p:sp>
        <p:nvSpPr>
          <p:cNvPr id="26" name="文本框 25"/>
          <p:cNvSpPr txBox="1"/>
          <p:nvPr/>
        </p:nvSpPr>
        <p:spPr>
          <a:xfrm>
            <a:off x="1001960" y="3226155"/>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145</a:t>
            </a:r>
            <a:endParaRPr lang="zh-CN" altLang="en-US" sz="1400" dirty="0">
              <a:latin typeface="Times New Roman" panose="02020603050405020304" pitchFamily="18" charset="0"/>
              <a:cs typeface="Times New Roman" panose="02020603050405020304" pitchFamily="18" charset="0"/>
            </a:endParaRPr>
          </a:p>
        </p:txBody>
      </p:sp>
      <p:sp>
        <p:nvSpPr>
          <p:cNvPr id="27" name="文本框 26"/>
          <p:cNvSpPr txBox="1"/>
          <p:nvPr/>
        </p:nvSpPr>
        <p:spPr>
          <a:xfrm>
            <a:off x="1001960" y="3003098"/>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150</a:t>
            </a:r>
            <a:endParaRPr lang="zh-CN" altLang="en-US" sz="1400" dirty="0">
              <a:latin typeface="Times New Roman" panose="02020603050405020304" pitchFamily="18" charset="0"/>
              <a:cs typeface="Times New Roman" panose="02020603050405020304" pitchFamily="18" charset="0"/>
            </a:endParaRPr>
          </a:p>
        </p:txBody>
      </p:sp>
      <p:sp>
        <p:nvSpPr>
          <p:cNvPr id="28" name="文本框 27"/>
          <p:cNvSpPr txBox="1"/>
          <p:nvPr/>
        </p:nvSpPr>
        <p:spPr>
          <a:xfrm>
            <a:off x="997334" y="2788046"/>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155</a:t>
            </a:r>
            <a:endParaRPr lang="zh-CN" altLang="en-US" sz="1400" dirty="0">
              <a:latin typeface="Times New Roman" panose="02020603050405020304" pitchFamily="18" charset="0"/>
              <a:cs typeface="Times New Roman" panose="02020603050405020304" pitchFamily="18" charset="0"/>
            </a:endParaRPr>
          </a:p>
        </p:txBody>
      </p:sp>
      <p:sp>
        <p:nvSpPr>
          <p:cNvPr id="29" name="文本框 28"/>
          <p:cNvSpPr txBox="1"/>
          <p:nvPr/>
        </p:nvSpPr>
        <p:spPr>
          <a:xfrm>
            <a:off x="992708" y="2595053"/>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160</a:t>
            </a:r>
            <a:endParaRPr lang="zh-CN" altLang="en-US" sz="1400" dirty="0">
              <a:latin typeface="Times New Roman" panose="02020603050405020304" pitchFamily="18" charset="0"/>
              <a:cs typeface="Times New Roman" panose="02020603050405020304" pitchFamily="18" charset="0"/>
            </a:endParaRPr>
          </a:p>
        </p:txBody>
      </p:sp>
      <p:sp>
        <p:nvSpPr>
          <p:cNvPr id="30" name="文本框 29"/>
          <p:cNvSpPr txBox="1"/>
          <p:nvPr/>
        </p:nvSpPr>
        <p:spPr>
          <a:xfrm>
            <a:off x="996955" y="2403188"/>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165</a:t>
            </a:r>
            <a:endParaRPr lang="zh-CN" altLang="en-US" sz="1400" dirty="0">
              <a:latin typeface="Times New Roman" panose="02020603050405020304" pitchFamily="18" charset="0"/>
              <a:cs typeface="Times New Roman" panose="02020603050405020304" pitchFamily="18" charset="0"/>
            </a:endParaRPr>
          </a:p>
        </p:txBody>
      </p:sp>
      <p:sp>
        <p:nvSpPr>
          <p:cNvPr id="31" name="文本框 30"/>
          <p:cNvSpPr txBox="1"/>
          <p:nvPr/>
        </p:nvSpPr>
        <p:spPr>
          <a:xfrm>
            <a:off x="1001960" y="2194934"/>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170</a:t>
            </a:r>
            <a:endParaRPr lang="zh-CN" altLang="en-US" sz="1400" dirty="0">
              <a:latin typeface="Times New Roman" panose="02020603050405020304" pitchFamily="18" charset="0"/>
              <a:cs typeface="Times New Roman" panose="02020603050405020304" pitchFamily="18" charset="0"/>
            </a:endParaRPr>
          </a:p>
        </p:txBody>
      </p:sp>
      <p:sp>
        <p:nvSpPr>
          <p:cNvPr id="32" name="任意多边形: 形状 31"/>
          <p:cNvSpPr/>
          <p:nvPr/>
        </p:nvSpPr>
        <p:spPr>
          <a:xfrm>
            <a:off x="1461849" y="4421029"/>
            <a:ext cx="49372" cy="188611"/>
          </a:xfrm>
          <a:custGeom>
            <a:avLst/>
            <a:gdLst>
              <a:gd name="connsiteX0" fmla="*/ 11906 w 59531"/>
              <a:gd name="connsiteY0" fmla="*/ 0 h 183357"/>
              <a:gd name="connsiteX1" fmla="*/ 59531 w 59531"/>
              <a:gd name="connsiteY1" fmla="*/ 42863 h 183357"/>
              <a:gd name="connsiteX2" fmla="*/ 4763 w 59531"/>
              <a:gd name="connsiteY2" fmla="*/ 71438 h 183357"/>
              <a:gd name="connsiteX3" fmla="*/ 45244 w 59531"/>
              <a:gd name="connsiteY3" fmla="*/ 114300 h 183357"/>
              <a:gd name="connsiteX4" fmla="*/ 2381 w 59531"/>
              <a:gd name="connsiteY4" fmla="*/ 150019 h 183357"/>
              <a:gd name="connsiteX5" fmla="*/ 0 w 59531"/>
              <a:gd name="connsiteY5" fmla="*/ 183357 h 18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1" h="183357">
                <a:moveTo>
                  <a:pt x="11906" y="0"/>
                </a:moveTo>
                <a:lnTo>
                  <a:pt x="59531" y="42863"/>
                </a:lnTo>
                <a:lnTo>
                  <a:pt x="4763" y="71438"/>
                </a:lnTo>
                <a:lnTo>
                  <a:pt x="45244" y="114300"/>
                </a:lnTo>
                <a:lnTo>
                  <a:pt x="2381" y="150019"/>
                </a:lnTo>
                <a:lnTo>
                  <a:pt x="0" y="183357"/>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1767063" y="3790959"/>
            <a:ext cx="530915" cy="452053"/>
            <a:chOff x="1930619" y="3039171"/>
            <a:chExt cx="557056" cy="491537"/>
          </a:xfrm>
        </p:grpSpPr>
        <p:sp>
          <p:nvSpPr>
            <p:cNvPr id="34" name="椭圆 33"/>
            <p:cNvSpPr/>
            <p:nvPr/>
          </p:nvSpPr>
          <p:spPr>
            <a:xfrm>
              <a:off x="2171375" y="3452419"/>
              <a:ext cx="75545" cy="78289"/>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35" name="TextBox 121"/>
            <p:cNvSpPr txBox="1">
              <a:spLocks noChangeArrowheads="1"/>
            </p:cNvSpPr>
            <p:nvPr/>
          </p:nvSpPr>
          <p:spPr bwMode="auto">
            <a:xfrm>
              <a:off x="1930619" y="3039171"/>
              <a:ext cx="557056"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125</a:t>
              </a:r>
              <a:endParaRPr lang="zh-CN" altLang="en-US"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grpSp>
      <p:pic>
        <p:nvPicPr>
          <p:cNvPr id="67" name="图片 66"/>
          <p:cNvPicPr>
            <a:picLocks noChangeAspect="1"/>
          </p:cNvPicPr>
          <p:nvPr/>
        </p:nvPicPr>
        <p:blipFill>
          <a:blip r:embed="rId1"/>
          <a:stretch>
            <a:fillRect/>
          </a:stretch>
        </p:blipFill>
        <p:spPr>
          <a:xfrm>
            <a:off x="1439326" y="296845"/>
            <a:ext cx="5973360" cy="1140454"/>
          </a:xfrm>
          <a:prstGeom prst="rect">
            <a:avLst/>
          </a:prstGeom>
        </p:spPr>
      </p:pic>
      <p:sp>
        <p:nvSpPr>
          <p:cNvPr id="69" name="矩形 68"/>
          <p:cNvSpPr/>
          <p:nvPr/>
        </p:nvSpPr>
        <p:spPr>
          <a:xfrm>
            <a:off x="7110531" y="1700651"/>
            <a:ext cx="750350" cy="67021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69"/>
          <p:cNvSpPr txBox="1"/>
          <p:nvPr/>
        </p:nvSpPr>
        <p:spPr>
          <a:xfrm>
            <a:off x="7825456" y="1617858"/>
            <a:ext cx="750350" cy="784254"/>
          </a:xfrm>
          <a:prstGeom prst="rect">
            <a:avLst/>
          </a:prstGeom>
          <a:noFill/>
        </p:spPr>
        <p:txBody>
          <a:bodyPr wrap="square" rtlCol="0">
            <a:spAutoFit/>
          </a:bodyPr>
          <a:lstStyle>
            <a:defPPr>
              <a:defRPr lang="zh-CN"/>
            </a:defPPr>
            <a:lvl1pPr>
              <a:lnSpc>
                <a:spcPct val="100000"/>
              </a:lnSpc>
              <a:defRPr sz="1600">
                <a:ln>
                  <a:solidFill>
                    <a:schemeClr val="tx1"/>
                  </a:solidFill>
                </a:ln>
                <a:latin typeface="Times New Roman" panose="02020603050405020304" pitchFamily="18" charset="0"/>
                <a:ea typeface="楷体" panose="02010609060101010101" pitchFamily="49" charset="-122"/>
                <a:cs typeface="Times New Roman" panose="02020603050405020304" pitchFamily="18" charset="0"/>
              </a:defRPr>
            </a:lvl1pPr>
          </a:lstStyle>
          <a:p>
            <a:pPr>
              <a:lnSpc>
                <a:spcPct val="150000"/>
              </a:lnSpc>
            </a:pPr>
            <a:r>
              <a:rPr lang="zh-CN" altLang="en-US" dirty="0"/>
              <a:t>男生</a:t>
            </a:r>
            <a:endParaRPr lang="en-US" altLang="zh-CN" dirty="0"/>
          </a:p>
          <a:p>
            <a:pPr>
              <a:lnSpc>
                <a:spcPct val="150000"/>
              </a:lnSpc>
            </a:pPr>
            <a:r>
              <a:rPr lang="zh-CN" altLang="en-US" dirty="0"/>
              <a:t>女生</a:t>
            </a:r>
            <a:endParaRPr lang="zh-CN" altLang="en-US" dirty="0"/>
          </a:p>
        </p:txBody>
      </p:sp>
      <p:grpSp>
        <p:nvGrpSpPr>
          <p:cNvPr id="74" name="组合 73"/>
          <p:cNvGrpSpPr/>
          <p:nvPr/>
        </p:nvGrpSpPr>
        <p:grpSpPr>
          <a:xfrm>
            <a:off x="7245522" y="1847536"/>
            <a:ext cx="486019" cy="72000"/>
            <a:chOff x="7053838" y="1647047"/>
            <a:chExt cx="486019" cy="72000"/>
          </a:xfrm>
        </p:grpSpPr>
        <p:cxnSp>
          <p:nvCxnSpPr>
            <p:cNvPr id="72" name="直接连接符 71"/>
            <p:cNvCxnSpPr/>
            <p:nvPr/>
          </p:nvCxnSpPr>
          <p:spPr>
            <a:xfrm>
              <a:off x="7053838" y="1683047"/>
              <a:ext cx="486019"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a:off x="7287366" y="1647047"/>
              <a:ext cx="72000" cy="72000"/>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6" name="组合 75"/>
          <p:cNvGrpSpPr/>
          <p:nvPr/>
        </p:nvGrpSpPr>
        <p:grpSpPr>
          <a:xfrm>
            <a:off x="7259065" y="2193422"/>
            <a:ext cx="486019" cy="72000"/>
            <a:chOff x="7053838" y="1647047"/>
            <a:chExt cx="486019" cy="72000"/>
          </a:xfrm>
          <a:solidFill>
            <a:srgbClr val="FF0000"/>
          </a:solidFill>
        </p:grpSpPr>
        <p:cxnSp>
          <p:nvCxnSpPr>
            <p:cNvPr id="77" name="直接连接符 76"/>
            <p:cNvCxnSpPr/>
            <p:nvPr/>
          </p:nvCxnSpPr>
          <p:spPr>
            <a:xfrm>
              <a:off x="7053838" y="1683047"/>
              <a:ext cx="486019" cy="0"/>
            </a:xfrm>
            <a:prstGeom prst="line">
              <a:avLst/>
            </a:prstGeom>
            <a:grpFill/>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8" name="椭圆 77"/>
            <p:cNvSpPr/>
            <p:nvPr/>
          </p:nvSpPr>
          <p:spPr>
            <a:xfrm>
              <a:off x="7287366" y="1647047"/>
              <a:ext cx="72000" cy="72000"/>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0" name="组合 79"/>
          <p:cNvGrpSpPr/>
          <p:nvPr/>
        </p:nvGrpSpPr>
        <p:grpSpPr>
          <a:xfrm>
            <a:off x="2333261" y="3477433"/>
            <a:ext cx="530915" cy="452053"/>
            <a:chOff x="1930619" y="3039171"/>
            <a:chExt cx="557056" cy="491537"/>
          </a:xfrm>
        </p:grpSpPr>
        <p:sp>
          <p:nvSpPr>
            <p:cNvPr id="81" name="椭圆 80"/>
            <p:cNvSpPr/>
            <p:nvPr/>
          </p:nvSpPr>
          <p:spPr>
            <a:xfrm>
              <a:off x="2171375" y="3452419"/>
              <a:ext cx="75545" cy="78289"/>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82" name="TextBox 121"/>
            <p:cNvSpPr txBox="1">
              <a:spLocks noChangeArrowheads="1"/>
            </p:cNvSpPr>
            <p:nvPr/>
          </p:nvSpPr>
          <p:spPr bwMode="auto">
            <a:xfrm>
              <a:off x="1930619" y="3039171"/>
              <a:ext cx="557056"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132</a:t>
              </a:r>
              <a:endParaRPr lang="zh-CN" altLang="en-US"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83" name="组合 82"/>
          <p:cNvGrpSpPr/>
          <p:nvPr/>
        </p:nvGrpSpPr>
        <p:grpSpPr>
          <a:xfrm>
            <a:off x="2904577" y="3312530"/>
            <a:ext cx="530915" cy="452053"/>
            <a:chOff x="1930619" y="3039171"/>
            <a:chExt cx="557056" cy="491537"/>
          </a:xfrm>
        </p:grpSpPr>
        <p:sp>
          <p:nvSpPr>
            <p:cNvPr id="84" name="椭圆 83"/>
            <p:cNvSpPr/>
            <p:nvPr/>
          </p:nvSpPr>
          <p:spPr>
            <a:xfrm>
              <a:off x="2171375" y="3452419"/>
              <a:ext cx="75545" cy="78289"/>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85" name="TextBox 121"/>
            <p:cNvSpPr txBox="1">
              <a:spLocks noChangeArrowheads="1"/>
            </p:cNvSpPr>
            <p:nvPr/>
          </p:nvSpPr>
          <p:spPr bwMode="auto">
            <a:xfrm>
              <a:off x="1930619" y="3039171"/>
              <a:ext cx="557056"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136</a:t>
              </a:r>
              <a:endParaRPr lang="zh-CN" altLang="en-US"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86" name="组合 85"/>
          <p:cNvGrpSpPr/>
          <p:nvPr/>
        </p:nvGrpSpPr>
        <p:grpSpPr>
          <a:xfrm>
            <a:off x="3463684" y="3163949"/>
            <a:ext cx="530915" cy="452053"/>
            <a:chOff x="1930619" y="3039171"/>
            <a:chExt cx="557056" cy="491537"/>
          </a:xfrm>
        </p:grpSpPr>
        <p:sp>
          <p:nvSpPr>
            <p:cNvPr id="87" name="椭圆 86"/>
            <p:cNvSpPr/>
            <p:nvPr/>
          </p:nvSpPr>
          <p:spPr>
            <a:xfrm>
              <a:off x="2171375" y="3452419"/>
              <a:ext cx="75545" cy="78289"/>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88" name="TextBox 121"/>
            <p:cNvSpPr txBox="1">
              <a:spLocks noChangeArrowheads="1"/>
            </p:cNvSpPr>
            <p:nvPr/>
          </p:nvSpPr>
          <p:spPr bwMode="auto">
            <a:xfrm>
              <a:off x="1930619" y="3039171"/>
              <a:ext cx="557056"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140</a:t>
              </a:r>
              <a:endParaRPr lang="zh-CN" altLang="en-US"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89" name="组合 88"/>
          <p:cNvGrpSpPr/>
          <p:nvPr/>
        </p:nvGrpSpPr>
        <p:grpSpPr>
          <a:xfrm>
            <a:off x="3902807" y="2909771"/>
            <a:ext cx="530915" cy="496340"/>
            <a:chOff x="1791108" y="2991016"/>
            <a:chExt cx="557056" cy="539692"/>
          </a:xfrm>
        </p:grpSpPr>
        <p:sp>
          <p:nvSpPr>
            <p:cNvPr id="90" name="椭圆 89"/>
            <p:cNvSpPr/>
            <p:nvPr/>
          </p:nvSpPr>
          <p:spPr>
            <a:xfrm>
              <a:off x="2171375" y="3452419"/>
              <a:ext cx="75545" cy="78289"/>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91" name="TextBox 121"/>
            <p:cNvSpPr txBox="1">
              <a:spLocks noChangeArrowheads="1"/>
            </p:cNvSpPr>
            <p:nvPr/>
          </p:nvSpPr>
          <p:spPr bwMode="auto">
            <a:xfrm>
              <a:off x="1791108" y="2991016"/>
              <a:ext cx="557056"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145</a:t>
              </a:r>
              <a:endParaRPr lang="zh-CN" altLang="en-US"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92" name="组合 91"/>
          <p:cNvGrpSpPr/>
          <p:nvPr/>
        </p:nvGrpSpPr>
        <p:grpSpPr>
          <a:xfrm>
            <a:off x="4602597" y="2658913"/>
            <a:ext cx="530915" cy="452053"/>
            <a:chOff x="1930619" y="3039171"/>
            <a:chExt cx="557056" cy="491537"/>
          </a:xfrm>
        </p:grpSpPr>
        <p:sp>
          <p:nvSpPr>
            <p:cNvPr id="93" name="椭圆 92"/>
            <p:cNvSpPr/>
            <p:nvPr/>
          </p:nvSpPr>
          <p:spPr>
            <a:xfrm>
              <a:off x="2171375" y="3452419"/>
              <a:ext cx="75545" cy="78289"/>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94" name="TextBox 121"/>
            <p:cNvSpPr txBox="1">
              <a:spLocks noChangeArrowheads="1"/>
            </p:cNvSpPr>
            <p:nvPr/>
          </p:nvSpPr>
          <p:spPr bwMode="auto">
            <a:xfrm>
              <a:off x="1930619" y="3039171"/>
              <a:ext cx="557056"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152</a:t>
              </a:r>
              <a:endParaRPr lang="zh-CN" altLang="en-US"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95" name="组合 94"/>
          <p:cNvGrpSpPr/>
          <p:nvPr/>
        </p:nvGrpSpPr>
        <p:grpSpPr>
          <a:xfrm>
            <a:off x="5172062" y="2323429"/>
            <a:ext cx="530915" cy="452053"/>
            <a:chOff x="1930619" y="3039171"/>
            <a:chExt cx="557056" cy="491537"/>
          </a:xfrm>
        </p:grpSpPr>
        <p:sp>
          <p:nvSpPr>
            <p:cNvPr id="96" name="椭圆 95"/>
            <p:cNvSpPr/>
            <p:nvPr/>
          </p:nvSpPr>
          <p:spPr>
            <a:xfrm>
              <a:off x="2171375" y="3452419"/>
              <a:ext cx="75545" cy="78289"/>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97" name="TextBox 121"/>
            <p:cNvSpPr txBox="1">
              <a:spLocks noChangeArrowheads="1"/>
            </p:cNvSpPr>
            <p:nvPr/>
          </p:nvSpPr>
          <p:spPr bwMode="auto">
            <a:xfrm>
              <a:off x="1930619" y="3039171"/>
              <a:ext cx="557056"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160</a:t>
              </a:r>
              <a:endParaRPr lang="zh-CN" altLang="en-US"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98" name="组合 97"/>
          <p:cNvGrpSpPr/>
          <p:nvPr/>
        </p:nvGrpSpPr>
        <p:grpSpPr>
          <a:xfrm>
            <a:off x="5736721" y="2064980"/>
            <a:ext cx="530915" cy="452053"/>
            <a:chOff x="1930619" y="3039171"/>
            <a:chExt cx="557056" cy="491537"/>
          </a:xfrm>
        </p:grpSpPr>
        <p:sp>
          <p:nvSpPr>
            <p:cNvPr id="99" name="椭圆 98"/>
            <p:cNvSpPr/>
            <p:nvPr/>
          </p:nvSpPr>
          <p:spPr>
            <a:xfrm>
              <a:off x="2171375" y="3452419"/>
              <a:ext cx="75545" cy="78289"/>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00" name="TextBox 121"/>
            <p:cNvSpPr txBox="1">
              <a:spLocks noChangeArrowheads="1"/>
            </p:cNvSpPr>
            <p:nvPr/>
          </p:nvSpPr>
          <p:spPr bwMode="auto">
            <a:xfrm>
              <a:off x="1930619" y="3039171"/>
              <a:ext cx="557056"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166</a:t>
              </a:r>
              <a:endParaRPr lang="zh-CN" altLang="en-US"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01" name="组合 100"/>
          <p:cNvGrpSpPr/>
          <p:nvPr/>
        </p:nvGrpSpPr>
        <p:grpSpPr>
          <a:xfrm>
            <a:off x="6299859" y="1911761"/>
            <a:ext cx="530915" cy="452053"/>
            <a:chOff x="1930619" y="3039171"/>
            <a:chExt cx="557056" cy="491537"/>
          </a:xfrm>
        </p:grpSpPr>
        <p:sp>
          <p:nvSpPr>
            <p:cNvPr id="102" name="椭圆 101"/>
            <p:cNvSpPr/>
            <p:nvPr/>
          </p:nvSpPr>
          <p:spPr>
            <a:xfrm>
              <a:off x="2171375" y="3452419"/>
              <a:ext cx="75545" cy="78289"/>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03" name="TextBox 121"/>
            <p:cNvSpPr txBox="1">
              <a:spLocks noChangeArrowheads="1"/>
            </p:cNvSpPr>
            <p:nvPr/>
          </p:nvSpPr>
          <p:spPr bwMode="auto">
            <a:xfrm>
              <a:off x="1930619" y="3039171"/>
              <a:ext cx="557056"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170</a:t>
              </a:r>
              <a:endParaRPr lang="zh-CN" altLang="en-US"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104" name="任意多边形: 形状 103"/>
          <p:cNvSpPr/>
          <p:nvPr/>
        </p:nvSpPr>
        <p:spPr>
          <a:xfrm>
            <a:off x="2026920" y="2331720"/>
            <a:ext cx="4541520" cy="1866900"/>
          </a:xfrm>
          <a:custGeom>
            <a:avLst/>
            <a:gdLst>
              <a:gd name="connsiteX0" fmla="*/ 0 w 4541520"/>
              <a:gd name="connsiteY0" fmla="*/ 1866900 h 1866900"/>
              <a:gd name="connsiteX1" fmla="*/ 571500 w 4541520"/>
              <a:gd name="connsiteY1" fmla="*/ 1569720 h 1866900"/>
              <a:gd name="connsiteX2" fmla="*/ 1143000 w 4541520"/>
              <a:gd name="connsiteY2" fmla="*/ 1402080 h 1866900"/>
              <a:gd name="connsiteX3" fmla="*/ 1706880 w 4541520"/>
              <a:gd name="connsiteY3" fmla="*/ 1242060 h 1866900"/>
              <a:gd name="connsiteX4" fmla="*/ 2270760 w 4541520"/>
              <a:gd name="connsiteY4" fmla="*/ 1043940 h 1866900"/>
              <a:gd name="connsiteX5" fmla="*/ 2842260 w 4541520"/>
              <a:gd name="connsiteY5" fmla="*/ 746760 h 1866900"/>
              <a:gd name="connsiteX6" fmla="*/ 3413760 w 4541520"/>
              <a:gd name="connsiteY6" fmla="*/ 411480 h 1866900"/>
              <a:gd name="connsiteX7" fmla="*/ 3977640 w 4541520"/>
              <a:gd name="connsiteY7" fmla="*/ 144780 h 1866900"/>
              <a:gd name="connsiteX8" fmla="*/ 4541520 w 4541520"/>
              <a:gd name="connsiteY8" fmla="*/ 0 h 186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1520" h="1866900">
                <a:moveTo>
                  <a:pt x="0" y="1866900"/>
                </a:moveTo>
                <a:lnTo>
                  <a:pt x="571500" y="1569720"/>
                </a:lnTo>
                <a:lnTo>
                  <a:pt x="1143000" y="1402080"/>
                </a:lnTo>
                <a:lnTo>
                  <a:pt x="1706880" y="1242060"/>
                </a:lnTo>
                <a:lnTo>
                  <a:pt x="2270760" y="1043940"/>
                </a:lnTo>
                <a:lnTo>
                  <a:pt x="2842260" y="746760"/>
                </a:lnTo>
                <a:lnTo>
                  <a:pt x="3413760" y="411480"/>
                </a:lnTo>
                <a:lnTo>
                  <a:pt x="3977640" y="144780"/>
                </a:lnTo>
                <a:lnTo>
                  <a:pt x="4541520" y="0"/>
                </a:lnTo>
              </a:path>
            </a:pathLst>
          </a:cu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5" name="组合 104"/>
          <p:cNvGrpSpPr/>
          <p:nvPr/>
        </p:nvGrpSpPr>
        <p:grpSpPr>
          <a:xfrm>
            <a:off x="1488026" y="4116692"/>
            <a:ext cx="596763" cy="395749"/>
            <a:chOff x="1637326" y="3260925"/>
            <a:chExt cx="626145" cy="430315"/>
          </a:xfrm>
        </p:grpSpPr>
        <p:sp>
          <p:nvSpPr>
            <p:cNvPr id="106" name="椭圆 105"/>
            <p:cNvSpPr/>
            <p:nvPr/>
          </p:nvSpPr>
          <p:spPr>
            <a:xfrm>
              <a:off x="2171375" y="3452419"/>
              <a:ext cx="75545" cy="782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07" name="TextBox 121"/>
            <p:cNvSpPr txBox="1">
              <a:spLocks noChangeArrowheads="1"/>
            </p:cNvSpPr>
            <p:nvPr/>
          </p:nvSpPr>
          <p:spPr bwMode="auto">
            <a:xfrm>
              <a:off x="1637326" y="3260925"/>
              <a:ext cx="626145"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123</a:t>
              </a:r>
              <a:endParaRPr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08" name="组合 107"/>
          <p:cNvGrpSpPr/>
          <p:nvPr/>
        </p:nvGrpSpPr>
        <p:grpSpPr>
          <a:xfrm>
            <a:off x="2559109" y="3866324"/>
            <a:ext cx="604280" cy="395749"/>
            <a:chOff x="2171375" y="3261754"/>
            <a:chExt cx="634032" cy="430315"/>
          </a:xfrm>
        </p:grpSpPr>
        <p:sp>
          <p:nvSpPr>
            <p:cNvPr id="109" name="椭圆 108"/>
            <p:cNvSpPr/>
            <p:nvPr/>
          </p:nvSpPr>
          <p:spPr>
            <a:xfrm>
              <a:off x="2171375" y="3452419"/>
              <a:ext cx="75545" cy="782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10" name="TextBox 121"/>
            <p:cNvSpPr txBox="1">
              <a:spLocks noChangeArrowheads="1"/>
            </p:cNvSpPr>
            <p:nvPr/>
          </p:nvSpPr>
          <p:spPr bwMode="auto">
            <a:xfrm>
              <a:off x="2179262" y="3261754"/>
              <a:ext cx="626145"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128</a:t>
              </a:r>
              <a:endParaRPr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11" name="组合 110"/>
          <p:cNvGrpSpPr/>
          <p:nvPr/>
        </p:nvGrpSpPr>
        <p:grpSpPr>
          <a:xfrm>
            <a:off x="3108588" y="3705864"/>
            <a:ext cx="596763" cy="395749"/>
            <a:chOff x="2139656" y="3403139"/>
            <a:chExt cx="626145" cy="430315"/>
          </a:xfrm>
        </p:grpSpPr>
        <p:sp>
          <p:nvSpPr>
            <p:cNvPr id="112" name="椭圆 111"/>
            <p:cNvSpPr/>
            <p:nvPr/>
          </p:nvSpPr>
          <p:spPr>
            <a:xfrm>
              <a:off x="2171375" y="3452419"/>
              <a:ext cx="75545" cy="782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13" name="TextBox 121"/>
            <p:cNvSpPr txBox="1">
              <a:spLocks noChangeArrowheads="1"/>
            </p:cNvSpPr>
            <p:nvPr/>
          </p:nvSpPr>
          <p:spPr bwMode="auto">
            <a:xfrm>
              <a:off x="2139656" y="3403139"/>
              <a:ext cx="626145"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135</a:t>
              </a:r>
              <a:endParaRPr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14" name="组合 113"/>
          <p:cNvGrpSpPr/>
          <p:nvPr/>
        </p:nvGrpSpPr>
        <p:grpSpPr>
          <a:xfrm>
            <a:off x="3692458" y="3438954"/>
            <a:ext cx="618732" cy="395749"/>
            <a:chOff x="2171375" y="3403230"/>
            <a:chExt cx="649196" cy="430315"/>
          </a:xfrm>
        </p:grpSpPr>
        <p:sp>
          <p:nvSpPr>
            <p:cNvPr id="115" name="椭圆 114"/>
            <p:cNvSpPr/>
            <p:nvPr/>
          </p:nvSpPr>
          <p:spPr>
            <a:xfrm>
              <a:off x="2171375" y="3452419"/>
              <a:ext cx="75545" cy="782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16" name="TextBox 121"/>
            <p:cNvSpPr txBox="1">
              <a:spLocks noChangeArrowheads="1"/>
            </p:cNvSpPr>
            <p:nvPr/>
          </p:nvSpPr>
          <p:spPr bwMode="auto">
            <a:xfrm>
              <a:off x="2194426" y="3403230"/>
              <a:ext cx="626145"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141</a:t>
              </a:r>
              <a:endParaRPr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17" name="组合 116"/>
          <p:cNvGrpSpPr/>
          <p:nvPr/>
        </p:nvGrpSpPr>
        <p:grpSpPr>
          <a:xfrm>
            <a:off x="4256934" y="3212839"/>
            <a:ext cx="596763" cy="395749"/>
            <a:chOff x="2162268" y="3435136"/>
            <a:chExt cx="626145" cy="430315"/>
          </a:xfrm>
        </p:grpSpPr>
        <p:sp>
          <p:nvSpPr>
            <p:cNvPr id="118" name="椭圆 117"/>
            <p:cNvSpPr/>
            <p:nvPr/>
          </p:nvSpPr>
          <p:spPr>
            <a:xfrm>
              <a:off x="2171375" y="3452419"/>
              <a:ext cx="75545" cy="782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19" name="TextBox 121"/>
            <p:cNvSpPr txBox="1">
              <a:spLocks noChangeArrowheads="1"/>
            </p:cNvSpPr>
            <p:nvPr/>
          </p:nvSpPr>
          <p:spPr bwMode="auto">
            <a:xfrm>
              <a:off x="2162268" y="3435136"/>
              <a:ext cx="626145"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147</a:t>
              </a:r>
              <a:endParaRPr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20" name="组合 119"/>
          <p:cNvGrpSpPr/>
          <p:nvPr/>
        </p:nvGrpSpPr>
        <p:grpSpPr>
          <a:xfrm>
            <a:off x="4807241" y="2959763"/>
            <a:ext cx="596763" cy="395749"/>
            <a:chOff x="2146056" y="3418375"/>
            <a:chExt cx="626145" cy="430315"/>
          </a:xfrm>
        </p:grpSpPr>
        <p:sp>
          <p:nvSpPr>
            <p:cNvPr id="121" name="椭圆 120"/>
            <p:cNvSpPr/>
            <p:nvPr/>
          </p:nvSpPr>
          <p:spPr>
            <a:xfrm>
              <a:off x="2171375" y="3452419"/>
              <a:ext cx="75545" cy="782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22" name="TextBox 121"/>
            <p:cNvSpPr txBox="1">
              <a:spLocks noChangeArrowheads="1"/>
            </p:cNvSpPr>
            <p:nvPr/>
          </p:nvSpPr>
          <p:spPr bwMode="auto">
            <a:xfrm>
              <a:off x="2146056" y="3418375"/>
              <a:ext cx="626145"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153</a:t>
              </a:r>
              <a:endParaRPr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23" name="组合 122"/>
          <p:cNvGrpSpPr/>
          <p:nvPr/>
        </p:nvGrpSpPr>
        <p:grpSpPr>
          <a:xfrm>
            <a:off x="5316385" y="2817090"/>
            <a:ext cx="596763" cy="395749"/>
            <a:chOff x="2085849" y="3418963"/>
            <a:chExt cx="626145" cy="430315"/>
          </a:xfrm>
        </p:grpSpPr>
        <p:sp>
          <p:nvSpPr>
            <p:cNvPr id="124" name="椭圆 123"/>
            <p:cNvSpPr/>
            <p:nvPr/>
          </p:nvSpPr>
          <p:spPr>
            <a:xfrm>
              <a:off x="2171375" y="3452419"/>
              <a:ext cx="75545" cy="782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25" name="TextBox 121"/>
            <p:cNvSpPr txBox="1">
              <a:spLocks noChangeArrowheads="1"/>
            </p:cNvSpPr>
            <p:nvPr/>
          </p:nvSpPr>
          <p:spPr bwMode="auto">
            <a:xfrm>
              <a:off x="2085849" y="3418963"/>
              <a:ext cx="626145"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156</a:t>
              </a:r>
              <a:endParaRPr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26" name="组合 125"/>
          <p:cNvGrpSpPr/>
          <p:nvPr/>
        </p:nvGrpSpPr>
        <p:grpSpPr>
          <a:xfrm>
            <a:off x="5892857" y="2784333"/>
            <a:ext cx="596763" cy="403843"/>
            <a:chOff x="2092401" y="3452419"/>
            <a:chExt cx="626145" cy="439116"/>
          </a:xfrm>
        </p:grpSpPr>
        <p:sp>
          <p:nvSpPr>
            <p:cNvPr id="127" name="椭圆 126"/>
            <p:cNvSpPr/>
            <p:nvPr/>
          </p:nvSpPr>
          <p:spPr>
            <a:xfrm>
              <a:off x="2171375" y="3452419"/>
              <a:ext cx="75545" cy="782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28" name="TextBox 121"/>
            <p:cNvSpPr txBox="1">
              <a:spLocks noChangeArrowheads="1"/>
            </p:cNvSpPr>
            <p:nvPr/>
          </p:nvSpPr>
          <p:spPr bwMode="auto">
            <a:xfrm>
              <a:off x="2092401" y="3461220"/>
              <a:ext cx="626145"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158</a:t>
              </a:r>
              <a:endParaRPr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29" name="组合 128"/>
          <p:cNvGrpSpPr/>
          <p:nvPr/>
        </p:nvGrpSpPr>
        <p:grpSpPr>
          <a:xfrm>
            <a:off x="6529317" y="2524109"/>
            <a:ext cx="604280" cy="395749"/>
            <a:chOff x="2171375" y="3261754"/>
            <a:chExt cx="634032" cy="430315"/>
          </a:xfrm>
        </p:grpSpPr>
        <p:sp>
          <p:nvSpPr>
            <p:cNvPr id="130" name="椭圆 129"/>
            <p:cNvSpPr/>
            <p:nvPr/>
          </p:nvSpPr>
          <p:spPr>
            <a:xfrm>
              <a:off x="2171375" y="3452419"/>
              <a:ext cx="75545" cy="782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31" name="TextBox 121"/>
            <p:cNvSpPr txBox="1">
              <a:spLocks noChangeArrowheads="1"/>
            </p:cNvSpPr>
            <p:nvPr/>
          </p:nvSpPr>
          <p:spPr bwMode="auto">
            <a:xfrm>
              <a:off x="2179262" y="3261754"/>
              <a:ext cx="626145"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160</a:t>
              </a:r>
              <a:endParaRPr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132" name="任意多边形: 形状 131"/>
          <p:cNvSpPr/>
          <p:nvPr/>
        </p:nvSpPr>
        <p:spPr>
          <a:xfrm>
            <a:off x="2034540" y="2743200"/>
            <a:ext cx="4549140" cy="1577340"/>
          </a:xfrm>
          <a:custGeom>
            <a:avLst/>
            <a:gdLst>
              <a:gd name="connsiteX0" fmla="*/ 0 w 4549140"/>
              <a:gd name="connsiteY0" fmla="*/ 1577340 h 1577340"/>
              <a:gd name="connsiteX1" fmla="*/ 556260 w 4549140"/>
              <a:gd name="connsiteY1" fmla="*/ 1341120 h 1577340"/>
              <a:gd name="connsiteX2" fmla="*/ 1135380 w 4549140"/>
              <a:gd name="connsiteY2" fmla="*/ 1043940 h 1577340"/>
              <a:gd name="connsiteX3" fmla="*/ 1699260 w 4549140"/>
              <a:gd name="connsiteY3" fmla="*/ 769620 h 1577340"/>
              <a:gd name="connsiteX4" fmla="*/ 2255520 w 4549140"/>
              <a:gd name="connsiteY4" fmla="*/ 525780 h 1577340"/>
              <a:gd name="connsiteX5" fmla="*/ 2827020 w 4549140"/>
              <a:gd name="connsiteY5" fmla="*/ 289560 h 1577340"/>
              <a:gd name="connsiteX6" fmla="*/ 3406140 w 4549140"/>
              <a:gd name="connsiteY6" fmla="*/ 144780 h 1577340"/>
              <a:gd name="connsiteX7" fmla="*/ 3970020 w 4549140"/>
              <a:gd name="connsiteY7" fmla="*/ 83820 h 1577340"/>
              <a:gd name="connsiteX8" fmla="*/ 4549140 w 4549140"/>
              <a:gd name="connsiteY8" fmla="*/ 0 h 1577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9140" h="1577340">
                <a:moveTo>
                  <a:pt x="0" y="1577340"/>
                </a:moveTo>
                <a:lnTo>
                  <a:pt x="556260" y="1341120"/>
                </a:lnTo>
                <a:lnTo>
                  <a:pt x="1135380" y="1043940"/>
                </a:lnTo>
                <a:lnTo>
                  <a:pt x="1699260" y="769620"/>
                </a:lnTo>
                <a:lnTo>
                  <a:pt x="2255520" y="525780"/>
                </a:lnTo>
                <a:lnTo>
                  <a:pt x="2827020" y="289560"/>
                </a:lnTo>
                <a:lnTo>
                  <a:pt x="3406140" y="144780"/>
                </a:lnTo>
                <a:lnTo>
                  <a:pt x="3970020" y="83820"/>
                </a:lnTo>
                <a:lnTo>
                  <a:pt x="4549140" y="0"/>
                </a:ln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04"/>
                                        </p:tgtEl>
                                        <p:attrNameLst>
                                          <p:attrName>style.visibility</p:attrName>
                                        </p:attrNameLst>
                                      </p:cBhvr>
                                      <p:to>
                                        <p:strVal val="visible"/>
                                      </p:to>
                                    </p:set>
                                    <p:animEffect transition="in" filter="wipe(left)">
                                      <p:cBhvr>
                                        <p:cTn id="37" dur="2000"/>
                                        <p:tgtEl>
                                          <p:spTgt spid="104"/>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05"/>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108"/>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111"/>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14"/>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117"/>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120"/>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123"/>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126"/>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129"/>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132"/>
                                        </p:tgtEl>
                                        <p:attrNameLst>
                                          <p:attrName>style.visibility</p:attrName>
                                        </p:attrNameLst>
                                      </p:cBhvr>
                                      <p:to>
                                        <p:strVal val="visible"/>
                                      </p:to>
                                    </p:set>
                                    <p:animEffect transition="in" filter="wipe(left)">
                                      <p:cBhvr>
                                        <p:cTn id="62" dur="20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13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34"/>
          <p:cNvGraphicFramePr>
            <a:graphicFrameLocks noGrp="1"/>
          </p:cNvGraphicFramePr>
          <p:nvPr/>
        </p:nvGraphicFramePr>
        <p:xfrm>
          <a:off x="1464866" y="2331268"/>
          <a:ext cx="5104179" cy="2286460"/>
        </p:xfrm>
        <a:graphic>
          <a:graphicData uri="http://schemas.openxmlformats.org/drawingml/2006/table">
            <a:tbl>
              <a:tblPr firstRow="1" bandRow="1">
                <a:tableStyleId>{5940675A-B579-460E-94D1-54222C63F5DA}</a:tableStyleId>
              </a:tblPr>
              <a:tblGrid>
                <a:gridCol w="567131"/>
                <a:gridCol w="567131"/>
                <a:gridCol w="567131"/>
                <a:gridCol w="567131"/>
                <a:gridCol w="567131"/>
                <a:gridCol w="567131"/>
                <a:gridCol w="567131"/>
                <a:gridCol w="567131"/>
                <a:gridCol w="567131"/>
              </a:tblGrid>
              <a:tr h="207860">
                <a:tc>
                  <a:txBody>
                    <a:bodyPr/>
                    <a:lstStyle/>
                    <a:p>
                      <a:endParaRPr lang="zh-CN" altLang="en-US" sz="200" dirty="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noFill/>
                      <a:prstDash val="solid"/>
                      <a:round/>
                      <a:headEnd type="none" w="med" len="med"/>
                      <a:tailEnd type="none" w="med" len="med"/>
                    </a:lnB>
                  </a:tcPr>
                </a:tc>
              </a:tr>
            </a:tbl>
          </a:graphicData>
        </a:graphic>
      </p:graphicFrame>
      <p:sp>
        <p:nvSpPr>
          <p:cNvPr id="4" name="文本框 3"/>
          <p:cNvSpPr txBox="1"/>
          <p:nvPr/>
        </p:nvSpPr>
        <p:spPr>
          <a:xfrm>
            <a:off x="2477671" y="1561689"/>
            <a:ext cx="4085430" cy="338554"/>
          </a:xfrm>
          <a:prstGeom prst="rect">
            <a:avLst/>
          </a:prstGeom>
          <a:noFill/>
        </p:spPr>
        <p:txBody>
          <a:bodyPr wrap="square" rtlCol="0">
            <a:spAutoFit/>
          </a:bodyPr>
          <a:lstStyle>
            <a:defPPr>
              <a:defRPr lang="zh-CN"/>
            </a:defPPr>
            <a:lvl1pPr>
              <a:lnSpc>
                <a:spcPct val="100000"/>
              </a:lnSpc>
              <a:defRPr sz="1600">
                <a:ln>
                  <a:solidFill>
                    <a:schemeClr val="tx1"/>
                  </a:solidFill>
                </a:ln>
                <a:latin typeface="Times New Roman" panose="02020603050405020304" pitchFamily="18" charset="0"/>
                <a:ea typeface="楷体" panose="02010609060101010101" pitchFamily="49" charset="-122"/>
                <a:cs typeface="Times New Roman" panose="02020603050405020304" pitchFamily="18" charset="0"/>
              </a:defRPr>
            </a:lvl1pPr>
          </a:lstStyle>
          <a:p>
            <a:r>
              <a:rPr lang="zh-CN" altLang="en-US" dirty="0"/>
              <a:t>某地区</a:t>
            </a:r>
            <a:r>
              <a:rPr lang="en-US" altLang="zh-CN" dirty="0"/>
              <a:t>7</a:t>
            </a:r>
            <a:r>
              <a:rPr lang="zh-CN" altLang="en-US" dirty="0"/>
              <a:t>～</a:t>
            </a:r>
            <a:r>
              <a:rPr lang="en-US" altLang="zh-CN" dirty="0"/>
              <a:t>15</a:t>
            </a:r>
            <a:r>
              <a:rPr lang="zh-CN" altLang="en-US" dirty="0"/>
              <a:t>岁男生、女生平均身高统计图</a:t>
            </a:r>
            <a:endParaRPr lang="zh-CN" altLang="en-US" dirty="0"/>
          </a:p>
        </p:txBody>
      </p:sp>
      <p:cxnSp>
        <p:nvCxnSpPr>
          <p:cNvPr id="5" name="直接箭头连接符 4"/>
          <p:cNvCxnSpPr/>
          <p:nvPr/>
        </p:nvCxnSpPr>
        <p:spPr>
          <a:xfrm>
            <a:off x="1452166" y="4614015"/>
            <a:ext cx="5763974"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6822766" y="4638689"/>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zh-CN" altLang="en-US" sz="1600" dirty="0">
                <a:latin typeface="Times New Roman" panose="02020603050405020304" pitchFamily="18" charset="0"/>
                <a:cs typeface="Times New Roman" panose="02020603050405020304" pitchFamily="18" charset="0"/>
              </a:rPr>
              <a:t>年龄</a:t>
            </a:r>
            <a:endParaRPr lang="zh-CN" altLang="en-US" sz="1600" dirty="0">
              <a:latin typeface="Times New Roman" panose="02020603050405020304" pitchFamily="18" charset="0"/>
              <a:cs typeface="Times New Roman" panose="02020603050405020304" pitchFamily="18" charset="0"/>
            </a:endParaRPr>
          </a:p>
        </p:txBody>
      </p:sp>
      <p:sp>
        <p:nvSpPr>
          <p:cNvPr id="7" name="文本框 6"/>
          <p:cNvSpPr txBox="1"/>
          <p:nvPr/>
        </p:nvSpPr>
        <p:spPr>
          <a:xfrm>
            <a:off x="1900873" y="4593092"/>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7</a:t>
            </a:r>
            <a:endParaRPr lang="zh-CN" altLang="en-US" sz="1400" dirty="0">
              <a:latin typeface="Times New Roman" panose="02020603050405020304" pitchFamily="18" charset="0"/>
              <a:cs typeface="Times New Roman" panose="02020603050405020304" pitchFamily="18" charset="0"/>
            </a:endParaRPr>
          </a:p>
        </p:txBody>
      </p:sp>
      <p:cxnSp>
        <p:nvCxnSpPr>
          <p:cNvPr id="8" name="直接连接符 7"/>
          <p:cNvCxnSpPr/>
          <p:nvPr/>
        </p:nvCxnSpPr>
        <p:spPr>
          <a:xfrm flipV="1">
            <a:off x="1467406" y="2139141"/>
            <a:ext cx="0" cy="2290209"/>
          </a:xfrm>
          <a:prstGeom prst="line">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167289" y="4469350"/>
            <a:ext cx="23943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0</a:t>
            </a:r>
            <a:endParaRPr lang="zh-CN" altLang="en-US" sz="1400" dirty="0">
              <a:latin typeface="Times New Roman" panose="02020603050405020304" pitchFamily="18" charset="0"/>
              <a:cs typeface="Times New Roman" panose="02020603050405020304" pitchFamily="18" charset="0"/>
            </a:endParaRPr>
          </a:p>
        </p:txBody>
      </p:sp>
      <p:sp>
        <p:nvSpPr>
          <p:cNvPr id="10" name="文本框 9"/>
          <p:cNvSpPr txBox="1"/>
          <p:nvPr/>
        </p:nvSpPr>
        <p:spPr>
          <a:xfrm>
            <a:off x="797280" y="1683047"/>
            <a:ext cx="1335172" cy="414922"/>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gn="ct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身高</a:t>
            </a:r>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/cm</a:t>
            </a:r>
            <a:endParaRPr lang="zh-CN" altLang="en-US" sz="16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1" name="文本框 10"/>
          <p:cNvSpPr txBox="1"/>
          <p:nvPr/>
        </p:nvSpPr>
        <p:spPr>
          <a:xfrm>
            <a:off x="2439987" y="4594877"/>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8</a:t>
            </a:r>
            <a:endParaRPr lang="zh-CN" altLang="en-US" sz="1400" dirty="0">
              <a:latin typeface="Times New Roman" panose="02020603050405020304" pitchFamily="18" charset="0"/>
              <a:cs typeface="Times New Roman" panose="02020603050405020304" pitchFamily="18" charset="0"/>
            </a:endParaRPr>
          </a:p>
        </p:txBody>
      </p:sp>
      <p:sp>
        <p:nvSpPr>
          <p:cNvPr id="12" name="文本框 11"/>
          <p:cNvSpPr txBox="1"/>
          <p:nvPr/>
        </p:nvSpPr>
        <p:spPr>
          <a:xfrm>
            <a:off x="3022279" y="4593091"/>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9</a:t>
            </a:r>
            <a:endParaRPr lang="zh-CN" altLang="en-US" sz="1400" dirty="0">
              <a:latin typeface="Times New Roman" panose="02020603050405020304" pitchFamily="18" charset="0"/>
              <a:cs typeface="Times New Roman" panose="02020603050405020304" pitchFamily="18" charset="0"/>
            </a:endParaRPr>
          </a:p>
        </p:txBody>
      </p:sp>
      <p:sp>
        <p:nvSpPr>
          <p:cNvPr id="13" name="文本框 12"/>
          <p:cNvSpPr txBox="1"/>
          <p:nvPr/>
        </p:nvSpPr>
        <p:spPr>
          <a:xfrm>
            <a:off x="3562977" y="4594053"/>
            <a:ext cx="3821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10</a:t>
            </a:r>
            <a:endParaRPr lang="zh-CN" altLang="en-US" sz="1400" dirty="0">
              <a:latin typeface="Times New Roman" panose="02020603050405020304" pitchFamily="18" charset="0"/>
              <a:cs typeface="Times New Roman" panose="02020603050405020304" pitchFamily="18" charset="0"/>
            </a:endParaRPr>
          </a:p>
        </p:txBody>
      </p:sp>
      <p:sp>
        <p:nvSpPr>
          <p:cNvPr id="14" name="文本框 13"/>
          <p:cNvSpPr txBox="1"/>
          <p:nvPr/>
        </p:nvSpPr>
        <p:spPr>
          <a:xfrm>
            <a:off x="4121489" y="4593091"/>
            <a:ext cx="384191"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11</a:t>
            </a:r>
            <a:endParaRPr lang="zh-CN" altLang="en-US" sz="1400" dirty="0">
              <a:latin typeface="Times New Roman" panose="02020603050405020304" pitchFamily="18" charset="0"/>
              <a:cs typeface="Times New Roman" panose="02020603050405020304" pitchFamily="18" charset="0"/>
            </a:endParaRPr>
          </a:p>
        </p:txBody>
      </p:sp>
      <p:sp>
        <p:nvSpPr>
          <p:cNvPr id="15" name="文本框 14"/>
          <p:cNvSpPr txBox="1"/>
          <p:nvPr/>
        </p:nvSpPr>
        <p:spPr>
          <a:xfrm>
            <a:off x="4682086" y="4593091"/>
            <a:ext cx="371938"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12</a:t>
            </a:r>
            <a:endParaRPr lang="zh-CN" altLang="en-US" sz="1400" dirty="0">
              <a:latin typeface="Times New Roman" panose="02020603050405020304" pitchFamily="18" charset="0"/>
              <a:cs typeface="Times New Roman" panose="02020603050405020304" pitchFamily="18" charset="0"/>
            </a:endParaRPr>
          </a:p>
        </p:txBody>
      </p:sp>
      <p:sp>
        <p:nvSpPr>
          <p:cNvPr id="16" name="文本框 15"/>
          <p:cNvSpPr txBox="1"/>
          <p:nvPr/>
        </p:nvSpPr>
        <p:spPr>
          <a:xfrm>
            <a:off x="5256753" y="4593091"/>
            <a:ext cx="376777"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13</a:t>
            </a:r>
            <a:endParaRPr lang="zh-CN" altLang="en-US" sz="1400" dirty="0">
              <a:latin typeface="Times New Roman" panose="02020603050405020304" pitchFamily="18" charset="0"/>
              <a:cs typeface="Times New Roman" panose="02020603050405020304" pitchFamily="18" charset="0"/>
            </a:endParaRPr>
          </a:p>
        </p:txBody>
      </p:sp>
      <p:sp>
        <p:nvSpPr>
          <p:cNvPr id="17" name="文本框 16"/>
          <p:cNvSpPr txBox="1"/>
          <p:nvPr/>
        </p:nvSpPr>
        <p:spPr>
          <a:xfrm>
            <a:off x="5806172" y="4593091"/>
            <a:ext cx="37677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14</a:t>
            </a:r>
            <a:endParaRPr lang="zh-CN" altLang="en-US" sz="1400" dirty="0">
              <a:latin typeface="Times New Roman" panose="02020603050405020304" pitchFamily="18" charset="0"/>
              <a:cs typeface="Times New Roman" panose="02020603050405020304" pitchFamily="18" charset="0"/>
            </a:endParaRPr>
          </a:p>
        </p:txBody>
      </p:sp>
      <p:sp>
        <p:nvSpPr>
          <p:cNvPr id="18" name="文本框 17"/>
          <p:cNvSpPr txBox="1"/>
          <p:nvPr/>
        </p:nvSpPr>
        <p:spPr>
          <a:xfrm>
            <a:off x="6379013" y="4593091"/>
            <a:ext cx="436945"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15</a:t>
            </a:r>
            <a:endParaRPr lang="zh-CN" altLang="en-US" sz="1400" dirty="0">
              <a:latin typeface="Times New Roman" panose="02020603050405020304" pitchFamily="18" charset="0"/>
              <a:cs typeface="Times New Roman" panose="02020603050405020304" pitchFamily="18" charset="0"/>
            </a:endParaRPr>
          </a:p>
        </p:txBody>
      </p:sp>
      <p:sp>
        <p:nvSpPr>
          <p:cNvPr id="21" name="文本框 20"/>
          <p:cNvSpPr txBox="1"/>
          <p:nvPr/>
        </p:nvSpPr>
        <p:spPr>
          <a:xfrm>
            <a:off x="1001196" y="4266333"/>
            <a:ext cx="473427"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120</a:t>
            </a:r>
            <a:endParaRPr lang="zh-CN" altLang="en-US" sz="1400" dirty="0">
              <a:latin typeface="Times New Roman" panose="02020603050405020304" pitchFamily="18" charset="0"/>
              <a:cs typeface="Times New Roman" panose="02020603050405020304" pitchFamily="18" charset="0"/>
            </a:endParaRPr>
          </a:p>
        </p:txBody>
      </p:sp>
      <p:sp>
        <p:nvSpPr>
          <p:cNvPr id="22" name="文本框 21"/>
          <p:cNvSpPr txBox="1"/>
          <p:nvPr/>
        </p:nvSpPr>
        <p:spPr>
          <a:xfrm>
            <a:off x="1001898" y="4054623"/>
            <a:ext cx="46417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125</a:t>
            </a:r>
            <a:endParaRPr lang="zh-CN" altLang="en-US" sz="1400" dirty="0">
              <a:latin typeface="Times New Roman" panose="02020603050405020304" pitchFamily="18" charset="0"/>
              <a:cs typeface="Times New Roman" panose="02020603050405020304" pitchFamily="18" charset="0"/>
            </a:endParaRPr>
          </a:p>
        </p:txBody>
      </p:sp>
      <p:sp>
        <p:nvSpPr>
          <p:cNvPr id="23" name="文本框 22"/>
          <p:cNvSpPr txBox="1"/>
          <p:nvPr/>
        </p:nvSpPr>
        <p:spPr>
          <a:xfrm>
            <a:off x="1001196" y="3861632"/>
            <a:ext cx="473428"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130</a:t>
            </a:r>
            <a:endParaRPr lang="zh-CN" altLang="en-US" sz="1400" dirty="0">
              <a:latin typeface="Times New Roman" panose="02020603050405020304" pitchFamily="18" charset="0"/>
              <a:cs typeface="Times New Roman" panose="02020603050405020304" pitchFamily="18" charset="0"/>
            </a:endParaRPr>
          </a:p>
        </p:txBody>
      </p:sp>
      <p:sp>
        <p:nvSpPr>
          <p:cNvPr id="24" name="文本框 23"/>
          <p:cNvSpPr txBox="1"/>
          <p:nvPr/>
        </p:nvSpPr>
        <p:spPr>
          <a:xfrm>
            <a:off x="992507" y="3642663"/>
            <a:ext cx="458387"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135</a:t>
            </a:r>
            <a:endParaRPr lang="zh-CN" altLang="en-US" sz="1400" dirty="0">
              <a:latin typeface="Times New Roman" panose="02020603050405020304" pitchFamily="18" charset="0"/>
              <a:cs typeface="Times New Roman" panose="02020603050405020304" pitchFamily="18" charset="0"/>
            </a:endParaRPr>
          </a:p>
        </p:txBody>
      </p:sp>
      <p:sp>
        <p:nvSpPr>
          <p:cNvPr id="25" name="文本框 24"/>
          <p:cNvSpPr txBox="1"/>
          <p:nvPr/>
        </p:nvSpPr>
        <p:spPr>
          <a:xfrm>
            <a:off x="1001196" y="3437908"/>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140</a:t>
            </a:r>
            <a:endParaRPr lang="zh-CN" altLang="en-US" sz="1400" dirty="0">
              <a:latin typeface="Times New Roman" panose="02020603050405020304" pitchFamily="18" charset="0"/>
              <a:cs typeface="Times New Roman" panose="02020603050405020304" pitchFamily="18" charset="0"/>
            </a:endParaRPr>
          </a:p>
        </p:txBody>
      </p:sp>
      <p:sp>
        <p:nvSpPr>
          <p:cNvPr id="26" name="文本框 25"/>
          <p:cNvSpPr txBox="1"/>
          <p:nvPr/>
        </p:nvSpPr>
        <p:spPr>
          <a:xfrm>
            <a:off x="1001960" y="3226155"/>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145</a:t>
            </a:r>
            <a:endParaRPr lang="zh-CN" altLang="en-US" sz="1400" dirty="0">
              <a:latin typeface="Times New Roman" panose="02020603050405020304" pitchFamily="18" charset="0"/>
              <a:cs typeface="Times New Roman" panose="02020603050405020304" pitchFamily="18" charset="0"/>
            </a:endParaRPr>
          </a:p>
        </p:txBody>
      </p:sp>
      <p:sp>
        <p:nvSpPr>
          <p:cNvPr id="27" name="文本框 26"/>
          <p:cNvSpPr txBox="1"/>
          <p:nvPr/>
        </p:nvSpPr>
        <p:spPr>
          <a:xfrm>
            <a:off x="1001960" y="3003098"/>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150</a:t>
            </a:r>
            <a:endParaRPr lang="zh-CN" altLang="en-US" sz="1400" dirty="0">
              <a:latin typeface="Times New Roman" panose="02020603050405020304" pitchFamily="18" charset="0"/>
              <a:cs typeface="Times New Roman" panose="02020603050405020304" pitchFamily="18" charset="0"/>
            </a:endParaRPr>
          </a:p>
        </p:txBody>
      </p:sp>
      <p:sp>
        <p:nvSpPr>
          <p:cNvPr id="28" name="文本框 27"/>
          <p:cNvSpPr txBox="1"/>
          <p:nvPr/>
        </p:nvSpPr>
        <p:spPr>
          <a:xfrm>
            <a:off x="997334" y="2788046"/>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155</a:t>
            </a:r>
            <a:endParaRPr lang="zh-CN" altLang="en-US" sz="1400" dirty="0">
              <a:latin typeface="Times New Roman" panose="02020603050405020304" pitchFamily="18" charset="0"/>
              <a:cs typeface="Times New Roman" panose="02020603050405020304" pitchFamily="18" charset="0"/>
            </a:endParaRPr>
          </a:p>
        </p:txBody>
      </p:sp>
      <p:sp>
        <p:nvSpPr>
          <p:cNvPr id="29" name="文本框 28"/>
          <p:cNvSpPr txBox="1"/>
          <p:nvPr/>
        </p:nvSpPr>
        <p:spPr>
          <a:xfrm>
            <a:off x="992708" y="2595053"/>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160</a:t>
            </a:r>
            <a:endParaRPr lang="zh-CN" altLang="en-US" sz="1400" dirty="0">
              <a:latin typeface="Times New Roman" panose="02020603050405020304" pitchFamily="18" charset="0"/>
              <a:cs typeface="Times New Roman" panose="02020603050405020304" pitchFamily="18" charset="0"/>
            </a:endParaRPr>
          </a:p>
        </p:txBody>
      </p:sp>
      <p:sp>
        <p:nvSpPr>
          <p:cNvPr id="30" name="文本框 29"/>
          <p:cNvSpPr txBox="1"/>
          <p:nvPr/>
        </p:nvSpPr>
        <p:spPr>
          <a:xfrm>
            <a:off x="996955" y="2403188"/>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165</a:t>
            </a:r>
            <a:endParaRPr lang="zh-CN" altLang="en-US" sz="1400" dirty="0">
              <a:latin typeface="Times New Roman" panose="02020603050405020304" pitchFamily="18" charset="0"/>
              <a:cs typeface="Times New Roman" panose="02020603050405020304" pitchFamily="18" charset="0"/>
            </a:endParaRPr>
          </a:p>
        </p:txBody>
      </p:sp>
      <p:sp>
        <p:nvSpPr>
          <p:cNvPr id="31" name="文本框 30"/>
          <p:cNvSpPr txBox="1"/>
          <p:nvPr/>
        </p:nvSpPr>
        <p:spPr>
          <a:xfrm>
            <a:off x="1001960" y="2194934"/>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170</a:t>
            </a:r>
            <a:endParaRPr lang="zh-CN" altLang="en-US" sz="1400" dirty="0">
              <a:latin typeface="Times New Roman" panose="02020603050405020304" pitchFamily="18" charset="0"/>
              <a:cs typeface="Times New Roman" panose="02020603050405020304" pitchFamily="18" charset="0"/>
            </a:endParaRPr>
          </a:p>
        </p:txBody>
      </p:sp>
      <p:sp>
        <p:nvSpPr>
          <p:cNvPr id="32" name="任意多边形: 形状 31"/>
          <p:cNvSpPr/>
          <p:nvPr/>
        </p:nvSpPr>
        <p:spPr>
          <a:xfrm>
            <a:off x="1461849" y="4421029"/>
            <a:ext cx="49372" cy="188611"/>
          </a:xfrm>
          <a:custGeom>
            <a:avLst/>
            <a:gdLst>
              <a:gd name="connsiteX0" fmla="*/ 11906 w 59531"/>
              <a:gd name="connsiteY0" fmla="*/ 0 h 183357"/>
              <a:gd name="connsiteX1" fmla="*/ 59531 w 59531"/>
              <a:gd name="connsiteY1" fmla="*/ 42863 h 183357"/>
              <a:gd name="connsiteX2" fmla="*/ 4763 w 59531"/>
              <a:gd name="connsiteY2" fmla="*/ 71438 h 183357"/>
              <a:gd name="connsiteX3" fmla="*/ 45244 w 59531"/>
              <a:gd name="connsiteY3" fmla="*/ 114300 h 183357"/>
              <a:gd name="connsiteX4" fmla="*/ 2381 w 59531"/>
              <a:gd name="connsiteY4" fmla="*/ 150019 h 183357"/>
              <a:gd name="connsiteX5" fmla="*/ 0 w 59531"/>
              <a:gd name="connsiteY5" fmla="*/ 183357 h 18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1" h="183357">
                <a:moveTo>
                  <a:pt x="11906" y="0"/>
                </a:moveTo>
                <a:lnTo>
                  <a:pt x="59531" y="42863"/>
                </a:lnTo>
                <a:lnTo>
                  <a:pt x="4763" y="71438"/>
                </a:lnTo>
                <a:lnTo>
                  <a:pt x="45244" y="114300"/>
                </a:lnTo>
                <a:lnTo>
                  <a:pt x="2381" y="150019"/>
                </a:lnTo>
                <a:lnTo>
                  <a:pt x="0" y="183357"/>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1767063" y="3790959"/>
            <a:ext cx="530915" cy="452053"/>
            <a:chOff x="1930619" y="3039171"/>
            <a:chExt cx="557056" cy="491537"/>
          </a:xfrm>
        </p:grpSpPr>
        <p:sp>
          <p:nvSpPr>
            <p:cNvPr id="34" name="椭圆 33"/>
            <p:cNvSpPr/>
            <p:nvPr/>
          </p:nvSpPr>
          <p:spPr>
            <a:xfrm>
              <a:off x="2171375" y="3452419"/>
              <a:ext cx="75545" cy="78289"/>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35" name="TextBox 121"/>
            <p:cNvSpPr txBox="1">
              <a:spLocks noChangeArrowheads="1"/>
            </p:cNvSpPr>
            <p:nvPr/>
          </p:nvSpPr>
          <p:spPr bwMode="auto">
            <a:xfrm>
              <a:off x="1930619" y="3039171"/>
              <a:ext cx="557056"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125</a:t>
              </a:r>
              <a:endParaRPr lang="zh-CN" altLang="en-US"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69" name="矩形 68"/>
          <p:cNvSpPr/>
          <p:nvPr/>
        </p:nvSpPr>
        <p:spPr>
          <a:xfrm>
            <a:off x="7110531" y="1700651"/>
            <a:ext cx="750350" cy="67021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69"/>
          <p:cNvSpPr txBox="1"/>
          <p:nvPr/>
        </p:nvSpPr>
        <p:spPr>
          <a:xfrm>
            <a:off x="7825456" y="1617858"/>
            <a:ext cx="750350" cy="784254"/>
          </a:xfrm>
          <a:prstGeom prst="rect">
            <a:avLst/>
          </a:prstGeom>
          <a:noFill/>
        </p:spPr>
        <p:txBody>
          <a:bodyPr wrap="square" rtlCol="0">
            <a:spAutoFit/>
          </a:bodyPr>
          <a:lstStyle>
            <a:defPPr>
              <a:defRPr lang="zh-CN"/>
            </a:defPPr>
            <a:lvl1pPr>
              <a:lnSpc>
                <a:spcPct val="100000"/>
              </a:lnSpc>
              <a:defRPr sz="1600">
                <a:ln>
                  <a:solidFill>
                    <a:schemeClr val="tx1"/>
                  </a:solidFill>
                </a:ln>
                <a:latin typeface="Times New Roman" panose="02020603050405020304" pitchFamily="18" charset="0"/>
                <a:ea typeface="楷体" panose="02010609060101010101" pitchFamily="49" charset="-122"/>
                <a:cs typeface="Times New Roman" panose="02020603050405020304" pitchFamily="18" charset="0"/>
              </a:defRPr>
            </a:lvl1pPr>
          </a:lstStyle>
          <a:p>
            <a:pPr>
              <a:lnSpc>
                <a:spcPct val="150000"/>
              </a:lnSpc>
            </a:pPr>
            <a:r>
              <a:rPr lang="zh-CN" altLang="en-US" dirty="0"/>
              <a:t>男生</a:t>
            </a:r>
            <a:endParaRPr lang="en-US" altLang="zh-CN" dirty="0"/>
          </a:p>
          <a:p>
            <a:pPr>
              <a:lnSpc>
                <a:spcPct val="150000"/>
              </a:lnSpc>
            </a:pPr>
            <a:r>
              <a:rPr lang="zh-CN" altLang="en-US" dirty="0"/>
              <a:t>女生</a:t>
            </a:r>
            <a:endParaRPr lang="zh-CN" altLang="en-US" dirty="0"/>
          </a:p>
        </p:txBody>
      </p:sp>
      <p:grpSp>
        <p:nvGrpSpPr>
          <p:cNvPr id="74" name="组合 73"/>
          <p:cNvGrpSpPr/>
          <p:nvPr/>
        </p:nvGrpSpPr>
        <p:grpSpPr>
          <a:xfrm>
            <a:off x="7245522" y="1847536"/>
            <a:ext cx="486019" cy="72000"/>
            <a:chOff x="7053838" y="1647047"/>
            <a:chExt cx="486019" cy="72000"/>
          </a:xfrm>
        </p:grpSpPr>
        <p:cxnSp>
          <p:nvCxnSpPr>
            <p:cNvPr id="72" name="直接连接符 71"/>
            <p:cNvCxnSpPr/>
            <p:nvPr/>
          </p:nvCxnSpPr>
          <p:spPr>
            <a:xfrm>
              <a:off x="7053838" y="1683047"/>
              <a:ext cx="486019"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a:off x="7287366" y="1647047"/>
              <a:ext cx="72000" cy="72000"/>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6" name="组合 75"/>
          <p:cNvGrpSpPr/>
          <p:nvPr/>
        </p:nvGrpSpPr>
        <p:grpSpPr>
          <a:xfrm>
            <a:off x="7259065" y="2193422"/>
            <a:ext cx="486019" cy="72000"/>
            <a:chOff x="7053838" y="1647047"/>
            <a:chExt cx="486019" cy="72000"/>
          </a:xfrm>
          <a:solidFill>
            <a:srgbClr val="FF0000"/>
          </a:solidFill>
        </p:grpSpPr>
        <p:cxnSp>
          <p:nvCxnSpPr>
            <p:cNvPr id="77" name="直接连接符 76"/>
            <p:cNvCxnSpPr/>
            <p:nvPr/>
          </p:nvCxnSpPr>
          <p:spPr>
            <a:xfrm>
              <a:off x="7053838" y="1683047"/>
              <a:ext cx="486019" cy="0"/>
            </a:xfrm>
            <a:prstGeom prst="line">
              <a:avLst/>
            </a:prstGeom>
            <a:grpFill/>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8" name="椭圆 77"/>
            <p:cNvSpPr/>
            <p:nvPr/>
          </p:nvSpPr>
          <p:spPr>
            <a:xfrm>
              <a:off x="7287366" y="1647047"/>
              <a:ext cx="72000" cy="72000"/>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0" name="组合 79"/>
          <p:cNvGrpSpPr/>
          <p:nvPr/>
        </p:nvGrpSpPr>
        <p:grpSpPr>
          <a:xfrm>
            <a:off x="2333261" y="3477433"/>
            <a:ext cx="530915" cy="452053"/>
            <a:chOff x="1930619" y="3039171"/>
            <a:chExt cx="557056" cy="491537"/>
          </a:xfrm>
        </p:grpSpPr>
        <p:sp>
          <p:nvSpPr>
            <p:cNvPr id="81" name="椭圆 80"/>
            <p:cNvSpPr/>
            <p:nvPr/>
          </p:nvSpPr>
          <p:spPr>
            <a:xfrm>
              <a:off x="2171375" y="3452419"/>
              <a:ext cx="75545" cy="78289"/>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82" name="TextBox 121"/>
            <p:cNvSpPr txBox="1">
              <a:spLocks noChangeArrowheads="1"/>
            </p:cNvSpPr>
            <p:nvPr/>
          </p:nvSpPr>
          <p:spPr bwMode="auto">
            <a:xfrm>
              <a:off x="1930619" y="3039171"/>
              <a:ext cx="557056"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132</a:t>
              </a:r>
              <a:endParaRPr lang="zh-CN" altLang="en-US"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83" name="组合 82"/>
          <p:cNvGrpSpPr/>
          <p:nvPr/>
        </p:nvGrpSpPr>
        <p:grpSpPr>
          <a:xfrm>
            <a:off x="2904577" y="3312530"/>
            <a:ext cx="530915" cy="452053"/>
            <a:chOff x="1930619" y="3039171"/>
            <a:chExt cx="557056" cy="491537"/>
          </a:xfrm>
        </p:grpSpPr>
        <p:sp>
          <p:nvSpPr>
            <p:cNvPr id="84" name="椭圆 83"/>
            <p:cNvSpPr/>
            <p:nvPr/>
          </p:nvSpPr>
          <p:spPr>
            <a:xfrm>
              <a:off x="2171375" y="3452419"/>
              <a:ext cx="75545" cy="78289"/>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85" name="TextBox 121"/>
            <p:cNvSpPr txBox="1">
              <a:spLocks noChangeArrowheads="1"/>
            </p:cNvSpPr>
            <p:nvPr/>
          </p:nvSpPr>
          <p:spPr bwMode="auto">
            <a:xfrm>
              <a:off x="1930619" y="3039171"/>
              <a:ext cx="557056"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136</a:t>
              </a:r>
              <a:endParaRPr lang="zh-CN" altLang="en-US"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86" name="组合 85"/>
          <p:cNvGrpSpPr/>
          <p:nvPr/>
        </p:nvGrpSpPr>
        <p:grpSpPr>
          <a:xfrm>
            <a:off x="3463684" y="3163949"/>
            <a:ext cx="530915" cy="452053"/>
            <a:chOff x="1930619" y="3039171"/>
            <a:chExt cx="557056" cy="491537"/>
          </a:xfrm>
        </p:grpSpPr>
        <p:sp>
          <p:nvSpPr>
            <p:cNvPr id="87" name="椭圆 86"/>
            <p:cNvSpPr/>
            <p:nvPr/>
          </p:nvSpPr>
          <p:spPr>
            <a:xfrm>
              <a:off x="2171375" y="3452419"/>
              <a:ext cx="75545" cy="78289"/>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88" name="TextBox 121"/>
            <p:cNvSpPr txBox="1">
              <a:spLocks noChangeArrowheads="1"/>
            </p:cNvSpPr>
            <p:nvPr/>
          </p:nvSpPr>
          <p:spPr bwMode="auto">
            <a:xfrm>
              <a:off x="1930619" y="3039171"/>
              <a:ext cx="557056"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140</a:t>
              </a:r>
              <a:endParaRPr lang="zh-CN" altLang="en-US"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89" name="组合 88"/>
          <p:cNvGrpSpPr/>
          <p:nvPr/>
        </p:nvGrpSpPr>
        <p:grpSpPr>
          <a:xfrm>
            <a:off x="3902807" y="2909771"/>
            <a:ext cx="530915" cy="496340"/>
            <a:chOff x="1791108" y="2991016"/>
            <a:chExt cx="557056" cy="539692"/>
          </a:xfrm>
        </p:grpSpPr>
        <p:sp>
          <p:nvSpPr>
            <p:cNvPr id="90" name="椭圆 89"/>
            <p:cNvSpPr/>
            <p:nvPr/>
          </p:nvSpPr>
          <p:spPr>
            <a:xfrm>
              <a:off x="2171375" y="3452419"/>
              <a:ext cx="75545" cy="78289"/>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91" name="TextBox 121"/>
            <p:cNvSpPr txBox="1">
              <a:spLocks noChangeArrowheads="1"/>
            </p:cNvSpPr>
            <p:nvPr/>
          </p:nvSpPr>
          <p:spPr bwMode="auto">
            <a:xfrm>
              <a:off x="1791108" y="2991016"/>
              <a:ext cx="557056"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145</a:t>
              </a:r>
              <a:endParaRPr lang="zh-CN" altLang="en-US"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92" name="组合 91"/>
          <p:cNvGrpSpPr/>
          <p:nvPr/>
        </p:nvGrpSpPr>
        <p:grpSpPr>
          <a:xfrm>
            <a:off x="4602597" y="2658913"/>
            <a:ext cx="530915" cy="452053"/>
            <a:chOff x="1930619" y="3039171"/>
            <a:chExt cx="557056" cy="491537"/>
          </a:xfrm>
        </p:grpSpPr>
        <p:sp>
          <p:nvSpPr>
            <p:cNvPr id="93" name="椭圆 92"/>
            <p:cNvSpPr/>
            <p:nvPr/>
          </p:nvSpPr>
          <p:spPr>
            <a:xfrm>
              <a:off x="2171375" y="3452419"/>
              <a:ext cx="75545" cy="78289"/>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94" name="TextBox 121"/>
            <p:cNvSpPr txBox="1">
              <a:spLocks noChangeArrowheads="1"/>
            </p:cNvSpPr>
            <p:nvPr/>
          </p:nvSpPr>
          <p:spPr bwMode="auto">
            <a:xfrm>
              <a:off x="1930619" y="3039171"/>
              <a:ext cx="557056"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152</a:t>
              </a:r>
              <a:endParaRPr lang="zh-CN" altLang="en-US"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95" name="组合 94"/>
          <p:cNvGrpSpPr/>
          <p:nvPr/>
        </p:nvGrpSpPr>
        <p:grpSpPr>
          <a:xfrm>
            <a:off x="5172062" y="2323429"/>
            <a:ext cx="530915" cy="452053"/>
            <a:chOff x="1930619" y="3039171"/>
            <a:chExt cx="557056" cy="491537"/>
          </a:xfrm>
        </p:grpSpPr>
        <p:sp>
          <p:nvSpPr>
            <p:cNvPr id="96" name="椭圆 95"/>
            <p:cNvSpPr/>
            <p:nvPr/>
          </p:nvSpPr>
          <p:spPr>
            <a:xfrm>
              <a:off x="2171375" y="3452419"/>
              <a:ext cx="75545" cy="78289"/>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97" name="TextBox 121"/>
            <p:cNvSpPr txBox="1">
              <a:spLocks noChangeArrowheads="1"/>
            </p:cNvSpPr>
            <p:nvPr/>
          </p:nvSpPr>
          <p:spPr bwMode="auto">
            <a:xfrm>
              <a:off x="1930619" y="3039171"/>
              <a:ext cx="557056"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160</a:t>
              </a:r>
              <a:endParaRPr lang="zh-CN" altLang="en-US"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98" name="组合 97"/>
          <p:cNvGrpSpPr/>
          <p:nvPr/>
        </p:nvGrpSpPr>
        <p:grpSpPr>
          <a:xfrm>
            <a:off x="5736721" y="2064980"/>
            <a:ext cx="530915" cy="452053"/>
            <a:chOff x="1930619" y="3039171"/>
            <a:chExt cx="557056" cy="491537"/>
          </a:xfrm>
        </p:grpSpPr>
        <p:sp>
          <p:nvSpPr>
            <p:cNvPr id="99" name="椭圆 98"/>
            <p:cNvSpPr/>
            <p:nvPr/>
          </p:nvSpPr>
          <p:spPr>
            <a:xfrm>
              <a:off x="2171375" y="3452419"/>
              <a:ext cx="75545" cy="78289"/>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00" name="TextBox 121"/>
            <p:cNvSpPr txBox="1">
              <a:spLocks noChangeArrowheads="1"/>
            </p:cNvSpPr>
            <p:nvPr/>
          </p:nvSpPr>
          <p:spPr bwMode="auto">
            <a:xfrm>
              <a:off x="1930619" y="3039171"/>
              <a:ext cx="557056"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166</a:t>
              </a:r>
              <a:endParaRPr lang="zh-CN" altLang="en-US"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01" name="组合 100"/>
          <p:cNvGrpSpPr/>
          <p:nvPr/>
        </p:nvGrpSpPr>
        <p:grpSpPr>
          <a:xfrm>
            <a:off x="6299859" y="1911761"/>
            <a:ext cx="530915" cy="452053"/>
            <a:chOff x="1930619" y="3039171"/>
            <a:chExt cx="557056" cy="491537"/>
          </a:xfrm>
        </p:grpSpPr>
        <p:sp>
          <p:nvSpPr>
            <p:cNvPr id="102" name="椭圆 101"/>
            <p:cNvSpPr/>
            <p:nvPr/>
          </p:nvSpPr>
          <p:spPr>
            <a:xfrm>
              <a:off x="2171375" y="3452419"/>
              <a:ext cx="75545" cy="78289"/>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03" name="TextBox 121"/>
            <p:cNvSpPr txBox="1">
              <a:spLocks noChangeArrowheads="1"/>
            </p:cNvSpPr>
            <p:nvPr/>
          </p:nvSpPr>
          <p:spPr bwMode="auto">
            <a:xfrm>
              <a:off x="1930619" y="3039171"/>
              <a:ext cx="557056"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170</a:t>
              </a:r>
              <a:endParaRPr lang="zh-CN" altLang="en-US"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104" name="任意多边形: 形状 103"/>
          <p:cNvSpPr/>
          <p:nvPr/>
        </p:nvSpPr>
        <p:spPr>
          <a:xfrm>
            <a:off x="2026920" y="2331720"/>
            <a:ext cx="4541520" cy="1866900"/>
          </a:xfrm>
          <a:custGeom>
            <a:avLst/>
            <a:gdLst>
              <a:gd name="connsiteX0" fmla="*/ 0 w 4541520"/>
              <a:gd name="connsiteY0" fmla="*/ 1866900 h 1866900"/>
              <a:gd name="connsiteX1" fmla="*/ 571500 w 4541520"/>
              <a:gd name="connsiteY1" fmla="*/ 1569720 h 1866900"/>
              <a:gd name="connsiteX2" fmla="*/ 1143000 w 4541520"/>
              <a:gd name="connsiteY2" fmla="*/ 1402080 h 1866900"/>
              <a:gd name="connsiteX3" fmla="*/ 1706880 w 4541520"/>
              <a:gd name="connsiteY3" fmla="*/ 1242060 h 1866900"/>
              <a:gd name="connsiteX4" fmla="*/ 2270760 w 4541520"/>
              <a:gd name="connsiteY4" fmla="*/ 1043940 h 1866900"/>
              <a:gd name="connsiteX5" fmla="*/ 2842260 w 4541520"/>
              <a:gd name="connsiteY5" fmla="*/ 746760 h 1866900"/>
              <a:gd name="connsiteX6" fmla="*/ 3413760 w 4541520"/>
              <a:gd name="connsiteY6" fmla="*/ 411480 h 1866900"/>
              <a:gd name="connsiteX7" fmla="*/ 3977640 w 4541520"/>
              <a:gd name="connsiteY7" fmla="*/ 144780 h 1866900"/>
              <a:gd name="connsiteX8" fmla="*/ 4541520 w 4541520"/>
              <a:gd name="connsiteY8" fmla="*/ 0 h 186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1520" h="1866900">
                <a:moveTo>
                  <a:pt x="0" y="1866900"/>
                </a:moveTo>
                <a:lnTo>
                  <a:pt x="571500" y="1569720"/>
                </a:lnTo>
                <a:lnTo>
                  <a:pt x="1143000" y="1402080"/>
                </a:lnTo>
                <a:lnTo>
                  <a:pt x="1706880" y="1242060"/>
                </a:lnTo>
                <a:lnTo>
                  <a:pt x="2270760" y="1043940"/>
                </a:lnTo>
                <a:lnTo>
                  <a:pt x="2842260" y="746760"/>
                </a:lnTo>
                <a:lnTo>
                  <a:pt x="3413760" y="411480"/>
                </a:lnTo>
                <a:lnTo>
                  <a:pt x="3977640" y="144780"/>
                </a:lnTo>
                <a:lnTo>
                  <a:pt x="4541520" y="0"/>
                </a:lnTo>
              </a:path>
            </a:pathLst>
          </a:cu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5" name="组合 104"/>
          <p:cNvGrpSpPr/>
          <p:nvPr/>
        </p:nvGrpSpPr>
        <p:grpSpPr>
          <a:xfrm>
            <a:off x="1488026" y="4116692"/>
            <a:ext cx="596763" cy="395749"/>
            <a:chOff x="1637326" y="3260925"/>
            <a:chExt cx="626145" cy="430315"/>
          </a:xfrm>
        </p:grpSpPr>
        <p:sp>
          <p:nvSpPr>
            <p:cNvPr id="106" name="椭圆 105"/>
            <p:cNvSpPr/>
            <p:nvPr/>
          </p:nvSpPr>
          <p:spPr>
            <a:xfrm>
              <a:off x="2171375" y="3452419"/>
              <a:ext cx="75545" cy="782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07" name="TextBox 121"/>
            <p:cNvSpPr txBox="1">
              <a:spLocks noChangeArrowheads="1"/>
            </p:cNvSpPr>
            <p:nvPr/>
          </p:nvSpPr>
          <p:spPr bwMode="auto">
            <a:xfrm>
              <a:off x="1637326" y="3260925"/>
              <a:ext cx="626145"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123</a:t>
              </a:r>
              <a:endParaRPr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08" name="组合 107"/>
          <p:cNvGrpSpPr/>
          <p:nvPr/>
        </p:nvGrpSpPr>
        <p:grpSpPr>
          <a:xfrm>
            <a:off x="2559109" y="3866324"/>
            <a:ext cx="604280" cy="395749"/>
            <a:chOff x="2171375" y="3261754"/>
            <a:chExt cx="634032" cy="430315"/>
          </a:xfrm>
        </p:grpSpPr>
        <p:sp>
          <p:nvSpPr>
            <p:cNvPr id="109" name="椭圆 108"/>
            <p:cNvSpPr/>
            <p:nvPr/>
          </p:nvSpPr>
          <p:spPr>
            <a:xfrm>
              <a:off x="2171375" y="3452419"/>
              <a:ext cx="75545" cy="782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10" name="TextBox 121"/>
            <p:cNvSpPr txBox="1">
              <a:spLocks noChangeArrowheads="1"/>
            </p:cNvSpPr>
            <p:nvPr/>
          </p:nvSpPr>
          <p:spPr bwMode="auto">
            <a:xfrm>
              <a:off x="2179262" y="3261754"/>
              <a:ext cx="626145"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128</a:t>
              </a:r>
              <a:endParaRPr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11" name="组合 110"/>
          <p:cNvGrpSpPr/>
          <p:nvPr/>
        </p:nvGrpSpPr>
        <p:grpSpPr>
          <a:xfrm>
            <a:off x="3108588" y="3705864"/>
            <a:ext cx="596763" cy="395749"/>
            <a:chOff x="2139656" y="3403139"/>
            <a:chExt cx="626145" cy="430315"/>
          </a:xfrm>
        </p:grpSpPr>
        <p:sp>
          <p:nvSpPr>
            <p:cNvPr id="112" name="椭圆 111"/>
            <p:cNvSpPr/>
            <p:nvPr/>
          </p:nvSpPr>
          <p:spPr>
            <a:xfrm>
              <a:off x="2171375" y="3452419"/>
              <a:ext cx="75545" cy="782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13" name="TextBox 121"/>
            <p:cNvSpPr txBox="1">
              <a:spLocks noChangeArrowheads="1"/>
            </p:cNvSpPr>
            <p:nvPr/>
          </p:nvSpPr>
          <p:spPr bwMode="auto">
            <a:xfrm>
              <a:off x="2139656" y="3403139"/>
              <a:ext cx="626145"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135</a:t>
              </a:r>
              <a:endParaRPr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14" name="组合 113"/>
          <p:cNvGrpSpPr/>
          <p:nvPr/>
        </p:nvGrpSpPr>
        <p:grpSpPr>
          <a:xfrm>
            <a:off x="3692458" y="3438954"/>
            <a:ext cx="618732" cy="395749"/>
            <a:chOff x="2171375" y="3403230"/>
            <a:chExt cx="649196" cy="430315"/>
          </a:xfrm>
        </p:grpSpPr>
        <p:sp>
          <p:nvSpPr>
            <p:cNvPr id="115" name="椭圆 114"/>
            <p:cNvSpPr/>
            <p:nvPr/>
          </p:nvSpPr>
          <p:spPr>
            <a:xfrm>
              <a:off x="2171375" y="3452419"/>
              <a:ext cx="75545" cy="782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16" name="TextBox 121"/>
            <p:cNvSpPr txBox="1">
              <a:spLocks noChangeArrowheads="1"/>
            </p:cNvSpPr>
            <p:nvPr/>
          </p:nvSpPr>
          <p:spPr bwMode="auto">
            <a:xfrm>
              <a:off x="2194426" y="3403230"/>
              <a:ext cx="626145"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141</a:t>
              </a:r>
              <a:endParaRPr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17" name="组合 116"/>
          <p:cNvGrpSpPr/>
          <p:nvPr/>
        </p:nvGrpSpPr>
        <p:grpSpPr>
          <a:xfrm>
            <a:off x="4256934" y="3212839"/>
            <a:ext cx="596763" cy="395749"/>
            <a:chOff x="2162268" y="3435136"/>
            <a:chExt cx="626145" cy="430315"/>
          </a:xfrm>
        </p:grpSpPr>
        <p:sp>
          <p:nvSpPr>
            <p:cNvPr id="118" name="椭圆 117"/>
            <p:cNvSpPr/>
            <p:nvPr/>
          </p:nvSpPr>
          <p:spPr>
            <a:xfrm>
              <a:off x="2171375" y="3452419"/>
              <a:ext cx="75545" cy="782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19" name="TextBox 121"/>
            <p:cNvSpPr txBox="1">
              <a:spLocks noChangeArrowheads="1"/>
            </p:cNvSpPr>
            <p:nvPr/>
          </p:nvSpPr>
          <p:spPr bwMode="auto">
            <a:xfrm>
              <a:off x="2162268" y="3435136"/>
              <a:ext cx="626145"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147</a:t>
              </a:r>
              <a:endParaRPr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20" name="组合 119"/>
          <p:cNvGrpSpPr/>
          <p:nvPr/>
        </p:nvGrpSpPr>
        <p:grpSpPr>
          <a:xfrm>
            <a:off x="4807241" y="2959763"/>
            <a:ext cx="596763" cy="395749"/>
            <a:chOff x="2146056" y="3418375"/>
            <a:chExt cx="626145" cy="430315"/>
          </a:xfrm>
        </p:grpSpPr>
        <p:sp>
          <p:nvSpPr>
            <p:cNvPr id="121" name="椭圆 120"/>
            <p:cNvSpPr/>
            <p:nvPr/>
          </p:nvSpPr>
          <p:spPr>
            <a:xfrm>
              <a:off x="2171375" y="3452419"/>
              <a:ext cx="75545" cy="782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22" name="TextBox 121"/>
            <p:cNvSpPr txBox="1">
              <a:spLocks noChangeArrowheads="1"/>
            </p:cNvSpPr>
            <p:nvPr/>
          </p:nvSpPr>
          <p:spPr bwMode="auto">
            <a:xfrm>
              <a:off x="2146056" y="3418375"/>
              <a:ext cx="626145"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153</a:t>
              </a:r>
              <a:endParaRPr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23" name="组合 122"/>
          <p:cNvGrpSpPr/>
          <p:nvPr/>
        </p:nvGrpSpPr>
        <p:grpSpPr>
          <a:xfrm>
            <a:off x="5316385" y="2817090"/>
            <a:ext cx="596763" cy="395749"/>
            <a:chOff x="2085849" y="3418963"/>
            <a:chExt cx="626145" cy="430315"/>
          </a:xfrm>
        </p:grpSpPr>
        <p:sp>
          <p:nvSpPr>
            <p:cNvPr id="124" name="椭圆 123"/>
            <p:cNvSpPr/>
            <p:nvPr/>
          </p:nvSpPr>
          <p:spPr>
            <a:xfrm>
              <a:off x="2171375" y="3452419"/>
              <a:ext cx="75545" cy="782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25" name="TextBox 121"/>
            <p:cNvSpPr txBox="1">
              <a:spLocks noChangeArrowheads="1"/>
            </p:cNvSpPr>
            <p:nvPr/>
          </p:nvSpPr>
          <p:spPr bwMode="auto">
            <a:xfrm>
              <a:off x="2085849" y="3418963"/>
              <a:ext cx="626145"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156</a:t>
              </a:r>
              <a:endParaRPr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26" name="组合 125"/>
          <p:cNvGrpSpPr/>
          <p:nvPr/>
        </p:nvGrpSpPr>
        <p:grpSpPr>
          <a:xfrm>
            <a:off x="5892857" y="2784333"/>
            <a:ext cx="596763" cy="403843"/>
            <a:chOff x="2092401" y="3452419"/>
            <a:chExt cx="626145" cy="439116"/>
          </a:xfrm>
        </p:grpSpPr>
        <p:sp>
          <p:nvSpPr>
            <p:cNvPr id="127" name="椭圆 126"/>
            <p:cNvSpPr/>
            <p:nvPr/>
          </p:nvSpPr>
          <p:spPr>
            <a:xfrm>
              <a:off x="2171375" y="3452419"/>
              <a:ext cx="75545" cy="782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28" name="TextBox 121"/>
            <p:cNvSpPr txBox="1">
              <a:spLocks noChangeArrowheads="1"/>
            </p:cNvSpPr>
            <p:nvPr/>
          </p:nvSpPr>
          <p:spPr bwMode="auto">
            <a:xfrm>
              <a:off x="2092401" y="3461220"/>
              <a:ext cx="626145"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158</a:t>
              </a:r>
              <a:endParaRPr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29" name="组合 128"/>
          <p:cNvGrpSpPr/>
          <p:nvPr/>
        </p:nvGrpSpPr>
        <p:grpSpPr>
          <a:xfrm>
            <a:off x="6529317" y="2524109"/>
            <a:ext cx="604280" cy="395749"/>
            <a:chOff x="2171375" y="3261754"/>
            <a:chExt cx="634032" cy="430315"/>
          </a:xfrm>
        </p:grpSpPr>
        <p:sp>
          <p:nvSpPr>
            <p:cNvPr id="130" name="椭圆 129"/>
            <p:cNvSpPr/>
            <p:nvPr/>
          </p:nvSpPr>
          <p:spPr>
            <a:xfrm>
              <a:off x="2171375" y="3452419"/>
              <a:ext cx="75545" cy="782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31" name="TextBox 121"/>
            <p:cNvSpPr txBox="1">
              <a:spLocks noChangeArrowheads="1"/>
            </p:cNvSpPr>
            <p:nvPr/>
          </p:nvSpPr>
          <p:spPr bwMode="auto">
            <a:xfrm>
              <a:off x="2179262" y="3261754"/>
              <a:ext cx="626145"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160</a:t>
              </a:r>
              <a:endParaRPr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132" name="任意多边形: 形状 131"/>
          <p:cNvSpPr/>
          <p:nvPr/>
        </p:nvSpPr>
        <p:spPr>
          <a:xfrm>
            <a:off x="2034540" y="2743200"/>
            <a:ext cx="4549140" cy="1577340"/>
          </a:xfrm>
          <a:custGeom>
            <a:avLst/>
            <a:gdLst>
              <a:gd name="connsiteX0" fmla="*/ 0 w 4549140"/>
              <a:gd name="connsiteY0" fmla="*/ 1577340 h 1577340"/>
              <a:gd name="connsiteX1" fmla="*/ 556260 w 4549140"/>
              <a:gd name="connsiteY1" fmla="*/ 1341120 h 1577340"/>
              <a:gd name="connsiteX2" fmla="*/ 1135380 w 4549140"/>
              <a:gd name="connsiteY2" fmla="*/ 1043940 h 1577340"/>
              <a:gd name="connsiteX3" fmla="*/ 1699260 w 4549140"/>
              <a:gd name="connsiteY3" fmla="*/ 769620 h 1577340"/>
              <a:gd name="connsiteX4" fmla="*/ 2255520 w 4549140"/>
              <a:gd name="connsiteY4" fmla="*/ 525780 h 1577340"/>
              <a:gd name="connsiteX5" fmla="*/ 2827020 w 4549140"/>
              <a:gd name="connsiteY5" fmla="*/ 289560 h 1577340"/>
              <a:gd name="connsiteX6" fmla="*/ 3406140 w 4549140"/>
              <a:gd name="connsiteY6" fmla="*/ 144780 h 1577340"/>
              <a:gd name="connsiteX7" fmla="*/ 3970020 w 4549140"/>
              <a:gd name="connsiteY7" fmla="*/ 83820 h 1577340"/>
              <a:gd name="connsiteX8" fmla="*/ 4549140 w 4549140"/>
              <a:gd name="connsiteY8" fmla="*/ 0 h 1577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9140" h="1577340">
                <a:moveTo>
                  <a:pt x="0" y="1577340"/>
                </a:moveTo>
                <a:lnTo>
                  <a:pt x="556260" y="1341120"/>
                </a:lnTo>
                <a:lnTo>
                  <a:pt x="1135380" y="1043940"/>
                </a:lnTo>
                <a:lnTo>
                  <a:pt x="1699260" y="769620"/>
                </a:lnTo>
                <a:lnTo>
                  <a:pt x="2255520" y="525780"/>
                </a:lnTo>
                <a:lnTo>
                  <a:pt x="2827020" y="289560"/>
                </a:lnTo>
                <a:lnTo>
                  <a:pt x="3406140" y="144780"/>
                </a:lnTo>
                <a:lnTo>
                  <a:pt x="3970020" y="83820"/>
                </a:lnTo>
                <a:lnTo>
                  <a:pt x="4549140" y="0"/>
                </a:ln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4"/>
          <p:cNvSpPr txBox="1">
            <a:spLocks noChangeArrowheads="1"/>
          </p:cNvSpPr>
          <p:nvPr/>
        </p:nvSpPr>
        <p:spPr bwMode="auto">
          <a:xfrm>
            <a:off x="440634" y="341705"/>
            <a:ext cx="7455259" cy="55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716280" indent="-716280">
              <a:lnSpc>
                <a:spcPct val="150000"/>
              </a:lnSpc>
            </a:pPr>
            <a:r>
              <a:rPr lang="zh-CN" altLang="en-US" sz="23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300" b="1"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300" b="1" dirty="0">
                <a:latin typeface="Times New Roman" panose="02020603050405020304" pitchFamily="18" charset="0"/>
                <a:ea typeface="黑体" panose="02010609060101010101" pitchFamily="49" charset="-122"/>
                <a:cs typeface="Times New Roman" panose="02020603050405020304" pitchFamily="18" charset="0"/>
              </a:rPr>
              <a:t>）比较男生和女生的身高变化，你能得出什么结论？</a:t>
            </a:r>
            <a:endParaRPr lang="zh-CN" altLang="en-US" sz="23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9" name="文本框 1"/>
          <p:cNvSpPr txBox="1">
            <a:spLocks noChangeArrowheads="1"/>
          </p:cNvSpPr>
          <p:nvPr/>
        </p:nvSpPr>
        <p:spPr bwMode="auto">
          <a:xfrm>
            <a:off x="641462" y="358467"/>
            <a:ext cx="7053601" cy="957250"/>
          </a:xfrm>
          <a:prstGeom prst="rect">
            <a:avLst/>
          </a:prstGeom>
          <a:solidFill>
            <a:schemeClr val="bg1"/>
          </a:solidFill>
          <a:ln>
            <a:noFill/>
          </a:ln>
        </p:spPr>
        <p:txBody>
          <a:bodyPr wrap="square">
            <a:spAutoFit/>
          </a:bodyPr>
          <a:lstStyle>
            <a:lvl1pPr defTabSz="457200">
              <a:defRPr>
                <a:solidFill>
                  <a:schemeClr val="tx1"/>
                </a:solidFill>
                <a:latin typeface="Arial" panose="020B0604020202020204" pitchFamily="34" charset="0"/>
                <a:ea typeface="宋体" panose="02010600030101010101" pitchFamily="2" charset="-122"/>
              </a:defRPr>
            </a:lvl1pPr>
            <a:lvl2pPr marL="742950" indent="-285750" defTabSz="457200">
              <a:defRPr>
                <a:solidFill>
                  <a:schemeClr val="tx1"/>
                </a:solidFill>
                <a:latin typeface="Arial" panose="020B0604020202020204" pitchFamily="34" charset="0"/>
                <a:ea typeface="宋体" panose="02010600030101010101" pitchFamily="2" charset="-122"/>
              </a:defRPr>
            </a:lvl2pPr>
            <a:lvl3pPr marL="1143000" indent="-228600" defTabSz="457200">
              <a:defRPr>
                <a:solidFill>
                  <a:schemeClr val="tx1"/>
                </a:solidFill>
                <a:latin typeface="Arial" panose="020B0604020202020204" pitchFamily="34" charset="0"/>
                <a:ea typeface="宋体" panose="02010600030101010101" pitchFamily="2" charset="-122"/>
              </a:defRPr>
            </a:lvl3pPr>
            <a:lvl4pPr marL="1600200" indent="-228600" defTabSz="457200">
              <a:defRPr>
                <a:solidFill>
                  <a:schemeClr val="tx1"/>
                </a:solidFill>
                <a:latin typeface="Arial" panose="020B0604020202020204" pitchFamily="34" charset="0"/>
                <a:ea typeface="宋体" panose="02010600030101010101" pitchFamily="2" charset="-122"/>
              </a:defRPr>
            </a:lvl4pPr>
            <a:lvl5pPr marL="2057400" indent="-228600" defTabSz="4572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en-US" altLang="zh-CN" sz="2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 7</a:t>
            </a:r>
            <a:r>
              <a:rPr lang="zh-CN" altLang="en-US" sz="2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9 </a:t>
            </a:r>
            <a:r>
              <a:rPr lang="zh-CN" altLang="en-US" sz="2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岁时男生身高增长快，</a:t>
            </a:r>
            <a:r>
              <a:rPr lang="en-US" altLang="zh-CN" sz="2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10</a:t>
            </a:r>
            <a:r>
              <a:rPr lang="zh-CN" altLang="en-US" sz="2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12 </a:t>
            </a:r>
            <a:r>
              <a:rPr lang="zh-CN" altLang="en-US" sz="2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岁时女生身高增长较快，</a:t>
            </a:r>
            <a:r>
              <a:rPr lang="en-US" altLang="zh-CN" sz="2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13</a:t>
            </a:r>
            <a:r>
              <a:rPr lang="zh-CN" altLang="en-US" sz="2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15</a:t>
            </a:r>
            <a:r>
              <a:rPr lang="en-US" altLang="zh-CN" sz="2000" b="1" baseline="-2500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 </a:t>
            </a:r>
            <a:r>
              <a:rPr lang="zh-CN" altLang="en-US" sz="2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岁时，男生增长速度最快，增长幅度也最大。</a:t>
            </a:r>
            <a:endParaRPr lang="zh-CN" altLang="en-US" sz="2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34"/>
          <p:cNvGraphicFramePr>
            <a:graphicFrameLocks noGrp="1"/>
          </p:cNvGraphicFramePr>
          <p:nvPr/>
        </p:nvGraphicFramePr>
        <p:xfrm>
          <a:off x="1464866" y="2331268"/>
          <a:ext cx="5104179" cy="2286460"/>
        </p:xfrm>
        <a:graphic>
          <a:graphicData uri="http://schemas.openxmlformats.org/drawingml/2006/table">
            <a:tbl>
              <a:tblPr firstRow="1" bandRow="1">
                <a:tableStyleId>{5940675A-B579-460E-94D1-54222C63F5DA}</a:tableStyleId>
              </a:tblPr>
              <a:tblGrid>
                <a:gridCol w="567131"/>
                <a:gridCol w="567131"/>
                <a:gridCol w="567131"/>
                <a:gridCol w="567131"/>
                <a:gridCol w="567131"/>
                <a:gridCol w="567131"/>
                <a:gridCol w="567131"/>
                <a:gridCol w="567131"/>
                <a:gridCol w="567131"/>
              </a:tblGrid>
              <a:tr h="207860">
                <a:tc>
                  <a:txBody>
                    <a:bodyPr/>
                    <a:lstStyle/>
                    <a:p>
                      <a:endParaRPr lang="zh-CN" altLang="en-US" sz="200" dirty="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solidFill>
                        <a:srgbClr val="C55A11"/>
                      </a:solidFill>
                      <a:prstDash val="solid"/>
                      <a:round/>
                      <a:headEnd type="none" w="med" len="med"/>
                      <a:tailEnd type="none" w="med" len="med"/>
                    </a:lnB>
                  </a:tcPr>
                </a:tc>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dirty="0"/>
                    </a:p>
                  </a:txBody>
                  <a:tcPr>
                    <a:lnL w="12700" cap="flat" cmpd="sng" algn="ctr">
                      <a:solidFill>
                        <a:srgbClr val="C55A11"/>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12700" cap="flat" cmpd="sng" algn="ctr">
                      <a:noFill/>
                      <a:prstDash val="solid"/>
                      <a:round/>
                      <a:headEnd type="none" w="med" len="med"/>
                      <a:tailEnd type="none" w="med" len="med"/>
                    </a:lnB>
                  </a:tcPr>
                </a:tc>
              </a:tr>
            </a:tbl>
          </a:graphicData>
        </a:graphic>
      </p:graphicFrame>
      <p:sp>
        <p:nvSpPr>
          <p:cNvPr id="4" name="文本框 3"/>
          <p:cNvSpPr txBox="1"/>
          <p:nvPr/>
        </p:nvSpPr>
        <p:spPr>
          <a:xfrm>
            <a:off x="2477671" y="1561689"/>
            <a:ext cx="4085430" cy="338554"/>
          </a:xfrm>
          <a:prstGeom prst="rect">
            <a:avLst/>
          </a:prstGeom>
          <a:noFill/>
        </p:spPr>
        <p:txBody>
          <a:bodyPr wrap="square" rtlCol="0">
            <a:spAutoFit/>
          </a:bodyPr>
          <a:lstStyle>
            <a:defPPr>
              <a:defRPr lang="zh-CN"/>
            </a:defPPr>
            <a:lvl1pPr>
              <a:lnSpc>
                <a:spcPct val="100000"/>
              </a:lnSpc>
              <a:defRPr sz="1600">
                <a:ln>
                  <a:solidFill>
                    <a:schemeClr val="tx1"/>
                  </a:solidFill>
                </a:ln>
                <a:latin typeface="Times New Roman" panose="02020603050405020304" pitchFamily="18" charset="0"/>
                <a:ea typeface="楷体" panose="02010609060101010101" pitchFamily="49" charset="-122"/>
                <a:cs typeface="Times New Roman" panose="02020603050405020304" pitchFamily="18" charset="0"/>
              </a:defRPr>
            </a:lvl1pPr>
          </a:lstStyle>
          <a:p>
            <a:r>
              <a:rPr lang="zh-CN" altLang="en-US" dirty="0"/>
              <a:t>某地区</a:t>
            </a:r>
            <a:r>
              <a:rPr lang="en-US" altLang="zh-CN" dirty="0"/>
              <a:t>7</a:t>
            </a:r>
            <a:r>
              <a:rPr lang="zh-CN" altLang="en-US" dirty="0"/>
              <a:t>～</a:t>
            </a:r>
            <a:r>
              <a:rPr lang="en-US" altLang="zh-CN" dirty="0"/>
              <a:t>15</a:t>
            </a:r>
            <a:r>
              <a:rPr lang="zh-CN" altLang="en-US" dirty="0"/>
              <a:t>岁男生、女生平均身高统计图</a:t>
            </a:r>
            <a:endParaRPr lang="zh-CN" altLang="en-US" dirty="0"/>
          </a:p>
        </p:txBody>
      </p:sp>
      <p:cxnSp>
        <p:nvCxnSpPr>
          <p:cNvPr id="5" name="直接箭头连接符 4"/>
          <p:cNvCxnSpPr/>
          <p:nvPr/>
        </p:nvCxnSpPr>
        <p:spPr>
          <a:xfrm>
            <a:off x="1452166" y="4614015"/>
            <a:ext cx="5763974"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6822766" y="4638689"/>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zh-CN" altLang="en-US" sz="1600" dirty="0">
                <a:latin typeface="Times New Roman" panose="02020603050405020304" pitchFamily="18" charset="0"/>
                <a:cs typeface="Times New Roman" panose="02020603050405020304" pitchFamily="18" charset="0"/>
              </a:rPr>
              <a:t>年龄</a:t>
            </a:r>
            <a:endParaRPr lang="zh-CN" altLang="en-US" sz="1600" dirty="0">
              <a:latin typeface="Times New Roman" panose="02020603050405020304" pitchFamily="18" charset="0"/>
              <a:cs typeface="Times New Roman" panose="02020603050405020304" pitchFamily="18" charset="0"/>
            </a:endParaRPr>
          </a:p>
        </p:txBody>
      </p:sp>
      <p:sp>
        <p:nvSpPr>
          <p:cNvPr id="7" name="文本框 6"/>
          <p:cNvSpPr txBox="1"/>
          <p:nvPr/>
        </p:nvSpPr>
        <p:spPr>
          <a:xfrm>
            <a:off x="1900873" y="4593092"/>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7</a:t>
            </a:r>
            <a:endParaRPr lang="zh-CN" altLang="en-US" sz="1400" dirty="0">
              <a:latin typeface="Times New Roman" panose="02020603050405020304" pitchFamily="18" charset="0"/>
              <a:cs typeface="Times New Roman" panose="02020603050405020304" pitchFamily="18" charset="0"/>
            </a:endParaRPr>
          </a:p>
        </p:txBody>
      </p:sp>
      <p:cxnSp>
        <p:nvCxnSpPr>
          <p:cNvPr id="8" name="直接连接符 7"/>
          <p:cNvCxnSpPr/>
          <p:nvPr/>
        </p:nvCxnSpPr>
        <p:spPr>
          <a:xfrm flipV="1">
            <a:off x="1467406" y="2139141"/>
            <a:ext cx="0" cy="2290209"/>
          </a:xfrm>
          <a:prstGeom prst="line">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167289" y="4469350"/>
            <a:ext cx="23943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0</a:t>
            </a:r>
            <a:endParaRPr lang="zh-CN" altLang="en-US" sz="1400" dirty="0">
              <a:latin typeface="Times New Roman" panose="02020603050405020304" pitchFamily="18" charset="0"/>
              <a:cs typeface="Times New Roman" panose="02020603050405020304" pitchFamily="18" charset="0"/>
            </a:endParaRPr>
          </a:p>
        </p:txBody>
      </p:sp>
      <p:sp>
        <p:nvSpPr>
          <p:cNvPr id="10" name="文本框 9"/>
          <p:cNvSpPr txBox="1"/>
          <p:nvPr/>
        </p:nvSpPr>
        <p:spPr>
          <a:xfrm>
            <a:off x="797280" y="1683047"/>
            <a:ext cx="1335172" cy="414922"/>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gn="ct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身高</a:t>
            </a:r>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/cm</a:t>
            </a:r>
            <a:endParaRPr lang="zh-CN" altLang="en-US" sz="16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1" name="文本框 10"/>
          <p:cNvSpPr txBox="1"/>
          <p:nvPr/>
        </p:nvSpPr>
        <p:spPr>
          <a:xfrm>
            <a:off x="2439987" y="4594877"/>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8</a:t>
            </a:r>
            <a:endParaRPr lang="zh-CN" altLang="en-US" sz="1400" dirty="0">
              <a:latin typeface="Times New Roman" panose="02020603050405020304" pitchFamily="18" charset="0"/>
              <a:cs typeface="Times New Roman" panose="02020603050405020304" pitchFamily="18" charset="0"/>
            </a:endParaRPr>
          </a:p>
        </p:txBody>
      </p:sp>
      <p:sp>
        <p:nvSpPr>
          <p:cNvPr id="12" name="文本框 11"/>
          <p:cNvSpPr txBox="1"/>
          <p:nvPr/>
        </p:nvSpPr>
        <p:spPr>
          <a:xfrm>
            <a:off x="3022279" y="4593091"/>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9</a:t>
            </a:r>
            <a:endParaRPr lang="zh-CN" altLang="en-US" sz="1400" dirty="0">
              <a:latin typeface="Times New Roman" panose="02020603050405020304" pitchFamily="18" charset="0"/>
              <a:cs typeface="Times New Roman" panose="02020603050405020304" pitchFamily="18" charset="0"/>
            </a:endParaRPr>
          </a:p>
        </p:txBody>
      </p:sp>
      <p:sp>
        <p:nvSpPr>
          <p:cNvPr id="13" name="文本框 12"/>
          <p:cNvSpPr txBox="1"/>
          <p:nvPr/>
        </p:nvSpPr>
        <p:spPr>
          <a:xfrm>
            <a:off x="3562977" y="4594053"/>
            <a:ext cx="3821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10</a:t>
            </a:r>
            <a:endParaRPr lang="zh-CN" altLang="en-US" sz="1400" dirty="0">
              <a:latin typeface="Times New Roman" panose="02020603050405020304" pitchFamily="18" charset="0"/>
              <a:cs typeface="Times New Roman" panose="02020603050405020304" pitchFamily="18" charset="0"/>
            </a:endParaRPr>
          </a:p>
        </p:txBody>
      </p:sp>
      <p:sp>
        <p:nvSpPr>
          <p:cNvPr id="14" name="文本框 13"/>
          <p:cNvSpPr txBox="1"/>
          <p:nvPr/>
        </p:nvSpPr>
        <p:spPr>
          <a:xfrm>
            <a:off x="4121489" y="4593091"/>
            <a:ext cx="384191"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11</a:t>
            </a:r>
            <a:endParaRPr lang="zh-CN" altLang="en-US" sz="1400" dirty="0">
              <a:latin typeface="Times New Roman" panose="02020603050405020304" pitchFamily="18" charset="0"/>
              <a:cs typeface="Times New Roman" panose="02020603050405020304" pitchFamily="18" charset="0"/>
            </a:endParaRPr>
          </a:p>
        </p:txBody>
      </p:sp>
      <p:sp>
        <p:nvSpPr>
          <p:cNvPr id="15" name="文本框 14"/>
          <p:cNvSpPr txBox="1"/>
          <p:nvPr/>
        </p:nvSpPr>
        <p:spPr>
          <a:xfrm>
            <a:off x="4682086" y="4593091"/>
            <a:ext cx="371938"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12</a:t>
            </a:r>
            <a:endParaRPr lang="zh-CN" altLang="en-US" sz="1400" dirty="0">
              <a:latin typeface="Times New Roman" panose="02020603050405020304" pitchFamily="18" charset="0"/>
              <a:cs typeface="Times New Roman" panose="02020603050405020304" pitchFamily="18" charset="0"/>
            </a:endParaRPr>
          </a:p>
        </p:txBody>
      </p:sp>
      <p:sp>
        <p:nvSpPr>
          <p:cNvPr id="16" name="文本框 15"/>
          <p:cNvSpPr txBox="1"/>
          <p:nvPr/>
        </p:nvSpPr>
        <p:spPr>
          <a:xfrm>
            <a:off x="5256753" y="4593091"/>
            <a:ext cx="376777"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13</a:t>
            </a:r>
            <a:endParaRPr lang="zh-CN" altLang="en-US" sz="1400" dirty="0">
              <a:latin typeface="Times New Roman" panose="02020603050405020304" pitchFamily="18" charset="0"/>
              <a:cs typeface="Times New Roman" panose="02020603050405020304" pitchFamily="18" charset="0"/>
            </a:endParaRPr>
          </a:p>
        </p:txBody>
      </p:sp>
      <p:sp>
        <p:nvSpPr>
          <p:cNvPr id="17" name="文本框 16"/>
          <p:cNvSpPr txBox="1"/>
          <p:nvPr/>
        </p:nvSpPr>
        <p:spPr>
          <a:xfrm>
            <a:off x="5806172" y="4593091"/>
            <a:ext cx="37677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14</a:t>
            </a:r>
            <a:endParaRPr lang="zh-CN" altLang="en-US" sz="1400" dirty="0">
              <a:latin typeface="Times New Roman" panose="02020603050405020304" pitchFamily="18" charset="0"/>
              <a:cs typeface="Times New Roman" panose="02020603050405020304" pitchFamily="18" charset="0"/>
            </a:endParaRPr>
          </a:p>
        </p:txBody>
      </p:sp>
      <p:sp>
        <p:nvSpPr>
          <p:cNvPr id="18" name="文本框 17"/>
          <p:cNvSpPr txBox="1"/>
          <p:nvPr/>
        </p:nvSpPr>
        <p:spPr>
          <a:xfrm>
            <a:off x="6379013" y="4593091"/>
            <a:ext cx="436945"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15</a:t>
            </a:r>
            <a:endParaRPr lang="zh-CN" altLang="en-US" sz="1400" dirty="0">
              <a:latin typeface="Times New Roman" panose="02020603050405020304" pitchFamily="18" charset="0"/>
              <a:cs typeface="Times New Roman" panose="02020603050405020304" pitchFamily="18" charset="0"/>
            </a:endParaRPr>
          </a:p>
        </p:txBody>
      </p:sp>
      <p:sp>
        <p:nvSpPr>
          <p:cNvPr id="21" name="文本框 20"/>
          <p:cNvSpPr txBox="1"/>
          <p:nvPr/>
        </p:nvSpPr>
        <p:spPr>
          <a:xfrm>
            <a:off x="1001196" y="4266333"/>
            <a:ext cx="473427"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120</a:t>
            </a:r>
            <a:endParaRPr lang="zh-CN" altLang="en-US" sz="1400" dirty="0">
              <a:latin typeface="Times New Roman" panose="02020603050405020304" pitchFamily="18" charset="0"/>
              <a:cs typeface="Times New Roman" panose="02020603050405020304" pitchFamily="18" charset="0"/>
            </a:endParaRPr>
          </a:p>
        </p:txBody>
      </p:sp>
      <p:sp>
        <p:nvSpPr>
          <p:cNvPr id="22" name="文本框 21"/>
          <p:cNvSpPr txBox="1"/>
          <p:nvPr/>
        </p:nvSpPr>
        <p:spPr>
          <a:xfrm>
            <a:off x="1001898" y="4054623"/>
            <a:ext cx="46417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125</a:t>
            </a:r>
            <a:endParaRPr lang="zh-CN" altLang="en-US" sz="1400" dirty="0">
              <a:latin typeface="Times New Roman" panose="02020603050405020304" pitchFamily="18" charset="0"/>
              <a:cs typeface="Times New Roman" panose="02020603050405020304" pitchFamily="18" charset="0"/>
            </a:endParaRPr>
          </a:p>
        </p:txBody>
      </p:sp>
      <p:sp>
        <p:nvSpPr>
          <p:cNvPr id="23" name="文本框 22"/>
          <p:cNvSpPr txBox="1"/>
          <p:nvPr/>
        </p:nvSpPr>
        <p:spPr>
          <a:xfrm>
            <a:off x="1001196" y="3861632"/>
            <a:ext cx="473428"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130</a:t>
            </a:r>
            <a:endParaRPr lang="zh-CN" altLang="en-US" sz="1400" dirty="0">
              <a:latin typeface="Times New Roman" panose="02020603050405020304" pitchFamily="18" charset="0"/>
              <a:cs typeface="Times New Roman" panose="02020603050405020304" pitchFamily="18" charset="0"/>
            </a:endParaRPr>
          </a:p>
        </p:txBody>
      </p:sp>
      <p:sp>
        <p:nvSpPr>
          <p:cNvPr id="24" name="文本框 23"/>
          <p:cNvSpPr txBox="1"/>
          <p:nvPr/>
        </p:nvSpPr>
        <p:spPr>
          <a:xfrm>
            <a:off x="992507" y="3642663"/>
            <a:ext cx="458387"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135</a:t>
            </a:r>
            <a:endParaRPr lang="zh-CN" altLang="en-US" sz="1400" dirty="0">
              <a:latin typeface="Times New Roman" panose="02020603050405020304" pitchFamily="18" charset="0"/>
              <a:cs typeface="Times New Roman" panose="02020603050405020304" pitchFamily="18" charset="0"/>
            </a:endParaRPr>
          </a:p>
        </p:txBody>
      </p:sp>
      <p:sp>
        <p:nvSpPr>
          <p:cNvPr id="25" name="文本框 24"/>
          <p:cNvSpPr txBox="1"/>
          <p:nvPr/>
        </p:nvSpPr>
        <p:spPr>
          <a:xfrm>
            <a:off x="1001196" y="3437908"/>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140</a:t>
            </a:r>
            <a:endParaRPr lang="zh-CN" altLang="en-US" sz="1400" dirty="0">
              <a:latin typeface="Times New Roman" panose="02020603050405020304" pitchFamily="18" charset="0"/>
              <a:cs typeface="Times New Roman" panose="02020603050405020304" pitchFamily="18" charset="0"/>
            </a:endParaRPr>
          </a:p>
        </p:txBody>
      </p:sp>
      <p:sp>
        <p:nvSpPr>
          <p:cNvPr id="26" name="文本框 25"/>
          <p:cNvSpPr txBox="1"/>
          <p:nvPr/>
        </p:nvSpPr>
        <p:spPr>
          <a:xfrm>
            <a:off x="1001960" y="3226155"/>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145</a:t>
            </a:r>
            <a:endParaRPr lang="zh-CN" altLang="en-US" sz="1400" dirty="0">
              <a:latin typeface="Times New Roman" panose="02020603050405020304" pitchFamily="18" charset="0"/>
              <a:cs typeface="Times New Roman" panose="02020603050405020304" pitchFamily="18" charset="0"/>
            </a:endParaRPr>
          </a:p>
        </p:txBody>
      </p:sp>
      <p:sp>
        <p:nvSpPr>
          <p:cNvPr id="27" name="文本框 26"/>
          <p:cNvSpPr txBox="1"/>
          <p:nvPr/>
        </p:nvSpPr>
        <p:spPr>
          <a:xfrm>
            <a:off x="1001960" y="3003098"/>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150</a:t>
            </a:r>
            <a:endParaRPr lang="zh-CN" altLang="en-US" sz="1400" dirty="0">
              <a:latin typeface="Times New Roman" panose="02020603050405020304" pitchFamily="18" charset="0"/>
              <a:cs typeface="Times New Roman" panose="02020603050405020304" pitchFamily="18" charset="0"/>
            </a:endParaRPr>
          </a:p>
        </p:txBody>
      </p:sp>
      <p:sp>
        <p:nvSpPr>
          <p:cNvPr id="28" name="文本框 27"/>
          <p:cNvSpPr txBox="1"/>
          <p:nvPr/>
        </p:nvSpPr>
        <p:spPr>
          <a:xfrm>
            <a:off x="997334" y="2788046"/>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155</a:t>
            </a:r>
            <a:endParaRPr lang="zh-CN" altLang="en-US" sz="1400" dirty="0">
              <a:latin typeface="Times New Roman" panose="02020603050405020304" pitchFamily="18" charset="0"/>
              <a:cs typeface="Times New Roman" panose="02020603050405020304" pitchFamily="18" charset="0"/>
            </a:endParaRPr>
          </a:p>
        </p:txBody>
      </p:sp>
      <p:sp>
        <p:nvSpPr>
          <p:cNvPr id="29" name="文本框 28"/>
          <p:cNvSpPr txBox="1"/>
          <p:nvPr/>
        </p:nvSpPr>
        <p:spPr>
          <a:xfrm>
            <a:off x="992708" y="2595053"/>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160</a:t>
            </a:r>
            <a:endParaRPr lang="zh-CN" altLang="en-US" sz="1400" dirty="0">
              <a:latin typeface="Times New Roman" panose="02020603050405020304" pitchFamily="18" charset="0"/>
              <a:cs typeface="Times New Roman" panose="02020603050405020304" pitchFamily="18" charset="0"/>
            </a:endParaRPr>
          </a:p>
        </p:txBody>
      </p:sp>
      <p:sp>
        <p:nvSpPr>
          <p:cNvPr id="30" name="文本框 29"/>
          <p:cNvSpPr txBox="1"/>
          <p:nvPr/>
        </p:nvSpPr>
        <p:spPr>
          <a:xfrm>
            <a:off x="996955" y="2403188"/>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165</a:t>
            </a:r>
            <a:endParaRPr lang="zh-CN" altLang="en-US" sz="1400" dirty="0">
              <a:latin typeface="Times New Roman" panose="02020603050405020304" pitchFamily="18" charset="0"/>
              <a:cs typeface="Times New Roman" panose="02020603050405020304" pitchFamily="18" charset="0"/>
            </a:endParaRPr>
          </a:p>
        </p:txBody>
      </p:sp>
      <p:sp>
        <p:nvSpPr>
          <p:cNvPr id="31" name="文本框 30"/>
          <p:cNvSpPr txBox="1"/>
          <p:nvPr/>
        </p:nvSpPr>
        <p:spPr>
          <a:xfrm>
            <a:off x="1001960" y="2194934"/>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170</a:t>
            </a:r>
            <a:endParaRPr lang="zh-CN" altLang="en-US" sz="1400" dirty="0">
              <a:latin typeface="Times New Roman" panose="02020603050405020304" pitchFamily="18" charset="0"/>
              <a:cs typeface="Times New Roman" panose="02020603050405020304" pitchFamily="18" charset="0"/>
            </a:endParaRPr>
          </a:p>
        </p:txBody>
      </p:sp>
      <p:sp>
        <p:nvSpPr>
          <p:cNvPr id="32" name="任意多边形: 形状 31"/>
          <p:cNvSpPr/>
          <p:nvPr/>
        </p:nvSpPr>
        <p:spPr>
          <a:xfrm>
            <a:off x="1461849" y="4421029"/>
            <a:ext cx="49372" cy="188611"/>
          </a:xfrm>
          <a:custGeom>
            <a:avLst/>
            <a:gdLst>
              <a:gd name="connsiteX0" fmla="*/ 11906 w 59531"/>
              <a:gd name="connsiteY0" fmla="*/ 0 h 183357"/>
              <a:gd name="connsiteX1" fmla="*/ 59531 w 59531"/>
              <a:gd name="connsiteY1" fmla="*/ 42863 h 183357"/>
              <a:gd name="connsiteX2" fmla="*/ 4763 w 59531"/>
              <a:gd name="connsiteY2" fmla="*/ 71438 h 183357"/>
              <a:gd name="connsiteX3" fmla="*/ 45244 w 59531"/>
              <a:gd name="connsiteY3" fmla="*/ 114300 h 183357"/>
              <a:gd name="connsiteX4" fmla="*/ 2381 w 59531"/>
              <a:gd name="connsiteY4" fmla="*/ 150019 h 183357"/>
              <a:gd name="connsiteX5" fmla="*/ 0 w 59531"/>
              <a:gd name="connsiteY5" fmla="*/ 183357 h 18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1" h="183357">
                <a:moveTo>
                  <a:pt x="11906" y="0"/>
                </a:moveTo>
                <a:lnTo>
                  <a:pt x="59531" y="42863"/>
                </a:lnTo>
                <a:lnTo>
                  <a:pt x="4763" y="71438"/>
                </a:lnTo>
                <a:lnTo>
                  <a:pt x="45244" y="114300"/>
                </a:lnTo>
                <a:lnTo>
                  <a:pt x="2381" y="150019"/>
                </a:lnTo>
                <a:lnTo>
                  <a:pt x="0" y="183357"/>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1767063" y="3790959"/>
            <a:ext cx="530915" cy="452053"/>
            <a:chOff x="1930619" y="3039171"/>
            <a:chExt cx="557056" cy="491537"/>
          </a:xfrm>
        </p:grpSpPr>
        <p:sp>
          <p:nvSpPr>
            <p:cNvPr id="34" name="椭圆 33"/>
            <p:cNvSpPr/>
            <p:nvPr/>
          </p:nvSpPr>
          <p:spPr>
            <a:xfrm>
              <a:off x="2171375" y="3452419"/>
              <a:ext cx="75545" cy="78289"/>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35" name="TextBox 121"/>
            <p:cNvSpPr txBox="1">
              <a:spLocks noChangeArrowheads="1"/>
            </p:cNvSpPr>
            <p:nvPr/>
          </p:nvSpPr>
          <p:spPr bwMode="auto">
            <a:xfrm>
              <a:off x="1930619" y="3039171"/>
              <a:ext cx="557056"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125</a:t>
              </a:r>
              <a:endParaRPr lang="zh-CN" altLang="en-US"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69" name="矩形 68"/>
          <p:cNvSpPr/>
          <p:nvPr/>
        </p:nvSpPr>
        <p:spPr>
          <a:xfrm>
            <a:off x="7110531" y="1700651"/>
            <a:ext cx="750350" cy="67021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69"/>
          <p:cNvSpPr txBox="1"/>
          <p:nvPr/>
        </p:nvSpPr>
        <p:spPr>
          <a:xfrm>
            <a:off x="7825456" y="1617858"/>
            <a:ext cx="750350" cy="784254"/>
          </a:xfrm>
          <a:prstGeom prst="rect">
            <a:avLst/>
          </a:prstGeom>
          <a:noFill/>
        </p:spPr>
        <p:txBody>
          <a:bodyPr wrap="square" rtlCol="0">
            <a:spAutoFit/>
          </a:bodyPr>
          <a:lstStyle>
            <a:defPPr>
              <a:defRPr lang="zh-CN"/>
            </a:defPPr>
            <a:lvl1pPr>
              <a:lnSpc>
                <a:spcPct val="100000"/>
              </a:lnSpc>
              <a:defRPr sz="1600">
                <a:ln>
                  <a:solidFill>
                    <a:schemeClr val="tx1"/>
                  </a:solidFill>
                </a:ln>
                <a:latin typeface="Times New Roman" panose="02020603050405020304" pitchFamily="18" charset="0"/>
                <a:ea typeface="楷体" panose="02010609060101010101" pitchFamily="49" charset="-122"/>
                <a:cs typeface="Times New Roman" panose="02020603050405020304" pitchFamily="18" charset="0"/>
              </a:defRPr>
            </a:lvl1pPr>
          </a:lstStyle>
          <a:p>
            <a:pPr>
              <a:lnSpc>
                <a:spcPct val="150000"/>
              </a:lnSpc>
            </a:pPr>
            <a:r>
              <a:rPr lang="zh-CN" altLang="en-US" dirty="0"/>
              <a:t>男生</a:t>
            </a:r>
            <a:endParaRPr lang="en-US" altLang="zh-CN" dirty="0"/>
          </a:p>
          <a:p>
            <a:pPr>
              <a:lnSpc>
                <a:spcPct val="150000"/>
              </a:lnSpc>
            </a:pPr>
            <a:r>
              <a:rPr lang="zh-CN" altLang="en-US" dirty="0"/>
              <a:t>女生</a:t>
            </a:r>
            <a:endParaRPr lang="zh-CN" altLang="en-US" dirty="0"/>
          </a:p>
        </p:txBody>
      </p:sp>
      <p:grpSp>
        <p:nvGrpSpPr>
          <p:cNvPr id="74" name="组合 73"/>
          <p:cNvGrpSpPr/>
          <p:nvPr/>
        </p:nvGrpSpPr>
        <p:grpSpPr>
          <a:xfrm>
            <a:off x="7245522" y="1847536"/>
            <a:ext cx="486019" cy="72000"/>
            <a:chOff x="7053838" y="1647047"/>
            <a:chExt cx="486019" cy="72000"/>
          </a:xfrm>
        </p:grpSpPr>
        <p:cxnSp>
          <p:nvCxnSpPr>
            <p:cNvPr id="72" name="直接连接符 71"/>
            <p:cNvCxnSpPr/>
            <p:nvPr/>
          </p:nvCxnSpPr>
          <p:spPr>
            <a:xfrm>
              <a:off x="7053838" y="1683047"/>
              <a:ext cx="486019"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a:off x="7287366" y="1647047"/>
              <a:ext cx="72000" cy="72000"/>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6" name="组合 75"/>
          <p:cNvGrpSpPr/>
          <p:nvPr/>
        </p:nvGrpSpPr>
        <p:grpSpPr>
          <a:xfrm>
            <a:off x="7259065" y="2193422"/>
            <a:ext cx="486019" cy="72000"/>
            <a:chOff x="7053838" y="1647047"/>
            <a:chExt cx="486019" cy="72000"/>
          </a:xfrm>
          <a:solidFill>
            <a:srgbClr val="FF0000"/>
          </a:solidFill>
        </p:grpSpPr>
        <p:cxnSp>
          <p:nvCxnSpPr>
            <p:cNvPr id="77" name="直接连接符 76"/>
            <p:cNvCxnSpPr/>
            <p:nvPr/>
          </p:nvCxnSpPr>
          <p:spPr>
            <a:xfrm>
              <a:off x="7053838" y="1683047"/>
              <a:ext cx="486019" cy="0"/>
            </a:xfrm>
            <a:prstGeom prst="line">
              <a:avLst/>
            </a:prstGeom>
            <a:grpFill/>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8" name="椭圆 77"/>
            <p:cNvSpPr/>
            <p:nvPr/>
          </p:nvSpPr>
          <p:spPr>
            <a:xfrm>
              <a:off x="7287366" y="1647047"/>
              <a:ext cx="72000" cy="72000"/>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0" name="组合 79"/>
          <p:cNvGrpSpPr/>
          <p:nvPr/>
        </p:nvGrpSpPr>
        <p:grpSpPr>
          <a:xfrm>
            <a:off x="2333261" y="3477433"/>
            <a:ext cx="530915" cy="452053"/>
            <a:chOff x="1930619" y="3039171"/>
            <a:chExt cx="557056" cy="491537"/>
          </a:xfrm>
        </p:grpSpPr>
        <p:sp>
          <p:nvSpPr>
            <p:cNvPr id="81" name="椭圆 80"/>
            <p:cNvSpPr/>
            <p:nvPr/>
          </p:nvSpPr>
          <p:spPr>
            <a:xfrm>
              <a:off x="2171375" y="3452419"/>
              <a:ext cx="75545" cy="78289"/>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82" name="TextBox 121"/>
            <p:cNvSpPr txBox="1">
              <a:spLocks noChangeArrowheads="1"/>
            </p:cNvSpPr>
            <p:nvPr/>
          </p:nvSpPr>
          <p:spPr bwMode="auto">
            <a:xfrm>
              <a:off x="1930619" y="3039171"/>
              <a:ext cx="557056"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132</a:t>
              </a:r>
              <a:endParaRPr lang="zh-CN" altLang="en-US"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83" name="组合 82"/>
          <p:cNvGrpSpPr/>
          <p:nvPr/>
        </p:nvGrpSpPr>
        <p:grpSpPr>
          <a:xfrm>
            <a:off x="2904577" y="3312530"/>
            <a:ext cx="530915" cy="452053"/>
            <a:chOff x="1930619" y="3039171"/>
            <a:chExt cx="557056" cy="491537"/>
          </a:xfrm>
        </p:grpSpPr>
        <p:sp>
          <p:nvSpPr>
            <p:cNvPr id="84" name="椭圆 83"/>
            <p:cNvSpPr/>
            <p:nvPr/>
          </p:nvSpPr>
          <p:spPr>
            <a:xfrm>
              <a:off x="2171375" y="3452419"/>
              <a:ext cx="75545" cy="78289"/>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85" name="TextBox 121"/>
            <p:cNvSpPr txBox="1">
              <a:spLocks noChangeArrowheads="1"/>
            </p:cNvSpPr>
            <p:nvPr/>
          </p:nvSpPr>
          <p:spPr bwMode="auto">
            <a:xfrm>
              <a:off x="1930619" y="3039171"/>
              <a:ext cx="557056"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136</a:t>
              </a:r>
              <a:endParaRPr lang="zh-CN" altLang="en-US"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86" name="组合 85"/>
          <p:cNvGrpSpPr/>
          <p:nvPr/>
        </p:nvGrpSpPr>
        <p:grpSpPr>
          <a:xfrm>
            <a:off x="3463684" y="3163949"/>
            <a:ext cx="530915" cy="452053"/>
            <a:chOff x="1930619" y="3039171"/>
            <a:chExt cx="557056" cy="491537"/>
          </a:xfrm>
        </p:grpSpPr>
        <p:sp>
          <p:nvSpPr>
            <p:cNvPr id="87" name="椭圆 86"/>
            <p:cNvSpPr/>
            <p:nvPr/>
          </p:nvSpPr>
          <p:spPr>
            <a:xfrm>
              <a:off x="2171375" y="3452419"/>
              <a:ext cx="75545" cy="78289"/>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88" name="TextBox 121"/>
            <p:cNvSpPr txBox="1">
              <a:spLocks noChangeArrowheads="1"/>
            </p:cNvSpPr>
            <p:nvPr/>
          </p:nvSpPr>
          <p:spPr bwMode="auto">
            <a:xfrm>
              <a:off x="1930619" y="3039171"/>
              <a:ext cx="557056"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140</a:t>
              </a:r>
              <a:endParaRPr lang="zh-CN" altLang="en-US"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89" name="组合 88"/>
          <p:cNvGrpSpPr/>
          <p:nvPr/>
        </p:nvGrpSpPr>
        <p:grpSpPr>
          <a:xfrm>
            <a:off x="3902807" y="2909771"/>
            <a:ext cx="530915" cy="496340"/>
            <a:chOff x="1791108" y="2991016"/>
            <a:chExt cx="557056" cy="539692"/>
          </a:xfrm>
        </p:grpSpPr>
        <p:sp>
          <p:nvSpPr>
            <p:cNvPr id="90" name="椭圆 89"/>
            <p:cNvSpPr/>
            <p:nvPr/>
          </p:nvSpPr>
          <p:spPr>
            <a:xfrm>
              <a:off x="2171375" y="3452419"/>
              <a:ext cx="75545" cy="78289"/>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91" name="TextBox 121"/>
            <p:cNvSpPr txBox="1">
              <a:spLocks noChangeArrowheads="1"/>
            </p:cNvSpPr>
            <p:nvPr/>
          </p:nvSpPr>
          <p:spPr bwMode="auto">
            <a:xfrm>
              <a:off x="1791108" y="2991016"/>
              <a:ext cx="557056"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145</a:t>
              </a:r>
              <a:endParaRPr lang="zh-CN" altLang="en-US"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92" name="组合 91"/>
          <p:cNvGrpSpPr/>
          <p:nvPr/>
        </p:nvGrpSpPr>
        <p:grpSpPr>
          <a:xfrm>
            <a:off x="4602597" y="2658913"/>
            <a:ext cx="530915" cy="452053"/>
            <a:chOff x="1930619" y="3039171"/>
            <a:chExt cx="557056" cy="491537"/>
          </a:xfrm>
        </p:grpSpPr>
        <p:sp>
          <p:nvSpPr>
            <p:cNvPr id="93" name="椭圆 92"/>
            <p:cNvSpPr/>
            <p:nvPr/>
          </p:nvSpPr>
          <p:spPr>
            <a:xfrm>
              <a:off x="2171375" y="3452419"/>
              <a:ext cx="75545" cy="78289"/>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94" name="TextBox 121"/>
            <p:cNvSpPr txBox="1">
              <a:spLocks noChangeArrowheads="1"/>
            </p:cNvSpPr>
            <p:nvPr/>
          </p:nvSpPr>
          <p:spPr bwMode="auto">
            <a:xfrm>
              <a:off x="1930619" y="3039171"/>
              <a:ext cx="557056"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152</a:t>
              </a:r>
              <a:endParaRPr lang="zh-CN" altLang="en-US"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95" name="组合 94"/>
          <p:cNvGrpSpPr/>
          <p:nvPr/>
        </p:nvGrpSpPr>
        <p:grpSpPr>
          <a:xfrm>
            <a:off x="5172062" y="2323429"/>
            <a:ext cx="530915" cy="452053"/>
            <a:chOff x="1930619" y="3039171"/>
            <a:chExt cx="557056" cy="491537"/>
          </a:xfrm>
        </p:grpSpPr>
        <p:sp>
          <p:nvSpPr>
            <p:cNvPr id="96" name="椭圆 95"/>
            <p:cNvSpPr/>
            <p:nvPr/>
          </p:nvSpPr>
          <p:spPr>
            <a:xfrm>
              <a:off x="2171375" y="3452419"/>
              <a:ext cx="75545" cy="78289"/>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97" name="TextBox 121"/>
            <p:cNvSpPr txBox="1">
              <a:spLocks noChangeArrowheads="1"/>
            </p:cNvSpPr>
            <p:nvPr/>
          </p:nvSpPr>
          <p:spPr bwMode="auto">
            <a:xfrm>
              <a:off x="1930619" y="3039171"/>
              <a:ext cx="557056"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160</a:t>
              </a:r>
              <a:endParaRPr lang="zh-CN" altLang="en-US"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98" name="组合 97"/>
          <p:cNvGrpSpPr/>
          <p:nvPr/>
        </p:nvGrpSpPr>
        <p:grpSpPr>
          <a:xfrm>
            <a:off x="5736721" y="2064980"/>
            <a:ext cx="530915" cy="452053"/>
            <a:chOff x="1930619" y="3039171"/>
            <a:chExt cx="557056" cy="491537"/>
          </a:xfrm>
        </p:grpSpPr>
        <p:sp>
          <p:nvSpPr>
            <p:cNvPr id="99" name="椭圆 98"/>
            <p:cNvSpPr/>
            <p:nvPr/>
          </p:nvSpPr>
          <p:spPr>
            <a:xfrm>
              <a:off x="2171375" y="3452419"/>
              <a:ext cx="75545" cy="78289"/>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00" name="TextBox 121"/>
            <p:cNvSpPr txBox="1">
              <a:spLocks noChangeArrowheads="1"/>
            </p:cNvSpPr>
            <p:nvPr/>
          </p:nvSpPr>
          <p:spPr bwMode="auto">
            <a:xfrm>
              <a:off x="1930619" y="3039171"/>
              <a:ext cx="557056"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166</a:t>
              </a:r>
              <a:endParaRPr lang="zh-CN" altLang="en-US"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01" name="组合 100"/>
          <p:cNvGrpSpPr/>
          <p:nvPr/>
        </p:nvGrpSpPr>
        <p:grpSpPr>
          <a:xfrm>
            <a:off x="6299859" y="1911761"/>
            <a:ext cx="530915" cy="452053"/>
            <a:chOff x="1930619" y="3039171"/>
            <a:chExt cx="557056" cy="491537"/>
          </a:xfrm>
        </p:grpSpPr>
        <p:sp>
          <p:nvSpPr>
            <p:cNvPr id="102" name="椭圆 101"/>
            <p:cNvSpPr/>
            <p:nvPr/>
          </p:nvSpPr>
          <p:spPr>
            <a:xfrm>
              <a:off x="2171375" y="3452419"/>
              <a:ext cx="75545" cy="78289"/>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03" name="TextBox 121"/>
            <p:cNvSpPr txBox="1">
              <a:spLocks noChangeArrowheads="1"/>
            </p:cNvSpPr>
            <p:nvPr/>
          </p:nvSpPr>
          <p:spPr bwMode="auto">
            <a:xfrm>
              <a:off x="1930619" y="3039171"/>
              <a:ext cx="557056"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170</a:t>
              </a:r>
              <a:endParaRPr lang="zh-CN" altLang="en-US"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104" name="任意多边形: 形状 103"/>
          <p:cNvSpPr/>
          <p:nvPr/>
        </p:nvSpPr>
        <p:spPr>
          <a:xfrm>
            <a:off x="2026920" y="2331720"/>
            <a:ext cx="4541520" cy="1866900"/>
          </a:xfrm>
          <a:custGeom>
            <a:avLst/>
            <a:gdLst>
              <a:gd name="connsiteX0" fmla="*/ 0 w 4541520"/>
              <a:gd name="connsiteY0" fmla="*/ 1866900 h 1866900"/>
              <a:gd name="connsiteX1" fmla="*/ 571500 w 4541520"/>
              <a:gd name="connsiteY1" fmla="*/ 1569720 h 1866900"/>
              <a:gd name="connsiteX2" fmla="*/ 1143000 w 4541520"/>
              <a:gd name="connsiteY2" fmla="*/ 1402080 h 1866900"/>
              <a:gd name="connsiteX3" fmla="*/ 1706880 w 4541520"/>
              <a:gd name="connsiteY3" fmla="*/ 1242060 h 1866900"/>
              <a:gd name="connsiteX4" fmla="*/ 2270760 w 4541520"/>
              <a:gd name="connsiteY4" fmla="*/ 1043940 h 1866900"/>
              <a:gd name="connsiteX5" fmla="*/ 2842260 w 4541520"/>
              <a:gd name="connsiteY5" fmla="*/ 746760 h 1866900"/>
              <a:gd name="connsiteX6" fmla="*/ 3413760 w 4541520"/>
              <a:gd name="connsiteY6" fmla="*/ 411480 h 1866900"/>
              <a:gd name="connsiteX7" fmla="*/ 3977640 w 4541520"/>
              <a:gd name="connsiteY7" fmla="*/ 144780 h 1866900"/>
              <a:gd name="connsiteX8" fmla="*/ 4541520 w 4541520"/>
              <a:gd name="connsiteY8" fmla="*/ 0 h 186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1520" h="1866900">
                <a:moveTo>
                  <a:pt x="0" y="1866900"/>
                </a:moveTo>
                <a:lnTo>
                  <a:pt x="571500" y="1569720"/>
                </a:lnTo>
                <a:lnTo>
                  <a:pt x="1143000" y="1402080"/>
                </a:lnTo>
                <a:lnTo>
                  <a:pt x="1706880" y="1242060"/>
                </a:lnTo>
                <a:lnTo>
                  <a:pt x="2270760" y="1043940"/>
                </a:lnTo>
                <a:lnTo>
                  <a:pt x="2842260" y="746760"/>
                </a:lnTo>
                <a:lnTo>
                  <a:pt x="3413760" y="411480"/>
                </a:lnTo>
                <a:lnTo>
                  <a:pt x="3977640" y="144780"/>
                </a:lnTo>
                <a:lnTo>
                  <a:pt x="4541520" y="0"/>
                </a:lnTo>
              </a:path>
            </a:pathLst>
          </a:cu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5" name="组合 104"/>
          <p:cNvGrpSpPr/>
          <p:nvPr/>
        </p:nvGrpSpPr>
        <p:grpSpPr>
          <a:xfrm>
            <a:off x="1488026" y="4116692"/>
            <a:ext cx="596763" cy="395749"/>
            <a:chOff x="1637326" y="3260925"/>
            <a:chExt cx="626145" cy="430315"/>
          </a:xfrm>
        </p:grpSpPr>
        <p:sp>
          <p:nvSpPr>
            <p:cNvPr id="106" name="椭圆 105"/>
            <p:cNvSpPr/>
            <p:nvPr/>
          </p:nvSpPr>
          <p:spPr>
            <a:xfrm>
              <a:off x="2171375" y="3452419"/>
              <a:ext cx="75545" cy="782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07" name="TextBox 121"/>
            <p:cNvSpPr txBox="1">
              <a:spLocks noChangeArrowheads="1"/>
            </p:cNvSpPr>
            <p:nvPr/>
          </p:nvSpPr>
          <p:spPr bwMode="auto">
            <a:xfrm>
              <a:off x="1637326" y="3260925"/>
              <a:ext cx="626145"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123</a:t>
              </a:r>
              <a:endParaRPr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08" name="组合 107"/>
          <p:cNvGrpSpPr/>
          <p:nvPr/>
        </p:nvGrpSpPr>
        <p:grpSpPr>
          <a:xfrm>
            <a:off x="2559109" y="3866324"/>
            <a:ext cx="604280" cy="395749"/>
            <a:chOff x="2171375" y="3261754"/>
            <a:chExt cx="634032" cy="430315"/>
          </a:xfrm>
        </p:grpSpPr>
        <p:sp>
          <p:nvSpPr>
            <p:cNvPr id="109" name="椭圆 108"/>
            <p:cNvSpPr/>
            <p:nvPr/>
          </p:nvSpPr>
          <p:spPr>
            <a:xfrm>
              <a:off x="2171375" y="3452419"/>
              <a:ext cx="75545" cy="782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10" name="TextBox 121"/>
            <p:cNvSpPr txBox="1">
              <a:spLocks noChangeArrowheads="1"/>
            </p:cNvSpPr>
            <p:nvPr/>
          </p:nvSpPr>
          <p:spPr bwMode="auto">
            <a:xfrm>
              <a:off x="2179262" y="3261754"/>
              <a:ext cx="626145"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128</a:t>
              </a:r>
              <a:endParaRPr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11" name="组合 110"/>
          <p:cNvGrpSpPr/>
          <p:nvPr/>
        </p:nvGrpSpPr>
        <p:grpSpPr>
          <a:xfrm>
            <a:off x="3108588" y="3705864"/>
            <a:ext cx="596763" cy="395749"/>
            <a:chOff x="2139656" y="3403139"/>
            <a:chExt cx="626145" cy="430315"/>
          </a:xfrm>
        </p:grpSpPr>
        <p:sp>
          <p:nvSpPr>
            <p:cNvPr id="112" name="椭圆 111"/>
            <p:cNvSpPr/>
            <p:nvPr/>
          </p:nvSpPr>
          <p:spPr>
            <a:xfrm>
              <a:off x="2171375" y="3452419"/>
              <a:ext cx="75545" cy="782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13" name="TextBox 121"/>
            <p:cNvSpPr txBox="1">
              <a:spLocks noChangeArrowheads="1"/>
            </p:cNvSpPr>
            <p:nvPr/>
          </p:nvSpPr>
          <p:spPr bwMode="auto">
            <a:xfrm>
              <a:off x="2139656" y="3403139"/>
              <a:ext cx="626145"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135</a:t>
              </a:r>
              <a:endParaRPr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14" name="组合 113"/>
          <p:cNvGrpSpPr/>
          <p:nvPr/>
        </p:nvGrpSpPr>
        <p:grpSpPr>
          <a:xfrm>
            <a:off x="3692458" y="3438954"/>
            <a:ext cx="618732" cy="395749"/>
            <a:chOff x="2171375" y="3403230"/>
            <a:chExt cx="649196" cy="430315"/>
          </a:xfrm>
        </p:grpSpPr>
        <p:sp>
          <p:nvSpPr>
            <p:cNvPr id="115" name="椭圆 114"/>
            <p:cNvSpPr/>
            <p:nvPr/>
          </p:nvSpPr>
          <p:spPr>
            <a:xfrm>
              <a:off x="2171375" y="3452419"/>
              <a:ext cx="75545" cy="782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16" name="TextBox 121"/>
            <p:cNvSpPr txBox="1">
              <a:spLocks noChangeArrowheads="1"/>
            </p:cNvSpPr>
            <p:nvPr/>
          </p:nvSpPr>
          <p:spPr bwMode="auto">
            <a:xfrm>
              <a:off x="2194426" y="3403230"/>
              <a:ext cx="626145"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141</a:t>
              </a:r>
              <a:endParaRPr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17" name="组合 116"/>
          <p:cNvGrpSpPr/>
          <p:nvPr/>
        </p:nvGrpSpPr>
        <p:grpSpPr>
          <a:xfrm>
            <a:off x="4256934" y="3212839"/>
            <a:ext cx="596763" cy="395749"/>
            <a:chOff x="2162268" y="3435136"/>
            <a:chExt cx="626145" cy="430315"/>
          </a:xfrm>
        </p:grpSpPr>
        <p:sp>
          <p:nvSpPr>
            <p:cNvPr id="118" name="椭圆 117"/>
            <p:cNvSpPr/>
            <p:nvPr/>
          </p:nvSpPr>
          <p:spPr>
            <a:xfrm>
              <a:off x="2171375" y="3452419"/>
              <a:ext cx="75545" cy="782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19" name="TextBox 121"/>
            <p:cNvSpPr txBox="1">
              <a:spLocks noChangeArrowheads="1"/>
            </p:cNvSpPr>
            <p:nvPr/>
          </p:nvSpPr>
          <p:spPr bwMode="auto">
            <a:xfrm>
              <a:off x="2162268" y="3435136"/>
              <a:ext cx="626145"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147</a:t>
              </a:r>
              <a:endParaRPr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20" name="组合 119"/>
          <p:cNvGrpSpPr/>
          <p:nvPr/>
        </p:nvGrpSpPr>
        <p:grpSpPr>
          <a:xfrm>
            <a:off x="4807241" y="2959763"/>
            <a:ext cx="596763" cy="395749"/>
            <a:chOff x="2146056" y="3418375"/>
            <a:chExt cx="626145" cy="430315"/>
          </a:xfrm>
        </p:grpSpPr>
        <p:sp>
          <p:nvSpPr>
            <p:cNvPr id="121" name="椭圆 120"/>
            <p:cNvSpPr/>
            <p:nvPr/>
          </p:nvSpPr>
          <p:spPr>
            <a:xfrm>
              <a:off x="2171375" y="3452419"/>
              <a:ext cx="75545" cy="782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22" name="TextBox 121"/>
            <p:cNvSpPr txBox="1">
              <a:spLocks noChangeArrowheads="1"/>
            </p:cNvSpPr>
            <p:nvPr/>
          </p:nvSpPr>
          <p:spPr bwMode="auto">
            <a:xfrm>
              <a:off x="2146056" y="3418375"/>
              <a:ext cx="626145"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153</a:t>
              </a:r>
              <a:endParaRPr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23" name="组合 122"/>
          <p:cNvGrpSpPr/>
          <p:nvPr/>
        </p:nvGrpSpPr>
        <p:grpSpPr>
          <a:xfrm>
            <a:off x="5316385" y="2817090"/>
            <a:ext cx="596763" cy="395749"/>
            <a:chOff x="2085849" y="3418963"/>
            <a:chExt cx="626145" cy="430315"/>
          </a:xfrm>
        </p:grpSpPr>
        <p:sp>
          <p:nvSpPr>
            <p:cNvPr id="124" name="椭圆 123"/>
            <p:cNvSpPr/>
            <p:nvPr/>
          </p:nvSpPr>
          <p:spPr>
            <a:xfrm>
              <a:off x="2171375" y="3452419"/>
              <a:ext cx="75545" cy="782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25" name="TextBox 121"/>
            <p:cNvSpPr txBox="1">
              <a:spLocks noChangeArrowheads="1"/>
            </p:cNvSpPr>
            <p:nvPr/>
          </p:nvSpPr>
          <p:spPr bwMode="auto">
            <a:xfrm>
              <a:off x="2085849" y="3418963"/>
              <a:ext cx="626145"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156</a:t>
              </a:r>
              <a:endParaRPr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26" name="组合 125"/>
          <p:cNvGrpSpPr/>
          <p:nvPr/>
        </p:nvGrpSpPr>
        <p:grpSpPr>
          <a:xfrm>
            <a:off x="5892857" y="2784333"/>
            <a:ext cx="596763" cy="403843"/>
            <a:chOff x="2092401" y="3452419"/>
            <a:chExt cx="626145" cy="439116"/>
          </a:xfrm>
        </p:grpSpPr>
        <p:sp>
          <p:nvSpPr>
            <p:cNvPr id="127" name="椭圆 126"/>
            <p:cNvSpPr/>
            <p:nvPr/>
          </p:nvSpPr>
          <p:spPr>
            <a:xfrm>
              <a:off x="2171375" y="3452419"/>
              <a:ext cx="75545" cy="782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28" name="TextBox 121"/>
            <p:cNvSpPr txBox="1">
              <a:spLocks noChangeArrowheads="1"/>
            </p:cNvSpPr>
            <p:nvPr/>
          </p:nvSpPr>
          <p:spPr bwMode="auto">
            <a:xfrm>
              <a:off x="2092401" y="3461220"/>
              <a:ext cx="626145"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158</a:t>
              </a:r>
              <a:endParaRPr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29" name="组合 128"/>
          <p:cNvGrpSpPr/>
          <p:nvPr/>
        </p:nvGrpSpPr>
        <p:grpSpPr>
          <a:xfrm>
            <a:off x="6529317" y="2524109"/>
            <a:ext cx="604280" cy="395749"/>
            <a:chOff x="2171375" y="3261754"/>
            <a:chExt cx="634032" cy="430315"/>
          </a:xfrm>
        </p:grpSpPr>
        <p:sp>
          <p:nvSpPr>
            <p:cNvPr id="130" name="椭圆 129"/>
            <p:cNvSpPr/>
            <p:nvPr/>
          </p:nvSpPr>
          <p:spPr>
            <a:xfrm>
              <a:off x="2171375" y="3452419"/>
              <a:ext cx="75545" cy="7828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FF"/>
                </a:solidFill>
              </a:endParaRPr>
            </a:p>
          </p:txBody>
        </p:sp>
        <p:sp>
          <p:nvSpPr>
            <p:cNvPr id="131" name="TextBox 121"/>
            <p:cNvSpPr txBox="1">
              <a:spLocks noChangeArrowheads="1"/>
            </p:cNvSpPr>
            <p:nvPr/>
          </p:nvSpPr>
          <p:spPr bwMode="auto">
            <a:xfrm>
              <a:off x="2179262" y="3261754"/>
              <a:ext cx="626145" cy="4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160</a:t>
              </a:r>
              <a:endParaRPr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132" name="任意多边形: 形状 131"/>
          <p:cNvSpPr/>
          <p:nvPr/>
        </p:nvSpPr>
        <p:spPr>
          <a:xfrm>
            <a:off x="2034540" y="2743200"/>
            <a:ext cx="4549140" cy="1577340"/>
          </a:xfrm>
          <a:custGeom>
            <a:avLst/>
            <a:gdLst>
              <a:gd name="connsiteX0" fmla="*/ 0 w 4549140"/>
              <a:gd name="connsiteY0" fmla="*/ 1577340 h 1577340"/>
              <a:gd name="connsiteX1" fmla="*/ 556260 w 4549140"/>
              <a:gd name="connsiteY1" fmla="*/ 1341120 h 1577340"/>
              <a:gd name="connsiteX2" fmla="*/ 1135380 w 4549140"/>
              <a:gd name="connsiteY2" fmla="*/ 1043940 h 1577340"/>
              <a:gd name="connsiteX3" fmla="*/ 1699260 w 4549140"/>
              <a:gd name="connsiteY3" fmla="*/ 769620 h 1577340"/>
              <a:gd name="connsiteX4" fmla="*/ 2255520 w 4549140"/>
              <a:gd name="connsiteY4" fmla="*/ 525780 h 1577340"/>
              <a:gd name="connsiteX5" fmla="*/ 2827020 w 4549140"/>
              <a:gd name="connsiteY5" fmla="*/ 289560 h 1577340"/>
              <a:gd name="connsiteX6" fmla="*/ 3406140 w 4549140"/>
              <a:gd name="connsiteY6" fmla="*/ 144780 h 1577340"/>
              <a:gd name="connsiteX7" fmla="*/ 3970020 w 4549140"/>
              <a:gd name="connsiteY7" fmla="*/ 83820 h 1577340"/>
              <a:gd name="connsiteX8" fmla="*/ 4549140 w 4549140"/>
              <a:gd name="connsiteY8" fmla="*/ 0 h 1577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9140" h="1577340">
                <a:moveTo>
                  <a:pt x="0" y="1577340"/>
                </a:moveTo>
                <a:lnTo>
                  <a:pt x="556260" y="1341120"/>
                </a:lnTo>
                <a:lnTo>
                  <a:pt x="1135380" y="1043940"/>
                </a:lnTo>
                <a:lnTo>
                  <a:pt x="1699260" y="769620"/>
                </a:lnTo>
                <a:lnTo>
                  <a:pt x="2255520" y="525780"/>
                </a:lnTo>
                <a:lnTo>
                  <a:pt x="2827020" y="289560"/>
                </a:lnTo>
                <a:lnTo>
                  <a:pt x="3406140" y="144780"/>
                </a:lnTo>
                <a:lnTo>
                  <a:pt x="3970020" y="83820"/>
                </a:lnTo>
                <a:lnTo>
                  <a:pt x="4549140" y="0"/>
                </a:ln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4"/>
          <p:cNvSpPr txBox="1">
            <a:spLocks noChangeArrowheads="1"/>
          </p:cNvSpPr>
          <p:nvPr/>
        </p:nvSpPr>
        <p:spPr bwMode="auto">
          <a:xfrm>
            <a:off x="467003" y="432926"/>
            <a:ext cx="7734300" cy="55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716280" indent="-716280">
              <a:lnSpc>
                <a:spcPct val="150000"/>
              </a:lnSpc>
            </a:pPr>
            <a:r>
              <a:rPr lang="zh-CN" altLang="en-US" sz="23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300" b="1"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300" b="1" dirty="0">
                <a:latin typeface="Times New Roman" panose="02020603050405020304" pitchFamily="18" charset="0"/>
                <a:ea typeface="黑体" panose="02010609060101010101" pitchFamily="49" charset="-122"/>
                <a:cs typeface="Times New Roman" panose="02020603050405020304" pitchFamily="18" charset="0"/>
              </a:rPr>
              <a:t>）把你的身高与对应的平均值作比较，你有什么想法？</a:t>
            </a:r>
            <a:endParaRPr lang="zh-CN" altLang="en-US" sz="2300" b="1" dirty="0">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299431" y="1071447"/>
            <a:ext cx="6407977" cy="3120646"/>
          </a:xfrm>
          <a:prstGeom prst="rect">
            <a:avLst/>
          </a:prstGeom>
        </p:spPr>
      </p:pic>
      <p:sp>
        <p:nvSpPr>
          <p:cNvPr id="29700" name="矩形 2"/>
          <p:cNvSpPr>
            <a:spLocks noChangeArrowheads="1"/>
          </p:cNvSpPr>
          <p:nvPr/>
        </p:nvSpPr>
        <p:spPr bwMode="auto">
          <a:xfrm>
            <a:off x="1631631" y="1462723"/>
            <a:ext cx="5743575" cy="1624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3600" b="1" dirty="0">
                <a:solidFill>
                  <a:srgbClr val="000000"/>
                </a:solidFill>
                <a:latin typeface="黑体" panose="02010609060101010101" pitchFamily="49" charset="-122"/>
                <a:ea typeface="黑体" panose="02010609060101010101" pitchFamily="49" charset="-122"/>
              </a:rPr>
              <a:t>    同学们，今天的数学课你们有哪些收获呢？</a:t>
            </a:r>
            <a:endParaRPr lang="zh-CN" altLang="en-US" sz="3600" b="1" dirty="0">
              <a:solidFill>
                <a:srgbClr val="000000"/>
              </a:solidFill>
              <a:latin typeface="黑体" panose="02010609060101010101" pitchFamily="49" charset="-122"/>
              <a:ea typeface="黑体" panose="02010609060101010101" pitchFamily="49" charset="-122"/>
            </a:endParaRPr>
          </a:p>
        </p:txBody>
      </p:sp>
      <p:grpSp>
        <p:nvGrpSpPr>
          <p:cNvPr id="4" name="组合 3"/>
          <p:cNvGrpSpPr/>
          <p:nvPr/>
        </p:nvGrpSpPr>
        <p:grpSpPr>
          <a:xfrm>
            <a:off x="-33867" y="83378"/>
            <a:ext cx="3712157" cy="810701"/>
            <a:chOff x="-47413" y="279805"/>
            <a:chExt cx="3712157" cy="810701"/>
          </a:xfrm>
        </p:grpSpPr>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13" y="279805"/>
              <a:ext cx="3712157" cy="810701"/>
            </a:xfrm>
            <a:prstGeom prst="rect">
              <a:avLst/>
            </a:prstGeom>
          </p:spPr>
        </p:pic>
        <p:sp>
          <p:nvSpPr>
            <p:cNvPr id="6" name="Rectangle 16"/>
            <p:cNvSpPr>
              <a:spLocks noChangeArrowheads="1"/>
            </p:cNvSpPr>
            <p:nvPr/>
          </p:nvSpPr>
          <p:spPr bwMode="auto">
            <a:xfrm>
              <a:off x="427242" y="340765"/>
              <a:ext cx="2762845" cy="58420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defRPr/>
              </a:pPr>
              <a:r>
                <a:rPr lang="zh-CN" altLang="en-US" sz="2800" b="1" dirty="0">
                  <a:solidFill>
                    <a:schemeClr val="bg1"/>
                  </a:solidFill>
                  <a:latin typeface="黑体" panose="02010609060101010101" pitchFamily="49" charset="-122"/>
                  <a:ea typeface="黑体" panose="02010609060101010101" pitchFamily="49" charset="-122"/>
                </a:rPr>
                <a:t>四、课堂小结</a:t>
              </a:r>
              <a:endParaRPr lang="zh-CN" altLang="en-US" sz="2800" b="1" dirty="0">
                <a:solidFill>
                  <a:schemeClr val="bg1"/>
                </a:solidFill>
                <a:latin typeface="黑体" panose="02010609060101010101" pitchFamily="49" charset="-122"/>
                <a:ea typeface="黑体" panose="02010609060101010101" pitchFamily="49" charset="-122"/>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
          <p:cNvSpPr txBox="1">
            <a:spLocks noChangeArrowheads="1"/>
          </p:cNvSpPr>
          <p:nvPr/>
        </p:nvSpPr>
        <p:spPr bwMode="auto">
          <a:xfrm>
            <a:off x="706278" y="1260669"/>
            <a:ext cx="7731442" cy="113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在报纸、杂志或者图书上找出一些折线统计图（包括复式的），贴在下面。</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 name="文本框 2"/>
          <p:cNvSpPr txBox="1"/>
          <p:nvPr/>
        </p:nvSpPr>
        <p:spPr>
          <a:xfrm>
            <a:off x="4806475" y="919431"/>
            <a:ext cx="3109121" cy="307777"/>
          </a:xfrm>
          <a:prstGeom prst="rect">
            <a:avLst/>
          </a:prstGeom>
          <a:noFill/>
        </p:spPr>
        <p:txBody>
          <a:bodyPr wrap="none" rtlCol="0">
            <a:spAutoFit/>
          </a:bodyPr>
          <a:lstStyle/>
          <a:p>
            <a:r>
              <a:rPr lang="en-US" altLang="zh-CN" sz="1400" b="1" dirty="0">
                <a:solidFill>
                  <a:srgbClr val="DB8726"/>
                </a:solidFill>
              </a:rPr>
              <a:t>【</a:t>
            </a:r>
            <a:r>
              <a:rPr lang="zh-CN" altLang="en-US" sz="1400" b="1" dirty="0">
                <a:solidFill>
                  <a:srgbClr val="DB8726"/>
                </a:solidFill>
              </a:rPr>
              <a:t>选自课本</a:t>
            </a:r>
            <a:r>
              <a:rPr lang="en-US" altLang="zh-CN" sz="1400" dirty="0">
                <a:solidFill>
                  <a:srgbClr val="DB8726"/>
                </a:solidFill>
              </a:rPr>
              <a:t>P111 </a:t>
            </a:r>
            <a:r>
              <a:rPr lang="zh-CN" altLang="en-US" sz="1400" b="1" dirty="0">
                <a:solidFill>
                  <a:srgbClr val="DB8726"/>
                </a:solidFill>
              </a:rPr>
              <a:t>练习二十六 第</a:t>
            </a:r>
            <a:r>
              <a:rPr lang="en-US" altLang="zh-CN" sz="1400" dirty="0">
                <a:solidFill>
                  <a:srgbClr val="DB8726"/>
                </a:solidFill>
              </a:rPr>
              <a:t>6</a:t>
            </a:r>
            <a:r>
              <a:rPr lang="zh-CN" altLang="en-US" sz="1400" b="1" dirty="0">
                <a:solidFill>
                  <a:srgbClr val="DB8726"/>
                </a:solidFill>
              </a:rPr>
              <a:t>题</a:t>
            </a:r>
            <a:r>
              <a:rPr lang="en-US" altLang="zh-CN" sz="1400" b="1" dirty="0">
                <a:solidFill>
                  <a:srgbClr val="DB8726"/>
                </a:solidFill>
              </a:rPr>
              <a:t>】</a:t>
            </a:r>
            <a:endParaRPr lang="zh-CN" altLang="en-US" sz="1400" b="1" dirty="0">
              <a:solidFill>
                <a:srgbClr val="DB8726"/>
              </a:solidFill>
            </a:endParaRPr>
          </a:p>
        </p:txBody>
      </p:sp>
      <p:grpSp>
        <p:nvGrpSpPr>
          <p:cNvPr id="4" name="组合 3"/>
          <p:cNvGrpSpPr/>
          <p:nvPr/>
        </p:nvGrpSpPr>
        <p:grpSpPr>
          <a:xfrm>
            <a:off x="-33867" y="83378"/>
            <a:ext cx="3712157" cy="810701"/>
            <a:chOff x="-47413" y="279805"/>
            <a:chExt cx="3712157" cy="810701"/>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7413" y="279805"/>
              <a:ext cx="3712157" cy="810701"/>
            </a:xfrm>
            <a:prstGeom prst="rect">
              <a:avLst/>
            </a:prstGeom>
          </p:spPr>
        </p:pic>
        <p:sp>
          <p:nvSpPr>
            <p:cNvPr id="6" name="Rectangle 16"/>
            <p:cNvSpPr>
              <a:spLocks noChangeArrowheads="1"/>
            </p:cNvSpPr>
            <p:nvPr/>
          </p:nvSpPr>
          <p:spPr bwMode="auto">
            <a:xfrm>
              <a:off x="427242" y="340765"/>
              <a:ext cx="2762845" cy="58420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defRPr/>
              </a:pPr>
              <a:r>
                <a:rPr lang="zh-CN" altLang="en-US" sz="2800" b="1" dirty="0">
                  <a:solidFill>
                    <a:schemeClr val="bg1"/>
                  </a:solidFill>
                  <a:latin typeface="黑体" panose="02010609060101010101" pitchFamily="49" charset="-122"/>
                  <a:ea typeface="黑体" panose="02010609060101010101" pitchFamily="49" charset="-122"/>
                </a:rPr>
                <a:t>五、课后作业</a:t>
              </a:r>
              <a:endParaRPr lang="zh-CN" altLang="en-US" sz="2800" b="1" dirty="0">
                <a:solidFill>
                  <a:schemeClr val="bg1"/>
                </a:solidFill>
                <a:latin typeface="黑体" panose="02010609060101010101" pitchFamily="49" charset="-122"/>
                <a:ea typeface="黑体" panose="02010609060101010101" pitchFamily="49" charset="-122"/>
              </a:endParaRPr>
            </a:p>
          </p:txBody>
        </p:sp>
      </p:grpSp>
      <p:sp>
        <p:nvSpPr>
          <p:cNvPr id="7" name="矩形 6"/>
          <p:cNvSpPr/>
          <p:nvPr/>
        </p:nvSpPr>
        <p:spPr>
          <a:xfrm>
            <a:off x="856850" y="2572371"/>
            <a:ext cx="7430297" cy="1312560"/>
          </a:xfrm>
          <a:prstGeom prst="rect">
            <a:avLst/>
          </a:prstGeom>
          <a:no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矩形 4"/>
          <p:cNvSpPr>
            <a:spLocks noChangeArrowheads="1"/>
          </p:cNvSpPr>
          <p:nvPr/>
        </p:nvSpPr>
        <p:spPr bwMode="auto">
          <a:xfrm>
            <a:off x="663575" y="966788"/>
            <a:ext cx="7916863" cy="1272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6477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3200" b="1">
                <a:latin typeface="黑体" panose="02010609060101010101" pitchFamily="49" charset="-122"/>
                <a:ea typeface="黑体" panose="02010609060101010101" pitchFamily="49" charset="-122"/>
              </a:rPr>
              <a:t>某校各年级参加象棋比赛人数统计如下表。</a:t>
            </a:r>
            <a:endParaRPr lang="zh-CN" altLang="en-US" sz="3200" b="1">
              <a:latin typeface="黑体" panose="02010609060101010101" pitchFamily="49" charset="-122"/>
              <a:ea typeface="黑体" panose="02010609060101010101" pitchFamily="49" charset="-122"/>
            </a:endParaRPr>
          </a:p>
        </p:txBody>
      </p:sp>
      <p:grpSp>
        <p:nvGrpSpPr>
          <p:cNvPr id="10" name="组合 9"/>
          <p:cNvGrpSpPr/>
          <p:nvPr/>
        </p:nvGrpSpPr>
        <p:grpSpPr>
          <a:xfrm>
            <a:off x="2382838" y="4832350"/>
            <a:ext cx="4413250" cy="306388"/>
            <a:chOff x="2382838" y="4832350"/>
            <a:chExt cx="4413250" cy="306388"/>
          </a:xfrm>
          <a:effectLst>
            <a:outerShdw blurRad="63500" algn="ctr" rotWithShape="0">
              <a:prstClr val="black">
                <a:alpha val="40000"/>
              </a:prstClr>
            </a:outerShdw>
          </a:effectLst>
        </p:grpSpPr>
        <p:sp>
          <p:nvSpPr>
            <p:cNvPr id="11" name="圆角矩形 11"/>
            <p:cNvSpPr/>
            <p:nvPr/>
          </p:nvSpPr>
          <p:spPr>
            <a:xfrm>
              <a:off x="2382838" y="4832350"/>
              <a:ext cx="4413250" cy="306388"/>
            </a:xfrm>
            <a:prstGeom prst="roundRect">
              <a:avLst/>
            </a:prstGeom>
            <a:solidFill>
              <a:srgbClr val="0A5A6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endParaRPr lang="zh-CN" altLang="en-US" sz="2400" b="1" dirty="0">
                <a:latin typeface="楷体" panose="02010609060101010101" pitchFamily="49" charset="-122"/>
                <a:ea typeface="楷体" panose="02010609060101010101" pitchFamily="49" charset="-122"/>
              </a:endParaRPr>
            </a:p>
          </p:txBody>
        </p:sp>
        <p:sp>
          <p:nvSpPr>
            <p:cNvPr id="12" name="矩形 6"/>
            <p:cNvSpPr>
              <a:spLocks noChangeArrowheads="1"/>
            </p:cNvSpPr>
            <p:nvPr/>
          </p:nvSpPr>
          <p:spPr bwMode="auto">
            <a:xfrm>
              <a:off x="2566988" y="4832350"/>
              <a:ext cx="4044950" cy="306388"/>
            </a:xfrm>
            <a:prstGeom prst="rect">
              <a:avLst/>
            </a:prstGeom>
            <a:noFill/>
            <a:ln>
              <a:noFill/>
            </a:ln>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altLang="en-US" sz="1400" b="1" dirty="0">
                  <a:solidFill>
                    <a:schemeClr val="bg1"/>
                  </a:solidFill>
                  <a:latin typeface="宋体" panose="02010600030101010101" pitchFamily="2" charset="-122"/>
                  <a:ea typeface="宋体" panose="02010600030101010101" pitchFamily="2" charset="-122"/>
                </a:rPr>
                <a:t>选自“状元成才路”系列丛书</a:t>
              </a:r>
              <a:r>
                <a:rPr lang="en-US" altLang="zh-CN" sz="1400" b="1" dirty="0">
                  <a:solidFill>
                    <a:schemeClr val="bg1"/>
                  </a:solidFill>
                  <a:latin typeface="宋体" panose="02010600030101010101" pitchFamily="2" charset="-122"/>
                  <a:ea typeface="宋体" panose="02010600030101010101" pitchFamily="2" charset="-122"/>
                </a:rPr>
                <a:t>《</a:t>
              </a:r>
              <a:r>
                <a:rPr lang="zh-CN" altLang="en-US" sz="1400" b="1" dirty="0">
                  <a:solidFill>
                    <a:schemeClr val="bg1"/>
                  </a:solidFill>
                  <a:latin typeface="宋体" panose="02010600030101010101" pitchFamily="2" charset="-122"/>
                  <a:ea typeface="宋体" panose="02010600030101010101" pitchFamily="2" charset="-122"/>
                </a:rPr>
                <a:t>创优作业</a:t>
              </a:r>
              <a:r>
                <a:rPr lang="en-US" altLang="zh-CN" sz="1400" b="1" dirty="0">
                  <a:solidFill>
                    <a:schemeClr val="bg1"/>
                  </a:solidFill>
                  <a:latin typeface="宋体" panose="02010600030101010101" pitchFamily="2" charset="-122"/>
                  <a:ea typeface="宋体" panose="02010600030101010101" pitchFamily="2" charset="-122"/>
                </a:rPr>
                <a:t>100</a:t>
              </a:r>
              <a:r>
                <a:rPr lang="zh-CN" altLang="en-US" sz="1400" b="1" dirty="0">
                  <a:solidFill>
                    <a:schemeClr val="bg1"/>
                  </a:solidFill>
                  <a:latin typeface="宋体" panose="02010600030101010101" pitchFamily="2" charset="-122"/>
                  <a:ea typeface="宋体" panose="02010600030101010101" pitchFamily="2" charset="-122"/>
                </a:rPr>
                <a:t>分</a:t>
              </a:r>
              <a:r>
                <a:rPr lang="en-US" altLang="zh-CN" sz="1400" b="1" dirty="0">
                  <a:solidFill>
                    <a:schemeClr val="bg1"/>
                  </a:solidFill>
                  <a:latin typeface="宋体" panose="02010600030101010101" pitchFamily="2" charset="-122"/>
                  <a:ea typeface="宋体" panose="02010600030101010101" pitchFamily="2" charset="-122"/>
                </a:rPr>
                <a:t>》</a:t>
              </a:r>
              <a:endParaRPr lang="zh-CN" altLang="en-US" sz="1400" b="1" dirty="0">
                <a:solidFill>
                  <a:schemeClr val="bg1"/>
                </a:solidFill>
                <a:latin typeface="宋体" panose="02010600030101010101" pitchFamily="2" charset="-122"/>
                <a:ea typeface="宋体" panose="02010600030101010101" pitchFamily="2" charset="-122"/>
              </a:endParaRPr>
            </a:p>
          </p:txBody>
        </p:sp>
      </p:grpSp>
      <p:grpSp>
        <p:nvGrpSpPr>
          <p:cNvPr id="2" name="组合 1"/>
          <p:cNvGrpSpPr/>
          <p:nvPr/>
        </p:nvGrpSpPr>
        <p:grpSpPr>
          <a:xfrm>
            <a:off x="-33867" y="83378"/>
            <a:ext cx="3712157" cy="810701"/>
            <a:chOff x="-47413" y="279805"/>
            <a:chExt cx="3712157" cy="810701"/>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7413" y="279805"/>
              <a:ext cx="3712157" cy="810701"/>
            </a:xfrm>
            <a:prstGeom prst="rect">
              <a:avLst/>
            </a:prstGeom>
          </p:spPr>
        </p:pic>
        <p:sp>
          <p:nvSpPr>
            <p:cNvPr id="4" name="Rectangle 16"/>
            <p:cNvSpPr>
              <a:spLocks noChangeArrowheads="1"/>
            </p:cNvSpPr>
            <p:nvPr/>
          </p:nvSpPr>
          <p:spPr bwMode="auto">
            <a:xfrm>
              <a:off x="427242" y="340765"/>
              <a:ext cx="2762845" cy="58420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defRPr/>
              </a:pPr>
              <a:r>
                <a:rPr lang="zh-CN" altLang="en-US" sz="2800" b="1" dirty="0">
                  <a:solidFill>
                    <a:schemeClr val="bg1"/>
                  </a:solidFill>
                  <a:latin typeface="黑体" panose="02010609060101010101" pitchFamily="49" charset="-122"/>
                  <a:ea typeface="黑体" panose="02010609060101010101" pitchFamily="49" charset="-122"/>
                </a:rPr>
                <a:t>▶作业设计</a:t>
              </a:r>
              <a:endParaRPr lang="zh-CN" altLang="en-US" sz="2800" b="1" dirty="0">
                <a:solidFill>
                  <a:schemeClr val="bg1"/>
                </a:solidFill>
                <a:latin typeface="黑体" panose="02010609060101010101" pitchFamily="49" charset="-122"/>
                <a:ea typeface="黑体" panose="02010609060101010101" pitchFamily="49" charset="-122"/>
              </a:endParaRPr>
            </a:p>
          </p:txBody>
        </p:sp>
      </p:grpSp>
      <p:pic>
        <p:nvPicPr>
          <p:cNvPr id="5" name="图片 4"/>
          <p:cNvPicPr>
            <a:picLocks noChangeAspect="1"/>
          </p:cNvPicPr>
          <p:nvPr/>
        </p:nvPicPr>
        <p:blipFill>
          <a:blip r:embed="rId2"/>
          <a:stretch>
            <a:fillRect/>
          </a:stretch>
        </p:blipFill>
        <p:spPr>
          <a:xfrm>
            <a:off x="734060" y="2239645"/>
            <a:ext cx="7942580" cy="214185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矩形 3"/>
          <p:cNvSpPr>
            <a:spLocks noChangeArrowheads="1"/>
          </p:cNvSpPr>
          <p:nvPr/>
        </p:nvSpPr>
        <p:spPr bwMode="auto">
          <a:xfrm>
            <a:off x="355600" y="241300"/>
            <a:ext cx="55419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3200" b="1">
                <a:latin typeface="Times New Roman" panose="02020603050405020304" pitchFamily="18" charset="0"/>
                <a:ea typeface="黑体" panose="02010609060101010101" pitchFamily="49" charset="-122"/>
                <a:cs typeface="Times New Roman" panose="02020603050405020304" pitchFamily="18" charset="0"/>
              </a:rPr>
              <a:t>1.</a:t>
            </a:r>
            <a:r>
              <a:rPr lang="zh-CN" altLang="en-US" sz="3200" b="1">
                <a:latin typeface="黑体" panose="02010609060101010101" pitchFamily="49" charset="-122"/>
                <a:ea typeface="黑体" panose="02010609060101010101" pitchFamily="49" charset="-122"/>
                <a:cs typeface="Times New Roman" panose="02020603050405020304" pitchFamily="18" charset="0"/>
              </a:rPr>
              <a:t>根据表中数据制成统计图。</a:t>
            </a:r>
            <a:endParaRPr lang="zh-CN" altLang="en-US" sz="3200" b="1">
              <a:latin typeface="黑体" panose="02010609060101010101" pitchFamily="49" charset="-122"/>
              <a:ea typeface="黑体" panose="02010609060101010101" pitchFamily="49" charset="-122"/>
              <a:cs typeface="Times New Roman" panose="02020603050405020304" pitchFamily="18" charset="0"/>
            </a:endParaRPr>
          </a:p>
        </p:txBody>
      </p:sp>
      <p:grpSp>
        <p:nvGrpSpPr>
          <p:cNvPr id="6" name="组合 5"/>
          <p:cNvGrpSpPr/>
          <p:nvPr/>
        </p:nvGrpSpPr>
        <p:grpSpPr>
          <a:xfrm>
            <a:off x="2382838" y="4832350"/>
            <a:ext cx="4413250" cy="306388"/>
            <a:chOff x="2382838" y="4832350"/>
            <a:chExt cx="4413250" cy="306388"/>
          </a:xfrm>
          <a:effectLst>
            <a:outerShdw blurRad="63500" algn="ctr" rotWithShape="0">
              <a:prstClr val="black">
                <a:alpha val="40000"/>
              </a:prstClr>
            </a:outerShdw>
          </a:effectLst>
        </p:grpSpPr>
        <p:sp>
          <p:nvSpPr>
            <p:cNvPr id="7" name="圆角矩形 11"/>
            <p:cNvSpPr/>
            <p:nvPr/>
          </p:nvSpPr>
          <p:spPr>
            <a:xfrm>
              <a:off x="2382838" y="4832350"/>
              <a:ext cx="4413250" cy="306388"/>
            </a:xfrm>
            <a:prstGeom prst="roundRect">
              <a:avLst/>
            </a:prstGeom>
            <a:solidFill>
              <a:srgbClr val="0A5A6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endParaRPr lang="zh-CN" altLang="en-US" sz="2400" b="1" dirty="0">
                <a:latin typeface="楷体" panose="02010609060101010101" pitchFamily="49" charset="-122"/>
                <a:ea typeface="楷体" panose="02010609060101010101" pitchFamily="49" charset="-122"/>
              </a:endParaRPr>
            </a:p>
          </p:txBody>
        </p:sp>
        <p:sp>
          <p:nvSpPr>
            <p:cNvPr id="8" name="矩形 6"/>
            <p:cNvSpPr>
              <a:spLocks noChangeArrowheads="1"/>
            </p:cNvSpPr>
            <p:nvPr/>
          </p:nvSpPr>
          <p:spPr bwMode="auto">
            <a:xfrm>
              <a:off x="2566988" y="4832350"/>
              <a:ext cx="4044950" cy="306388"/>
            </a:xfrm>
            <a:prstGeom prst="rect">
              <a:avLst/>
            </a:prstGeom>
            <a:noFill/>
            <a:ln>
              <a:noFill/>
            </a:ln>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altLang="en-US" sz="1400" b="1" dirty="0">
                  <a:solidFill>
                    <a:schemeClr val="bg1"/>
                  </a:solidFill>
                  <a:latin typeface="宋体" panose="02010600030101010101" pitchFamily="2" charset="-122"/>
                  <a:ea typeface="宋体" panose="02010600030101010101" pitchFamily="2" charset="-122"/>
                </a:rPr>
                <a:t>选自“状元成才路”系列丛书</a:t>
              </a:r>
              <a:r>
                <a:rPr lang="en-US" altLang="zh-CN" sz="1400" b="1" dirty="0">
                  <a:solidFill>
                    <a:schemeClr val="bg1"/>
                  </a:solidFill>
                  <a:latin typeface="宋体" panose="02010600030101010101" pitchFamily="2" charset="-122"/>
                  <a:ea typeface="宋体" panose="02010600030101010101" pitchFamily="2" charset="-122"/>
                </a:rPr>
                <a:t>《</a:t>
              </a:r>
              <a:r>
                <a:rPr lang="zh-CN" altLang="en-US" sz="1400" b="1" dirty="0">
                  <a:solidFill>
                    <a:schemeClr val="bg1"/>
                  </a:solidFill>
                  <a:latin typeface="宋体" panose="02010600030101010101" pitchFamily="2" charset="-122"/>
                  <a:ea typeface="宋体" panose="02010600030101010101" pitchFamily="2" charset="-122"/>
                </a:rPr>
                <a:t>创优作业</a:t>
              </a:r>
              <a:r>
                <a:rPr lang="en-US" altLang="zh-CN" sz="1400" b="1" dirty="0">
                  <a:solidFill>
                    <a:schemeClr val="bg1"/>
                  </a:solidFill>
                  <a:latin typeface="宋体" panose="02010600030101010101" pitchFamily="2" charset="-122"/>
                  <a:ea typeface="宋体" panose="02010600030101010101" pitchFamily="2" charset="-122"/>
                </a:rPr>
                <a:t>100</a:t>
              </a:r>
              <a:r>
                <a:rPr lang="zh-CN" altLang="en-US" sz="1400" b="1" dirty="0">
                  <a:solidFill>
                    <a:schemeClr val="bg1"/>
                  </a:solidFill>
                  <a:latin typeface="宋体" panose="02010600030101010101" pitchFamily="2" charset="-122"/>
                  <a:ea typeface="宋体" panose="02010600030101010101" pitchFamily="2" charset="-122"/>
                </a:rPr>
                <a:t>分</a:t>
              </a:r>
              <a:r>
                <a:rPr lang="en-US" altLang="zh-CN" sz="1400" b="1" dirty="0">
                  <a:solidFill>
                    <a:schemeClr val="bg1"/>
                  </a:solidFill>
                  <a:latin typeface="宋体" panose="02010600030101010101" pitchFamily="2" charset="-122"/>
                  <a:ea typeface="宋体" panose="02010600030101010101" pitchFamily="2" charset="-122"/>
                </a:rPr>
                <a:t>》</a:t>
              </a:r>
              <a:endParaRPr lang="zh-CN" altLang="en-US" sz="1400" b="1" dirty="0">
                <a:solidFill>
                  <a:schemeClr val="bg1"/>
                </a:solidFill>
                <a:latin typeface="宋体" panose="02010600030101010101" pitchFamily="2" charset="-122"/>
                <a:ea typeface="宋体" panose="02010600030101010101" pitchFamily="2" charset="-122"/>
              </a:endParaRPr>
            </a:p>
          </p:txBody>
        </p:sp>
      </p:grpSp>
      <p:pic>
        <p:nvPicPr>
          <p:cNvPr id="2" name="图片 1"/>
          <p:cNvPicPr>
            <a:picLocks noChangeAspect="1"/>
          </p:cNvPicPr>
          <p:nvPr/>
        </p:nvPicPr>
        <p:blipFill>
          <a:blip r:embed="rId1"/>
          <a:stretch>
            <a:fillRect/>
          </a:stretch>
        </p:blipFill>
        <p:spPr>
          <a:xfrm>
            <a:off x="244475" y="2019935"/>
            <a:ext cx="4603750" cy="1241425"/>
          </a:xfrm>
          <a:prstGeom prst="rect">
            <a:avLst/>
          </a:prstGeom>
        </p:spPr>
      </p:pic>
      <p:pic>
        <p:nvPicPr>
          <p:cNvPr id="4" name="图片 3"/>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4949825" y="929005"/>
            <a:ext cx="3649345" cy="3282950"/>
          </a:xfrm>
          <a:prstGeom prst="rect">
            <a:avLst/>
          </a:prstGeom>
        </p:spPr>
      </p:pic>
      <p:pic>
        <p:nvPicPr>
          <p:cNvPr id="5" name="图片 4"/>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4982845" y="1210310"/>
            <a:ext cx="3707130" cy="298259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0"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矩形 2"/>
          <p:cNvSpPr>
            <a:spLocks noChangeArrowheads="1"/>
          </p:cNvSpPr>
          <p:nvPr/>
        </p:nvSpPr>
        <p:spPr bwMode="auto">
          <a:xfrm>
            <a:off x="636905" y="854075"/>
            <a:ext cx="802513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latin typeface="Times New Roman" panose="02020603050405020304" pitchFamily="18" charset="0"/>
                <a:ea typeface="黑体" panose="02010609060101010101" pitchFamily="49" charset="-122"/>
                <a:cs typeface="Times New Roman" panose="02020603050405020304" pitchFamily="18" charset="0"/>
              </a:rPr>
              <a:t>2.</a:t>
            </a:r>
            <a:r>
              <a:rPr lang="zh-CN" altLang="en-US" sz="3200" b="1">
                <a:latin typeface="黑体" panose="02010609060101010101" pitchFamily="49" charset="-122"/>
                <a:ea typeface="黑体" panose="02010609060101010101" pitchFamily="49" charset="-122"/>
                <a:cs typeface="Times New Roman" panose="02020603050405020304" pitchFamily="18" charset="0"/>
              </a:rPr>
              <a:t>一至六年级男生参加象棋比赛的人数是怎样变化的？女生呢？</a:t>
            </a:r>
            <a:endParaRPr lang="zh-CN" altLang="en-US" sz="3200" b="1">
              <a:latin typeface="黑体" panose="02010609060101010101" pitchFamily="49" charset="-122"/>
              <a:ea typeface="黑体" panose="02010609060101010101" pitchFamily="49" charset="-122"/>
              <a:cs typeface="Times New Roman" panose="02020603050405020304" pitchFamily="18" charset="0"/>
            </a:endParaRPr>
          </a:p>
        </p:txBody>
      </p:sp>
      <p:sp>
        <p:nvSpPr>
          <p:cNvPr id="5" name="矩形 4"/>
          <p:cNvSpPr>
            <a:spLocks noChangeArrowheads="1"/>
          </p:cNvSpPr>
          <p:nvPr/>
        </p:nvSpPr>
        <p:spPr bwMode="auto">
          <a:xfrm>
            <a:off x="676275" y="2009775"/>
            <a:ext cx="7827010" cy="112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800" b="1" dirty="0">
                <a:solidFill>
                  <a:srgbClr val="FF0000"/>
                </a:solidFill>
                <a:latin typeface="黑体" panose="02010609060101010101" pitchFamily="49" charset="-122"/>
                <a:ea typeface="黑体" panose="02010609060101010101" pitchFamily="49" charset="-122"/>
              </a:rPr>
              <a:t>男生和女生参加象棋比赛的人数都随着年级的升高而增加。</a:t>
            </a:r>
            <a:endParaRPr lang="zh-CN" altLang="en-US" sz="2800" b="1" dirty="0">
              <a:solidFill>
                <a:srgbClr val="FF0000"/>
              </a:solidFill>
              <a:latin typeface="黑体" panose="02010609060101010101" pitchFamily="49" charset="-122"/>
              <a:ea typeface="黑体" panose="02010609060101010101" pitchFamily="49" charset="-122"/>
            </a:endParaRPr>
          </a:p>
        </p:txBody>
      </p:sp>
      <p:grpSp>
        <p:nvGrpSpPr>
          <p:cNvPr id="7" name="组合 6"/>
          <p:cNvGrpSpPr/>
          <p:nvPr/>
        </p:nvGrpSpPr>
        <p:grpSpPr>
          <a:xfrm>
            <a:off x="2382838" y="4832350"/>
            <a:ext cx="4413250" cy="306388"/>
            <a:chOff x="2382838" y="4832350"/>
            <a:chExt cx="4413250" cy="306388"/>
          </a:xfrm>
          <a:effectLst>
            <a:outerShdw blurRad="63500" algn="ctr" rotWithShape="0">
              <a:prstClr val="black">
                <a:alpha val="40000"/>
              </a:prstClr>
            </a:outerShdw>
          </a:effectLst>
        </p:grpSpPr>
        <p:sp>
          <p:nvSpPr>
            <p:cNvPr id="10" name="圆角矩形 11"/>
            <p:cNvSpPr/>
            <p:nvPr/>
          </p:nvSpPr>
          <p:spPr>
            <a:xfrm>
              <a:off x="2382838" y="4832350"/>
              <a:ext cx="4413250" cy="306388"/>
            </a:xfrm>
            <a:prstGeom prst="roundRect">
              <a:avLst/>
            </a:prstGeom>
            <a:solidFill>
              <a:srgbClr val="0A5A6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endParaRPr lang="zh-CN" altLang="en-US" sz="2400" b="1" dirty="0">
                <a:latin typeface="楷体" panose="02010609060101010101" pitchFamily="49" charset="-122"/>
                <a:ea typeface="楷体" panose="02010609060101010101" pitchFamily="49" charset="-122"/>
              </a:endParaRPr>
            </a:p>
          </p:txBody>
        </p:sp>
        <p:sp>
          <p:nvSpPr>
            <p:cNvPr id="11" name="矩形 6"/>
            <p:cNvSpPr>
              <a:spLocks noChangeArrowheads="1"/>
            </p:cNvSpPr>
            <p:nvPr/>
          </p:nvSpPr>
          <p:spPr bwMode="auto">
            <a:xfrm>
              <a:off x="2566988" y="4832350"/>
              <a:ext cx="4044950" cy="306388"/>
            </a:xfrm>
            <a:prstGeom prst="rect">
              <a:avLst/>
            </a:prstGeom>
            <a:noFill/>
            <a:ln>
              <a:noFill/>
            </a:ln>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altLang="en-US" sz="1400" b="1" dirty="0">
                  <a:solidFill>
                    <a:schemeClr val="bg1"/>
                  </a:solidFill>
                  <a:latin typeface="宋体" panose="02010600030101010101" pitchFamily="2" charset="-122"/>
                  <a:ea typeface="宋体" panose="02010600030101010101" pitchFamily="2" charset="-122"/>
                </a:rPr>
                <a:t>选自“状元成才路”系列丛书</a:t>
              </a:r>
              <a:r>
                <a:rPr lang="en-US" altLang="zh-CN" sz="1400" b="1" dirty="0">
                  <a:solidFill>
                    <a:schemeClr val="bg1"/>
                  </a:solidFill>
                  <a:latin typeface="宋体" panose="02010600030101010101" pitchFamily="2" charset="-122"/>
                  <a:ea typeface="宋体" panose="02010600030101010101" pitchFamily="2" charset="-122"/>
                </a:rPr>
                <a:t>《</a:t>
              </a:r>
              <a:r>
                <a:rPr lang="zh-CN" altLang="en-US" sz="1400" b="1" dirty="0">
                  <a:solidFill>
                    <a:schemeClr val="bg1"/>
                  </a:solidFill>
                  <a:latin typeface="宋体" panose="02010600030101010101" pitchFamily="2" charset="-122"/>
                  <a:ea typeface="宋体" panose="02010600030101010101" pitchFamily="2" charset="-122"/>
                </a:rPr>
                <a:t>创优作业</a:t>
              </a:r>
              <a:r>
                <a:rPr lang="en-US" altLang="zh-CN" sz="1400" b="1" dirty="0">
                  <a:solidFill>
                    <a:schemeClr val="bg1"/>
                  </a:solidFill>
                  <a:latin typeface="宋体" panose="02010600030101010101" pitchFamily="2" charset="-122"/>
                  <a:ea typeface="宋体" panose="02010600030101010101" pitchFamily="2" charset="-122"/>
                </a:rPr>
                <a:t>100</a:t>
              </a:r>
              <a:r>
                <a:rPr lang="zh-CN" altLang="en-US" sz="1400" b="1" dirty="0">
                  <a:solidFill>
                    <a:schemeClr val="bg1"/>
                  </a:solidFill>
                  <a:latin typeface="宋体" panose="02010600030101010101" pitchFamily="2" charset="-122"/>
                  <a:ea typeface="宋体" panose="02010600030101010101" pitchFamily="2" charset="-122"/>
                </a:rPr>
                <a:t>分</a:t>
              </a:r>
              <a:r>
                <a:rPr lang="en-US" altLang="zh-CN" sz="1400" b="1" dirty="0">
                  <a:solidFill>
                    <a:schemeClr val="bg1"/>
                  </a:solidFill>
                  <a:latin typeface="宋体" panose="02010600030101010101" pitchFamily="2" charset="-122"/>
                  <a:ea typeface="宋体" panose="02010600030101010101" pitchFamily="2" charset="-122"/>
                </a:rPr>
                <a:t>》</a:t>
              </a:r>
              <a:endParaRPr lang="zh-CN" altLang="en-US" sz="1400" b="1" dirty="0">
                <a:solidFill>
                  <a:schemeClr val="bg1"/>
                </a:solidFill>
                <a:latin typeface="宋体" panose="02010600030101010101" pitchFamily="2" charset="-122"/>
                <a:ea typeface="宋体"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矩形 2"/>
          <p:cNvSpPr>
            <a:spLocks noChangeArrowheads="1"/>
          </p:cNvSpPr>
          <p:nvPr/>
        </p:nvSpPr>
        <p:spPr bwMode="auto">
          <a:xfrm>
            <a:off x="516890" y="469900"/>
            <a:ext cx="8162925" cy="2011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3200" b="1">
                <a:latin typeface="Times New Roman" panose="02020603050405020304" pitchFamily="18" charset="0"/>
                <a:ea typeface="黑体" panose="02010609060101010101" pitchFamily="49" charset="-122"/>
                <a:cs typeface="Times New Roman" panose="02020603050405020304" pitchFamily="18" charset="0"/>
              </a:rPr>
              <a:t>3.</a:t>
            </a:r>
            <a:r>
              <a:rPr lang="zh-CN" altLang="en-US" sz="3200" b="1">
                <a:latin typeface="黑体" panose="02010609060101010101" pitchFamily="49" charset="-122"/>
                <a:ea typeface="黑体" panose="02010609060101010101" pitchFamily="49" charset="-122"/>
                <a:cs typeface="Times New Roman" panose="02020603050405020304" pitchFamily="18" charset="0"/>
              </a:rPr>
              <a:t>一至六年级表示男生和女生参加象棋比赛的人数的点的距离呈什么趋势？说明男生参赛人数和女生参赛人数的差是怎样变化的？</a:t>
            </a:r>
            <a:endParaRPr lang="zh-CN" altLang="en-US" sz="3200" b="1">
              <a:latin typeface="黑体" panose="02010609060101010101" pitchFamily="49" charset="-122"/>
              <a:ea typeface="黑体" panose="02010609060101010101" pitchFamily="49" charset="-122"/>
              <a:cs typeface="Times New Roman" panose="02020603050405020304" pitchFamily="18" charset="0"/>
            </a:endParaRPr>
          </a:p>
        </p:txBody>
      </p:sp>
      <p:sp>
        <p:nvSpPr>
          <p:cNvPr id="4" name="矩形 3"/>
          <p:cNvSpPr>
            <a:spLocks noChangeArrowheads="1"/>
          </p:cNvSpPr>
          <p:nvPr/>
        </p:nvSpPr>
        <p:spPr bwMode="auto">
          <a:xfrm>
            <a:off x="650875" y="2480945"/>
            <a:ext cx="7600950" cy="2011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3200" b="1">
                <a:solidFill>
                  <a:srgbClr val="FF0000"/>
                </a:solidFill>
                <a:latin typeface="黑体" panose="02010609060101010101" pitchFamily="49" charset="-122"/>
                <a:ea typeface="黑体" panose="02010609060101010101" pitchFamily="49" charset="-122"/>
              </a:rPr>
              <a:t>表示男生和女生参加象棋比赛人数的点的距离越来越靠近了，说明男生参赛人数和女生参赛人数的差越来越小。</a:t>
            </a:r>
            <a:endParaRPr lang="zh-CN" altLang="en-US" sz="3200" b="1">
              <a:solidFill>
                <a:srgbClr val="FF0000"/>
              </a:solidFill>
              <a:latin typeface="黑体" panose="02010609060101010101" pitchFamily="49" charset="-122"/>
              <a:ea typeface="黑体" panose="02010609060101010101" pitchFamily="49" charset="-122"/>
            </a:endParaRPr>
          </a:p>
        </p:txBody>
      </p:sp>
      <p:grpSp>
        <p:nvGrpSpPr>
          <p:cNvPr id="5" name="组合 4"/>
          <p:cNvGrpSpPr/>
          <p:nvPr/>
        </p:nvGrpSpPr>
        <p:grpSpPr>
          <a:xfrm>
            <a:off x="2382838" y="4832350"/>
            <a:ext cx="4413250" cy="306388"/>
            <a:chOff x="2382838" y="4832350"/>
            <a:chExt cx="4413250" cy="306388"/>
          </a:xfrm>
          <a:effectLst>
            <a:outerShdw blurRad="63500" algn="ctr" rotWithShape="0">
              <a:prstClr val="black">
                <a:alpha val="40000"/>
              </a:prstClr>
            </a:outerShdw>
          </a:effectLst>
        </p:grpSpPr>
        <p:sp>
          <p:nvSpPr>
            <p:cNvPr id="6" name="圆角矩形 11"/>
            <p:cNvSpPr/>
            <p:nvPr/>
          </p:nvSpPr>
          <p:spPr>
            <a:xfrm>
              <a:off x="2382838" y="4832350"/>
              <a:ext cx="4413250" cy="306388"/>
            </a:xfrm>
            <a:prstGeom prst="roundRect">
              <a:avLst/>
            </a:prstGeom>
            <a:solidFill>
              <a:srgbClr val="0A5A6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endParaRPr lang="zh-CN" altLang="en-US" sz="2400" b="1" dirty="0">
                <a:latin typeface="楷体" panose="02010609060101010101" pitchFamily="49" charset="-122"/>
                <a:ea typeface="楷体" panose="02010609060101010101" pitchFamily="49" charset="-122"/>
              </a:endParaRPr>
            </a:p>
          </p:txBody>
        </p:sp>
        <p:sp>
          <p:nvSpPr>
            <p:cNvPr id="7" name="矩形 6"/>
            <p:cNvSpPr>
              <a:spLocks noChangeArrowheads="1"/>
            </p:cNvSpPr>
            <p:nvPr/>
          </p:nvSpPr>
          <p:spPr bwMode="auto">
            <a:xfrm>
              <a:off x="2566988" y="4832350"/>
              <a:ext cx="4044950" cy="306388"/>
            </a:xfrm>
            <a:prstGeom prst="rect">
              <a:avLst/>
            </a:prstGeom>
            <a:noFill/>
            <a:ln>
              <a:noFill/>
            </a:ln>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zh-CN" altLang="en-US" sz="1400" b="1" dirty="0">
                  <a:solidFill>
                    <a:schemeClr val="bg1"/>
                  </a:solidFill>
                  <a:latin typeface="宋体" panose="02010600030101010101" pitchFamily="2" charset="-122"/>
                  <a:ea typeface="宋体" panose="02010600030101010101" pitchFamily="2" charset="-122"/>
                </a:rPr>
                <a:t>选自“状元成才路”系列丛书</a:t>
              </a:r>
              <a:r>
                <a:rPr lang="en-US" altLang="zh-CN" sz="1400" b="1" dirty="0">
                  <a:solidFill>
                    <a:schemeClr val="bg1"/>
                  </a:solidFill>
                  <a:latin typeface="宋体" panose="02010600030101010101" pitchFamily="2" charset="-122"/>
                  <a:ea typeface="宋体" panose="02010600030101010101" pitchFamily="2" charset="-122"/>
                </a:rPr>
                <a:t>《</a:t>
              </a:r>
              <a:r>
                <a:rPr lang="zh-CN" altLang="en-US" sz="1400" b="1" dirty="0">
                  <a:solidFill>
                    <a:schemeClr val="bg1"/>
                  </a:solidFill>
                  <a:latin typeface="宋体" panose="02010600030101010101" pitchFamily="2" charset="-122"/>
                  <a:ea typeface="宋体" panose="02010600030101010101" pitchFamily="2" charset="-122"/>
                </a:rPr>
                <a:t>创优作业</a:t>
              </a:r>
              <a:r>
                <a:rPr lang="en-US" altLang="zh-CN" sz="1400" b="1" dirty="0">
                  <a:solidFill>
                    <a:schemeClr val="bg1"/>
                  </a:solidFill>
                  <a:latin typeface="宋体" panose="02010600030101010101" pitchFamily="2" charset="-122"/>
                  <a:ea typeface="宋体" panose="02010600030101010101" pitchFamily="2" charset="-122"/>
                </a:rPr>
                <a:t>100</a:t>
              </a:r>
              <a:r>
                <a:rPr lang="zh-CN" altLang="en-US" sz="1400" b="1" dirty="0">
                  <a:solidFill>
                    <a:schemeClr val="bg1"/>
                  </a:solidFill>
                  <a:latin typeface="宋体" panose="02010600030101010101" pitchFamily="2" charset="-122"/>
                  <a:ea typeface="宋体" panose="02010600030101010101" pitchFamily="2" charset="-122"/>
                </a:rPr>
                <a:t>分</a:t>
              </a:r>
              <a:r>
                <a:rPr lang="en-US" altLang="zh-CN" sz="1400" b="1" dirty="0">
                  <a:solidFill>
                    <a:schemeClr val="bg1"/>
                  </a:solidFill>
                  <a:latin typeface="宋体" panose="02010600030101010101" pitchFamily="2" charset="-122"/>
                  <a:ea typeface="宋体" panose="02010600030101010101" pitchFamily="2" charset="-122"/>
                </a:rPr>
                <a:t>》</a:t>
              </a:r>
              <a:endParaRPr lang="zh-CN" altLang="en-US" sz="1400" b="1" dirty="0">
                <a:solidFill>
                  <a:schemeClr val="bg1"/>
                </a:solidFill>
                <a:latin typeface="宋体" panose="02010600030101010101" pitchFamily="2" charset="-122"/>
                <a:ea typeface="宋体"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3161</Words>
  <Application>WPS 演示</Application>
  <PresentationFormat>全屏显示(16:9)</PresentationFormat>
  <Paragraphs>957</Paragraphs>
  <Slides>33</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33</vt:i4>
      </vt:variant>
    </vt:vector>
  </HeadingPairs>
  <TitlesOfParts>
    <vt:vector size="44" baseType="lpstr">
      <vt:lpstr>Arial</vt:lpstr>
      <vt:lpstr>宋体</vt:lpstr>
      <vt:lpstr>Wingdings</vt:lpstr>
      <vt:lpstr>等线 Light</vt:lpstr>
      <vt:lpstr>Times New Roman</vt:lpstr>
      <vt:lpstr>楷体</vt:lpstr>
      <vt:lpstr>黑体</vt:lpstr>
      <vt:lpstr>微软雅黑</vt:lpstr>
      <vt:lpstr>Arial Unicode MS</vt:lpstr>
      <vt:lpstr>等线</vt:lpstr>
      <vt:lpstr>1_自定义设计方案</vt:lpstr>
      <vt:lpstr>复式折线统计图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状元成才路</Company>
  <LinksUpToDate>false</LinksUpToDate>
  <SharedDoc>false</SharedDoc>
  <HyperlinksChanged>false</HyperlinksChanged>
  <AppVersion>14.0000</AppVersion>
  <Manager>状元成才路</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状元成才路</dc:title>
  <dc:subject>状元成才路</dc:subject>
  <dc:creator>状元成才路</dc:creator>
  <cp:keywords>状元成才路</cp:keywords>
  <dc:description>状元成才路</dc:description>
  <cp:lastModifiedBy>nk</cp:lastModifiedBy>
  <cp:revision>391</cp:revision>
  <dcterms:created xsi:type="dcterms:W3CDTF">2016-01-14T07:05:00Z</dcterms:created>
  <dcterms:modified xsi:type="dcterms:W3CDTF">2023-10-31T09:52:23Z</dcterms:modified>
  <cp:category>状元成才路</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2052-11.8.2.11734</vt:lpwstr>
  </property>
  <property fmtid="{D5CDD505-2E9C-101B-9397-08002B2CF9AE}" pid="3" name="ICV">
    <vt:lpwstr>5076D4622060470C86FE9AF0D2056053</vt:lpwstr>
  </property>
</Properties>
</file>