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82" r:id="rId4"/>
    <p:sldId id="362" r:id="rId5"/>
    <p:sldId id="363" r:id="rId6"/>
    <p:sldId id="364" r:id="rId7"/>
    <p:sldId id="365" r:id="rId8"/>
    <p:sldId id="366" r:id="rId9"/>
    <p:sldId id="367" r:id="rId10"/>
    <p:sldId id="368" r:id="rId11"/>
    <p:sldId id="369" r:id="rId12"/>
    <p:sldId id="370" r:id="rId13"/>
    <p:sldId id="371" r:id="rId14"/>
    <p:sldId id="372" r:id="rId15"/>
    <p:sldId id="373" r:id="rId16"/>
    <p:sldId id="374" r:id="rId17"/>
    <p:sldId id="375" r:id="rId18"/>
    <p:sldId id="376" r:id="rId19"/>
    <p:sldId id="377" r:id="rId20"/>
    <p:sldId id="378" r:id="rId21"/>
    <p:sldId id="379" r:id="rId22"/>
    <p:sldId id="292" r:id="rId23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7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2" y="954"/>
      </p:cViewPr>
      <p:guideLst>
        <p:guide orient="horz" pos="40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E51EB7D-BEF2-4537-BB5B-26345A79674F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二级</a:t>
            </a:r>
          </a:p>
          <a:p>
            <a:pPr lvl="2"/>
            <a:r>
              <a:rPr lang="zh-CN" altLang="en-US" noProof="0" dirty="0"/>
              <a:t>三级</a:t>
            </a:r>
          </a:p>
          <a:p>
            <a:pPr lvl="3"/>
            <a:r>
              <a:rPr lang="zh-CN" altLang="en-US" noProof="0" dirty="0"/>
              <a:t>四级</a:t>
            </a:r>
          </a:p>
          <a:p>
            <a:pPr lvl="4"/>
            <a:r>
              <a:rPr lang="zh-CN" altLang="en-US" noProof="0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36A8B359-C76D-4E9D-A314-C93C09AC569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EBEBCA6-B355-4ED8-BB19-CBCC7CD5DD8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2034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练习二十六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P109-P111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练习二十六）</a:t>
            </a:r>
          </a:p>
        </p:txBody>
      </p:sp>
      <p:pic>
        <p:nvPicPr>
          <p:cNvPr id="4" name="Picture 7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772" y="1181181"/>
            <a:ext cx="1439862" cy="125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6"/>
          <p:cNvSpPr txBox="1">
            <a:spLocks noChangeArrowheads="1"/>
          </p:cNvSpPr>
          <p:nvPr/>
        </p:nvSpPr>
        <p:spPr bwMode="auto">
          <a:xfrm>
            <a:off x="712787" y="918475"/>
            <a:ext cx="771842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1754297" y="1361358"/>
            <a:ext cx="5127765" cy="39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2012—2021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年我国国内生产总值（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GDP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929" y="1993069"/>
            <a:ext cx="6855511" cy="25102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00945" y="918144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P109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1754297" y="1361358"/>
            <a:ext cx="5127765" cy="39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2012—2021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年我国国内生产总值（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GDP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929" y="1993069"/>
            <a:ext cx="6855511" cy="25102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833" y="642221"/>
            <a:ext cx="858064" cy="915601"/>
          </a:xfrm>
          <a:prstGeom prst="rect">
            <a:avLst/>
          </a:prstGeom>
        </p:spPr>
      </p:pic>
      <p:sp>
        <p:nvSpPr>
          <p:cNvPr id="5" name="圆角矩形标注 9"/>
          <p:cNvSpPr/>
          <p:nvPr/>
        </p:nvSpPr>
        <p:spPr>
          <a:xfrm>
            <a:off x="1016673" y="602263"/>
            <a:ext cx="5783617" cy="497758"/>
          </a:xfrm>
          <a:prstGeom prst="wedgeRoundRectCallout">
            <a:avLst>
              <a:gd name="adj1" fmla="val 56205"/>
              <a:gd name="adj2" fmla="val -6522"/>
              <a:gd name="adj3" fmla="val 16667"/>
            </a:avLst>
          </a:prstGeom>
          <a:solidFill>
            <a:srgbClr val="FBF4DE"/>
          </a:solidFill>
          <a:ln>
            <a:solidFill>
              <a:srgbClr val="DB87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30000"/>
              </a:lnSpc>
            </a:pPr>
            <a:r>
              <a:rPr kumimoji="1" lang="zh-CN" altLang="en-US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国内生产总值是衡量经济规模和发展水平的重要指标。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1754297" y="1361358"/>
            <a:ext cx="5127765" cy="39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2012—2021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年我国国内生产总值（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GDP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929" y="1993069"/>
            <a:ext cx="6855511" cy="2510201"/>
          </a:xfrm>
          <a:prstGeom prst="rect">
            <a:avLst/>
          </a:prstGeom>
        </p:spPr>
      </p:pic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706849" y="546327"/>
            <a:ext cx="7179847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08355" indent="-808355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）哪一年我国国内生产总值突破了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万亿元？</a:t>
            </a:r>
          </a:p>
        </p:txBody>
      </p:sp>
      <p:sp>
        <p:nvSpPr>
          <p:cNvPr id="5" name="椭圆 4"/>
          <p:cNvSpPr/>
          <p:nvPr/>
        </p:nvSpPr>
        <p:spPr>
          <a:xfrm>
            <a:off x="6219523" y="2745249"/>
            <a:ext cx="951296" cy="502920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6769563" y="2290457"/>
            <a:ext cx="951296" cy="502920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5864" y="642786"/>
            <a:ext cx="6539933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2200" dirty="0"/>
              <a:t>2020</a:t>
            </a:r>
            <a:r>
              <a:rPr lang="zh-CN" altLang="en-US" sz="2200" dirty="0"/>
              <a:t>和</a:t>
            </a:r>
            <a:r>
              <a:rPr lang="en-US" altLang="zh-CN" sz="2200" dirty="0"/>
              <a:t>2021</a:t>
            </a:r>
            <a:r>
              <a:rPr lang="zh-CN" altLang="en-US" sz="2200" dirty="0"/>
              <a:t>年我国国内生产总值突破了</a:t>
            </a:r>
            <a:r>
              <a:rPr lang="en-US" altLang="zh-CN" sz="2200" dirty="0"/>
              <a:t>100</a:t>
            </a:r>
            <a:r>
              <a:rPr lang="zh-CN" altLang="en-US" sz="2200" dirty="0"/>
              <a:t>万亿元。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1754297" y="1361358"/>
            <a:ext cx="5127765" cy="39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2012—2021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年我国国内生产总值（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GDP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929" y="1993069"/>
            <a:ext cx="6855511" cy="2510201"/>
          </a:xfrm>
          <a:prstGeom prst="rect">
            <a:avLst/>
          </a:prstGeom>
        </p:spPr>
      </p:pic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706849" y="546327"/>
            <a:ext cx="7534783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08355" indent="-808355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2012—2021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年我国国内生产总值是怎样变化的？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15864" y="642786"/>
            <a:ext cx="7121231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2200" dirty="0"/>
              <a:t>2012—2021</a:t>
            </a:r>
            <a:r>
              <a:rPr lang="zh-CN" altLang="en-US" sz="2200" dirty="0"/>
              <a:t>年我国国内生产总值呈上升的趋势。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1754297" y="1361358"/>
            <a:ext cx="5127765" cy="392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2012—2021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年我国国内生产总值（</a:t>
            </a:r>
            <a:r>
              <a:rPr lang="en-US" altLang="zh-CN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GDP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3929" y="1993069"/>
            <a:ext cx="6855511" cy="2510201"/>
          </a:xfrm>
          <a:prstGeom prst="rect">
            <a:avLst/>
          </a:prstGeom>
        </p:spPr>
      </p:pic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706849" y="546327"/>
            <a:ext cx="7053519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08355" indent="-808355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）观察折线统计图，你还获得了哪些信息？</a:t>
            </a:r>
          </a:p>
        </p:txBody>
      </p:sp>
      <p:sp>
        <p:nvSpPr>
          <p:cNvPr id="5" name="椭圆 4"/>
          <p:cNvSpPr/>
          <p:nvPr/>
        </p:nvSpPr>
        <p:spPr>
          <a:xfrm>
            <a:off x="6406414" y="2373320"/>
            <a:ext cx="1353954" cy="827080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60990" y="690199"/>
            <a:ext cx="742202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2200" dirty="0"/>
              <a:t>2020—2021</a:t>
            </a:r>
            <a:r>
              <a:rPr lang="zh-CN" altLang="en-US" sz="2200" dirty="0"/>
              <a:t>年我国国内生产总值增长最快。（合理即可）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6"/>
          <p:cNvSpPr txBox="1">
            <a:spLocks noChangeArrowheads="1"/>
          </p:cNvSpPr>
          <p:nvPr/>
        </p:nvSpPr>
        <p:spPr bwMode="auto">
          <a:xfrm>
            <a:off x="712787" y="838643"/>
            <a:ext cx="7718425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60680" indent="-360680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下表是小东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0~10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岁的身高情况，根据表中的数据绘制折线统计图。</a:t>
            </a:r>
          </a:p>
        </p:txBody>
      </p:sp>
      <p:graphicFrame>
        <p:nvGraphicFramePr>
          <p:cNvPr id="3" name="表格 11"/>
          <p:cNvGraphicFramePr>
            <a:graphicFrameLocks noGrp="1"/>
          </p:cNvGraphicFramePr>
          <p:nvPr/>
        </p:nvGraphicFramePr>
        <p:xfrm>
          <a:off x="1215190" y="2338171"/>
          <a:ext cx="6966280" cy="76608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61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806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年龄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3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/cm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104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111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118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124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141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804070" y="709864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P109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4"/>
          <p:cNvGraphicFramePr>
            <a:graphicFrameLocks noGrp="1"/>
          </p:cNvGraphicFramePr>
          <p:nvPr/>
        </p:nvGraphicFramePr>
        <p:xfrm>
          <a:off x="1563370" y="2156008"/>
          <a:ext cx="6238441" cy="228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任意多边形: 形状 2"/>
          <p:cNvSpPr/>
          <p:nvPr/>
        </p:nvSpPr>
        <p:spPr>
          <a:xfrm>
            <a:off x="2127250" y="2324100"/>
            <a:ext cx="5683250" cy="1911350"/>
          </a:xfrm>
          <a:custGeom>
            <a:avLst/>
            <a:gdLst>
              <a:gd name="connsiteX0" fmla="*/ 0 w 5683250"/>
              <a:gd name="connsiteY0" fmla="*/ 1911350 h 1911350"/>
              <a:gd name="connsiteX1" fmla="*/ 571500 w 5683250"/>
              <a:gd name="connsiteY1" fmla="*/ 1371600 h 1911350"/>
              <a:gd name="connsiteX2" fmla="*/ 1130300 w 5683250"/>
              <a:gd name="connsiteY2" fmla="*/ 1136650 h 1911350"/>
              <a:gd name="connsiteX3" fmla="*/ 1708150 w 5683250"/>
              <a:gd name="connsiteY3" fmla="*/ 946150 h 1911350"/>
              <a:gd name="connsiteX4" fmla="*/ 2279650 w 5683250"/>
              <a:gd name="connsiteY4" fmla="*/ 762000 h 1911350"/>
              <a:gd name="connsiteX5" fmla="*/ 2838450 w 5683250"/>
              <a:gd name="connsiteY5" fmla="*/ 622300 h 1911350"/>
              <a:gd name="connsiteX6" fmla="*/ 3403600 w 5683250"/>
              <a:gd name="connsiteY6" fmla="*/ 508000 h 1911350"/>
              <a:gd name="connsiteX7" fmla="*/ 3975100 w 5683250"/>
              <a:gd name="connsiteY7" fmla="*/ 342900 h 1911350"/>
              <a:gd name="connsiteX8" fmla="*/ 4540250 w 5683250"/>
              <a:gd name="connsiteY8" fmla="*/ 247650 h 1911350"/>
              <a:gd name="connsiteX9" fmla="*/ 5105400 w 5683250"/>
              <a:gd name="connsiteY9" fmla="*/ 133350 h 1911350"/>
              <a:gd name="connsiteX10" fmla="*/ 5683250 w 5683250"/>
              <a:gd name="connsiteY10" fmla="*/ 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3250" h="1911350">
                <a:moveTo>
                  <a:pt x="0" y="1911350"/>
                </a:moveTo>
                <a:lnTo>
                  <a:pt x="571500" y="1371600"/>
                </a:lnTo>
                <a:lnTo>
                  <a:pt x="1130300" y="1136650"/>
                </a:lnTo>
                <a:lnTo>
                  <a:pt x="1708150" y="946150"/>
                </a:lnTo>
                <a:lnTo>
                  <a:pt x="2279650" y="762000"/>
                </a:lnTo>
                <a:lnTo>
                  <a:pt x="2838450" y="622300"/>
                </a:lnTo>
                <a:lnTo>
                  <a:pt x="3403600" y="508000"/>
                </a:lnTo>
                <a:lnTo>
                  <a:pt x="3975100" y="342900"/>
                </a:lnTo>
                <a:lnTo>
                  <a:pt x="4540250" y="247650"/>
                </a:lnTo>
                <a:lnTo>
                  <a:pt x="5105400" y="133350"/>
                </a:lnTo>
                <a:lnTo>
                  <a:pt x="568325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表格 11"/>
          <p:cNvGraphicFramePr>
            <a:graphicFrameLocks noGrp="1"/>
          </p:cNvGraphicFramePr>
          <p:nvPr/>
        </p:nvGraphicFramePr>
        <p:xfrm>
          <a:off x="948866" y="608827"/>
          <a:ext cx="6966280" cy="76608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61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770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806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年龄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32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身高</a:t>
                      </a:r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/cm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104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111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118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124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141</a:t>
                      </a:r>
                      <a:endParaRPr lang="zh-CN" altLang="en-US" sz="1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B8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138661" y="1477347"/>
            <a:ext cx="279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小东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0~10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岁身高情况统计图</a:t>
            </a:r>
          </a:p>
        </p:txBody>
      </p:sp>
      <p:cxnSp>
        <p:nvCxnSpPr>
          <p:cNvPr id="6" name="直接箭头连接符 5"/>
          <p:cNvCxnSpPr/>
          <p:nvPr/>
        </p:nvCxnSpPr>
        <p:spPr>
          <a:xfrm>
            <a:off x="1550670" y="4438755"/>
            <a:ext cx="685038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8020630" y="4468167"/>
            <a:ext cx="66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999377" y="4417832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565910" y="1963881"/>
            <a:ext cx="0" cy="229020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265793" y="4294090"/>
            <a:ext cx="239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5784" y="1507787"/>
            <a:ext cx="1335172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身高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/cm</a:t>
            </a:r>
            <a:endParaRPr lang="zh-CN" altLang="en-US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38491" y="4419617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120783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91647" y="4421413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256797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28491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99355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963869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34733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05597" y="4415444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38361" y="4409965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79179" y="4076629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80449" y="3877582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80448" y="3678535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80447" y="3467403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80954" y="3262648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00464" y="3050895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00464" y="282783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95838" y="2612786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1212" y="2419793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095459" y="222792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100464" y="2019674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任意多边形: 形状 32"/>
          <p:cNvSpPr/>
          <p:nvPr/>
        </p:nvSpPr>
        <p:spPr>
          <a:xfrm>
            <a:off x="1560353" y="4245769"/>
            <a:ext cx="49372" cy="188611"/>
          </a:xfrm>
          <a:custGeom>
            <a:avLst/>
            <a:gdLst>
              <a:gd name="connsiteX0" fmla="*/ 11906 w 59531"/>
              <a:gd name="connsiteY0" fmla="*/ 0 h 183357"/>
              <a:gd name="connsiteX1" fmla="*/ 59531 w 59531"/>
              <a:gd name="connsiteY1" fmla="*/ 42863 h 183357"/>
              <a:gd name="connsiteX2" fmla="*/ 4763 w 59531"/>
              <a:gd name="connsiteY2" fmla="*/ 71438 h 183357"/>
              <a:gd name="connsiteX3" fmla="*/ 45244 w 59531"/>
              <a:gd name="connsiteY3" fmla="*/ 114300 h 183357"/>
              <a:gd name="connsiteX4" fmla="*/ 2381 w 59531"/>
              <a:gd name="connsiteY4" fmla="*/ 150019 h 183357"/>
              <a:gd name="connsiteX5" fmla="*/ 0 w 59531"/>
              <a:gd name="connsiteY5" fmla="*/ 183357 h 18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1" h="183357">
                <a:moveTo>
                  <a:pt x="11906" y="0"/>
                </a:moveTo>
                <a:lnTo>
                  <a:pt x="59531" y="42863"/>
                </a:lnTo>
                <a:lnTo>
                  <a:pt x="4763" y="71438"/>
                </a:lnTo>
                <a:lnTo>
                  <a:pt x="45244" y="114300"/>
                </a:lnTo>
                <a:lnTo>
                  <a:pt x="2381" y="150019"/>
                </a:lnTo>
                <a:lnTo>
                  <a:pt x="0" y="18335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953589" y="3837193"/>
            <a:ext cx="396000" cy="436299"/>
            <a:chOff x="2022975" y="3056301"/>
            <a:chExt cx="415498" cy="474407"/>
          </a:xfrm>
        </p:grpSpPr>
        <p:sp>
          <p:nvSpPr>
            <p:cNvPr id="35" name="椭圆 34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50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499453" y="3280759"/>
            <a:ext cx="415498" cy="452342"/>
            <a:chOff x="2022975" y="3056301"/>
            <a:chExt cx="415498" cy="452342"/>
          </a:xfrm>
        </p:grpSpPr>
        <p:sp>
          <p:nvSpPr>
            <p:cNvPr id="38" name="椭圆 37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76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065870" y="3045811"/>
            <a:ext cx="415498" cy="452342"/>
            <a:chOff x="2022975" y="3056301"/>
            <a:chExt cx="415498" cy="452342"/>
          </a:xfrm>
        </p:grpSpPr>
        <p:sp>
          <p:nvSpPr>
            <p:cNvPr id="41" name="椭圆 40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88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636734" y="2853474"/>
            <a:ext cx="415498" cy="452342"/>
            <a:chOff x="2022975" y="3056301"/>
            <a:chExt cx="415498" cy="452342"/>
          </a:xfrm>
        </p:grpSpPr>
        <p:sp>
          <p:nvSpPr>
            <p:cNvPr id="44" name="椭圆 43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97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44114" y="2666929"/>
            <a:ext cx="530915" cy="455986"/>
            <a:chOff x="1965205" y="3052657"/>
            <a:chExt cx="530915" cy="455986"/>
          </a:xfrm>
        </p:grpSpPr>
        <p:sp>
          <p:nvSpPr>
            <p:cNvPr id="47" name="椭圆 46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104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710402" y="2524977"/>
            <a:ext cx="505395" cy="455986"/>
            <a:chOff x="1965205" y="3052657"/>
            <a:chExt cx="505395" cy="455986"/>
          </a:xfrm>
        </p:grpSpPr>
        <p:sp>
          <p:nvSpPr>
            <p:cNvPr id="50" name="椭圆 49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0539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111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274093" y="2417058"/>
            <a:ext cx="518155" cy="455986"/>
            <a:chOff x="1965205" y="3052657"/>
            <a:chExt cx="518155" cy="455986"/>
          </a:xfrm>
        </p:grpSpPr>
        <p:sp>
          <p:nvSpPr>
            <p:cNvPr id="53" name="椭圆 52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1815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118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844927" y="2249027"/>
            <a:ext cx="530915" cy="455986"/>
            <a:chOff x="1965205" y="3052657"/>
            <a:chExt cx="530915" cy="455986"/>
          </a:xfrm>
        </p:grpSpPr>
        <p:sp>
          <p:nvSpPr>
            <p:cNvPr id="56" name="椭圆 55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124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415761" y="2156800"/>
            <a:ext cx="530915" cy="455986"/>
            <a:chOff x="1965205" y="3052657"/>
            <a:chExt cx="530915" cy="455986"/>
          </a:xfrm>
        </p:grpSpPr>
        <p:sp>
          <p:nvSpPr>
            <p:cNvPr id="59" name="椭圆 58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130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980275" y="2041062"/>
            <a:ext cx="530915" cy="455986"/>
            <a:chOff x="1965205" y="3052657"/>
            <a:chExt cx="530915" cy="455986"/>
          </a:xfrm>
        </p:grpSpPr>
        <p:sp>
          <p:nvSpPr>
            <p:cNvPr id="62" name="椭圆 61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135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548153" y="1908511"/>
            <a:ext cx="530915" cy="455986"/>
            <a:chOff x="1965205" y="3052657"/>
            <a:chExt cx="530915" cy="455986"/>
          </a:xfrm>
        </p:grpSpPr>
        <p:sp>
          <p:nvSpPr>
            <p:cNvPr id="65" name="椭圆 64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141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4"/>
          <p:cNvGraphicFramePr>
            <a:graphicFrameLocks noGrp="1"/>
          </p:cNvGraphicFramePr>
          <p:nvPr/>
        </p:nvGraphicFramePr>
        <p:xfrm>
          <a:off x="1563370" y="2156008"/>
          <a:ext cx="6238441" cy="228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任意多边形: 形状 2"/>
          <p:cNvSpPr/>
          <p:nvPr/>
        </p:nvSpPr>
        <p:spPr>
          <a:xfrm>
            <a:off x="2127250" y="2324100"/>
            <a:ext cx="5683250" cy="1911350"/>
          </a:xfrm>
          <a:custGeom>
            <a:avLst/>
            <a:gdLst>
              <a:gd name="connsiteX0" fmla="*/ 0 w 5683250"/>
              <a:gd name="connsiteY0" fmla="*/ 1911350 h 1911350"/>
              <a:gd name="connsiteX1" fmla="*/ 571500 w 5683250"/>
              <a:gd name="connsiteY1" fmla="*/ 1371600 h 1911350"/>
              <a:gd name="connsiteX2" fmla="*/ 1130300 w 5683250"/>
              <a:gd name="connsiteY2" fmla="*/ 1136650 h 1911350"/>
              <a:gd name="connsiteX3" fmla="*/ 1708150 w 5683250"/>
              <a:gd name="connsiteY3" fmla="*/ 946150 h 1911350"/>
              <a:gd name="connsiteX4" fmla="*/ 2279650 w 5683250"/>
              <a:gd name="connsiteY4" fmla="*/ 762000 h 1911350"/>
              <a:gd name="connsiteX5" fmla="*/ 2838450 w 5683250"/>
              <a:gd name="connsiteY5" fmla="*/ 622300 h 1911350"/>
              <a:gd name="connsiteX6" fmla="*/ 3403600 w 5683250"/>
              <a:gd name="connsiteY6" fmla="*/ 508000 h 1911350"/>
              <a:gd name="connsiteX7" fmla="*/ 3975100 w 5683250"/>
              <a:gd name="connsiteY7" fmla="*/ 342900 h 1911350"/>
              <a:gd name="connsiteX8" fmla="*/ 4540250 w 5683250"/>
              <a:gd name="connsiteY8" fmla="*/ 247650 h 1911350"/>
              <a:gd name="connsiteX9" fmla="*/ 5105400 w 5683250"/>
              <a:gd name="connsiteY9" fmla="*/ 133350 h 1911350"/>
              <a:gd name="connsiteX10" fmla="*/ 5683250 w 5683250"/>
              <a:gd name="connsiteY10" fmla="*/ 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3250" h="1911350">
                <a:moveTo>
                  <a:pt x="0" y="1911350"/>
                </a:moveTo>
                <a:lnTo>
                  <a:pt x="571500" y="1371600"/>
                </a:lnTo>
                <a:lnTo>
                  <a:pt x="1130300" y="1136650"/>
                </a:lnTo>
                <a:lnTo>
                  <a:pt x="1708150" y="946150"/>
                </a:lnTo>
                <a:lnTo>
                  <a:pt x="2279650" y="762000"/>
                </a:lnTo>
                <a:lnTo>
                  <a:pt x="2838450" y="622300"/>
                </a:lnTo>
                <a:lnTo>
                  <a:pt x="3403600" y="508000"/>
                </a:lnTo>
                <a:lnTo>
                  <a:pt x="3975100" y="342900"/>
                </a:lnTo>
                <a:lnTo>
                  <a:pt x="4540250" y="247650"/>
                </a:lnTo>
                <a:lnTo>
                  <a:pt x="5105400" y="133350"/>
                </a:lnTo>
                <a:lnTo>
                  <a:pt x="568325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38661" y="1477347"/>
            <a:ext cx="279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小东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0~10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岁身高情况统计图</a:t>
            </a:r>
          </a:p>
        </p:txBody>
      </p:sp>
      <p:cxnSp>
        <p:nvCxnSpPr>
          <p:cNvPr id="5" name="直接箭头连接符 4"/>
          <p:cNvCxnSpPr/>
          <p:nvPr/>
        </p:nvCxnSpPr>
        <p:spPr>
          <a:xfrm>
            <a:off x="1550670" y="4438755"/>
            <a:ext cx="685038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020630" y="4468167"/>
            <a:ext cx="66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年龄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99377" y="4417832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1565910" y="1963881"/>
            <a:ext cx="0" cy="229020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265793" y="4294090"/>
            <a:ext cx="239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5784" y="1507787"/>
            <a:ext cx="1335172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身高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/cm</a:t>
            </a:r>
            <a:endParaRPr lang="zh-CN" altLang="en-US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38491" y="4419617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20783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91647" y="4421413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56797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28491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99355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63869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34733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05597" y="4415444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38361" y="4409965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79179" y="4076629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80449" y="3877582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80448" y="3678535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80447" y="3467403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80954" y="3262648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00464" y="3050895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00464" y="282783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95838" y="2612786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91212" y="2419793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5459" y="222792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00464" y="2019674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任意多边形: 形状 31"/>
          <p:cNvSpPr/>
          <p:nvPr/>
        </p:nvSpPr>
        <p:spPr>
          <a:xfrm>
            <a:off x="1560353" y="4245769"/>
            <a:ext cx="49372" cy="188611"/>
          </a:xfrm>
          <a:custGeom>
            <a:avLst/>
            <a:gdLst>
              <a:gd name="connsiteX0" fmla="*/ 11906 w 59531"/>
              <a:gd name="connsiteY0" fmla="*/ 0 h 183357"/>
              <a:gd name="connsiteX1" fmla="*/ 59531 w 59531"/>
              <a:gd name="connsiteY1" fmla="*/ 42863 h 183357"/>
              <a:gd name="connsiteX2" fmla="*/ 4763 w 59531"/>
              <a:gd name="connsiteY2" fmla="*/ 71438 h 183357"/>
              <a:gd name="connsiteX3" fmla="*/ 45244 w 59531"/>
              <a:gd name="connsiteY3" fmla="*/ 114300 h 183357"/>
              <a:gd name="connsiteX4" fmla="*/ 2381 w 59531"/>
              <a:gd name="connsiteY4" fmla="*/ 150019 h 183357"/>
              <a:gd name="connsiteX5" fmla="*/ 0 w 59531"/>
              <a:gd name="connsiteY5" fmla="*/ 183357 h 18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1" h="183357">
                <a:moveTo>
                  <a:pt x="11906" y="0"/>
                </a:moveTo>
                <a:lnTo>
                  <a:pt x="59531" y="42863"/>
                </a:lnTo>
                <a:lnTo>
                  <a:pt x="4763" y="71438"/>
                </a:lnTo>
                <a:lnTo>
                  <a:pt x="45244" y="114300"/>
                </a:lnTo>
                <a:lnTo>
                  <a:pt x="2381" y="150019"/>
                </a:lnTo>
                <a:lnTo>
                  <a:pt x="0" y="18335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953589" y="3837193"/>
            <a:ext cx="396000" cy="436299"/>
            <a:chOff x="2022975" y="3056301"/>
            <a:chExt cx="415498" cy="474407"/>
          </a:xfrm>
        </p:grpSpPr>
        <p:sp>
          <p:nvSpPr>
            <p:cNvPr id="34" name="椭圆 33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50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499453" y="3280759"/>
            <a:ext cx="415498" cy="452342"/>
            <a:chOff x="2022975" y="3056301"/>
            <a:chExt cx="415498" cy="452342"/>
          </a:xfrm>
        </p:grpSpPr>
        <p:sp>
          <p:nvSpPr>
            <p:cNvPr id="37" name="椭圆 36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76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065870" y="3045811"/>
            <a:ext cx="415498" cy="452342"/>
            <a:chOff x="2022975" y="3056301"/>
            <a:chExt cx="415498" cy="452342"/>
          </a:xfrm>
        </p:grpSpPr>
        <p:sp>
          <p:nvSpPr>
            <p:cNvPr id="40" name="椭圆 39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88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36734" y="2853474"/>
            <a:ext cx="415498" cy="452342"/>
            <a:chOff x="2022975" y="3056301"/>
            <a:chExt cx="415498" cy="452342"/>
          </a:xfrm>
        </p:grpSpPr>
        <p:sp>
          <p:nvSpPr>
            <p:cNvPr id="43" name="椭圆 42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97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44114" y="2666929"/>
            <a:ext cx="530915" cy="455986"/>
            <a:chOff x="1965205" y="3052657"/>
            <a:chExt cx="530915" cy="455986"/>
          </a:xfrm>
        </p:grpSpPr>
        <p:sp>
          <p:nvSpPr>
            <p:cNvPr id="46" name="椭圆 45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104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0402" y="2524977"/>
            <a:ext cx="505395" cy="455986"/>
            <a:chOff x="1965205" y="3052657"/>
            <a:chExt cx="505395" cy="455986"/>
          </a:xfrm>
        </p:grpSpPr>
        <p:sp>
          <p:nvSpPr>
            <p:cNvPr id="49" name="椭圆 48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0539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111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274093" y="2417058"/>
            <a:ext cx="518155" cy="455986"/>
            <a:chOff x="1965205" y="3052657"/>
            <a:chExt cx="518155" cy="455986"/>
          </a:xfrm>
        </p:grpSpPr>
        <p:sp>
          <p:nvSpPr>
            <p:cNvPr id="52" name="椭圆 51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1815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118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844927" y="2249027"/>
            <a:ext cx="530915" cy="455986"/>
            <a:chOff x="1965205" y="3052657"/>
            <a:chExt cx="530915" cy="455986"/>
          </a:xfrm>
        </p:grpSpPr>
        <p:sp>
          <p:nvSpPr>
            <p:cNvPr id="55" name="椭圆 54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124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415761" y="2156800"/>
            <a:ext cx="530915" cy="455986"/>
            <a:chOff x="1965205" y="3052657"/>
            <a:chExt cx="530915" cy="455986"/>
          </a:xfrm>
        </p:grpSpPr>
        <p:sp>
          <p:nvSpPr>
            <p:cNvPr id="58" name="椭圆 57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130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80275" y="2041062"/>
            <a:ext cx="530915" cy="455986"/>
            <a:chOff x="1965205" y="3052657"/>
            <a:chExt cx="530915" cy="455986"/>
          </a:xfrm>
        </p:grpSpPr>
        <p:sp>
          <p:nvSpPr>
            <p:cNvPr id="61" name="椭圆 60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135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548153" y="1908511"/>
            <a:ext cx="530915" cy="455986"/>
            <a:chOff x="1965205" y="3052657"/>
            <a:chExt cx="530915" cy="455986"/>
          </a:xfrm>
        </p:grpSpPr>
        <p:sp>
          <p:nvSpPr>
            <p:cNvPr id="64" name="椭圆 63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141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文本框 4"/>
          <p:cNvSpPr txBox="1">
            <a:spLocks noChangeArrowheads="1"/>
          </p:cNvSpPr>
          <p:nvPr/>
        </p:nvSpPr>
        <p:spPr bwMode="auto">
          <a:xfrm>
            <a:off x="706849" y="546327"/>
            <a:ext cx="7534783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08355" indent="-808355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）小东哪一年长得最快？这一年长高了多少厘米？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913624" y="683294"/>
            <a:ext cx="7121231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2200" dirty="0"/>
              <a:t>小东</a:t>
            </a:r>
            <a:r>
              <a:rPr lang="en-US" altLang="zh-CN" sz="2200" dirty="0"/>
              <a:t>0~1</a:t>
            </a:r>
            <a:r>
              <a:rPr lang="zh-CN" altLang="en-US" sz="2200" dirty="0"/>
              <a:t>岁这一年长得最快，这一年长了</a:t>
            </a:r>
            <a:r>
              <a:rPr lang="en-US" altLang="zh-CN" sz="2200" dirty="0"/>
              <a:t>26</a:t>
            </a:r>
            <a:r>
              <a:rPr lang="zh-CN" altLang="en-US" sz="2200" dirty="0"/>
              <a:t>厘米。</a:t>
            </a:r>
          </a:p>
        </p:txBody>
      </p:sp>
      <p:sp>
        <p:nvSpPr>
          <p:cNvPr id="68" name="椭圆 67"/>
          <p:cNvSpPr/>
          <p:nvPr/>
        </p:nvSpPr>
        <p:spPr>
          <a:xfrm>
            <a:off x="1828799" y="3255896"/>
            <a:ext cx="1228725" cy="1469709"/>
          </a:xfrm>
          <a:prstGeom prst="ellipse">
            <a:avLst/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4"/>
          <p:cNvGraphicFramePr>
            <a:graphicFrameLocks noGrp="1"/>
          </p:cNvGraphicFramePr>
          <p:nvPr/>
        </p:nvGraphicFramePr>
        <p:xfrm>
          <a:off x="1563370" y="2156008"/>
          <a:ext cx="6238441" cy="228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任意多边形: 形状 2"/>
          <p:cNvSpPr/>
          <p:nvPr/>
        </p:nvSpPr>
        <p:spPr>
          <a:xfrm>
            <a:off x="2127250" y="2324100"/>
            <a:ext cx="5683250" cy="1911350"/>
          </a:xfrm>
          <a:custGeom>
            <a:avLst/>
            <a:gdLst>
              <a:gd name="connsiteX0" fmla="*/ 0 w 5683250"/>
              <a:gd name="connsiteY0" fmla="*/ 1911350 h 1911350"/>
              <a:gd name="connsiteX1" fmla="*/ 571500 w 5683250"/>
              <a:gd name="connsiteY1" fmla="*/ 1371600 h 1911350"/>
              <a:gd name="connsiteX2" fmla="*/ 1130300 w 5683250"/>
              <a:gd name="connsiteY2" fmla="*/ 1136650 h 1911350"/>
              <a:gd name="connsiteX3" fmla="*/ 1708150 w 5683250"/>
              <a:gd name="connsiteY3" fmla="*/ 946150 h 1911350"/>
              <a:gd name="connsiteX4" fmla="*/ 2279650 w 5683250"/>
              <a:gd name="connsiteY4" fmla="*/ 762000 h 1911350"/>
              <a:gd name="connsiteX5" fmla="*/ 2838450 w 5683250"/>
              <a:gd name="connsiteY5" fmla="*/ 622300 h 1911350"/>
              <a:gd name="connsiteX6" fmla="*/ 3403600 w 5683250"/>
              <a:gd name="connsiteY6" fmla="*/ 508000 h 1911350"/>
              <a:gd name="connsiteX7" fmla="*/ 3975100 w 5683250"/>
              <a:gd name="connsiteY7" fmla="*/ 342900 h 1911350"/>
              <a:gd name="connsiteX8" fmla="*/ 4540250 w 5683250"/>
              <a:gd name="connsiteY8" fmla="*/ 247650 h 1911350"/>
              <a:gd name="connsiteX9" fmla="*/ 5105400 w 5683250"/>
              <a:gd name="connsiteY9" fmla="*/ 133350 h 1911350"/>
              <a:gd name="connsiteX10" fmla="*/ 5683250 w 5683250"/>
              <a:gd name="connsiteY10" fmla="*/ 0 h 1911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3250" h="1911350">
                <a:moveTo>
                  <a:pt x="0" y="1911350"/>
                </a:moveTo>
                <a:lnTo>
                  <a:pt x="571500" y="1371600"/>
                </a:lnTo>
                <a:lnTo>
                  <a:pt x="1130300" y="1136650"/>
                </a:lnTo>
                <a:lnTo>
                  <a:pt x="1708150" y="946150"/>
                </a:lnTo>
                <a:lnTo>
                  <a:pt x="2279650" y="762000"/>
                </a:lnTo>
                <a:lnTo>
                  <a:pt x="2838450" y="622300"/>
                </a:lnTo>
                <a:lnTo>
                  <a:pt x="3403600" y="508000"/>
                </a:lnTo>
                <a:lnTo>
                  <a:pt x="3975100" y="342900"/>
                </a:lnTo>
                <a:lnTo>
                  <a:pt x="4540250" y="247650"/>
                </a:lnTo>
                <a:lnTo>
                  <a:pt x="5105400" y="133350"/>
                </a:lnTo>
                <a:lnTo>
                  <a:pt x="568325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38661" y="1477347"/>
            <a:ext cx="27968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小东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0~10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岁身高情况统计图</a:t>
            </a:r>
          </a:p>
        </p:txBody>
      </p:sp>
      <p:cxnSp>
        <p:nvCxnSpPr>
          <p:cNvPr id="5" name="直接箭头连接符 4"/>
          <p:cNvCxnSpPr/>
          <p:nvPr/>
        </p:nvCxnSpPr>
        <p:spPr>
          <a:xfrm>
            <a:off x="1550670" y="4438755"/>
            <a:ext cx="6850380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8020630" y="4468167"/>
            <a:ext cx="66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年龄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99377" y="4417832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1565910" y="1963881"/>
            <a:ext cx="0" cy="229020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265793" y="4294090"/>
            <a:ext cx="239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95784" y="1507787"/>
            <a:ext cx="1335172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身高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/cm</a:t>
            </a:r>
            <a:endParaRPr lang="zh-CN" altLang="en-US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538491" y="4419617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20783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691647" y="4421413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256797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828491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99355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63869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34733" y="441783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105597" y="4415444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38361" y="4409965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79179" y="4076629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80449" y="3877582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80448" y="3678535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80447" y="3467403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80954" y="3262648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00464" y="3050895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00464" y="282783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95838" y="2612786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91212" y="2419793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5459" y="222792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00464" y="2019674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任意多边形: 形状 31"/>
          <p:cNvSpPr/>
          <p:nvPr/>
        </p:nvSpPr>
        <p:spPr>
          <a:xfrm>
            <a:off x="1560353" y="4245769"/>
            <a:ext cx="49372" cy="188611"/>
          </a:xfrm>
          <a:custGeom>
            <a:avLst/>
            <a:gdLst>
              <a:gd name="connsiteX0" fmla="*/ 11906 w 59531"/>
              <a:gd name="connsiteY0" fmla="*/ 0 h 183357"/>
              <a:gd name="connsiteX1" fmla="*/ 59531 w 59531"/>
              <a:gd name="connsiteY1" fmla="*/ 42863 h 183357"/>
              <a:gd name="connsiteX2" fmla="*/ 4763 w 59531"/>
              <a:gd name="connsiteY2" fmla="*/ 71438 h 183357"/>
              <a:gd name="connsiteX3" fmla="*/ 45244 w 59531"/>
              <a:gd name="connsiteY3" fmla="*/ 114300 h 183357"/>
              <a:gd name="connsiteX4" fmla="*/ 2381 w 59531"/>
              <a:gd name="connsiteY4" fmla="*/ 150019 h 183357"/>
              <a:gd name="connsiteX5" fmla="*/ 0 w 59531"/>
              <a:gd name="connsiteY5" fmla="*/ 183357 h 18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1" h="183357">
                <a:moveTo>
                  <a:pt x="11906" y="0"/>
                </a:moveTo>
                <a:lnTo>
                  <a:pt x="59531" y="42863"/>
                </a:lnTo>
                <a:lnTo>
                  <a:pt x="4763" y="71438"/>
                </a:lnTo>
                <a:lnTo>
                  <a:pt x="45244" y="114300"/>
                </a:lnTo>
                <a:lnTo>
                  <a:pt x="2381" y="150019"/>
                </a:lnTo>
                <a:lnTo>
                  <a:pt x="0" y="18335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953589" y="3837193"/>
            <a:ext cx="396000" cy="436299"/>
            <a:chOff x="2022975" y="3056301"/>
            <a:chExt cx="415498" cy="474407"/>
          </a:xfrm>
        </p:grpSpPr>
        <p:sp>
          <p:nvSpPr>
            <p:cNvPr id="34" name="椭圆 33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50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499453" y="3280759"/>
            <a:ext cx="415498" cy="452342"/>
            <a:chOff x="2022975" y="3056301"/>
            <a:chExt cx="415498" cy="452342"/>
          </a:xfrm>
        </p:grpSpPr>
        <p:sp>
          <p:nvSpPr>
            <p:cNvPr id="37" name="椭圆 36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76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065870" y="3045811"/>
            <a:ext cx="415498" cy="452342"/>
            <a:chOff x="2022975" y="3056301"/>
            <a:chExt cx="415498" cy="452342"/>
          </a:xfrm>
        </p:grpSpPr>
        <p:sp>
          <p:nvSpPr>
            <p:cNvPr id="40" name="椭圆 39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88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36734" y="2853474"/>
            <a:ext cx="415498" cy="452342"/>
            <a:chOff x="2022975" y="3056301"/>
            <a:chExt cx="415498" cy="452342"/>
          </a:xfrm>
        </p:grpSpPr>
        <p:sp>
          <p:nvSpPr>
            <p:cNvPr id="43" name="椭圆 42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TextBox 121"/>
            <p:cNvSpPr txBox="1">
              <a:spLocks noChangeArrowheads="1"/>
            </p:cNvSpPr>
            <p:nvPr/>
          </p:nvSpPr>
          <p:spPr bwMode="auto">
            <a:xfrm>
              <a:off x="2022975" y="3056301"/>
              <a:ext cx="415498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97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144114" y="2666929"/>
            <a:ext cx="530915" cy="455986"/>
            <a:chOff x="1965205" y="3052657"/>
            <a:chExt cx="530915" cy="455986"/>
          </a:xfrm>
        </p:grpSpPr>
        <p:sp>
          <p:nvSpPr>
            <p:cNvPr id="46" name="椭圆 45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104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0402" y="2524977"/>
            <a:ext cx="505395" cy="455986"/>
            <a:chOff x="1965205" y="3052657"/>
            <a:chExt cx="505395" cy="455986"/>
          </a:xfrm>
        </p:grpSpPr>
        <p:sp>
          <p:nvSpPr>
            <p:cNvPr id="49" name="椭圆 48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0539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111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274093" y="2417058"/>
            <a:ext cx="518155" cy="455986"/>
            <a:chOff x="1965205" y="3052657"/>
            <a:chExt cx="518155" cy="455986"/>
          </a:xfrm>
        </p:grpSpPr>
        <p:sp>
          <p:nvSpPr>
            <p:cNvPr id="52" name="椭圆 51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1815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118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844927" y="2249027"/>
            <a:ext cx="530915" cy="455986"/>
            <a:chOff x="1965205" y="3052657"/>
            <a:chExt cx="530915" cy="455986"/>
          </a:xfrm>
        </p:grpSpPr>
        <p:sp>
          <p:nvSpPr>
            <p:cNvPr id="55" name="椭圆 54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124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415761" y="2156800"/>
            <a:ext cx="530915" cy="455986"/>
            <a:chOff x="1965205" y="3052657"/>
            <a:chExt cx="530915" cy="455986"/>
          </a:xfrm>
        </p:grpSpPr>
        <p:sp>
          <p:nvSpPr>
            <p:cNvPr id="58" name="椭圆 57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130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980275" y="2041062"/>
            <a:ext cx="530915" cy="455986"/>
            <a:chOff x="1965205" y="3052657"/>
            <a:chExt cx="530915" cy="455986"/>
          </a:xfrm>
        </p:grpSpPr>
        <p:sp>
          <p:nvSpPr>
            <p:cNvPr id="61" name="椭圆 60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135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548153" y="1908511"/>
            <a:ext cx="530915" cy="455986"/>
            <a:chOff x="1965205" y="3052657"/>
            <a:chExt cx="530915" cy="455986"/>
          </a:xfrm>
        </p:grpSpPr>
        <p:sp>
          <p:nvSpPr>
            <p:cNvPr id="64" name="椭圆 63"/>
            <p:cNvSpPr/>
            <p:nvPr/>
          </p:nvSpPr>
          <p:spPr>
            <a:xfrm>
              <a:off x="2181097" y="3436643"/>
              <a:ext cx="72000" cy="72000"/>
            </a:xfrm>
            <a:prstGeom prst="ellipse">
              <a:avLst/>
            </a:prstGeom>
            <a:solidFill>
              <a:srgbClr val="E72D8B"/>
            </a:solidFill>
            <a:ln>
              <a:solidFill>
                <a:srgbClr val="E72D8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TextBox 121"/>
            <p:cNvSpPr txBox="1">
              <a:spLocks noChangeArrowheads="1"/>
            </p:cNvSpPr>
            <p:nvPr/>
          </p:nvSpPr>
          <p:spPr bwMode="auto">
            <a:xfrm>
              <a:off x="1965205" y="3052657"/>
              <a:ext cx="530915" cy="395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E72D8B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141</a:t>
              </a:r>
              <a:endParaRPr lang="zh-CN" altLang="en-US" b="1" dirty="0">
                <a:solidFill>
                  <a:srgbClr val="E72D8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文本框 4"/>
          <p:cNvSpPr txBox="1">
            <a:spLocks noChangeArrowheads="1"/>
          </p:cNvSpPr>
          <p:nvPr/>
        </p:nvSpPr>
        <p:spPr bwMode="auto">
          <a:xfrm>
            <a:off x="754822" y="364812"/>
            <a:ext cx="6883539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4375" indent="-714375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）收集、整理你自己的身高数据，利用方格纸绘制折线统计图，说一说你发现了什么。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771208" y="418856"/>
            <a:ext cx="415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16215"/>
          <a:stretch>
            <a:fillRect/>
          </a:stretch>
        </p:blipFill>
        <p:spPr>
          <a:xfrm>
            <a:off x="1531593" y="1470990"/>
            <a:ext cx="6245475" cy="22015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08960" y="967740"/>
            <a:ext cx="29864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甲、乙两地月平均气温统计图</a:t>
            </a: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771208" y="3804756"/>
            <a:ext cx="7953692" cy="53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6280" indent="-716280">
              <a:lnSpc>
                <a:spcPct val="150000"/>
              </a:lnSpc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）根据统计图，你能说一说两地一年中气温变化的趋势吗？</a:t>
            </a: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919608" y="3785010"/>
            <a:ext cx="7656891" cy="9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乙地一年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个月气温都比较高，气温差别不大，甲地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~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月气温较高，而其他几个月气温相对较低，气温差别较大。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186975" y="599374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P110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771208" y="418856"/>
            <a:ext cx="415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16215"/>
          <a:stretch>
            <a:fillRect/>
          </a:stretch>
        </p:blipFill>
        <p:spPr>
          <a:xfrm>
            <a:off x="1531593" y="1470990"/>
            <a:ext cx="6245475" cy="22015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17545" y="967740"/>
            <a:ext cx="30162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甲、乙两地月平均气温统计图</a:t>
            </a: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771208" y="3672510"/>
            <a:ext cx="8128952" cy="104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6280" indent="-716280">
              <a:lnSpc>
                <a:spcPct val="150000"/>
              </a:lnSpc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）有一种树莓的生长期为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个月，适宜的生长温度为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7~10℃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，这种植物适合在哪个地方种植？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234113" y="4282123"/>
            <a:ext cx="906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ea typeface="黑体" panose="02010609060101010101" pitchFamily="49" charset="-122"/>
              </a:rPr>
              <a:t>甲地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771208" y="418856"/>
            <a:ext cx="4154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16215"/>
          <a:stretch>
            <a:fillRect/>
          </a:stretch>
        </p:blipFill>
        <p:spPr>
          <a:xfrm>
            <a:off x="1531593" y="1470990"/>
            <a:ext cx="6245475" cy="22015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217545" y="967740"/>
            <a:ext cx="31648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甲、乙两地月平均气温统计图</a:t>
            </a:r>
          </a:p>
        </p:txBody>
      </p:sp>
      <p:sp>
        <p:nvSpPr>
          <p:cNvPr id="6" name="文本框 4"/>
          <p:cNvSpPr txBox="1">
            <a:spLocks noChangeArrowheads="1"/>
          </p:cNvSpPr>
          <p:nvPr/>
        </p:nvSpPr>
        <p:spPr bwMode="auto">
          <a:xfrm>
            <a:off x="771208" y="3680897"/>
            <a:ext cx="7816532" cy="1043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6280" indent="-716280">
              <a:lnSpc>
                <a:spcPct val="150000"/>
              </a:lnSpc>
            </a:pP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）小明住在乙地，他们一家要在“十一”黄金周去甲地旅游，你认为他们应该做哪些准备？</a:t>
            </a:r>
          </a:p>
        </p:txBody>
      </p:sp>
      <p:sp>
        <p:nvSpPr>
          <p:cNvPr id="7" name="文本框 1"/>
          <p:cNvSpPr txBox="1">
            <a:spLocks noChangeArrowheads="1"/>
          </p:cNvSpPr>
          <p:nvPr/>
        </p:nvSpPr>
        <p:spPr bwMode="auto">
          <a:xfrm>
            <a:off x="839409" y="3754780"/>
            <a:ext cx="7816533" cy="9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ea typeface="黑体" panose="02010609060101010101" pitchFamily="49" charset="-122"/>
              </a:rPr>
              <a:t>乙地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lang="zh-CN" altLang="en-US" sz="2000" b="1" dirty="0">
                <a:solidFill>
                  <a:srgbClr val="FF0000"/>
                </a:solidFill>
                <a:ea typeface="黑体" panose="02010609060101010101" pitchFamily="49" charset="-122"/>
              </a:rPr>
              <a:t>月的平均气温为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24.8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℃</a:t>
            </a:r>
            <a:r>
              <a:rPr lang="zh-CN" altLang="en-US" sz="2000" b="1" dirty="0">
                <a:solidFill>
                  <a:srgbClr val="FF0000"/>
                </a:solidFill>
                <a:ea typeface="黑体" panose="02010609060101010101" pitchFamily="49" charset="-122"/>
              </a:rPr>
              <a:t>，甲地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 </a:t>
            </a:r>
            <a:r>
              <a:rPr lang="zh-CN" altLang="en-US" sz="2000" b="1" dirty="0">
                <a:solidFill>
                  <a:srgbClr val="FF0000"/>
                </a:solidFill>
                <a:ea typeface="黑体" panose="02010609060101010101" pitchFamily="49" charset="-122"/>
              </a:rPr>
              <a:t>月的平均气温为 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17.5 ℃</a:t>
            </a:r>
            <a:r>
              <a:rPr lang="zh-CN" altLang="en-US" sz="2000" b="1" dirty="0">
                <a:solidFill>
                  <a:srgbClr val="FF0000"/>
                </a:solidFill>
                <a:ea typeface="黑体" panose="02010609060101010101" pitchFamily="49" charset="-122"/>
              </a:rPr>
              <a:t>，应该准备厚一点的衣服。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822216" y="1406653"/>
          <a:ext cx="7761922" cy="143339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28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7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5236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年龄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5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男生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/cm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51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女生</a:t>
                      </a:r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/cm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extBox 1"/>
          <p:cNvSpPr txBox="1"/>
          <p:nvPr/>
        </p:nvSpPr>
        <p:spPr>
          <a:xfrm>
            <a:off x="699295" y="3126105"/>
            <a:ext cx="7451079" cy="5688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请你根据表中的数据，绘制复式折线统计图。</a:t>
            </a: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391478" y="733717"/>
            <a:ext cx="73741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下面是某地区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岁男生、女生平均身高统计表。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0890" y="1038159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P110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4"/>
          <p:cNvGraphicFramePr>
            <a:graphicFrameLocks noGrp="1"/>
          </p:cNvGraphicFramePr>
          <p:nvPr/>
        </p:nvGraphicFramePr>
        <p:xfrm>
          <a:off x="1464866" y="2331268"/>
          <a:ext cx="5104179" cy="228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7860"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477671" y="1561689"/>
            <a:ext cx="4085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6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某地区</a:t>
            </a:r>
            <a:r>
              <a:rPr lang="en-US" altLang="zh-CN" dirty="0"/>
              <a:t>7</a:t>
            </a:r>
            <a:r>
              <a:rPr lang="zh-CN" altLang="en-US" dirty="0"/>
              <a:t>～</a:t>
            </a:r>
            <a:r>
              <a:rPr lang="en-US" altLang="zh-CN" dirty="0"/>
              <a:t>15</a:t>
            </a:r>
            <a:r>
              <a:rPr lang="zh-CN" altLang="en-US" dirty="0"/>
              <a:t>岁男生、女生平均身高统计图</a:t>
            </a:r>
          </a:p>
        </p:txBody>
      </p:sp>
      <p:cxnSp>
        <p:nvCxnSpPr>
          <p:cNvPr id="4" name="直接箭头连接符 3"/>
          <p:cNvCxnSpPr/>
          <p:nvPr/>
        </p:nvCxnSpPr>
        <p:spPr>
          <a:xfrm>
            <a:off x="1452166" y="4614015"/>
            <a:ext cx="576397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822766" y="4638689"/>
            <a:ext cx="66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年龄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00873" y="4593092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1467406" y="2139141"/>
            <a:ext cx="0" cy="229020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167289" y="4469350"/>
            <a:ext cx="239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7280" y="1683047"/>
            <a:ext cx="1335172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身高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/cm</a:t>
            </a:r>
            <a:endParaRPr lang="zh-CN" altLang="en-US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39987" y="4594877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22279" y="459309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62977" y="4594053"/>
            <a:ext cx="382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21489" y="4593091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82086" y="4593091"/>
            <a:ext cx="371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56753" y="4593091"/>
            <a:ext cx="376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06172" y="4593091"/>
            <a:ext cx="376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79013" y="4593091"/>
            <a:ext cx="436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01196" y="4266333"/>
            <a:ext cx="473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01898" y="4054623"/>
            <a:ext cx="46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01196" y="3861632"/>
            <a:ext cx="473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92507" y="3642663"/>
            <a:ext cx="458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1196" y="343790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1960" y="3226155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1960" y="300309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97334" y="2788046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2708" y="2595053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96955" y="240318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01960" y="2194934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任意多边形: 形状 28"/>
          <p:cNvSpPr/>
          <p:nvPr/>
        </p:nvSpPr>
        <p:spPr>
          <a:xfrm>
            <a:off x="1461849" y="4421029"/>
            <a:ext cx="49372" cy="188611"/>
          </a:xfrm>
          <a:custGeom>
            <a:avLst/>
            <a:gdLst>
              <a:gd name="connsiteX0" fmla="*/ 11906 w 59531"/>
              <a:gd name="connsiteY0" fmla="*/ 0 h 183357"/>
              <a:gd name="connsiteX1" fmla="*/ 59531 w 59531"/>
              <a:gd name="connsiteY1" fmla="*/ 42863 h 183357"/>
              <a:gd name="connsiteX2" fmla="*/ 4763 w 59531"/>
              <a:gd name="connsiteY2" fmla="*/ 71438 h 183357"/>
              <a:gd name="connsiteX3" fmla="*/ 45244 w 59531"/>
              <a:gd name="connsiteY3" fmla="*/ 114300 h 183357"/>
              <a:gd name="connsiteX4" fmla="*/ 2381 w 59531"/>
              <a:gd name="connsiteY4" fmla="*/ 150019 h 183357"/>
              <a:gd name="connsiteX5" fmla="*/ 0 w 59531"/>
              <a:gd name="connsiteY5" fmla="*/ 183357 h 18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1" h="183357">
                <a:moveTo>
                  <a:pt x="11906" y="0"/>
                </a:moveTo>
                <a:lnTo>
                  <a:pt x="59531" y="42863"/>
                </a:lnTo>
                <a:lnTo>
                  <a:pt x="4763" y="71438"/>
                </a:lnTo>
                <a:lnTo>
                  <a:pt x="45244" y="114300"/>
                </a:lnTo>
                <a:lnTo>
                  <a:pt x="2381" y="150019"/>
                </a:lnTo>
                <a:lnTo>
                  <a:pt x="0" y="18335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767063" y="3790959"/>
            <a:ext cx="530915" cy="452053"/>
            <a:chOff x="1930619" y="3039171"/>
            <a:chExt cx="557056" cy="491537"/>
          </a:xfrm>
        </p:grpSpPr>
        <p:sp>
          <p:nvSpPr>
            <p:cNvPr id="31" name="椭圆 3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2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125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326" y="296845"/>
            <a:ext cx="5973360" cy="1140454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7110531" y="1700651"/>
            <a:ext cx="750350" cy="6702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7825456" y="1617858"/>
            <a:ext cx="750350" cy="784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6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男生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女生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7245522" y="1847536"/>
            <a:ext cx="486019" cy="72000"/>
            <a:chOff x="7053838" y="1647047"/>
            <a:chExt cx="486019" cy="7200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7053838" y="1683047"/>
              <a:ext cx="486019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7287366" y="1647047"/>
              <a:ext cx="72000" cy="7200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259065" y="2193422"/>
            <a:ext cx="486019" cy="72000"/>
            <a:chOff x="7053838" y="1647047"/>
            <a:chExt cx="486019" cy="72000"/>
          </a:xfrm>
          <a:solidFill>
            <a:srgbClr val="FF0000"/>
          </a:solidFill>
        </p:grpSpPr>
        <p:cxnSp>
          <p:nvCxnSpPr>
            <p:cNvPr id="40" name="直接连接符 39"/>
            <p:cNvCxnSpPr/>
            <p:nvPr/>
          </p:nvCxnSpPr>
          <p:spPr>
            <a:xfrm>
              <a:off x="7053838" y="1683047"/>
              <a:ext cx="486019" cy="0"/>
            </a:xfrm>
            <a:prstGeom prst="line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7287366" y="1647047"/>
              <a:ext cx="72000" cy="720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333261" y="3477433"/>
            <a:ext cx="530915" cy="452053"/>
            <a:chOff x="1930619" y="3039171"/>
            <a:chExt cx="557056" cy="491537"/>
          </a:xfrm>
        </p:grpSpPr>
        <p:sp>
          <p:nvSpPr>
            <p:cNvPr id="43" name="椭圆 42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4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132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2904577" y="3312530"/>
            <a:ext cx="530915" cy="452053"/>
            <a:chOff x="1930619" y="3039171"/>
            <a:chExt cx="557056" cy="491537"/>
          </a:xfrm>
        </p:grpSpPr>
        <p:sp>
          <p:nvSpPr>
            <p:cNvPr id="46" name="椭圆 45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7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136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463684" y="3163949"/>
            <a:ext cx="530915" cy="452053"/>
            <a:chOff x="1930619" y="3039171"/>
            <a:chExt cx="557056" cy="491537"/>
          </a:xfrm>
        </p:grpSpPr>
        <p:sp>
          <p:nvSpPr>
            <p:cNvPr id="49" name="椭圆 48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0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902807" y="2909771"/>
            <a:ext cx="530915" cy="496340"/>
            <a:chOff x="1791108" y="2991016"/>
            <a:chExt cx="557056" cy="539692"/>
          </a:xfrm>
        </p:grpSpPr>
        <p:sp>
          <p:nvSpPr>
            <p:cNvPr id="52" name="椭圆 51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3" name="TextBox 121"/>
            <p:cNvSpPr txBox="1">
              <a:spLocks noChangeArrowheads="1"/>
            </p:cNvSpPr>
            <p:nvPr/>
          </p:nvSpPr>
          <p:spPr bwMode="auto">
            <a:xfrm>
              <a:off x="1791108" y="2991016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145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602597" y="2658913"/>
            <a:ext cx="530915" cy="452053"/>
            <a:chOff x="1930619" y="3039171"/>
            <a:chExt cx="557056" cy="491537"/>
          </a:xfrm>
        </p:grpSpPr>
        <p:sp>
          <p:nvSpPr>
            <p:cNvPr id="55" name="椭圆 54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6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152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172062" y="2323429"/>
            <a:ext cx="530915" cy="452053"/>
            <a:chOff x="1930619" y="3039171"/>
            <a:chExt cx="557056" cy="491537"/>
          </a:xfrm>
        </p:grpSpPr>
        <p:sp>
          <p:nvSpPr>
            <p:cNvPr id="58" name="椭圆 57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9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736721" y="2064980"/>
            <a:ext cx="530915" cy="452053"/>
            <a:chOff x="1930619" y="3039171"/>
            <a:chExt cx="557056" cy="491537"/>
          </a:xfrm>
        </p:grpSpPr>
        <p:sp>
          <p:nvSpPr>
            <p:cNvPr id="61" name="椭圆 6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2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166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99859" y="1911761"/>
            <a:ext cx="530915" cy="452053"/>
            <a:chOff x="1930619" y="3039171"/>
            <a:chExt cx="557056" cy="491537"/>
          </a:xfrm>
        </p:grpSpPr>
        <p:sp>
          <p:nvSpPr>
            <p:cNvPr id="64" name="椭圆 63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5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任意多边形: 形状 65"/>
          <p:cNvSpPr/>
          <p:nvPr/>
        </p:nvSpPr>
        <p:spPr>
          <a:xfrm>
            <a:off x="2026920" y="2331720"/>
            <a:ext cx="4541520" cy="1866900"/>
          </a:xfrm>
          <a:custGeom>
            <a:avLst/>
            <a:gdLst>
              <a:gd name="connsiteX0" fmla="*/ 0 w 4541520"/>
              <a:gd name="connsiteY0" fmla="*/ 1866900 h 1866900"/>
              <a:gd name="connsiteX1" fmla="*/ 571500 w 4541520"/>
              <a:gd name="connsiteY1" fmla="*/ 1569720 h 1866900"/>
              <a:gd name="connsiteX2" fmla="*/ 1143000 w 4541520"/>
              <a:gd name="connsiteY2" fmla="*/ 1402080 h 1866900"/>
              <a:gd name="connsiteX3" fmla="*/ 1706880 w 4541520"/>
              <a:gd name="connsiteY3" fmla="*/ 1242060 h 1866900"/>
              <a:gd name="connsiteX4" fmla="*/ 2270760 w 4541520"/>
              <a:gd name="connsiteY4" fmla="*/ 1043940 h 1866900"/>
              <a:gd name="connsiteX5" fmla="*/ 2842260 w 4541520"/>
              <a:gd name="connsiteY5" fmla="*/ 746760 h 1866900"/>
              <a:gd name="connsiteX6" fmla="*/ 3413760 w 4541520"/>
              <a:gd name="connsiteY6" fmla="*/ 411480 h 1866900"/>
              <a:gd name="connsiteX7" fmla="*/ 3977640 w 4541520"/>
              <a:gd name="connsiteY7" fmla="*/ 144780 h 1866900"/>
              <a:gd name="connsiteX8" fmla="*/ 4541520 w 4541520"/>
              <a:gd name="connsiteY8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1520" h="1866900">
                <a:moveTo>
                  <a:pt x="0" y="1866900"/>
                </a:moveTo>
                <a:lnTo>
                  <a:pt x="571500" y="1569720"/>
                </a:lnTo>
                <a:lnTo>
                  <a:pt x="1143000" y="1402080"/>
                </a:lnTo>
                <a:lnTo>
                  <a:pt x="1706880" y="1242060"/>
                </a:lnTo>
                <a:lnTo>
                  <a:pt x="2270760" y="1043940"/>
                </a:lnTo>
                <a:lnTo>
                  <a:pt x="2842260" y="746760"/>
                </a:lnTo>
                <a:lnTo>
                  <a:pt x="3413760" y="411480"/>
                </a:lnTo>
                <a:lnTo>
                  <a:pt x="3977640" y="144780"/>
                </a:lnTo>
                <a:lnTo>
                  <a:pt x="4541520" y="0"/>
                </a:ln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1488026" y="4116692"/>
            <a:ext cx="596763" cy="395749"/>
            <a:chOff x="1637326" y="3260925"/>
            <a:chExt cx="626145" cy="430315"/>
          </a:xfrm>
        </p:grpSpPr>
        <p:sp>
          <p:nvSpPr>
            <p:cNvPr id="68" name="椭圆 67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9" name="TextBox 121"/>
            <p:cNvSpPr txBox="1">
              <a:spLocks noChangeArrowheads="1"/>
            </p:cNvSpPr>
            <p:nvPr/>
          </p:nvSpPr>
          <p:spPr bwMode="auto">
            <a:xfrm>
              <a:off x="1637326" y="3260925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123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2559109" y="3866324"/>
            <a:ext cx="604280" cy="395749"/>
            <a:chOff x="2171375" y="3261754"/>
            <a:chExt cx="634032" cy="430315"/>
          </a:xfrm>
        </p:grpSpPr>
        <p:sp>
          <p:nvSpPr>
            <p:cNvPr id="71" name="椭圆 7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2" name="TextBox 121"/>
            <p:cNvSpPr txBox="1">
              <a:spLocks noChangeArrowheads="1"/>
            </p:cNvSpPr>
            <p:nvPr/>
          </p:nvSpPr>
          <p:spPr bwMode="auto">
            <a:xfrm>
              <a:off x="2179262" y="3261754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128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3108588" y="3705864"/>
            <a:ext cx="596763" cy="395749"/>
            <a:chOff x="2139656" y="3403139"/>
            <a:chExt cx="626145" cy="430315"/>
          </a:xfrm>
        </p:grpSpPr>
        <p:sp>
          <p:nvSpPr>
            <p:cNvPr id="74" name="椭圆 73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5" name="TextBox 121"/>
            <p:cNvSpPr txBox="1">
              <a:spLocks noChangeArrowheads="1"/>
            </p:cNvSpPr>
            <p:nvPr/>
          </p:nvSpPr>
          <p:spPr bwMode="auto">
            <a:xfrm>
              <a:off x="2139656" y="3403139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135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692458" y="3438954"/>
            <a:ext cx="618732" cy="395749"/>
            <a:chOff x="2171375" y="3403230"/>
            <a:chExt cx="649196" cy="430315"/>
          </a:xfrm>
        </p:grpSpPr>
        <p:sp>
          <p:nvSpPr>
            <p:cNvPr id="77" name="椭圆 76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8" name="TextBox 121"/>
            <p:cNvSpPr txBox="1">
              <a:spLocks noChangeArrowheads="1"/>
            </p:cNvSpPr>
            <p:nvPr/>
          </p:nvSpPr>
          <p:spPr bwMode="auto">
            <a:xfrm>
              <a:off x="2194426" y="3403230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141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256934" y="3212839"/>
            <a:ext cx="596763" cy="395749"/>
            <a:chOff x="2162268" y="3435136"/>
            <a:chExt cx="626145" cy="430315"/>
          </a:xfrm>
        </p:grpSpPr>
        <p:sp>
          <p:nvSpPr>
            <p:cNvPr id="80" name="椭圆 79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1" name="TextBox 121"/>
            <p:cNvSpPr txBox="1">
              <a:spLocks noChangeArrowheads="1"/>
            </p:cNvSpPr>
            <p:nvPr/>
          </p:nvSpPr>
          <p:spPr bwMode="auto">
            <a:xfrm>
              <a:off x="2162268" y="3435136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147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807241" y="2959763"/>
            <a:ext cx="596763" cy="395749"/>
            <a:chOff x="2146056" y="3418375"/>
            <a:chExt cx="626145" cy="430315"/>
          </a:xfrm>
        </p:grpSpPr>
        <p:sp>
          <p:nvSpPr>
            <p:cNvPr id="83" name="椭圆 82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4" name="TextBox 121"/>
            <p:cNvSpPr txBox="1">
              <a:spLocks noChangeArrowheads="1"/>
            </p:cNvSpPr>
            <p:nvPr/>
          </p:nvSpPr>
          <p:spPr bwMode="auto">
            <a:xfrm>
              <a:off x="2146056" y="3418375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153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316385" y="2817090"/>
            <a:ext cx="596763" cy="395749"/>
            <a:chOff x="2085849" y="3418963"/>
            <a:chExt cx="626145" cy="430315"/>
          </a:xfrm>
        </p:grpSpPr>
        <p:sp>
          <p:nvSpPr>
            <p:cNvPr id="86" name="椭圆 85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7" name="TextBox 121"/>
            <p:cNvSpPr txBox="1">
              <a:spLocks noChangeArrowheads="1"/>
            </p:cNvSpPr>
            <p:nvPr/>
          </p:nvSpPr>
          <p:spPr bwMode="auto">
            <a:xfrm>
              <a:off x="2085849" y="3418963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156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892857" y="2784333"/>
            <a:ext cx="596763" cy="403843"/>
            <a:chOff x="2092401" y="3452419"/>
            <a:chExt cx="626145" cy="439116"/>
          </a:xfrm>
        </p:grpSpPr>
        <p:sp>
          <p:nvSpPr>
            <p:cNvPr id="89" name="椭圆 88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90" name="TextBox 121"/>
            <p:cNvSpPr txBox="1">
              <a:spLocks noChangeArrowheads="1"/>
            </p:cNvSpPr>
            <p:nvPr/>
          </p:nvSpPr>
          <p:spPr bwMode="auto">
            <a:xfrm>
              <a:off x="2092401" y="3461220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158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529317" y="2524109"/>
            <a:ext cx="604280" cy="395749"/>
            <a:chOff x="2171375" y="3261754"/>
            <a:chExt cx="634032" cy="430315"/>
          </a:xfrm>
        </p:grpSpPr>
        <p:sp>
          <p:nvSpPr>
            <p:cNvPr id="92" name="椭圆 91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93" name="TextBox 121"/>
            <p:cNvSpPr txBox="1">
              <a:spLocks noChangeArrowheads="1"/>
            </p:cNvSpPr>
            <p:nvPr/>
          </p:nvSpPr>
          <p:spPr bwMode="auto">
            <a:xfrm>
              <a:off x="2179262" y="3261754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160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4" name="任意多边形: 形状 93"/>
          <p:cNvSpPr/>
          <p:nvPr/>
        </p:nvSpPr>
        <p:spPr>
          <a:xfrm>
            <a:off x="2034540" y="2743200"/>
            <a:ext cx="4549140" cy="1577340"/>
          </a:xfrm>
          <a:custGeom>
            <a:avLst/>
            <a:gdLst>
              <a:gd name="connsiteX0" fmla="*/ 0 w 4549140"/>
              <a:gd name="connsiteY0" fmla="*/ 1577340 h 1577340"/>
              <a:gd name="connsiteX1" fmla="*/ 556260 w 4549140"/>
              <a:gd name="connsiteY1" fmla="*/ 1341120 h 1577340"/>
              <a:gd name="connsiteX2" fmla="*/ 1135380 w 4549140"/>
              <a:gd name="connsiteY2" fmla="*/ 1043940 h 1577340"/>
              <a:gd name="connsiteX3" fmla="*/ 1699260 w 4549140"/>
              <a:gd name="connsiteY3" fmla="*/ 769620 h 1577340"/>
              <a:gd name="connsiteX4" fmla="*/ 2255520 w 4549140"/>
              <a:gd name="connsiteY4" fmla="*/ 525780 h 1577340"/>
              <a:gd name="connsiteX5" fmla="*/ 2827020 w 4549140"/>
              <a:gd name="connsiteY5" fmla="*/ 289560 h 1577340"/>
              <a:gd name="connsiteX6" fmla="*/ 3406140 w 4549140"/>
              <a:gd name="connsiteY6" fmla="*/ 144780 h 1577340"/>
              <a:gd name="connsiteX7" fmla="*/ 3970020 w 4549140"/>
              <a:gd name="connsiteY7" fmla="*/ 83820 h 1577340"/>
              <a:gd name="connsiteX8" fmla="*/ 4549140 w 4549140"/>
              <a:gd name="connsiteY8" fmla="*/ 0 h 157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9140" h="1577340">
                <a:moveTo>
                  <a:pt x="0" y="1577340"/>
                </a:moveTo>
                <a:lnTo>
                  <a:pt x="556260" y="1341120"/>
                </a:lnTo>
                <a:lnTo>
                  <a:pt x="1135380" y="1043940"/>
                </a:lnTo>
                <a:lnTo>
                  <a:pt x="1699260" y="769620"/>
                </a:lnTo>
                <a:lnTo>
                  <a:pt x="2255520" y="525780"/>
                </a:lnTo>
                <a:lnTo>
                  <a:pt x="2827020" y="289560"/>
                </a:lnTo>
                <a:lnTo>
                  <a:pt x="3406140" y="144780"/>
                </a:lnTo>
                <a:lnTo>
                  <a:pt x="3970020" y="83820"/>
                </a:lnTo>
                <a:lnTo>
                  <a:pt x="454914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9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4"/>
          <p:cNvGraphicFramePr>
            <a:graphicFrameLocks noGrp="1"/>
          </p:cNvGraphicFramePr>
          <p:nvPr/>
        </p:nvGraphicFramePr>
        <p:xfrm>
          <a:off x="1464866" y="2331268"/>
          <a:ext cx="5104179" cy="228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7860"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477671" y="1561689"/>
            <a:ext cx="4085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6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某地区</a:t>
            </a:r>
            <a:r>
              <a:rPr lang="en-US" altLang="zh-CN" dirty="0"/>
              <a:t>7</a:t>
            </a:r>
            <a:r>
              <a:rPr lang="zh-CN" altLang="en-US" dirty="0"/>
              <a:t>～</a:t>
            </a:r>
            <a:r>
              <a:rPr lang="en-US" altLang="zh-CN" dirty="0"/>
              <a:t>15</a:t>
            </a:r>
            <a:r>
              <a:rPr lang="zh-CN" altLang="en-US" dirty="0"/>
              <a:t>岁男生、女生平均身高统计图</a:t>
            </a:r>
          </a:p>
        </p:txBody>
      </p:sp>
      <p:cxnSp>
        <p:nvCxnSpPr>
          <p:cNvPr id="4" name="直接箭头连接符 3"/>
          <p:cNvCxnSpPr/>
          <p:nvPr/>
        </p:nvCxnSpPr>
        <p:spPr>
          <a:xfrm>
            <a:off x="1452166" y="4614015"/>
            <a:ext cx="576397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822766" y="4638689"/>
            <a:ext cx="66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年龄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00873" y="4593092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1467406" y="2139141"/>
            <a:ext cx="0" cy="229020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167289" y="4469350"/>
            <a:ext cx="239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7280" y="1683047"/>
            <a:ext cx="1335172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身高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/cm</a:t>
            </a:r>
            <a:endParaRPr lang="zh-CN" altLang="en-US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39987" y="4594877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22279" y="459309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62977" y="4594053"/>
            <a:ext cx="382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21489" y="4593091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82086" y="4593091"/>
            <a:ext cx="371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56753" y="4593091"/>
            <a:ext cx="376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06172" y="4593091"/>
            <a:ext cx="376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79013" y="4593091"/>
            <a:ext cx="436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01196" y="4266333"/>
            <a:ext cx="473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01898" y="4054623"/>
            <a:ext cx="46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01196" y="3861632"/>
            <a:ext cx="473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92507" y="3642663"/>
            <a:ext cx="458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1196" y="343790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1960" y="3226155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1960" y="300309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97334" y="2788046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2708" y="2595053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96955" y="240318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01960" y="2194934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任意多边形: 形状 28"/>
          <p:cNvSpPr/>
          <p:nvPr/>
        </p:nvSpPr>
        <p:spPr>
          <a:xfrm>
            <a:off x="1461849" y="4421029"/>
            <a:ext cx="49372" cy="188611"/>
          </a:xfrm>
          <a:custGeom>
            <a:avLst/>
            <a:gdLst>
              <a:gd name="connsiteX0" fmla="*/ 11906 w 59531"/>
              <a:gd name="connsiteY0" fmla="*/ 0 h 183357"/>
              <a:gd name="connsiteX1" fmla="*/ 59531 w 59531"/>
              <a:gd name="connsiteY1" fmla="*/ 42863 h 183357"/>
              <a:gd name="connsiteX2" fmla="*/ 4763 w 59531"/>
              <a:gd name="connsiteY2" fmla="*/ 71438 h 183357"/>
              <a:gd name="connsiteX3" fmla="*/ 45244 w 59531"/>
              <a:gd name="connsiteY3" fmla="*/ 114300 h 183357"/>
              <a:gd name="connsiteX4" fmla="*/ 2381 w 59531"/>
              <a:gd name="connsiteY4" fmla="*/ 150019 h 183357"/>
              <a:gd name="connsiteX5" fmla="*/ 0 w 59531"/>
              <a:gd name="connsiteY5" fmla="*/ 183357 h 18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1" h="183357">
                <a:moveTo>
                  <a:pt x="11906" y="0"/>
                </a:moveTo>
                <a:lnTo>
                  <a:pt x="59531" y="42863"/>
                </a:lnTo>
                <a:lnTo>
                  <a:pt x="4763" y="71438"/>
                </a:lnTo>
                <a:lnTo>
                  <a:pt x="45244" y="114300"/>
                </a:lnTo>
                <a:lnTo>
                  <a:pt x="2381" y="150019"/>
                </a:lnTo>
                <a:lnTo>
                  <a:pt x="0" y="18335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767063" y="3790959"/>
            <a:ext cx="530915" cy="452053"/>
            <a:chOff x="1930619" y="3039171"/>
            <a:chExt cx="557056" cy="491537"/>
          </a:xfrm>
        </p:grpSpPr>
        <p:sp>
          <p:nvSpPr>
            <p:cNvPr id="31" name="椭圆 3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2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125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7110531" y="1700651"/>
            <a:ext cx="750350" cy="6702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7825456" y="1617858"/>
            <a:ext cx="750350" cy="784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6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男生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女生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7245522" y="1847536"/>
            <a:ext cx="486019" cy="72000"/>
            <a:chOff x="7053838" y="1647047"/>
            <a:chExt cx="486019" cy="72000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7053838" y="1683047"/>
              <a:ext cx="486019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>
            <a:xfrm>
              <a:off x="7287366" y="1647047"/>
              <a:ext cx="72000" cy="7200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59065" y="2193422"/>
            <a:ext cx="486019" cy="72000"/>
            <a:chOff x="7053838" y="1647047"/>
            <a:chExt cx="486019" cy="72000"/>
          </a:xfrm>
          <a:solidFill>
            <a:srgbClr val="FF0000"/>
          </a:solidFill>
        </p:grpSpPr>
        <p:cxnSp>
          <p:nvCxnSpPr>
            <p:cNvPr id="39" name="直接连接符 38"/>
            <p:cNvCxnSpPr/>
            <p:nvPr/>
          </p:nvCxnSpPr>
          <p:spPr>
            <a:xfrm>
              <a:off x="7053838" y="1683047"/>
              <a:ext cx="486019" cy="0"/>
            </a:xfrm>
            <a:prstGeom prst="line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7287366" y="1647047"/>
              <a:ext cx="72000" cy="720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333261" y="3477433"/>
            <a:ext cx="530915" cy="452053"/>
            <a:chOff x="1930619" y="3039171"/>
            <a:chExt cx="557056" cy="491537"/>
          </a:xfrm>
        </p:grpSpPr>
        <p:sp>
          <p:nvSpPr>
            <p:cNvPr id="42" name="椭圆 41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3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132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904577" y="3312530"/>
            <a:ext cx="530915" cy="452053"/>
            <a:chOff x="1930619" y="3039171"/>
            <a:chExt cx="557056" cy="491537"/>
          </a:xfrm>
        </p:grpSpPr>
        <p:sp>
          <p:nvSpPr>
            <p:cNvPr id="45" name="椭圆 44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6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136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463684" y="3163949"/>
            <a:ext cx="530915" cy="452053"/>
            <a:chOff x="1930619" y="3039171"/>
            <a:chExt cx="557056" cy="491537"/>
          </a:xfrm>
        </p:grpSpPr>
        <p:sp>
          <p:nvSpPr>
            <p:cNvPr id="48" name="椭圆 47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9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902807" y="2909771"/>
            <a:ext cx="530915" cy="496340"/>
            <a:chOff x="1791108" y="2991016"/>
            <a:chExt cx="557056" cy="539692"/>
          </a:xfrm>
        </p:grpSpPr>
        <p:sp>
          <p:nvSpPr>
            <p:cNvPr id="51" name="椭圆 5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2" name="TextBox 121"/>
            <p:cNvSpPr txBox="1">
              <a:spLocks noChangeArrowheads="1"/>
            </p:cNvSpPr>
            <p:nvPr/>
          </p:nvSpPr>
          <p:spPr bwMode="auto">
            <a:xfrm>
              <a:off x="1791108" y="2991016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145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602597" y="2658913"/>
            <a:ext cx="530915" cy="452053"/>
            <a:chOff x="1930619" y="3039171"/>
            <a:chExt cx="557056" cy="491537"/>
          </a:xfrm>
        </p:grpSpPr>
        <p:sp>
          <p:nvSpPr>
            <p:cNvPr id="54" name="椭圆 53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5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152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172062" y="2323429"/>
            <a:ext cx="530915" cy="452053"/>
            <a:chOff x="1930619" y="3039171"/>
            <a:chExt cx="557056" cy="491537"/>
          </a:xfrm>
        </p:grpSpPr>
        <p:sp>
          <p:nvSpPr>
            <p:cNvPr id="57" name="椭圆 56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8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736721" y="2064980"/>
            <a:ext cx="530915" cy="452053"/>
            <a:chOff x="1930619" y="3039171"/>
            <a:chExt cx="557056" cy="491537"/>
          </a:xfrm>
        </p:grpSpPr>
        <p:sp>
          <p:nvSpPr>
            <p:cNvPr id="60" name="椭圆 59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1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166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299859" y="1911761"/>
            <a:ext cx="530915" cy="452053"/>
            <a:chOff x="1930619" y="3039171"/>
            <a:chExt cx="557056" cy="491537"/>
          </a:xfrm>
        </p:grpSpPr>
        <p:sp>
          <p:nvSpPr>
            <p:cNvPr id="63" name="椭圆 62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4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5" name="任意多边形: 形状 64"/>
          <p:cNvSpPr/>
          <p:nvPr/>
        </p:nvSpPr>
        <p:spPr>
          <a:xfrm>
            <a:off x="2026920" y="2331720"/>
            <a:ext cx="4541520" cy="1866900"/>
          </a:xfrm>
          <a:custGeom>
            <a:avLst/>
            <a:gdLst>
              <a:gd name="connsiteX0" fmla="*/ 0 w 4541520"/>
              <a:gd name="connsiteY0" fmla="*/ 1866900 h 1866900"/>
              <a:gd name="connsiteX1" fmla="*/ 571500 w 4541520"/>
              <a:gd name="connsiteY1" fmla="*/ 1569720 h 1866900"/>
              <a:gd name="connsiteX2" fmla="*/ 1143000 w 4541520"/>
              <a:gd name="connsiteY2" fmla="*/ 1402080 h 1866900"/>
              <a:gd name="connsiteX3" fmla="*/ 1706880 w 4541520"/>
              <a:gd name="connsiteY3" fmla="*/ 1242060 h 1866900"/>
              <a:gd name="connsiteX4" fmla="*/ 2270760 w 4541520"/>
              <a:gd name="connsiteY4" fmla="*/ 1043940 h 1866900"/>
              <a:gd name="connsiteX5" fmla="*/ 2842260 w 4541520"/>
              <a:gd name="connsiteY5" fmla="*/ 746760 h 1866900"/>
              <a:gd name="connsiteX6" fmla="*/ 3413760 w 4541520"/>
              <a:gd name="connsiteY6" fmla="*/ 411480 h 1866900"/>
              <a:gd name="connsiteX7" fmla="*/ 3977640 w 4541520"/>
              <a:gd name="connsiteY7" fmla="*/ 144780 h 1866900"/>
              <a:gd name="connsiteX8" fmla="*/ 4541520 w 4541520"/>
              <a:gd name="connsiteY8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1520" h="1866900">
                <a:moveTo>
                  <a:pt x="0" y="1866900"/>
                </a:moveTo>
                <a:lnTo>
                  <a:pt x="571500" y="1569720"/>
                </a:lnTo>
                <a:lnTo>
                  <a:pt x="1143000" y="1402080"/>
                </a:lnTo>
                <a:lnTo>
                  <a:pt x="1706880" y="1242060"/>
                </a:lnTo>
                <a:lnTo>
                  <a:pt x="2270760" y="1043940"/>
                </a:lnTo>
                <a:lnTo>
                  <a:pt x="2842260" y="746760"/>
                </a:lnTo>
                <a:lnTo>
                  <a:pt x="3413760" y="411480"/>
                </a:lnTo>
                <a:lnTo>
                  <a:pt x="3977640" y="144780"/>
                </a:lnTo>
                <a:lnTo>
                  <a:pt x="4541520" y="0"/>
                </a:ln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1488026" y="4116692"/>
            <a:ext cx="596763" cy="395749"/>
            <a:chOff x="1637326" y="3260925"/>
            <a:chExt cx="626145" cy="430315"/>
          </a:xfrm>
        </p:grpSpPr>
        <p:sp>
          <p:nvSpPr>
            <p:cNvPr id="67" name="椭圆 66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8" name="TextBox 121"/>
            <p:cNvSpPr txBox="1">
              <a:spLocks noChangeArrowheads="1"/>
            </p:cNvSpPr>
            <p:nvPr/>
          </p:nvSpPr>
          <p:spPr bwMode="auto">
            <a:xfrm>
              <a:off x="1637326" y="3260925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123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559109" y="3866324"/>
            <a:ext cx="604280" cy="395749"/>
            <a:chOff x="2171375" y="3261754"/>
            <a:chExt cx="634032" cy="430315"/>
          </a:xfrm>
        </p:grpSpPr>
        <p:sp>
          <p:nvSpPr>
            <p:cNvPr id="70" name="椭圆 69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1" name="TextBox 121"/>
            <p:cNvSpPr txBox="1">
              <a:spLocks noChangeArrowheads="1"/>
            </p:cNvSpPr>
            <p:nvPr/>
          </p:nvSpPr>
          <p:spPr bwMode="auto">
            <a:xfrm>
              <a:off x="2179262" y="3261754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128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108588" y="3705864"/>
            <a:ext cx="596763" cy="395749"/>
            <a:chOff x="2139656" y="3403139"/>
            <a:chExt cx="626145" cy="430315"/>
          </a:xfrm>
        </p:grpSpPr>
        <p:sp>
          <p:nvSpPr>
            <p:cNvPr id="73" name="椭圆 72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4" name="TextBox 121"/>
            <p:cNvSpPr txBox="1">
              <a:spLocks noChangeArrowheads="1"/>
            </p:cNvSpPr>
            <p:nvPr/>
          </p:nvSpPr>
          <p:spPr bwMode="auto">
            <a:xfrm>
              <a:off x="2139656" y="3403139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135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692458" y="3438954"/>
            <a:ext cx="618732" cy="395749"/>
            <a:chOff x="2171375" y="3403230"/>
            <a:chExt cx="649196" cy="430315"/>
          </a:xfrm>
        </p:grpSpPr>
        <p:sp>
          <p:nvSpPr>
            <p:cNvPr id="76" name="椭圆 75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7" name="TextBox 121"/>
            <p:cNvSpPr txBox="1">
              <a:spLocks noChangeArrowheads="1"/>
            </p:cNvSpPr>
            <p:nvPr/>
          </p:nvSpPr>
          <p:spPr bwMode="auto">
            <a:xfrm>
              <a:off x="2194426" y="3403230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141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256934" y="3212839"/>
            <a:ext cx="596763" cy="395749"/>
            <a:chOff x="2162268" y="3435136"/>
            <a:chExt cx="626145" cy="430315"/>
          </a:xfrm>
        </p:grpSpPr>
        <p:sp>
          <p:nvSpPr>
            <p:cNvPr id="79" name="椭圆 78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0" name="TextBox 121"/>
            <p:cNvSpPr txBox="1">
              <a:spLocks noChangeArrowheads="1"/>
            </p:cNvSpPr>
            <p:nvPr/>
          </p:nvSpPr>
          <p:spPr bwMode="auto">
            <a:xfrm>
              <a:off x="2162268" y="3435136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147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807241" y="2959763"/>
            <a:ext cx="596763" cy="395749"/>
            <a:chOff x="2146056" y="3418375"/>
            <a:chExt cx="626145" cy="430315"/>
          </a:xfrm>
        </p:grpSpPr>
        <p:sp>
          <p:nvSpPr>
            <p:cNvPr id="82" name="椭圆 81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3" name="TextBox 121"/>
            <p:cNvSpPr txBox="1">
              <a:spLocks noChangeArrowheads="1"/>
            </p:cNvSpPr>
            <p:nvPr/>
          </p:nvSpPr>
          <p:spPr bwMode="auto">
            <a:xfrm>
              <a:off x="2146056" y="3418375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153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5316385" y="2817090"/>
            <a:ext cx="596763" cy="395749"/>
            <a:chOff x="2085849" y="3418963"/>
            <a:chExt cx="626145" cy="430315"/>
          </a:xfrm>
        </p:grpSpPr>
        <p:sp>
          <p:nvSpPr>
            <p:cNvPr id="85" name="椭圆 84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6" name="TextBox 121"/>
            <p:cNvSpPr txBox="1">
              <a:spLocks noChangeArrowheads="1"/>
            </p:cNvSpPr>
            <p:nvPr/>
          </p:nvSpPr>
          <p:spPr bwMode="auto">
            <a:xfrm>
              <a:off x="2085849" y="3418963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156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892857" y="2784333"/>
            <a:ext cx="596763" cy="403843"/>
            <a:chOff x="2092401" y="3452419"/>
            <a:chExt cx="626145" cy="439116"/>
          </a:xfrm>
        </p:grpSpPr>
        <p:sp>
          <p:nvSpPr>
            <p:cNvPr id="88" name="椭圆 87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9" name="TextBox 121"/>
            <p:cNvSpPr txBox="1">
              <a:spLocks noChangeArrowheads="1"/>
            </p:cNvSpPr>
            <p:nvPr/>
          </p:nvSpPr>
          <p:spPr bwMode="auto">
            <a:xfrm>
              <a:off x="2092401" y="3461220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158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529317" y="2524109"/>
            <a:ext cx="604280" cy="395749"/>
            <a:chOff x="2171375" y="3261754"/>
            <a:chExt cx="634032" cy="430315"/>
          </a:xfrm>
        </p:grpSpPr>
        <p:sp>
          <p:nvSpPr>
            <p:cNvPr id="91" name="椭圆 9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92" name="TextBox 121"/>
            <p:cNvSpPr txBox="1">
              <a:spLocks noChangeArrowheads="1"/>
            </p:cNvSpPr>
            <p:nvPr/>
          </p:nvSpPr>
          <p:spPr bwMode="auto">
            <a:xfrm>
              <a:off x="2179262" y="3261754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160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3" name="任意多边形: 形状 92"/>
          <p:cNvSpPr/>
          <p:nvPr/>
        </p:nvSpPr>
        <p:spPr>
          <a:xfrm>
            <a:off x="2034540" y="2743200"/>
            <a:ext cx="4549140" cy="1577340"/>
          </a:xfrm>
          <a:custGeom>
            <a:avLst/>
            <a:gdLst>
              <a:gd name="connsiteX0" fmla="*/ 0 w 4549140"/>
              <a:gd name="connsiteY0" fmla="*/ 1577340 h 1577340"/>
              <a:gd name="connsiteX1" fmla="*/ 556260 w 4549140"/>
              <a:gd name="connsiteY1" fmla="*/ 1341120 h 1577340"/>
              <a:gd name="connsiteX2" fmla="*/ 1135380 w 4549140"/>
              <a:gd name="connsiteY2" fmla="*/ 1043940 h 1577340"/>
              <a:gd name="connsiteX3" fmla="*/ 1699260 w 4549140"/>
              <a:gd name="connsiteY3" fmla="*/ 769620 h 1577340"/>
              <a:gd name="connsiteX4" fmla="*/ 2255520 w 4549140"/>
              <a:gd name="connsiteY4" fmla="*/ 525780 h 1577340"/>
              <a:gd name="connsiteX5" fmla="*/ 2827020 w 4549140"/>
              <a:gd name="connsiteY5" fmla="*/ 289560 h 1577340"/>
              <a:gd name="connsiteX6" fmla="*/ 3406140 w 4549140"/>
              <a:gd name="connsiteY6" fmla="*/ 144780 h 1577340"/>
              <a:gd name="connsiteX7" fmla="*/ 3970020 w 4549140"/>
              <a:gd name="connsiteY7" fmla="*/ 83820 h 1577340"/>
              <a:gd name="connsiteX8" fmla="*/ 4549140 w 4549140"/>
              <a:gd name="connsiteY8" fmla="*/ 0 h 157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9140" h="1577340">
                <a:moveTo>
                  <a:pt x="0" y="1577340"/>
                </a:moveTo>
                <a:lnTo>
                  <a:pt x="556260" y="1341120"/>
                </a:lnTo>
                <a:lnTo>
                  <a:pt x="1135380" y="1043940"/>
                </a:lnTo>
                <a:lnTo>
                  <a:pt x="1699260" y="769620"/>
                </a:lnTo>
                <a:lnTo>
                  <a:pt x="2255520" y="525780"/>
                </a:lnTo>
                <a:lnTo>
                  <a:pt x="2827020" y="289560"/>
                </a:lnTo>
                <a:lnTo>
                  <a:pt x="3406140" y="144780"/>
                </a:lnTo>
                <a:lnTo>
                  <a:pt x="3970020" y="83820"/>
                </a:lnTo>
                <a:lnTo>
                  <a:pt x="454914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4"/>
          <p:cNvSpPr txBox="1">
            <a:spLocks noChangeArrowheads="1"/>
          </p:cNvSpPr>
          <p:nvPr/>
        </p:nvSpPr>
        <p:spPr bwMode="auto">
          <a:xfrm>
            <a:off x="440634" y="598369"/>
            <a:ext cx="7455259" cy="5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6280" indent="-716280">
              <a:lnSpc>
                <a:spcPct val="150000"/>
              </a:lnSpc>
            </a:pP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）比较男生和女生的身高变化，你能得出什么结论？</a:t>
            </a:r>
          </a:p>
        </p:txBody>
      </p:sp>
      <p:sp>
        <p:nvSpPr>
          <p:cNvPr id="95" name="文本框 1"/>
          <p:cNvSpPr txBox="1">
            <a:spLocks noChangeArrowheads="1"/>
          </p:cNvSpPr>
          <p:nvPr/>
        </p:nvSpPr>
        <p:spPr bwMode="auto">
          <a:xfrm>
            <a:off x="677940" y="582229"/>
            <a:ext cx="7053601" cy="957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7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岁时男生身高增长快，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岁时女生身高增长较快，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0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岁时，男生增长速度最快，增长幅度也最大。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4"/>
          <p:cNvGraphicFramePr>
            <a:graphicFrameLocks noGrp="1"/>
          </p:cNvGraphicFramePr>
          <p:nvPr/>
        </p:nvGraphicFramePr>
        <p:xfrm>
          <a:off x="1464866" y="2331268"/>
          <a:ext cx="5104179" cy="228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7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13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7860"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860"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200" dirty="0"/>
                    </a:p>
                  </a:txBody>
                  <a:tcPr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2477671" y="1561689"/>
            <a:ext cx="4085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6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某地区</a:t>
            </a:r>
            <a:r>
              <a:rPr lang="en-US" altLang="zh-CN" dirty="0"/>
              <a:t>7</a:t>
            </a:r>
            <a:r>
              <a:rPr lang="zh-CN" altLang="en-US" dirty="0"/>
              <a:t>～</a:t>
            </a:r>
            <a:r>
              <a:rPr lang="en-US" altLang="zh-CN" dirty="0"/>
              <a:t>15</a:t>
            </a:r>
            <a:r>
              <a:rPr lang="zh-CN" altLang="en-US" dirty="0"/>
              <a:t>岁男生、女生平均身高统计图</a:t>
            </a:r>
          </a:p>
        </p:txBody>
      </p:sp>
      <p:cxnSp>
        <p:nvCxnSpPr>
          <p:cNvPr id="4" name="直接箭头连接符 3"/>
          <p:cNvCxnSpPr/>
          <p:nvPr/>
        </p:nvCxnSpPr>
        <p:spPr>
          <a:xfrm>
            <a:off x="1452166" y="4614015"/>
            <a:ext cx="5763974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6822766" y="4638689"/>
            <a:ext cx="6629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年龄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00873" y="4593092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1467406" y="2139141"/>
            <a:ext cx="0" cy="2290209"/>
          </a:xfrm>
          <a:prstGeom prst="line">
            <a:avLst/>
          </a:prstGeom>
          <a:ln w="1905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167289" y="4469350"/>
            <a:ext cx="239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7280" y="1683047"/>
            <a:ext cx="1335172" cy="414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algn="ctr"/>
            <a:r>
              <a:rPr lang="zh-CN" altLang="en-US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身高</a:t>
            </a:r>
            <a:r>
              <a:rPr lang="en-US" altLang="zh-CN" sz="16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/cm</a:t>
            </a:r>
            <a:endParaRPr lang="zh-CN" altLang="en-US" sz="16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39987" y="4594877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22279" y="4593091"/>
            <a:ext cx="280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62977" y="4594053"/>
            <a:ext cx="382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121489" y="4593091"/>
            <a:ext cx="384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82086" y="4593091"/>
            <a:ext cx="371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56753" y="4593091"/>
            <a:ext cx="3767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06172" y="4593091"/>
            <a:ext cx="376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79013" y="4593091"/>
            <a:ext cx="436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01196" y="4266333"/>
            <a:ext cx="4734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01898" y="4054623"/>
            <a:ext cx="46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01196" y="3861632"/>
            <a:ext cx="473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92507" y="3642663"/>
            <a:ext cx="458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01196" y="343790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01960" y="3226155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01960" y="300309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97334" y="2788046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92708" y="2595053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96955" y="2403188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01960" y="2194934"/>
            <a:ext cx="4502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50000"/>
              </a:lnSpc>
              <a:defRPr sz="220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170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任意多边形: 形状 28"/>
          <p:cNvSpPr/>
          <p:nvPr/>
        </p:nvSpPr>
        <p:spPr>
          <a:xfrm>
            <a:off x="1461849" y="4421029"/>
            <a:ext cx="49372" cy="188611"/>
          </a:xfrm>
          <a:custGeom>
            <a:avLst/>
            <a:gdLst>
              <a:gd name="connsiteX0" fmla="*/ 11906 w 59531"/>
              <a:gd name="connsiteY0" fmla="*/ 0 h 183357"/>
              <a:gd name="connsiteX1" fmla="*/ 59531 w 59531"/>
              <a:gd name="connsiteY1" fmla="*/ 42863 h 183357"/>
              <a:gd name="connsiteX2" fmla="*/ 4763 w 59531"/>
              <a:gd name="connsiteY2" fmla="*/ 71438 h 183357"/>
              <a:gd name="connsiteX3" fmla="*/ 45244 w 59531"/>
              <a:gd name="connsiteY3" fmla="*/ 114300 h 183357"/>
              <a:gd name="connsiteX4" fmla="*/ 2381 w 59531"/>
              <a:gd name="connsiteY4" fmla="*/ 150019 h 183357"/>
              <a:gd name="connsiteX5" fmla="*/ 0 w 59531"/>
              <a:gd name="connsiteY5" fmla="*/ 183357 h 18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531" h="183357">
                <a:moveTo>
                  <a:pt x="11906" y="0"/>
                </a:moveTo>
                <a:lnTo>
                  <a:pt x="59531" y="42863"/>
                </a:lnTo>
                <a:lnTo>
                  <a:pt x="4763" y="71438"/>
                </a:lnTo>
                <a:lnTo>
                  <a:pt x="45244" y="114300"/>
                </a:lnTo>
                <a:lnTo>
                  <a:pt x="2381" y="150019"/>
                </a:lnTo>
                <a:lnTo>
                  <a:pt x="0" y="183357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1767063" y="3790959"/>
            <a:ext cx="530915" cy="452053"/>
            <a:chOff x="1930619" y="3039171"/>
            <a:chExt cx="557056" cy="491537"/>
          </a:xfrm>
        </p:grpSpPr>
        <p:sp>
          <p:nvSpPr>
            <p:cNvPr id="31" name="椭圆 3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32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125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7110531" y="1700651"/>
            <a:ext cx="750350" cy="6702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7825456" y="1617858"/>
            <a:ext cx="750350" cy="7842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600">
                <a:ln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/>
              <a:t>男生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女生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7245522" y="1847536"/>
            <a:ext cx="486019" cy="72000"/>
            <a:chOff x="7053838" y="1647047"/>
            <a:chExt cx="486019" cy="72000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7053838" y="1683047"/>
              <a:ext cx="486019" cy="0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>
            <a:xfrm>
              <a:off x="7287366" y="1647047"/>
              <a:ext cx="72000" cy="7200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59065" y="2193422"/>
            <a:ext cx="486019" cy="72000"/>
            <a:chOff x="7053838" y="1647047"/>
            <a:chExt cx="486019" cy="72000"/>
          </a:xfrm>
          <a:solidFill>
            <a:srgbClr val="FF0000"/>
          </a:solidFill>
        </p:grpSpPr>
        <p:cxnSp>
          <p:nvCxnSpPr>
            <p:cNvPr id="39" name="直接连接符 38"/>
            <p:cNvCxnSpPr/>
            <p:nvPr/>
          </p:nvCxnSpPr>
          <p:spPr>
            <a:xfrm>
              <a:off x="7053838" y="1683047"/>
              <a:ext cx="486019" cy="0"/>
            </a:xfrm>
            <a:prstGeom prst="line">
              <a:avLst/>
            </a:prstGeom>
            <a:grp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7287366" y="1647047"/>
              <a:ext cx="72000" cy="7200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333261" y="3477433"/>
            <a:ext cx="530915" cy="452053"/>
            <a:chOff x="1930619" y="3039171"/>
            <a:chExt cx="557056" cy="491537"/>
          </a:xfrm>
        </p:grpSpPr>
        <p:sp>
          <p:nvSpPr>
            <p:cNvPr id="42" name="椭圆 41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3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132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904577" y="3312530"/>
            <a:ext cx="530915" cy="452053"/>
            <a:chOff x="1930619" y="3039171"/>
            <a:chExt cx="557056" cy="491537"/>
          </a:xfrm>
        </p:grpSpPr>
        <p:sp>
          <p:nvSpPr>
            <p:cNvPr id="45" name="椭圆 44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6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136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463684" y="3163949"/>
            <a:ext cx="530915" cy="452053"/>
            <a:chOff x="1930619" y="3039171"/>
            <a:chExt cx="557056" cy="491537"/>
          </a:xfrm>
        </p:grpSpPr>
        <p:sp>
          <p:nvSpPr>
            <p:cNvPr id="48" name="椭圆 47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49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902807" y="2909771"/>
            <a:ext cx="530915" cy="496340"/>
            <a:chOff x="1791108" y="2991016"/>
            <a:chExt cx="557056" cy="539692"/>
          </a:xfrm>
        </p:grpSpPr>
        <p:sp>
          <p:nvSpPr>
            <p:cNvPr id="51" name="椭圆 5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2" name="TextBox 121"/>
            <p:cNvSpPr txBox="1">
              <a:spLocks noChangeArrowheads="1"/>
            </p:cNvSpPr>
            <p:nvPr/>
          </p:nvSpPr>
          <p:spPr bwMode="auto">
            <a:xfrm>
              <a:off x="1791108" y="2991016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145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602597" y="2658913"/>
            <a:ext cx="530915" cy="452053"/>
            <a:chOff x="1930619" y="3039171"/>
            <a:chExt cx="557056" cy="491537"/>
          </a:xfrm>
        </p:grpSpPr>
        <p:sp>
          <p:nvSpPr>
            <p:cNvPr id="54" name="椭圆 53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5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152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172062" y="2323429"/>
            <a:ext cx="530915" cy="452053"/>
            <a:chOff x="1930619" y="3039171"/>
            <a:chExt cx="557056" cy="491537"/>
          </a:xfrm>
        </p:grpSpPr>
        <p:sp>
          <p:nvSpPr>
            <p:cNvPr id="57" name="椭圆 56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58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736721" y="2064980"/>
            <a:ext cx="530915" cy="452053"/>
            <a:chOff x="1930619" y="3039171"/>
            <a:chExt cx="557056" cy="491537"/>
          </a:xfrm>
        </p:grpSpPr>
        <p:sp>
          <p:nvSpPr>
            <p:cNvPr id="60" name="椭圆 59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1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166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299859" y="1911761"/>
            <a:ext cx="530915" cy="452053"/>
            <a:chOff x="1930619" y="3039171"/>
            <a:chExt cx="557056" cy="491537"/>
          </a:xfrm>
        </p:grpSpPr>
        <p:sp>
          <p:nvSpPr>
            <p:cNvPr id="63" name="椭圆 62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4" name="TextBox 121"/>
            <p:cNvSpPr txBox="1">
              <a:spLocks noChangeArrowheads="1"/>
            </p:cNvSpPr>
            <p:nvPr/>
          </p:nvSpPr>
          <p:spPr bwMode="auto">
            <a:xfrm>
              <a:off x="1930619" y="3039171"/>
              <a:ext cx="557056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170</a:t>
              </a:r>
              <a:endPara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5" name="任意多边形: 形状 64"/>
          <p:cNvSpPr/>
          <p:nvPr/>
        </p:nvSpPr>
        <p:spPr>
          <a:xfrm>
            <a:off x="2026920" y="2331720"/>
            <a:ext cx="4541520" cy="1866900"/>
          </a:xfrm>
          <a:custGeom>
            <a:avLst/>
            <a:gdLst>
              <a:gd name="connsiteX0" fmla="*/ 0 w 4541520"/>
              <a:gd name="connsiteY0" fmla="*/ 1866900 h 1866900"/>
              <a:gd name="connsiteX1" fmla="*/ 571500 w 4541520"/>
              <a:gd name="connsiteY1" fmla="*/ 1569720 h 1866900"/>
              <a:gd name="connsiteX2" fmla="*/ 1143000 w 4541520"/>
              <a:gd name="connsiteY2" fmla="*/ 1402080 h 1866900"/>
              <a:gd name="connsiteX3" fmla="*/ 1706880 w 4541520"/>
              <a:gd name="connsiteY3" fmla="*/ 1242060 h 1866900"/>
              <a:gd name="connsiteX4" fmla="*/ 2270760 w 4541520"/>
              <a:gd name="connsiteY4" fmla="*/ 1043940 h 1866900"/>
              <a:gd name="connsiteX5" fmla="*/ 2842260 w 4541520"/>
              <a:gd name="connsiteY5" fmla="*/ 746760 h 1866900"/>
              <a:gd name="connsiteX6" fmla="*/ 3413760 w 4541520"/>
              <a:gd name="connsiteY6" fmla="*/ 411480 h 1866900"/>
              <a:gd name="connsiteX7" fmla="*/ 3977640 w 4541520"/>
              <a:gd name="connsiteY7" fmla="*/ 144780 h 1866900"/>
              <a:gd name="connsiteX8" fmla="*/ 4541520 w 4541520"/>
              <a:gd name="connsiteY8" fmla="*/ 0 h 1866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1520" h="1866900">
                <a:moveTo>
                  <a:pt x="0" y="1866900"/>
                </a:moveTo>
                <a:lnTo>
                  <a:pt x="571500" y="1569720"/>
                </a:lnTo>
                <a:lnTo>
                  <a:pt x="1143000" y="1402080"/>
                </a:lnTo>
                <a:lnTo>
                  <a:pt x="1706880" y="1242060"/>
                </a:lnTo>
                <a:lnTo>
                  <a:pt x="2270760" y="1043940"/>
                </a:lnTo>
                <a:lnTo>
                  <a:pt x="2842260" y="746760"/>
                </a:lnTo>
                <a:lnTo>
                  <a:pt x="3413760" y="411480"/>
                </a:lnTo>
                <a:lnTo>
                  <a:pt x="3977640" y="144780"/>
                </a:lnTo>
                <a:lnTo>
                  <a:pt x="4541520" y="0"/>
                </a:lnTo>
              </a:path>
            </a:pathLst>
          </a:cu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1488026" y="4116692"/>
            <a:ext cx="596763" cy="395749"/>
            <a:chOff x="1637326" y="3260925"/>
            <a:chExt cx="626145" cy="430315"/>
          </a:xfrm>
        </p:grpSpPr>
        <p:sp>
          <p:nvSpPr>
            <p:cNvPr id="67" name="椭圆 66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68" name="TextBox 121"/>
            <p:cNvSpPr txBox="1">
              <a:spLocks noChangeArrowheads="1"/>
            </p:cNvSpPr>
            <p:nvPr/>
          </p:nvSpPr>
          <p:spPr bwMode="auto">
            <a:xfrm>
              <a:off x="1637326" y="3260925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123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559109" y="3866324"/>
            <a:ext cx="604280" cy="395749"/>
            <a:chOff x="2171375" y="3261754"/>
            <a:chExt cx="634032" cy="430315"/>
          </a:xfrm>
        </p:grpSpPr>
        <p:sp>
          <p:nvSpPr>
            <p:cNvPr id="70" name="椭圆 69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1" name="TextBox 121"/>
            <p:cNvSpPr txBox="1">
              <a:spLocks noChangeArrowheads="1"/>
            </p:cNvSpPr>
            <p:nvPr/>
          </p:nvSpPr>
          <p:spPr bwMode="auto">
            <a:xfrm>
              <a:off x="2179262" y="3261754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128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3108588" y="3705864"/>
            <a:ext cx="596763" cy="395749"/>
            <a:chOff x="2139656" y="3403139"/>
            <a:chExt cx="626145" cy="430315"/>
          </a:xfrm>
        </p:grpSpPr>
        <p:sp>
          <p:nvSpPr>
            <p:cNvPr id="73" name="椭圆 72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4" name="TextBox 121"/>
            <p:cNvSpPr txBox="1">
              <a:spLocks noChangeArrowheads="1"/>
            </p:cNvSpPr>
            <p:nvPr/>
          </p:nvSpPr>
          <p:spPr bwMode="auto">
            <a:xfrm>
              <a:off x="2139656" y="3403139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135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692458" y="3438954"/>
            <a:ext cx="618732" cy="395749"/>
            <a:chOff x="2171375" y="3403230"/>
            <a:chExt cx="649196" cy="430315"/>
          </a:xfrm>
        </p:grpSpPr>
        <p:sp>
          <p:nvSpPr>
            <p:cNvPr id="76" name="椭圆 75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77" name="TextBox 121"/>
            <p:cNvSpPr txBox="1">
              <a:spLocks noChangeArrowheads="1"/>
            </p:cNvSpPr>
            <p:nvPr/>
          </p:nvSpPr>
          <p:spPr bwMode="auto">
            <a:xfrm>
              <a:off x="2194426" y="3403230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141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256934" y="3212839"/>
            <a:ext cx="596763" cy="395749"/>
            <a:chOff x="2162268" y="3435136"/>
            <a:chExt cx="626145" cy="430315"/>
          </a:xfrm>
        </p:grpSpPr>
        <p:sp>
          <p:nvSpPr>
            <p:cNvPr id="79" name="椭圆 78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0" name="TextBox 121"/>
            <p:cNvSpPr txBox="1">
              <a:spLocks noChangeArrowheads="1"/>
            </p:cNvSpPr>
            <p:nvPr/>
          </p:nvSpPr>
          <p:spPr bwMode="auto">
            <a:xfrm>
              <a:off x="2162268" y="3435136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147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807241" y="2959763"/>
            <a:ext cx="596763" cy="395749"/>
            <a:chOff x="2146056" y="3418375"/>
            <a:chExt cx="626145" cy="430315"/>
          </a:xfrm>
        </p:grpSpPr>
        <p:sp>
          <p:nvSpPr>
            <p:cNvPr id="82" name="椭圆 81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3" name="TextBox 121"/>
            <p:cNvSpPr txBox="1">
              <a:spLocks noChangeArrowheads="1"/>
            </p:cNvSpPr>
            <p:nvPr/>
          </p:nvSpPr>
          <p:spPr bwMode="auto">
            <a:xfrm>
              <a:off x="2146056" y="3418375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153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5316385" y="2817090"/>
            <a:ext cx="596763" cy="395749"/>
            <a:chOff x="2085849" y="3418963"/>
            <a:chExt cx="626145" cy="430315"/>
          </a:xfrm>
        </p:grpSpPr>
        <p:sp>
          <p:nvSpPr>
            <p:cNvPr id="85" name="椭圆 84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6" name="TextBox 121"/>
            <p:cNvSpPr txBox="1">
              <a:spLocks noChangeArrowheads="1"/>
            </p:cNvSpPr>
            <p:nvPr/>
          </p:nvSpPr>
          <p:spPr bwMode="auto">
            <a:xfrm>
              <a:off x="2085849" y="3418963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156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892857" y="2784333"/>
            <a:ext cx="596763" cy="403843"/>
            <a:chOff x="2092401" y="3452419"/>
            <a:chExt cx="626145" cy="439116"/>
          </a:xfrm>
        </p:grpSpPr>
        <p:sp>
          <p:nvSpPr>
            <p:cNvPr id="88" name="椭圆 87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89" name="TextBox 121"/>
            <p:cNvSpPr txBox="1">
              <a:spLocks noChangeArrowheads="1"/>
            </p:cNvSpPr>
            <p:nvPr/>
          </p:nvSpPr>
          <p:spPr bwMode="auto">
            <a:xfrm>
              <a:off x="2092401" y="3461220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158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529317" y="2524109"/>
            <a:ext cx="604280" cy="395749"/>
            <a:chOff x="2171375" y="3261754"/>
            <a:chExt cx="634032" cy="430315"/>
          </a:xfrm>
        </p:grpSpPr>
        <p:sp>
          <p:nvSpPr>
            <p:cNvPr id="91" name="椭圆 90"/>
            <p:cNvSpPr/>
            <p:nvPr/>
          </p:nvSpPr>
          <p:spPr>
            <a:xfrm>
              <a:off x="2171375" y="3452419"/>
              <a:ext cx="75545" cy="7828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92" name="TextBox 121"/>
            <p:cNvSpPr txBox="1">
              <a:spLocks noChangeArrowheads="1"/>
            </p:cNvSpPr>
            <p:nvPr/>
          </p:nvSpPr>
          <p:spPr bwMode="auto">
            <a:xfrm>
              <a:off x="2179262" y="3261754"/>
              <a:ext cx="626145" cy="430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160</a:t>
              </a:r>
              <a:endParaRPr lang="zh-CN" altLang="en-US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3" name="任意多边形: 形状 92"/>
          <p:cNvSpPr/>
          <p:nvPr/>
        </p:nvSpPr>
        <p:spPr>
          <a:xfrm>
            <a:off x="2034540" y="2743200"/>
            <a:ext cx="4549140" cy="1577340"/>
          </a:xfrm>
          <a:custGeom>
            <a:avLst/>
            <a:gdLst>
              <a:gd name="connsiteX0" fmla="*/ 0 w 4549140"/>
              <a:gd name="connsiteY0" fmla="*/ 1577340 h 1577340"/>
              <a:gd name="connsiteX1" fmla="*/ 556260 w 4549140"/>
              <a:gd name="connsiteY1" fmla="*/ 1341120 h 1577340"/>
              <a:gd name="connsiteX2" fmla="*/ 1135380 w 4549140"/>
              <a:gd name="connsiteY2" fmla="*/ 1043940 h 1577340"/>
              <a:gd name="connsiteX3" fmla="*/ 1699260 w 4549140"/>
              <a:gd name="connsiteY3" fmla="*/ 769620 h 1577340"/>
              <a:gd name="connsiteX4" fmla="*/ 2255520 w 4549140"/>
              <a:gd name="connsiteY4" fmla="*/ 525780 h 1577340"/>
              <a:gd name="connsiteX5" fmla="*/ 2827020 w 4549140"/>
              <a:gd name="connsiteY5" fmla="*/ 289560 h 1577340"/>
              <a:gd name="connsiteX6" fmla="*/ 3406140 w 4549140"/>
              <a:gd name="connsiteY6" fmla="*/ 144780 h 1577340"/>
              <a:gd name="connsiteX7" fmla="*/ 3970020 w 4549140"/>
              <a:gd name="connsiteY7" fmla="*/ 83820 h 1577340"/>
              <a:gd name="connsiteX8" fmla="*/ 4549140 w 4549140"/>
              <a:gd name="connsiteY8" fmla="*/ 0 h 157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9140" h="1577340">
                <a:moveTo>
                  <a:pt x="0" y="1577340"/>
                </a:moveTo>
                <a:lnTo>
                  <a:pt x="556260" y="1341120"/>
                </a:lnTo>
                <a:lnTo>
                  <a:pt x="1135380" y="1043940"/>
                </a:lnTo>
                <a:lnTo>
                  <a:pt x="1699260" y="769620"/>
                </a:lnTo>
                <a:lnTo>
                  <a:pt x="2255520" y="525780"/>
                </a:lnTo>
                <a:lnTo>
                  <a:pt x="2827020" y="289560"/>
                </a:lnTo>
                <a:lnTo>
                  <a:pt x="3406140" y="144780"/>
                </a:lnTo>
                <a:lnTo>
                  <a:pt x="3970020" y="83820"/>
                </a:lnTo>
                <a:lnTo>
                  <a:pt x="454914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4"/>
          <p:cNvSpPr txBox="1">
            <a:spLocks noChangeArrowheads="1"/>
          </p:cNvSpPr>
          <p:nvPr/>
        </p:nvSpPr>
        <p:spPr bwMode="auto">
          <a:xfrm>
            <a:off x="467003" y="602521"/>
            <a:ext cx="7734300" cy="55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6280" indent="-716280">
              <a:lnSpc>
                <a:spcPct val="150000"/>
              </a:lnSpc>
            </a:pP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3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）把你的身高与对应的平均值作比较，你有什么想法？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467678" y="687997"/>
            <a:ext cx="8051482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66700" indent="-26670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小组讨论：下面两组数据分别用条形统计图还是折线统计图表示更合适？</a:t>
            </a:r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546259" y="1859982"/>
            <a:ext cx="805148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66700" indent="-266700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）某学校五年级学生“五一”度假方式统计如下。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98938" y="2632710"/>
          <a:ext cx="6693154" cy="15811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52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0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0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89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度假方式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探亲访友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在家休息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旅游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其他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0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男生人数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女生人数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577977" y="4299976"/>
            <a:ext cx="1988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条形统计图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243740" y="1449639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P111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467678" y="687997"/>
            <a:ext cx="8051482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66700" indent="-26670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小组讨论：下面两组数据分别用条形统计图还是折线统计图表示更合适？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46259" y="1878159"/>
            <a:ext cx="8597741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6280" indent="-716280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2014—2021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年全国生活用水量统计如下。</a:t>
            </a:r>
            <a:r>
              <a: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（单位：亿立方米）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68457" y="2692904"/>
          <a:ext cx="7150703" cy="104007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48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027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89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年份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2020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2021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0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用水量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767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794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822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838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860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872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863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909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577977" y="3971472"/>
            <a:ext cx="1988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折线统计图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243740" y="1449639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P111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5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706278" y="728539"/>
            <a:ext cx="7731442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71780" indent="-27178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在报纸、杂志或者图书上找出一些折线统计图（包括复式的），贴在下面。</a:t>
            </a:r>
          </a:p>
        </p:txBody>
      </p:sp>
      <p:sp>
        <p:nvSpPr>
          <p:cNvPr id="3" name="矩形 2"/>
          <p:cNvSpPr/>
          <p:nvPr/>
        </p:nvSpPr>
        <p:spPr>
          <a:xfrm>
            <a:off x="856850" y="2040241"/>
            <a:ext cx="7430297" cy="1312560"/>
          </a:xfrm>
          <a:prstGeom prst="rect">
            <a:avLst/>
          </a:prstGeom>
          <a:noFill/>
          <a:ln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4"/>
          <p:cNvSpPr txBox="1">
            <a:spLocks noChangeArrowheads="1"/>
          </p:cNvSpPr>
          <p:nvPr/>
        </p:nvSpPr>
        <p:spPr bwMode="auto">
          <a:xfrm>
            <a:off x="578564" y="3435197"/>
            <a:ext cx="8138715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）说一说统计图表达的意思。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）可以用其他形式的统计图呈现这些数据吗？为什么？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76860" y="1490279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P111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6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546259" y="977557"/>
            <a:ext cx="8051482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66700" indent="-266700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小组合作调查一项你们感兴趣的事例，用统计表、统计图将统计的结果呈现出来，并说一说你能从数据中发现什么。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884840" y="2292919"/>
            <a:ext cx="39801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【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选自课本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P111 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练习二十六 第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7</a:t>
            </a:r>
            <a:r>
              <a:rPr lang="zh-CN" altLang="en-US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题</a:t>
            </a:r>
            <a:r>
              <a:rPr lang="en-US" altLang="zh-CN" sz="1800" b="1" dirty="0">
                <a:solidFill>
                  <a:srgbClr val="DB8726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】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144801"/>
            <a:ext cx="8312727" cy="28538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1159</Words>
  <Application>Microsoft Office PowerPoint</Application>
  <PresentationFormat>全屏显示(16:9)</PresentationFormat>
  <Paragraphs>408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0" baseType="lpstr">
      <vt:lpstr>等线 Light</vt:lpstr>
      <vt:lpstr>Arial</vt:lpstr>
      <vt:lpstr>Times New Roman</vt:lpstr>
      <vt:lpstr>黑体</vt:lpstr>
      <vt:lpstr>楷体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1371982570@qq.com</cp:lastModifiedBy>
  <cp:revision>69</cp:revision>
  <dcterms:created xsi:type="dcterms:W3CDTF">2017-10-14T09:05:00Z</dcterms:created>
  <dcterms:modified xsi:type="dcterms:W3CDTF">2023-12-08T05:55:36Z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57E91DBB208F4A19BE326E0E11503EC8</vt:lpwstr>
  </property>
</Properties>
</file>