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9"/>
  </p:notesMasterIdLst>
  <p:sldIdLst>
    <p:sldId id="256" r:id="rId3"/>
    <p:sldId id="382" r:id="rId4"/>
    <p:sldId id="398" r:id="rId5"/>
    <p:sldId id="399" r:id="rId6"/>
    <p:sldId id="380" r:id="rId7"/>
    <p:sldId id="401" r:id="rId8"/>
    <p:sldId id="384" r:id="rId9"/>
    <p:sldId id="402" r:id="rId10"/>
    <p:sldId id="422" r:id="rId11"/>
    <p:sldId id="385" r:id="rId12"/>
    <p:sldId id="386" r:id="rId13"/>
    <p:sldId id="381" r:id="rId14"/>
    <p:sldId id="387" r:id="rId15"/>
    <p:sldId id="388" r:id="rId16"/>
    <p:sldId id="390" r:id="rId17"/>
    <p:sldId id="391" r:id="rId18"/>
    <p:sldId id="403" r:id="rId19"/>
    <p:sldId id="400" r:id="rId20"/>
    <p:sldId id="404" r:id="rId21"/>
    <p:sldId id="392" r:id="rId22"/>
    <p:sldId id="394" r:id="rId23"/>
    <p:sldId id="395" r:id="rId24"/>
    <p:sldId id="396" r:id="rId25"/>
    <p:sldId id="328" r:id="rId26"/>
  </p:sldIdLst>
  <p:sldSz cx="9144000" cy="5143500" type="screen16x9"/>
  <p:notesSz cx="6858000" cy="9144000"/>
  <p:embeddedFontLst>
    <p:embeddedFont>
      <p:font typeface="等线 Light" panose="02010600030101010101" pitchFamily="2" charset="-122"/>
      <p:regular r:id="rId33"/>
    </p:embeddedFont>
    <p:embeddedFont>
      <p:font typeface="楷体" panose="02010609060101010101" pitchFamily="49" charset="-122"/>
      <p:regular r:id="rId34"/>
    </p:embeddedFont>
    <p:embeddedFont>
      <p:font typeface="黑体" panose="02010609060101010101" pitchFamily="49" charset="-122"/>
      <p:regular r:id="rId35"/>
    </p:embeddedFont>
    <p:embeddedFont>
      <p:font typeface="幼圆" panose="02010509060101010101" pitchFamily="49" charset="-122"/>
      <p:regular r:id="rId36"/>
    </p:embeddedFont>
    <p:embeddedFont>
      <p:font typeface="等线" panose="02010600030101010101" charset="-122"/>
      <p:regular r:id="rId37"/>
    </p:embeddedFont>
  </p:embeddedFont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480003"/>
    <a:srgbClr val="FBF4DE"/>
    <a:srgbClr val="E72D8B"/>
    <a:srgbClr val="FAD6E8"/>
    <a:srgbClr val="E94999"/>
    <a:srgbClr val="E7F8FF"/>
    <a:srgbClr val="01A0E9"/>
    <a:srgbClr val="ECF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32" autoAdjust="0"/>
    <p:restoredTop sz="96391" autoAdjust="0"/>
  </p:normalViewPr>
  <p:slideViewPr>
    <p:cSldViewPr snapToGrid="0">
      <p:cViewPr>
        <p:scale>
          <a:sx n="125" d="100"/>
          <a:sy n="125" d="100"/>
        </p:scale>
        <p:origin x="1650" y="342"/>
      </p:cViewPr>
      <p:guideLst>
        <p:guide orient="horz" pos="1620"/>
        <p:guide pos="28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A8EADDFC-E840-4DB5-87E0-1AB453C974F2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88A0CA76-42A5-4442-8F6F-B52DDF21FB5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131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1055688" y="323850"/>
            <a:ext cx="2160587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-9525"/>
            <a:ext cx="9144000" cy="5191125"/>
            <a:chOff x="-1" y="-9525"/>
            <a:chExt cx="8857963" cy="5191125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28" t="42853" b="19630"/>
            <a:stretch>
              <a:fillRect/>
            </a:stretch>
          </p:blipFill>
          <p:spPr bwMode="auto">
            <a:xfrm rot="10800000">
              <a:off x="-1" y="-1"/>
              <a:ext cx="8857963" cy="51435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13"/>
            <p:cNvSpPr/>
            <p:nvPr userDrawn="1"/>
          </p:nvSpPr>
          <p:spPr>
            <a:xfrm>
              <a:off x="581303" y="-9525"/>
              <a:ext cx="7856829" cy="5191125"/>
            </a:xfrm>
            <a:custGeom>
              <a:avLst/>
              <a:gdLst>
                <a:gd name="connsiteX0" fmla="*/ 0 w 6764813"/>
                <a:gd name="connsiteY0" fmla="*/ 0 h 5076825"/>
                <a:gd name="connsiteX1" fmla="*/ 6764813 w 6764813"/>
                <a:gd name="connsiteY1" fmla="*/ 0 h 5076825"/>
                <a:gd name="connsiteX2" fmla="*/ 6764813 w 6764813"/>
                <a:gd name="connsiteY2" fmla="*/ 5076825 h 5076825"/>
                <a:gd name="connsiteX3" fmla="*/ 0 w 6764813"/>
                <a:gd name="connsiteY3" fmla="*/ 5076825 h 5076825"/>
                <a:gd name="connsiteX4" fmla="*/ 0 w 6764813"/>
                <a:gd name="connsiteY4" fmla="*/ 0 h 5076825"/>
                <a:gd name="connsiteX0-1" fmla="*/ 0 w 7095013"/>
                <a:gd name="connsiteY0-2" fmla="*/ 0 h 5153025"/>
                <a:gd name="connsiteX1-3" fmla="*/ 7095013 w 7095013"/>
                <a:gd name="connsiteY1-4" fmla="*/ 76200 h 5153025"/>
                <a:gd name="connsiteX2-5" fmla="*/ 7095013 w 7095013"/>
                <a:gd name="connsiteY2-6" fmla="*/ 5153025 h 5153025"/>
                <a:gd name="connsiteX3-7" fmla="*/ 330200 w 7095013"/>
                <a:gd name="connsiteY3-8" fmla="*/ 5153025 h 5153025"/>
                <a:gd name="connsiteX4-9" fmla="*/ 0 w 7095013"/>
                <a:gd name="connsiteY4-10" fmla="*/ 0 h 5153025"/>
                <a:gd name="connsiteX0-11" fmla="*/ 190500 w 7285513"/>
                <a:gd name="connsiteY0-12" fmla="*/ 0 h 5191125"/>
                <a:gd name="connsiteX1-13" fmla="*/ 7285513 w 7285513"/>
                <a:gd name="connsiteY1-14" fmla="*/ 76200 h 5191125"/>
                <a:gd name="connsiteX2-15" fmla="*/ 7285513 w 7285513"/>
                <a:gd name="connsiteY2-16" fmla="*/ 5153025 h 5191125"/>
                <a:gd name="connsiteX3-17" fmla="*/ 0 w 7285513"/>
                <a:gd name="connsiteY3-18" fmla="*/ 5191125 h 5191125"/>
                <a:gd name="connsiteX4-19" fmla="*/ 190500 w 7285513"/>
                <a:gd name="connsiteY4-20" fmla="*/ 0 h 5191125"/>
                <a:gd name="connsiteX0-21" fmla="*/ 190500 w 7869713"/>
                <a:gd name="connsiteY0-22" fmla="*/ 0 h 5191125"/>
                <a:gd name="connsiteX1-23" fmla="*/ 7285513 w 7869713"/>
                <a:gd name="connsiteY1-24" fmla="*/ 76200 h 5191125"/>
                <a:gd name="connsiteX2-25" fmla="*/ 7869713 w 7869713"/>
                <a:gd name="connsiteY2-26" fmla="*/ 5165725 h 5191125"/>
                <a:gd name="connsiteX3-27" fmla="*/ 0 w 7869713"/>
                <a:gd name="connsiteY3-28" fmla="*/ 5191125 h 5191125"/>
                <a:gd name="connsiteX4-29" fmla="*/ 190500 w 7869713"/>
                <a:gd name="connsiteY4-30" fmla="*/ 0 h 5191125"/>
                <a:gd name="connsiteX0-31" fmla="*/ 190500 w 8111013"/>
                <a:gd name="connsiteY0-32" fmla="*/ 25400 h 5216525"/>
                <a:gd name="connsiteX1-33" fmla="*/ 8111013 w 8111013"/>
                <a:gd name="connsiteY1-34" fmla="*/ 0 h 5216525"/>
                <a:gd name="connsiteX2-35" fmla="*/ 7869713 w 8111013"/>
                <a:gd name="connsiteY2-36" fmla="*/ 5191125 h 5216525"/>
                <a:gd name="connsiteX3-37" fmla="*/ 0 w 8111013"/>
                <a:gd name="connsiteY3-38" fmla="*/ 5216525 h 5216525"/>
                <a:gd name="connsiteX4-39" fmla="*/ 190500 w 8111013"/>
                <a:gd name="connsiteY4-40" fmla="*/ 25400 h 5216525"/>
                <a:gd name="connsiteX0-41" fmla="*/ 190500 w 8111013"/>
                <a:gd name="connsiteY0-42" fmla="*/ 0 h 5191125"/>
                <a:gd name="connsiteX1-43" fmla="*/ 8111013 w 8111013"/>
                <a:gd name="connsiteY1-44" fmla="*/ 31750 h 5191125"/>
                <a:gd name="connsiteX2-45" fmla="*/ 7869713 w 8111013"/>
                <a:gd name="connsiteY2-46" fmla="*/ 5165725 h 5191125"/>
                <a:gd name="connsiteX3-47" fmla="*/ 0 w 8111013"/>
                <a:gd name="connsiteY3-48" fmla="*/ 5191125 h 5191125"/>
                <a:gd name="connsiteX4-49" fmla="*/ 190500 w 8111013"/>
                <a:gd name="connsiteY4-50" fmla="*/ 0 h 519112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8111013" h="5191125">
                  <a:moveTo>
                    <a:pt x="190500" y="0"/>
                  </a:moveTo>
                  <a:lnTo>
                    <a:pt x="8111013" y="31750"/>
                  </a:lnTo>
                  <a:lnTo>
                    <a:pt x="7869713" y="5165725"/>
                  </a:lnTo>
                  <a:lnTo>
                    <a:pt x="0" y="5191125"/>
                  </a:lnTo>
                  <a:lnTo>
                    <a:pt x="1905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6" name="图片 7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03BC0C3-7AFE-4943-9628-D7276F154DB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1" Type="http://schemas.openxmlformats.org/officeDocument/2006/relationships/image" Target="../media/image7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5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3208338" y="3081338"/>
            <a:ext cx="26035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dist" eaLnBrk="1" hangingPunct="1"/>
            <a:r>
              <a:rPr lang="zh-CN" altLang="en-US" sz="5400" b="1">
                <a:latin typeface="幼圆" panose="02010509060101010101" pitchFamily="49" charset="-122"/>
                <a:ea typeface="幼圆" panose="02010509060101010101" pitchFamily="49" charset="-122"/>
              </a:rPr>
              <a:t>练习课</a:t>
            </a:r>
            <a:endParaRPr lang="zh-CN" altLang="en-US" sz="5400" b="1"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8195" name="Picture 7"/>
          <p:cNvPicPr>
            <a:picLocks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2863" y="1555041"/>
            <a:ext cx="1438275" cy="1253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1"/>
          <p:cNvGrpSpPr/>
          <p:nvPr/>
        </p:nvGrpSpPr>
        <p:grpSpPr bwMode="auto">
          <a:xfrm>
            <a:off x="406400" y="107950"/>
            <a:ext cx="7023100" cy="603250"/>
            <a:chOff x="406572" y="107374"/>
            <a:chExt cx="7022927" cy="603826"/>
          </a:xfrm>
        </p:grpSpPr>
        <p:pic>
          <p:nvPicPr>
            <p:cNvPr id="9223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572" y="107374"/>
              <a:ext cx="7022927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矩形 28"/>
            <p:cNvSpPr>
              <a:spLocks noChangeArrowheads="1"/>
            </p:cNvSpPr>
            <p:nvPr/>
          </p:nvSpPr>
          <p:spPr bwMode="auto">
            <a:xfrm>
              <a:off x="435148" y="125413"/>
              <a:ext cx="649729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进行单式折线统计图练习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1381125" y="711200"/>
            <a:ext cx="47180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根据统计图回答问题。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220" name="Picture 17" descr="E:\罗梦\2017春下\人五数下\人五数导学案(下)\DXA12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395413"/>
            <a:ext cx="4654550" cy="2859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矩形 1"/>
          <p:cNvSpPr>
            <a:spLocks noChangeArrowheads="1"/>
          </p:cNvSpPr>
          <p:nvPr/>
        </p:nvSpPr>
        <p:spPr bwMode="auto">
          <a:xfrm>
            <a:off x="112713" y="4351338"/>
            <a:ext cx="8650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）这是一幅（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）统计图。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7"/>
          <p:cNvSpPr txBox="1"/>
          <p:nvPr/>
        </p:nvSpPr>
        <p:spPr>
          <a:xfrm>
            <a:off x="4195763" y="4349750"/>
            <a:ext cx="1008062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折线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矩形 1"/>
          <p:cNvSpPr>
            <a:spLocks noChangeArrowheads="1"/>
          </p:cNvSpPr>
          <p:nvPr/>
        </p:nvSpPr>
        <p:spPr bwMode="auto">
          <a:xfrm>
            <a:off x="1036638" y="3028950"/>
            <a:ext cx="7070725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）易思玲在决赛中一共打出了多少环？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你是怎么知道的？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1713" y="3946525"/>
            <a:ext cx="7326312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10.8+10+10.2+10.2+10.4+10.2+10.4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+10.7+10.3+10.5=103.7</a:t>
            </a:r>
            <a:r>
              <a:rPr lang="zh-CN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（环）</a:t>
            </a:r>
            <a:endParaRPr lang="zh-CN" altLang="zh-CN" sz="32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0244" name="Picture 17" descr="E:\罗梦\2017春下\人五数下\人五数导学案(下)\DXA12.tif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149225"/>
            <a:ext cx="465455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1"/>
          <p:cNvSpPr>
            <a:spLocks noChangeArrowheads="1"/>
          </p:cNvSpPr>
          <p:nvPr/>
        </p:nvSpPr>
        <p:spPr bwMode="auto">
          <a:xfrm>
            <a:off x="858838" y="3101975"/>
            <a:ext cx="7454900" cy="147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气步枪比赛的总成绩是把资格赛的成绩和决赛成绩加起来。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易思玲在资格赛中打出了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399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环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她最后的总成绩是多少环？</a:t>
            </a:r>
            <a:endParaRPr lang="zh-CN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73288" y="4471988"/>
            <a:ext cx="4606925" cy="5222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103.7+399=502.7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（环）</a:t>
            </a:r>
            <a:endParaRPr lang="zh-CN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1268" name="Picture 17" descr="E:\罗梦\2017春下\人五数下\人五数导学案(下)\DXA12.tif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88" y="149225"/>
            <a:ext cx="465455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2"/>
          <p:cNvSpPr>
            <a:spLocks noChangeArrowheads="1"/>
          </p:cNvSpPr>
          <p:nvPr/>
        </p:nvSpPr>
        <p:spPr bwMode="auto">
          <a:xfrm>
            <a:off x="1000125" y="11113"/>
            <a:ext cx="694055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下面是光明小学一至六年级学生人数情况统计表。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385888" y="1038225"/>
          <a:ext cx="6372224" cy="91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082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年级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二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三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五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六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250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235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</a:tr>
            </a:tbl>
          </a:graphicData>
        </a:graphic>
      </p:graphicFrame>
      <p:sp>
        <p:nvSpPr>
          <p:cNvPr id="12317" name="矩形 1"/>
          <p:cNvSpPr>
            <a:spLocks noChangeArrowheads="1"/>
          </p:cNvSpPr>
          <p:nvPr/>
        </p:nvSpPr>
        <p:spPr bwMode="auto">
          <a:xfrm>
            <a:off x="1098550" y="1960563"/>
            <a:ext cx="577373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根据统计表绘制折线统计图。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2318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1713" y="2459038"/>
            <a:ext cx="4602162" cy="2684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65200" y="654050"/>
            <a:ext cx="7127875" cy="405447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7000">
                <a:schemeClr val="accent1">
                  <a:lumMod val="45000"/>
                  <a:lumOff val="55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rgbClr val="FFFF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631950" y="1360488"/>
          <a:ext cx="5505451" cy="2925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6493"/>
                <a:gridCol w="786493"/>
                <a:gridCol w="786493"/>
                <a:gridCol w="786493"/>
                <a:gridCol w="786493"/>
                <a:gridCol w="786493"/>
                <a:gridCol w="786493"/>
              </a:tblGrid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13389" name="组合 13"/>
          <p:cNvGrpSpPr/>
          <p:nvPr/>
        </p:nvGrpSpPr>
        <p:grpSpPr bwMode="auto">
          <a:xfrm>
            <a:off x="1622425" y="982663"/>
            <a:ext cx="6057900" cy="3305175"/>
            <a:chOff x="1590675" y="971552"/>
            <a:chExt cx="6057900" cy="3305173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1590675" y="4276725"/>
              <a:ext cx="6057900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V="1">
              <a:off x="1600200" y="971552"/>
              <a:ext cx="0" cy="308451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90" name="TextBox 19"/>
          <p:cNvSpPr txBox="1">
            <a:spLocks noChangeArrowheads="1"/>
          </p:cNvSpPr>
          <p:nvPr/>
        </p:nvSpPr>
        <p:spPr bwMode="auto">
          <a:xfrm>
            <a:off x="965200" y="1468438"/>
            <a:ext cx="646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1" name="TextBox 20"/>
          <p:cNvSpPr txBox="1">
            <a:spLocks noChangeArrowheads="1"/>
          </p:cNvSpPr>
          <p:nvPr/>
        </p:nvSpPr>
        <p:spPr bwMode="auto">
          <a:xfrm>
            <a:off x="965200" y="1811338"/>
            <a:ext cx="6461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2" name="TextBox 21"/>
          <p:cNvSpPr txBox="1">
            <a:spLocks noChangeArrowheads="1"/>
          </p:cNvSpPr>
          <p:nvPr/>
        </p:nvSpPr>
        <p:spPr bwMode="auto">
          <a:xfrm>
            <a:off x="976313" y="2178050"/>
            <a:ext cx="646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3" name="TextBox 22"/>
          <p:cNvSpPr txBox="1">
            <a:spLocks noChangeArrowheads="1"/>
          </p:cNvSpPr>
          <p:nvPr/>
        </p:nvSpPr>
        <p:spPr bwMode="auto">
          <a:xfrm>
            <a:off x="985838" y="2559050"/>
            <a:ext cx="646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4" name="TextBox 23"/>
          <p:cNvSpPr txBox="1">
            <a:spLocks noChangeArrowheads="1"/>
          </p:cNvSpPr>
          <p:nvPr/>
        </p:nvSpPr>
        <p:spPr bwMode="auto">
          <a:xfrm>
            <a:off x="985838" y="2940050"/>
            <a:ext cx="6461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5" name="TextBox 24"/>
          <p:cNvSpPr txBox="1">
            <a:spLocks noChangeArrowheads="1"/>
          </p:cNvSpPr>
          <p:nvPr/>
        </p:nvSpPr>
        <p:spPr bwMode="auto">
          <a:xfrm>
            <a:off x="965200" y="3292475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6" name="TextBox 25"/>
          <p:cNvSpPr txBox="1">
            <a:spLocks noChangeArrowheads="1"/>
          </p:cNvSpPr>
          <p:nvPr/>
        </p:nvSpPr>
        <p:spPr bwMode="auto">
          <a:xfrm>
            <a:off x="965200" y="3673475"/>
            <a:ext cx="6461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397" name="TextBox 26"/>
          <p:cNvSpPr txBox="1">
            <a:spLocks noChangeArrowheads="1"/>
          </p:cNvSpPr>
          <p:nvPr/>
        </p:nvSpPr>
        <p:spPr bwMode="auto">
          <a:xfrm>
            <a:off x="1271588" y="4057650"/>
            <a:ext cx="3381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 flipV="1">
            <a:off x="1631950" y="4006850"/>
            <a:ext cx="0" cy="271463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99" name="任意多边形 18"/>
          <p:cNvSpPr/>
          <p:nvPr/>
        </p:nvSpPr>
        <p:spPr bwMode="auto">
          <a:xfrm>
            <a:off x="1622425" y="4002088"/>
            <a:ext cx="52388" cy="271462"/>
          </a:xfrm>
          <a:custGeom>
            <a:avLst/>
            <a:gdLst>
              <a:gd name="T0" fmla="*/ 0 w 105685"/>
              <a:gd name="T1" fmla="*/ 0 h 360189"/>
              <a:gd name="T2" fmla="*/ 0 w 105685"/>
              <a:gd name="T3" fmla="*/ 73 h 360189"/>
              <a:gd name="T4" fmla="*/ 0 w 105685"/>
              <a:gd name="T5" fmla="*/ 95 h 360189"/>
              <a:gd name="T6" fmla="*/ 0 w 105685"/>
              <a:gd name="T7" fmla="*/ 165 h 360189"/>
              <a:gd name="T8" fmla="*/ 0 w 105685"/>
              <a:gd name="T9" fmla="*/ 222 h 360189"/>
              <a:gd name="T10" fmla="*/ 0 w 105685"/>
              <a:gd name="T11" fmla="*/ 228 h 3601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5685" h="360189">
                <a:moveTo>
                  <a:pt x="10398" y="0"/>
                </a:moveTo>
                <a:cubicBezTo>
                  <a:pt x="58816" y="44847"/>
                  <a:pt x="107235" y="89694"/>
                  <a:pt x="105648" y="114300"/>
                </a:cubicBezTo>
                <a:cubicBezTo>
                  <a:pt x="104061" y="138906"/>
                  <a:pt x="9604" y="123826"/>
                  <a:pt x="873" y="147638"/>
                </a:cubicBezTo>
                <a:cubicBezTo>
                  <a:pt x="-7858" y="171450"/>
                  <a:pt x="51673" y="223838"/>
                  <a:pt x="53260" y="257175"/>
                </a:cubicBezTo>
                <a:cubicBezTo>
                  <a:pt x="54847" y="290512"/>
                  <a:pt x="17542" y="330994"/>
                  <a:pt x="10398" y="347663"/>
                </a:cubicBezTo>
                <a:cubicBezTo>
                  <a:pt x="3254" y="364332"/>
                  <a:pt x="6826" y="360760"/>
                  <a:pt x="10398" y="357188"/>
                </a:cubicBezTo>
              </a:path>
            </a:pathLst>
          </a:custGeom>
          <a:noFill/>
          <a:ln w="19050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TextBox 29"/>
          <p:cNvSpPr txBox="1"/>
          <p:nvPr/>
        </p:nvSpPr>
        <p:spPr>
          <a:xfrm>
            <a:off x="2165350" y="4246563"/>
            <a:ext cx="4937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一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9" name="TextBox 33"/>
          <p:cNvSpPr txBox="1"/>
          <p:nvPr/>
        </p:nvSpPr>
        <p:spPr>
          <a:xfrm>
            <a:off x="950913" y="817563"/>
            <a:ext cx="700087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+mj-lt"/>
                <a:ea typeface="黑体" panose="02010609060101010101" pitchFamily="49" charset="-122"/>
              </a:rPr>
              <a:t>人数</a:t>
            </a:r>
            <a:endParaRPr lang="zh-CN" altLang="en-US" sz="2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0" name="TextBox 34"/>
          <p:cNvSpPr txBox="1"/>
          <p:nvPr/>
        </p:nvSpPr>
        <p:spPr>
          <a:xfrm>
            <a:off x="2946400" y="4246563"/>
            <a:ext cx="4937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二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1" name="TextBox 35"/>
          <p:cNvSpPr txBox="1"/>
          <p:nvPr/>
        </p:nvSpPr>
        <p:spPr>
          <a:xfrm>
            <a:off x="3756025" y="4246563"/>
            <a:ext cx="4937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三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2" name="TextBox 36"/>
          <p:cNvSpPr txBox="1"/>
          <p:nvPr/>
        </p:nvSpPr>
        <p:spPr>
          <a:xfrm>
            <a:off x="4508500" y="4246563"/>
            <a:ext cx="4937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四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3" name="TextBox 37"/>
          <p:cNvSpPr txBox="1"/>
          <p:nvPr/>
        </p:nvSpPr>
        <p:spPr>
          <a:xfrm>
            <a:off x="5318125" y="4246563"/>
            <a:ext cx="4937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五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4" name="TextBox 38"/>
          <p:cNvSpPr txBox="1"/>
          <p:nvPr/>
        </p:nvSpPr>
        <p:spPr>
          <a:xfrm>
            <a:off x="6118225" y="4246563"/>
            <a:ext cx="493713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六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5" name="TextBox 39"/>
          <p:cNvSpPr txBox="1"/>
          <p:nvPr/>
        </p:nvSpPr>
        <p:spPr>
          <a:xfrm>
            <a:off x="7204075" y="4287838"/>
            <a:ext cx="803275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年级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26" name="椭圆 25"/>
          <p:cNvSpPr>
            <a:spLocks noChangeArrowheads="1"/>
          </p:cNvSpPr>
          <p:nvPr/>
        </p:nvSpPr>
        <p:spPr bwMode="auto">
          <a:xfrm>
            <a:off x="3184525" y="3708400"/>
            <a:ext cx="44450" cy="460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椭圆 26"/>
          <p:cNvSpPr>
            <a:spLocks noChangeArrowheads="1"/>
          </p:cNvSpPr>
          <p:nvPr/>
        </p:nvSpPr>
        <p:spPr bwMode="auto">
          <a:xfrm>
            <a:off x="2397125" y="2439988"/>
            <a:ext cx="44450" cy="46037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椭圆 27"/>
          <p:cNvSpPr>
            <a:spLocks noChangeArrowheads="1"/>
          </p:cNvSpPr>
          <p:nvPr/>
        </p:nvSpPr>
        <p:spPr bwMode="auto">
          <a:xfrm>
            <a:off x="3970338" y="2946400"/>
            <a:ext cx="44450" cy="460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9" name="椭圆 28"/>
          <p:cNvSpPr>
            <a:spLocks noChangeArrowheads="1"/>
          </p:cNvSpPr>
          <p:nvPr/>
        </p:nvSpPr>
        <p:spPr bwMode="auto">
          <a:xfrm>
            <a:off x="4748213" y="1863725"/>
            <a:ext cx="44450" cy="460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椭圆 29"/>
          <p:cNvSpPr>
            <a:spLocks noChangeArrowheads="1"/>
          </p:cNvSpPr>
          <p:nvPr/>
        </p:nvSpPr>
        <p:spPr bwMode="auto">
          <a:xfrm>
            <a:off x="5541963" y="2065338"/>
            <a:ext cx="46037" cy="46037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椭圆 30"/>
          <p:cNvSpPr>
            <a:spLocks noChangeArrowheads="1"/>
          </p:cNvSpPr>
          <p:nvPr/>
        </p:nvSpPr>
        <p:spPr bwMode="auto">
          <a:xfrm>
            <a:off x="6327775" y="2593975"/>
            <a:ext cx="46038" cy="460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2" name="直接连接符 31"/>
          <p:cNvCxnSpPr>
            <a:stCxn id="27" idx="0"/>
            <a:endCxn id="26" idx="1"/>
          </p:cNvCxnSpPr>
          <p:nvPr/>
        </p:nvCxnSpPr>
        <p:spPr>
          <a:xfrm>
            <a:off x="2419350" y="2439988"/>
            <a:ext cx="771525" cy="1274762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28" idx="6"/>
          </p:cNvCxnSpPr>
          <p:nvPr/>
        </p:nvCxnSpPr>
        <p:spPr>
          <a:xfrm flipV="1">
            <a:off x="3200400" y="2968625"/>
            <a:ext cx="814388" cy="766763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endCxn id="29" idx="3"/>
          </p:cNvCxnSpPr>
          <p:nvPr/>
        </p:nvCxnSpPr>
        <p:spPr>
          <a:xfrm flipV="1">
            <a:off x="3986213" y="1903413"/>
            <a:ext cx="768350" cy="1087437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endCxn id="30" idx="0"/>
          </p:cNvCxnSpPr>
          <p:nvPr/>
        </p:nvCxnSpPr>
        <p:spPr>
          <a:xfrm>
            <a:off x="4770438" y="1873250"/>
            <a:ext cx="795337" cy="19208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31" idx="6"/>
          </p:cNvCxnSpPr>
          <p:nvPr/>
        </p:nvCxnSpPr>
        <p:spPr>
          <a:xfrm>
            <a:off x="5549900" y="2073275"/>
            <a:ext cx="823913" cy="542925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122488" y="2486025"/>
            <a:ext cx="53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928938" y="3773488"/>
            <a:ext cx="53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205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3935413" y="2925763"/>
            <a:ext cx="530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225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452938" y="1473200"/>
            <a:ext cx="5302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255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273675" y="2120900"/>
            <a:ext cx="5318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250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103938" y="2633663"/>
            <a:ext cx="530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235</a:t>
            </a:r>
            <a:endParaRPr lang="zh-CN" altLang="en-US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425" name="矩形 16"/>
          <p:cNvSpPr>
            <a:spLocks noChangeArrowheads="1"/>
          </p:cNvSpPr>
          <p:nvPr/>
        </p:nvSpPr>
        <p:spPr bwMode="auto">
          <a:xfrm>
            <a:off x="2303463" y="781050"/>
            <a:ext cx="4368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光明小学一至六年级学生人数情况统计</a:t>
            </a:r>
            <a:r>
              <a:rPr lang="zh-CN" altLang="en-US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</a:t>
            </a:r>
            <a:endParaRPr lang="zh-CN" altLang="en-US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" grpId="0"/>
      <p:bldP spid="5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矩形 1"/>
          <p:cNvSpPr>
            <a:spLocks noChangeArrowheads="1"/>
          </p:cNvSpPr>
          <p:nvPr/>
        </p:nvSpPr>
        <p:spPr bwMode="auto">
          <a:xfrm>
            <a:off x="273050" y="2222500"/>
            <a:ext cx="859155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）光明小学平均每个年级有多少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学生？</a:t>
            </a:r>
            <a:endParaRPr lang="zh-CN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82650" y="2878138"/>
            <a:ext cx="8832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240+205+225+255+250+235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6=235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（名）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382713" y="887413"/>
          <a:ext cx="6372224" cy="10366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7082"/>
                <a:gridCol w="870857"/>
                <a:gridCol w="870857"/>
                <a:gridCol w="870857"/>
                <a:gridCol w="870857"/>
                <a:gridCol w="870857"/>
                <a:gridCol w="870857"/>
              </a:tblGrid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年级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二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三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五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六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人数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225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250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235</a:t>
                      </a:r>
                      <a:endParaRPr lang="zh-CN" altLang="en-US" sz="2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T="45734" marB="4573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7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546100" y="3859213"/>
            <a:ext cx="8326438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）从统计图中，你还能获得哪些信息？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5363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025" y="638175"/>
            <a:ext cx="5427663" cy="316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矩形 1"/>
          <p:cNvSpPr>
            <a:spLocks noChangeArrowheads="1"/>
          </p:cNvSpPr>
          <p:nvPr/>
        </p:nvSpPr>
        <p:spPr bwMode="auto">
          <a:xfrm>
            <a:off x="979805" y="124460"/>
            <a:ext cx="6885305" cy="127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说一说，选择哪种统计图表示下面的数据更好？</a:t>
            </a:r>
            <a:endParaRPr lang="zh-CN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979805" y="1397000"/>
            <a:ext cx="7092950" cy="304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0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要分析小明本学期前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个单元检测成绩是进步了还是退步了，选择什么统计图比较好？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atinLnBrk="0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要反映某小学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1~6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年级各个年级的学生人数情况，选择哪种统计图比较好？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687445" y="2620010"/>
            <a:ext cx="27419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折线统计图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099820" y="4441190"/>
            <a:ext cx="274193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条形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统计图</a:t>
            </a:r>
            <a:endParaRPr lang="zh-CN" altLang="zh-CN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3"/>
          <p:cNvSpPr txBox="1">
            <a:spLocks noChangeArrowheads="1"/>
          </p:cNvSpPr>
          <p:nvPr/>
        </p:nvSpPr>
        <p:spPr bwMode="auto">
          <a:xfrm>
            <a:off x="2349819" y="4304572"/>
            <a:ext cx="4115435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用条形统计图比较合适。</a:t>
            </a:r>
            <a:endParaRPr lang="en-US" altLang="zh-CN" sz="28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grpSp>
        <p:nvGrpSpPr>
          <p:cNvPr id="16390" name="组合 7"/>
          <p:cNvGrpSpPr/>
          <p:nvPr/>
        </p:nvGrpSpPr>
        <p:grpSpPr bwMode="auto">
          <a:xfrm>
            <a:off x="406400" y="107950"/>
            <a:ext cx="5365750" cy="603250"/>
            <a:chOff x="406572" y="107374"/>
            <a:chExt cx="5366371" cy="603826"/>
          </a:xfrm>
        </p:grpSpPr>
        <p:pic>
          <p:nvPicPr>
            <p:cNvPr id="16391" name="图片 10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37" r="-1221"/>
            <a:stretch>
              <a:fillRect/>
            </a:stretch>
          </p:blipFill>
          <p:spPr bwMode="auto">
            <a:xfrm>
              <a:off x="4229101" y="107374"/>
              <a:ext cx="1543842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92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70"/>
            <a:stretch>
              <a:fillRect/>
            </a:stretch>
          </p:blipFill>
          <p:spPr bwMode="auto">
            <a:xfrm>
              <a:off x="406573" y="107374"/>
              <a:ext cx="3822528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3" name="矩形 28"/>
            <p:cNvSpPr>
              <a:spLocks noChangeArrowheads="1"/>
            </p:cNvSpPr>
            <p:nvPr/>
          </p:nvSpPr>
          <p:spPr bwMode="auto">
            <a:xfrm>
              <a:off x="406572" y="125413"/>
              <a:ext cx="487345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二、进行复式折线统计图练习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4"/>
          <p:cNvSpPr txBox="1">
            <a:spLocks noChangeArrowheads="1"/>
          </p:cNvSpPr>
          <p:nvPr/>
        </p:nvSpPr>
        <p:spPr bwMode="auto">
          <a:xfrm>
            <a:off x="790099" y="582388"/>
            <a:ext cx="7563802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66700" indent="-266700"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小组讨论：下面两组数据分别用条形统计图还是折线统计图表示更合适？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94510" y="1546794"/>
            <a:ext cx="3109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DB8726"/>
                </a:solidFill>
              </a:rPr>
              <a:t>【</a:t>
            </a:r>
            <a:r>
              <a:rPr lang="zh-CN" altLang="en-US" sz="1400" b="1" dirty="0">
                <a:solidFill>
                  <a:srgbClr val="DB8726"/>
                </a:solidFill>
              </a:rPr>
              <a:t>选自课本</a:t>
            </a:r>
            <a:r>
              <a:rPr lang="en-US" altLang="zh-CN" sz="1400" dirty="0">
                <a:solidFill>
                  <a:srgbClr val="DB8726"/>
                </a:solidFill>
              </a:rPr>
              <a:t>P111 </a:t>
            </a:r>
            <a:r>
              <a:rPr lang="zh-CN" altLang="en-US" sz="1400" b="1" dirty="0">
                <a:solidFill>
                  <a:srgbClr val="DB8726"/>
                </a:solidFill>
              </a:rPr>
              <a:t>练习二十六 第</a:t>
            </a:r>
            <a:r>
              <a:rPr lang="en-US" altLang="zh-CN" sz="1400" dirty="0">
                <a:solidFill>
                  <a:srgbClr val="DB8726"/>
                </a:solidFill>
              </a:rPr>
              <a:t>5</a:t>
            </a:r>
            <a:r>
              <a:rPr lang="zh-CN" altLang="en-US" sz="1400" b="1" dirty="0">
                <a:solidFill>
                  <a:srgbClr val="DB8726"/>
                </a:solidFill>
              </a:rPr>
              <a:t>题</a:t>
            </a:r>
            <a:r>
              <a:rPr lang="en-US" altLang="zh-CN" sz="1400" b="1" dirty="0">
                <a:solidFill>
                  <a:srgbClr val="DB8726"/>
                </a:solidFill>
              </a:rPr>
              <a:t>】</a:t>
            </a:r>
            <a:endParaRPr lang="zh-CN" altLang="en-US" sz="1400" b="1" dirty="0">
              <a:solidFill>
                <a:srgbClr val="DB8726"/>
              </a:solidFill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26454" y="1854558"/>
            <a:ext cx="7527447" cy="1383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266700" indent="-26670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）某学校五年级学生“五一”度假方式统计如下。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2350168" y="2723515"/>
          <a:ext cx="6003925" cy="158115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1140"/>
                <a:gridCol w="1210171"/>
                <a:gridCol w="1210171"/>
                <a:gridCol w="989330"/>
                <a:gridCol w="1092835"/>
              </a:tblGrid>
              <a:tr h="4989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度假方式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探亲访友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在家休息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旅游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其他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</a:tr>
              <a:tr h="5410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男生人数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4102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女生人数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158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3"/>
          <p:cNvSpPr txBox="1">
            <a:spLocks noChangeArrowheads="1"/>
          </p:cNvSpPr>
          <p:nvPr/>
        </p:nvSpPr>
        <p:spPr bwMode="auto">
          <a:xfrm>
            <a:off x="2495550" y="3373438"/>
            <a:ext cx="4152900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用折线统计图比较合适。</a:t>
            </a:r>
            <a:endParaRPr lang="zh-CN" altLang="en-US" sz="2800" b="1" dirty="0">
              <a:solidFill>
                <a:srgbClr val="FF0000"/>
              </a:solidFill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774700" y="663575"/>
            <a:ext cx="7654925" cy="1198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716280" indent="-716280"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2014—2021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年全国生活用水量统计如下。</a:t>
            </a:r>
            <a:endParaRPr lang="en-US" altLang="zh-CN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1341755" indent="-1341755">
              <a:lnSpc>
                <a:spcPct val="150000"/>
              </a:lnSpc>
            </a:pPr>
            <a:r>
              <a:rPr lang="en-US" altLang="zh-CN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zh-CN" altLang="en-US" sz="2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（单位：亿立方米）</a:t>
            </a:r>
            <a:endParaRPr lang="zh-CN" altLang="en-US" sz="20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116997" y="2120007"/>
          <a:ext cx="7150703" cy="1040071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148487"/>
                <a:gridCol w="750277"/>
                <a:gridCol w="750277"/>
                <a:gridCol w="750277"/>
                <a:gridCol w="750277"/>
                <a:gridCol w="750277"/>
                <a:gridCol w="750277"/>
                <a:gridCol w="750277"/>
                <a:gridCol w="750277"/>
              </a:tblGrid>
              <a:tr h="498992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年份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2015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2016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2019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2020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2021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</a:tr>
              <a:tr h="54107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用水量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6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767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794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822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838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860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872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863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909</a:t>
                      </a:r>
                      <a:endParaRPr lang="zh-CN" altLang="en-US" sz="18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55A1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2"/>
          <p:cNvSpPr>
            <a:spLocks noChangeArrowheads="1"/>
          </p:cNvSpPr>
          <p:nvPr/>
        </p:nvSpPr>
        <p:spPr bwMode="auto">
          <a:xfrm>
            <a:off x="1091248" y="713105"/>
            <a:ext cx="7275512" cy="1217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2.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下面是实验小学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一至六年级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学生喜欢看漫画书和科技书的人数统计表。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1089025" y="2078038"/>
          <a:ext cx="7224713" cy="19605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6169"/>
                <a:gridCol w="863568"/>
                <a:gridCol w="919280"/>
                <a:gridCol w="891424"/>
                <a:gridCol w="891424"/>
                <a:gridCol w="891424"/>
                <a:gridCol w="891424"/>
              </a:tblGrid>
              <a:tr h="9242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800" b="1" kern="1200" dirty="0">
                          <a:solidFill>
                            <a:srgbClr val="000000"/>
                          </a:solidFill>
                          <a:latin typeface="+mn-lt"/>
                          <a:ea typeface="黑体" panose="02010609060101010101" pitchFamily="49" charset="-122"/>
                          <a:cs typeface="+mn-cs"/>
                        </a:rPr>
                        <a:t>年级</a:t>
                      </a:r>
                      <a:endParaRPr lang="zh-CN" altLang="en-US" sz="2800" b="1" kern="1200" dirty="0">
                        <a:solidFill>
                          <a:srgbClr val="000000"/>
                        </a:solidFill>
                        <a:latin typeface="+mn-lt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一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二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三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四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五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六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漫画书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26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30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40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20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</a:tr>
              <a:tr h="51813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科技书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24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45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  <a:endParaRPr lang="zh-CN" altLang="en-US" sz="28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39" marR="91439" marT="45708" marB="45708" anchor="ctr">
                    <a:lnL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72D8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6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84250" y="254000"/>
            <a:ext cx="6921500" cy="10779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        </a:t>
            </a:r>
            <a:r>
              <a:rPr lang="zh-CN" altLang="zh-CN" sz="3200" b="1" dirty="0">
                <a:latin typeface="+mn-lt"/>
                <a:ea typeface="黑体" panose="02010609060101010101" pitchFamily="49" charset="-122"/>
              </a:rPr>
              <a:t>根据上面的统计表小明制作了下面的统计图，请你指出错在哪里。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19459" name="Picture 14" descr="E:\罗梦\2017春下\人五数下\人五数导学案(下)\DXA10.tif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63" y="1589088"/>
            <a:ext cx="4487862" cy="256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4"/>
          <p:cNvSpPr txBox="1"/>
          <p:nvPr/>
        </p:nvSpPr>
        <p:spPr>
          <a:xfrm>
            <a:off x="643467" y="2238022"/>
            <a:ext cx="1736019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横轴上各项目间间隔不一致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011988" y="1955800"/>
            <a:ext cx="1466850" cy="230695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图上的两条折线没有区分，不知道各表示什么种类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TextBox 4"/>
          <p:cNvSpPr txBox="1"/>
          <p:nvPr/>
        </p:nvSpPr>
        <p:spPr>
          <a:xfrm>
            <a:off x="1165225" y="4373563"/>
            <a:ext cx="6027738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应该用图例说明，并用不同的线段区分开。</a:t>
            </a:r>
            <a:endParaRPr lang="zh-CN" altLang="en-US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8845" y="783908"/>
            <a:ext cx="7486650" cy="13709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eaLnBrk="1" hangingPunct="1"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3.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下面是第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15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届世界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游泳锦标赛</a:t>
            </a: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跳水女子 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米板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半决赛冠、亚军成绩统计表。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895350" y="2379980"/>
          <a:ext cx="7486650" cy="17589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753"/>
                <a:gridCol w="1156397"/>
                <a:gridCol w="1152525"/>
                <a:gridCol w="1200150"/>
                <a:gridCol w="1228725"/>
                <a:gridCol w="1181100"/>
              </a:tblGrid>
              <a:tr h="84455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400" b="1" kern="1200" dirty="0">
                          <a:solidFill>
                            <a:srgbClr val="000000"/>
                          </a:solidFill>
                          <a:latin typeface="+mn-lt"/>
                          <a:ea typeface="黑体" panose="02010609060101010101" pitchFamily="49" charset="-122"/>
                          <a:cs typeface="+mn-cs"/>
                        </a:rPr>
                        <a:t>轮次</a:t>
                      </a:r>
                      <a:endParaRPr lang="zh-CN" altLang="en-US" sz="2400" b="1" kern="1200" dirty="0">
                        <a:solidFill>
                          <a:srgbClr val="000000"/>
                        </a:solidFill>
                        <a:latin typeface="+mn-lt"/>
                        <a:ea typeface="黑体" panose="02010609060101010101" pitchFamily="49" charset="-122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第一轮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第二轮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第三轮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第四轮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第五轮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何姿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61.20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57.50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63.60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58.50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66.30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zh-CN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卡</a:t>
                      </a:r>
                      <a:r>
                        <a:rPr lang="zh-CN" altLang="zh-CN" sz="2400" b="1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格诺托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57.60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65.00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62.10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61.10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61.20</a:t>
                      </a:r>
                      <a:endParaRPr lang="zh-CN" altLang="en-US" sz="2400" b="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46113" y="766763"/>
            <a:ext cx="7908925" cy="4081462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67000">
                <a:schemeClr val="accent1">
                  <a:lumMod val="45000"/>
                  <a:lumOff val="55000"/>
                </a:schemeClr>
              </a:gs>
              <a:gs pos="93000">
                <a:schemeClr val="accent1">
                  <a:lumMod val="45000"/>
                  <a:lumOff val="55000"/>
                </a:schemeClr>
              </a:gs>
              <a:gs pos="100000">
                <a:srgbClr val="FFFF00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01663" y="147638"/>
            <a:ext cx="68563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）根据上表中的数据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绘制折线</a:t>
            </a:r>
            <a:r>
              <a:rPr lang="zh-CN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统计图</a:t>
            </a:r>
            <a:r>
              <a:rPr lang="zh-CN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28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1389063" y="1416050"/>
          <a:ext cx="5695950" cy="2925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9325"/>
                <a:gridCol w="949325"/>
                <a:gridCol w="949325"/>
                <a:gridCol w="949325"/>
                <a:gridCol w="949325"/>
                <a:gridCol w="949325"/>
              </a:tblGrid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5720"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800" dirty="0"/>
                    </a:p>
                  </a:txBody>
                  <a:tcPr marT="45702" marB="45702">
                    <a:lnL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1573" name="组合 4"/>
          <p:cNvGrpSpPr/>
          <p:nvPr/>
        </p:nvGrpSpPr>
        <p:grpSpPr bwMode="auto">
          <a:xfrm>
            <a:off x="1379538" y="1038225"/>
            <a:ext cx="6057900" cy="3305175"/>
            <a:chOff x="1590675" y="971552"/>
            <a:chExt cx="6057900" cy="3305173"/>
          </a:xfrm>
        </p:grpSpPr>
        <p:cxnSp>
          <p:nvCxnSpPr>
            <p:cNvPr id="6" name="直接箭头连接符 5"/>
            <p:cNvCxnSpPr/>
            <p:nvPr/>
          </p:nvCxnSpPr>
          <p:spPr>
            <a:xfrm>
              <a:off x="1590675" y="4276725"/>
              <a:ext cx="6057900" cy="0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直接箭头连接符 6"/>
            <p:cNvCxnSpPr/>
            <p:nvPr/>
          </p:nvCxnSpPr>
          <p:spPr>
            <a:xfrm flipV="1">
              <a:off x="1600200" y="971552"/>
              <a:ext cx="0" cy="3084511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TextBox 2"/>
          <p:cNvSpPr txBox="1"/>
          <p:nvPr/>
        </p:nvSpPr>
        <p:spPr>
          <a:xfrm>
            <a:off x="1712913" y="4362450"/>
            <a:ext cx="11128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第一轮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57488" y="4362450"/>
            <a:ext cx="11128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第二轮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38563" y="4362450"/>
            <a:ext cx="11128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第三轮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10113" y="4371975"/>
            <a:ext cx="11128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第四轮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81663" y="4371975"/>
            <a:ext cx="1112837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第五轮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 flipV="1">
            <a:off x="1370013" y="4081463"/>
            <a:ext cx="0" cy="271462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81" name="任意多边形 14"/>
          <p:cNvSpPr/>
          <p:nvPr/>
        </p:nvSpPr>
        <p:spPr bwMode="auto">
          <a:xfrm>
            <a:off x="1389063" y="4057650"/>
            <a:ext cx="52387" cy="271463"/>
          </a:xfrm>
          <a:custGeom>
            <a:avLst/>
            <a:gdLst>
              <a:gd name="T0" fmla="*/ 0 w 105685"/>
              <a:gd name="T1" fmla="*/ 0 h 360189"/>
              <a:gd name="T2" fmla="*/ 0 w 105685"/>
              <a:gd name="T3" fmla="*/ 73 h 360189"/>
              <a:gd name="T4" fmla="*/ 0 w 105685"/>
              <a:gd name="T5" fmla="*/ 95 h 360189"/>
              <a:gd name="T6" fmla="*/ 0 w 105685"/>
              <a:gd name="T7" fmla="*/ 165 h 360189"/>
              <a:gd name="T8" fmla="*/ 0 w 105685"/>
              <a:gd name="T9" fmla="*/ 222 h 360189"/>
              <a:gd name="T10" fmla="*/ 0 w 105685"/>
              <a:gd name="T11" fmla="*/ 228 h 36018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5685" h="360189">
                <a:moveTo>
                  <a:pt x="10398" y="0"/>
                </a:moveTo>
                <a:cubicBezTo>
                  <a:pt x="58816" y="44847"/>
                  <a:pt x="107235" y="89694"/>
                  <a:pt x="105648" y="114300"/>
                </a:cubicBezTo>
                <a:cubicBezTo>
                  <a:pt x="104061" y="138906"/>
                  <a:pt x="9604" y="123826"/>
                  <a:pt x="873" y="147638"/>
                </a:cubicBezTo>
                <a:cubicBezTo>
                  <a:pt x="-7858" y="171450"/>
                  <a:pt x="51673" y="223838"/>
                  <a:pt x="53260" y="257175"/>
                </a:cubicBezTo>
                <a:cubicBezTo>
                  <a:pt x="54847" y="290512"/>
                  <a:pt x="17542" y="330994"/>
                  <a:pt x="10398" y="347663"/>
                </a:cubicBezTo>
                <a:cubicBezTo>
                  <a:pt x="3254" y="364332"/>
                  <a:pt x="6826" y="360760"/>
                  <a:pt x="10398" y="357188"/>
                </a:cubicBezTo>
              </a:path>
            </a:pathLst>
          </a:custGeom>
          <a:noFill/>
          <a:ln w="19050">
            <a:solidFill>
              <a:srgbClr val="00B0F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82" name="TextBox 7"/>
          <p:cNvSpPr txBox="1">
            <a:spLocks noChangeArrowheads="1"/>
          </p:cNvSpPr>
          <p:nvPr/>
        </p:nvSpPr>
        <p:spPr bwMode="auto">
          <a:xfrm>
            <a:off x="1065213" y="4119563"/>
            <a:ext cx="3381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3" name="TextBox 15"/>
          <p:cNvSpPr txBox="1">
            <a:spLocks noChangeArrowheads="1"/>
          </p:cNvSpPr>
          <p:nvPr/>
        </p:nvSpPr>
        <p:spPr bwMode="auto">
          <a:xfrm>
            <a:off x="646113" y="3732213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4" name="TextBox 17"/>
          <p:cNvSpPr txBox="1">
            <a:spLocks noChangeArrowheads="1"/>
          </p:cNvSpPr>
          <p:nvPr/>
        </p:nvSpPr>
        <p:spPr bwMode="auto">
          <a:xfrm>
            <a:off x="646113" y="3359150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5" name="TextBox 18"/>
          <p:cNvSpPr txBox="1">
            <a:spLocks noChangeArrowheads="1"/>
          </p:cNvSpPr>
          <p:nvPr/>
        </p:nvSpPr>
        <p:spPr bwMode="auto">
          <a:xfrm>
            <a:off x="646113" y="2986088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6" name="TextBox 19"/>
          <p:cNvSpPr txBox="1">
            <a:spLocks noChangeArrowheads="1"/>
          </p:cNvSpPr>
          <p:nvPr/>
        </p:nvSpPr>
        <p:spPr bwMode="auto">
          <a:xfrm>
            <a:off x="646113" y="2613025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7" name="TextBox 20"/>
          <p:cNvSpPr txBox="1">
            <a:spLocks noChangeArrowheads="1"/>
          </p:cNvSpPr>
          <p:nvPr/>
        </p:nvSpPr>
        <p:spPr bwMode="auto">
          <a:xfrm>
            <a:off x="646113" y="2239963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8" name="TextBox 21"/>
          <p:cNvSpPr txBox="1">
            <a:spLocks noChangeArrowheads="1"/>
          </p:cNvSpPr>
          <p:nvPr/>
        </p:nvSpPr>
        <p:spPr bwMode="auto">
          <a:xfrm>
            <a:off x="646113" y="1866900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66.0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89" name="TextBox 22"/>
          <p:cNvSpPr txBox="1">
            <a:spLocks noChangeArrowheads="1"/>
          </p:cNvSpPr>
          <p:nvPr/>
        </p:nvSpPr>
        <p:spPr bwMode="auto">
          <a:xfrm>
            <a:off x="646113" y="1493838"/>
            <a:ext cx="723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24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68.0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椭圆 23"/>
          <p:cNvSpPr>
            <a:spLocks noChangeArrowheads="1"/>
          </p:cNvSpPr>
          <p:nvPr/>
        </p:nvSpPr>
        <p:spPr bwMode="auto">
          <a:xfrm>
            <a:off x="2308225" y="3016250"/>
            <a:ext cx="58738" cy="571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椭圆 24"/>
          <p:cNvSpPr>
            <a:spLocks noChangeArrowheads="1"/>
          </p:cNvSpPr>
          <p:nvPr/>
        </p:nvSpPr>
        <p:spPr bwMode="auto">
          <a:xfrm>
            <a:off x="3254375" y="3686175"/>
            <a:ext cx="58738" cy="571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椭圆 25"/>
          <p:cNvSpPr>
            <a:spLocks noChangeArrowheads="1"/>
          </p:cNvSpPr>
          <p:nvPr/>
        </p:nvSpPr>
        <p:spPr bwMode="auto">
          <a:xfrm>
            <a:off x="4206875" y="2581275"/>
            <a:ext cx="58738" cy="57150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椭圆 26"/>
          <p:cNvSpPr>
            <a:spLocks noChangeArrowheads="1"/>
          </p:cNvSpPr>
          <p:nvPr/>
        </p:nvSpPr>
        <p:spPr bwMode="auto">
          <a:xfrm>
            <a:off x="5157788" y="3476625"/>
            <a:ext cx="58737" cy="58738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椭圆 27"/>
          <p:cNvSpPr>
            <a:spLocks noChangeArrowheads="1"/>
          </p:cNvSpPr>
          <p:nvPr/>
        </p:nvSpPr>
        <p:spPr bwMode="auto">
          <a:xfrm>
            <a:off x="6103938" y="2043113"/>
            <a:ext cx="60325" cy="58737"/>
          </a:xfrm>
          <a:prstGeom prst="ellipse">
            <a:avLst/>
          </a:prstGeom>
          <a:solidFill>
            <a:srgbClr val="FF0000"/>
          </a:solidFill>
          <a:ln w="19050">
            <a:solidFill>
              <a:srgbClr val="FF000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29" name="直接连接符 28"/>
          <p:cNvCxnSpPr>
            <a:stCxn id="24" idx="2"/>
            <a:endCxn id="25" idx="1"/>
          </p:cNvCxnSpPr>
          <p:nvPr/>
        </p:nvCxnSpPr>
        <p:spPr>
          <a:xfrm>
            <a:off x="2308225" y="3044825"/>
            <a:ext cx="954088" cy="64928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endCxn id="26" idx="3"/>
          </p:cNvCxnSpPr>
          <p:nvPr/>
        </p:nvCxnSpPr>
        <p:spPr>
          <a:xfrm flipV="1">
            <a:off x="3319463" y="2630488"/>
            <a:ext cx="895350" cy="10810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225925" y="2609850"/>
            <a:ext cx="950913" cy="88265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endCxn id="28" idx="7"/>
          </p:cNvCxnSpPr>
          <p:nvPr/>
        </p:nvCxnSpPr>
        <p:spPr>
          <a:xfrm flipV="1">
            <a:off x="5181600" y="2052638"/>
            <a:ext cx="973138" cy="143668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>
            <a:spLocks noChangeArrowheads="1"/>
          </p:cNvSpPr>
          <p:nvPr/>
        </p:nvSpPr>
        <p:spPr bwMode="auto">
          <a:xfrm>
            <a:off x="2309813" y="3660775"/>
            <a:ext cx="58737" cy="57150"/>
          </a:xfrm>
          <a:prstGeom prst="ellipse">
            <a:avLst/>
          </a:prstGeom>
          <a:solidFill>
            <a:srgbClr val="00B050"/>
          </a:solidFill>
          <a:ln w="19050">
            <a:solidFill>
              <a:srgbClr val="00B05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4" name="椭圆 33"/>
          <p:cNvSpPr>
            <a:spLocks noChangeArrowheads="1"/>
          </p:cNvSpPr>
          <p:nvPr/>
        </p:nvSpPr>
        <p:spPr bwMode="auto">
          <a:xfrm>
            <a:off x="3254375" y="2298700"/>
            <a:ext cx="58738" cy="58738"/>
          </a:xfrm>
          <a:prstGeom prst="ellipse">
            <a:avLst/>
          </a:prstGeom>
          <a:solidFill>
            <a:srgbClr val="00B050"/>
          </a:solidFill>
          <a:ln w="19050">
            <a:solidFill>
              <a:srgbClr val="00B05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5" name="椭圆 34"/>
          <p:cNvSpPr>
            <a:spLocks noChangeArrowheads="1"/>
          </p:cNvSpPr>
          <p:nvPr/>
        </p:nvSpPr>
        <p:spPr bwMode="auto">
          <a:xfrm>
            <a:off x="4206875" y="2819400"/>
            <a:ext cx="58738" cy="57150"/>
          </a:xfrm>
          <a:prstGeom prst="ellipse">
            <a:avLst/>
          </a:prstGeom>
          <a:solidFill>
            <a:srgbClr val="00B050"/>
          </a:solidFill>
          <a:ln w="19050">
            <a:solidFill>
              <a:srgbClr val="00B05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6" name="椭圆 35"/>
          <p:cNvSpPr>
            <a:spLocks noChangeArrowheads="1"/>
          </p:cNvSpPr>
          <p:nvPr/>
        </p:nvSpPr>
        <p:spPr bwMode="auto">
          <a:xfrm>
            <a:off x="5151438" y="3016250"/>
            <a:ext cx="58737" cy="57150"/>
          </a:xfrm>
          <a:prstGeom prst="ellipse">
            <a:avLst/>
          </a:prstGeom>
          <a:solidFill>
            <a:srgbClr val="00B050"/>
          </a:solidFill>
          <a:ln w="19050">
            <a:solidFill>
              <a:srgbClr val="00B05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7" name="椭圆 36"/>
          <p:cNvSpPr>
            <a:spLocks noChangeArrowheads="1"/>
          </p:cNvSpPr>
          <p:nvPr/>
        </p:nvSpPr>
        <p:spPr bwMode="auto">
          <a:xfrm>
            <a:off x="6108700" y="3021013"/>
            <a:ext cx="58738" cy="57150"/>
          </a:xfrm>
          <a:prstGeom prst="ellipse">
            <a:avLst/>
          </a:prstGeom>
          <a:solidFill>
            <a:srgbClr val="00B050"/>
          </a:solidFill>
          <a:ln w="19050">
            <a:solidFill>
              <a:srgbClr val="00B050"/>
            </a:solidFill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 sz="32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38" name="直接连接符 37"/>
          <p:cNvCxnSpPr>
            <a:stCxn id="33" idx="7"/>
            <a:endCxn id="34" idx="3"/>
          </p:cNvCxnSpPr>
          <p:nvPr/>
        </p:nvCxnSpPr>
        <p:spPr>
          <a:xfrm flipV="1">
            <a:off x="2360613" y="2349500"/>
            <a:ext cx="901700" cy="131921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stCxn id="34" idx="6"/>
            <a:endCxn id="35" idx="1"/>
          </p:cNvCxnSpPr>
          <p:nvPr/>
        </p:nvCxnSpPr>
        <p:spPr>
          <a:xfrm>
            <a:off x="3313113" y="2328863"/>
            <a:ext cx="901700" cy="4984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>
            <a:endCxn id="36" idx="2"/>
          </p:cNvCxnSpPr>
          <p:nvPr/>
        </p:nvCxnSpPr>
        <p:spPr>
          <a:xfrm>
            <a:off x="4229100" y="2838450"/>
            <a:ext cx="922338" cy="206375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endCxn id="37" idx="2"/>
          </p:cNvCxnSpPr>
          <p:nvPr/>
        </p:nvCxnSpPr>
        <p:spPr>
          <a:xfrm>
            <a:off x="5151438" y="3044825"/>
            <a:ext cx="957262" cy="4763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52"/>
          <p:cNvSpPr txBox="1"/>
          <p:nvPr/>
        </p:nvSpPr>
        <p:spPr>
          <a:xfrm>
            <a:off x="601663" y="822325"/>
            <a:ext cx="1052512" cy="4000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+mj-lt"/>
                <a:ea typeface="黑体" panose="02010609060101010101" pitchFamily="49" charset="-122"/>
              </a:rPr>
              <a:t>成绩</a:t>
            </a:r>
            <a:r>
              <a:rPr lang="en-US" altLang="zh-CN" sz="2000" b="1" dirty="0">
                <a:latin typeface="+mj-lt"/>
                <a:ea typeface="黑体" panose="02010609060101010101" pitchFamily="49" charset="-122"/>
              </a:rPr>
              <a:t>/</a:t>
            </a:r>
            <a:r>
              <a:rPr lang="zh-CN" altLang="en-US" sz="2000" b="1" dirty="0">
                <a:latin typeface="+mj-lt"/>
                <a:ea typeface="黑体" panose="02010609060101010101" pitchFamily="49" charset="-122"/>
              </a:rPr>
              <a:t>分</a:t>
            </a:r>
            <a:endParaRPr lang="zh-CN" altLang="en-US" sz="2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3" name="TextBox 54"/>
          <p:cNvSpPr txBox="1"/>
          <p:nvPr/>
        </p:nvSpPr>
        <p:spPr>
          <a:xfrm>
            <a:off x="7469188" y="4057650"/>
            <a:ext cx="803275" cy="4619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j-lt"/>
                <a:ea typeface="黑体" panose="02010609060101010101" pitchFamily="49" charset="-122"/>
              </a:rPr>
              <a:t>轮次</a:t>
            </a:r>
            <a:endParaRPr lang="zh-CN" altLang="en-US" sz="2400" b="1" dirty="0">
              <a:latin typeface="+mj-lt"/>
              <a:ea typeface="黑体" panose="02010609060101010101" pitchFamily="49" charset="-122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7324725" y="2543175"/>
            <a:ext cx="1038225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7356475" y="3381375"/>
            <a:ext cx="10064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12" name="矩形 57"/>
          <p:cNvSpPr>
            <a:spLocks noChangeArrowheads="1"/>
          </p:cNvSpPr>
          <p:nvPr/>
        </p:nvSpPr>
        <p:spPr bwMode="auto">
          <a:xfrm>
            <a:off x="7442200" y="2952750"/>
            <a:ext cx="80327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何姿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613" name="矩形 59"/>
          <p:cNvSpPr>
            <a:spLocks noChangeArrowheads="1"/>
          </p:cNvSpPr>
          <p:nvPr/>
        </p:nvSpPr>
        <p:spPr bwMode="auto">
          <a:xfrm>
            <a:off x="7140258" y="2076450"/>
            <a:ext cx="140716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卡</a:t>
            </a:r>
            <a:r>
              <a:rPr lang="zh-CN" altLang="zh-CN" sz="2400" b="1">
                <a:latin typeface="黑体" panose="02010609060101010101" pitchFamily="49" charset="-122"/>
                <a:ea typeface="黑体" panose="02010609060101010101" pitchFamily="49" charset="-122"/>
              </a:rPr>
              <a:t>格诺托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236788" y="768350"/>
            <a:ext cx="4572000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15 </a:t>
            </a:r>
            <a:r>
              <a:rPr lang="zh-CN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届世界游泳锦标赛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跳水女子 </a:t>
            </a:r>
            <a:r>
              <a:rPr lang="en-US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米板</a:t>
            </a:r>
            <a:r>
              <a:rPr lang="zh-CN" altLang="zh-CN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半决赛冠、亚军的比赛成绩统计</a:t>
            </a:r>
            <a:r>
              <a:rPr lang="zh-CN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</a:t>
            </a:r>
            <a:endParaRPr lang="zh-CN" altLang="en-US" dirty="0"/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2017713" y="2635250"/>
            <a:ext cx="6350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61.2</a:t>
            </a:r>
            <a:endParaRPr lang="zh-CN" altLang="en-US"/>
          </a:p>
        </p:txBody>
      </p:sp>
      <p:sp>
        <p:nvSpPr>
          <p:cNvPr id="50" name="文本框 49"/>
          <p:cNvSpPr txBox="1">
            <a:spLocks noChangeArrowheads="1"/>
          </p:cNvSpPr>
          <p:nvPr/>
        </p:nvSpPr>
        <p:spPr bwMode="auto">
          <a:xfrm>
            <a:off x="2968625" y="3727450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57.5</a:t>
            </a:r>
            <a:endParaRPr lang="zh-CN" altLang="en-US"/>
          </a:p>
        </p:txBody>
      </p:sp>
      <p:sp>
        <p:nvSpPr>
          <p:cNvPr id="51" name="文本框 50"/>
          <p:cNvSpPr txBox="1">
            <a:spLocks noChangeArrowheads="1"/>
          </p:cNvSpPr>
          <p:nvPr/>
        </p:nvSpPr>
        <p:spPr bwMode="auto">
          <a:xfrm>
            <a:off x="3978275" y="2178050"/>
            <a:ext cx="633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63.6</a:t>
            </a:r>
            <a:endParaRPr lang="zh-CN" altLang="en-US"/>
          </a:p>
        </p:txBody>
      </p:sp>
      <p:sp>
        <p:nvSpPr>
          <p:cNvPr id="52" name="文本框 51"/>
          <p:cNvSpPr txBox="1">
            <a:spLocks noChangeArrowheads="1"/>
          </p:cNvSpPr>
          <p:nvPr/>
        </p:nvSpPr>
        <p:spPr bwMode="auto">
          <a:xfrm>
            <a:off x="4899025" y="3544888"/>
            <a:ext cx="63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58.5</a:t>
            </a:r>
            <a:endParaRPr lang="zh-CN" altLang="en-US"/>
          </a:p>
        </p:txBody>
      </p:sp>
      <p:sp>
        <p:nvSpPr>
          <p:cNvPr id="53" name="文本框 52"/>
          <p:cNvSpPr txBox="1">
            <a:spLocks noChangeArrowheads="1"/>
          </p:cNvSpPr>
          <p:nvPr/>
        </p:nvSpPr>
        <p:spPr bwMode="auto">
          <a:xfrm>
            <a:off x="5872163" y="1703388"/>
            <a:ext cx="633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66.3</a:t>
            </a:r>
            <a:endParaRPr lang="zh-CN" altLang="en-US"/>
          </a:p>
        </p:txBody>
      </p:sp>
      <p:sp>
        <p:nvSpPr>
          <p:cNvPr id="54" name="文本框 53"/>
          <p:cNvSpPr txBox="1">
            <a:spLocks noChangeArrowheads="1"/>
          </p:cNvSpPr>
          <p:nvPr/>
        </p:nvSpPr>
        <p:spPr bwMode="auto">
          <a:xfrm>
            <a:off x="2060575" y="3683000"/>
            <a:ext cx="6334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57.6</a:t>
            </a:r>
            <a:endParaRPr lang="zh-CN" altLang="en-US"/>
          </a:p>
        </p:txBody>
      </p:sp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2943225" y="1930400"/>
            <a:ext cx="633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65.0</a:t>
            </a:r>
            <a:endParaRPr lang="zh-CN" altLang="en-US"/>
          </a:p>
        </p:txBody>
      </p:sp>
      <p:sp>
        <p:nvSpPr>
          <p:cNvPr id="56" name="文本框 55"/>
          <p:cNvSpPr txBox="1">
            <a:spLocks noChangeArrowheads="1"/>
          </p:cNvSpPr>
          <p:nvPr/>
        </p:nvSpPr>
        <p:spPr bwMode="auto">
          <a:xfrm>
            <a:off x="3952875" y="2855913"/>
            <a:ext cx="6334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62.1</a:t>
            </a:r>
            <a:endParaRPr lang="zh-CN" altLang="en-US"/>
          </a:p>
        </p:txBody>
      </p:sp>
      <p:sp>
        <p:nvSpPr>
          <p:cNvPr id="57" name="文本框 56"/>
          <p:cNvSpPr txBox="1">
            <a:spLocks noChangeArrowheads="1"/>
          </p:cNvSpPr>
          <p:nvPr/>
        </p:nvSpPr>
        <p:spPr bwMode="auto">
          <a:xfrm>
            <a:off x="4913313" y="2674938"/>
            <a:ext cx="633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61.1</a:t>
            </a:r>
            <a:endParaRPr lang="zh-CN" altLang="en-US"/>
          </a:p>
        </p:txBody>
      </p:sp>
      <p:sp>
        <p:nvSpPr>
          <p:cNvPr id="58" name="文本框 57"/>
          <p:cNvSpPr txBox="1">
            <a:spLocks noChangeArrowheads="1"/>
          </p:cNvSpPr>
          <p:nvPr/>
        </p:nvSpPr>
        <p:spPr bwMode="auto">
          <a:xfrm>
            <a:off x="5872163" y="3070225"/>
            <a:ext cx="6334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/>
              <a:t>61.2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28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15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98488" y="3340100"/>
            <a:ext cx="7820025" cy="58578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）前四轮比赛过后，谁的成绩领先？</a:t>
            </a:r>
            <a:endParaRPr lang="en-US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625725" y="4067175"/>
            <a:ext cx="385762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卡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格诺托</a:t>
            </a:r>
            <a:r>
              <a:rPr lang="zh-CN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的成绩领先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2532" name="图片 3" descr="E:\李琪洲\2024春\上课校对\R5下\图片1.png图片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5905" y="171609"/>
            <a:ext cx="6092190" cy="311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65188" y="3432175"/>
            <a:ext cx="7412037" cy="1076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）请你根据何姿的比赛成绩，说一说何姿是一</a:t>
            </a: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名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什么样的运动员。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2532" name="图片 3" descr="E:\李琪洲\2024春\上课校对\R5下\图片1.png图片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525905" y="171609"/>
            <a:ext cx="6092190" cy="311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565910" y="4377055"/>
            <a:ext cx="6364288" cy="5842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现在我们一起分享收集到的数据。</a:t>
            </a:r>
            <a:endParaRPr lang="zh-CN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579" name="组合 3"/>
          <p:cNvGrpSpPr/>
          <p:nvPr/>
        </p:nvGrpSpPr>
        <p:grpSpPr bwMode="auto">
          <a:xfrm>
            <a:off x="406400" y="107950"/>
            <a:ext cx="4794250" cy="603250"/>
            <a:chOff x="406573" y="107374"/>
            <a:chExt cx="4794870" cy="603826"/>
          </a:xfrm>
        </p:grpSpPr>
        <p:pic>
          <p:nvPicPr>
            <p:cNvPr id="24580" name="图片 4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37" r="-1221"/>
            <a:stretch>
              <a:fillRect/>
            </a:stretch>
          </p:blipFill>
          <p:spPr bwMode="auto">
            <a:xfrm>
              <a:off x="3657601" y="107374"/>
              <a:ext cx="1543842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4581" name="图片 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70"/>
            <a:stretch>
              <a:fillRect/>
            </a:stretch>
          </p:blipFill>
          <p:spPr bwMode="auto">
            <a:xfrm>
              <a:off x="406573" y="107374"/>
              <a:ext cx="3822528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2" name="矩形 28"/>
            <p:cNvSpPr>
              <a:spLocks noChangeArrowheads="1"/>
            </p:cNvSpPr>
            <p:nvPr/>
          </p:nvSpPr>
          <p:spPr bwMode="auto">
            <a:xfrm>
              <a:off x="666279" y="125413"/>
              <a:ext cx="379142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三、课外实践活动汇报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图片 1" descr="E:\李琪洲\2024春\上课校对\R5下\第2课时 复式折线统计图【教案匹配版】.png第2课时 复式折线统计图【教案匹配版】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65910" y="711518"/>
            <a:ext cx="6066155" cy="341185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4"/>
          <p:cNvSpPr txBox="1">
            <a:spLocks noChangeArrowheads="1"/>
          </p:cNvSpPr>
          <p:nvPr/>
        </p:nvSpPr>
        <p:spPr bwMode="auto">
          <a:xfrm>
            <a:off x="805338" y="690439"/>
            <a:ext cx="7731442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在报纸、杂志或者图书上找出一些折线统计图（包括复式的），贴在下面。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905535" y="349201"/>
            <a:ext cx="3109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solidFill>
                  <a:srgbClr val="DB8726"/>
                </a:solidFill>
              </a:rPr>
              <a:t>【</a:t>
            </a:r>
            <a:r>
              <a:rPr lang="zh-CN" altLang="en-US" sz="1400" b="1" dirty="0">
                <a:solidFill>
                  <a:srgbClr val="DB8726"/>
                </a:solidFill>
              </a:rPr>
              <a:t>选自课本</a:t>
            </a:r>
            <a:r>
              <a:rPr lang="en-US" altLang="zh-CN" sz="1400" dirty="0">
                <a:solidFill>
                  <a:srgbClr val="DB8726"/>
                </a:solidFill>
              </a:rPr>
              <a:t>P111 </a:t>
            </a:r>
            <a:r>
              <a:rPr lang="zh-CN" altLang="en-US" sz="1400" b="1" dirty="0">
                <a:solidFill>
                  <a:srgbClr val="DB8726"/>
                </a:solidFill>
              </a:rPr>
              <a:t>练习二十六 第</a:t>
            </a:r>
            <a:r>
              <a:rPr lang="en-US" altLang="zh-CN" sz="1400" dirty="0">
                <a:solidFill>
                  <a:srgbClr val="DB8726"/>
                </a:solidFill>
              </a:rPr>
              <a:t>6</a:t>
            </a:r>
            <a:r>
              <a:rPr lang="zh-CN" altLang="en-US" sz="1400" b="1" dirty="0">
                <a:solidFill>
                  <a:srgbClr val="DB8726"/>
                </a:solidFill>
              </a:rPr>
              <a:t>题</a:t>
            </a:r>
            <a:r>
              <a:rPr lang="en-US" altLang="zh-CN" sz="1400" b="1" dirty="0">
                <a:solidFill>
                  <a:srgbClr val="DB8726"/>
                </a:solidFill>
              </a:rPr>
              <a:t>】</a:t>
            </a:r>
            <a:endParaRPr lang="zh-CN" altLang="en-US" sz="1400" b="1" dirty="0">
              <a:solidFill>
                <a:srgbClr val="DB8726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5910" y="2002141"/>
            <a:ext cx="7430297" cy="1312560"/>
          </a:xfrm>
          <a:prstGeom prst="rect">
            <a:avLst/>
          </a:prstGeom>
          <a:noFill/>
          <a:ln>
            <a:solidFill>
              <a:srgbClr val="C55A1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77624" y="3397097"/>
            <a:ext cx="8138715" cy="1130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）说一说统计图表达的意思。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）可以用其他形式的统计图呈现这些数据吗？为什么？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4688" y="852488"/>
            <a:ext cx="7947025" cy="37861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1.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  <a:endParaRPr lang="zh-CN" altLang="zh-CN" sz="3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到目前为止，我们学习了（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）和（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）统计图。</a:t>
            </a:r>
            <a:endParaRPr lang="zh-CN" altLang="zh-CN" sz="3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工厂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要反映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年四个车间的生产总产值情况，需要制作（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）统计图。</a:t>
            </a:r>
            <a:endParaRPr lang="zh-CN" altLang="zh-CN" sz="3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某商场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既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了解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2022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年四个季度的销售利润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多少，又要了解这四个季度销售利润的变化情况，需要制作（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</a:t>
            </a:r>
            <a:r>
              <a:rPr lang="zh-CN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）统计图。</a:t>
            </a:r>
            <a:endParaRPr lang="zh-CN" altLang="zh-CN" sz="3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6967538" y="1290638"/>
            <a:ext cx="10080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条形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1609725" y="1712913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折线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10"/>
          <p:cNvSpPr txBox="1">
            <a:spLocks noChangeArrowheads="1"/>
          </p:cNvSpPr>
          <p:nvPr/>
        </p:nvSpPr>
        <p:spPr bwMode="auto">
          <a:xfrm>
            <a:off x="5068570" y="4037013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折线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1"/>
          <p:cNvSpPr txBox="1">
            <a:spLocks noChangeArrowheads="1"/>
          </p:cNvSpPr>
          <p:nvPr/>
        </p:nvSpPr>
        <p:spPr bwMode="auto">
          <a:xfrm>
            <a:off x="5095875" y="2670175"/>
            <a:ext cx="10080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条形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5607" name="组合 7"/>
          <p:cNvGrpSpPr/>
          <p:nvPr/>
        </p:nvGrpSpPr>
        <p:grpSpPr bwMode="auto">
          <a:xfrm>
            <a:off x="406400" y="107950"/>
            <a:ext cx="4794250" cy="603250"/>
            <a:chOff x="406573" y="107374"/>
            <a:chExt cx="4794870" cy="603826"/>
          </a:xfrm>
        </p:grpSpPr>
        <p:pic>
          <p:nvPicPr>
            <p:cNvPr id="25608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37" r="-1221"/>
            <a:stretch>
              <a:fillRect/>
            </a:stretch>
          </p:blipFill>
          <p:spPr bwMode="auto">
            <a:xfrm>
              <a:off x="3657601" y="107374"/>
              <a:ext cx="1543842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9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5570"/>
            <a:stretch>
              <a:fillRect/>
            </a:stretch>
          </p:blipFill>
          <p:spPr bwMode="auto">
            <a:xfrm>
              <a:off x="406573" y="107374"/>
              <a:ext cx="3822528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0" name="矩形 28"/>
            <p:cNvSpPr>
              <a:spLocks noChangeArrowheads="1"/>
            </p:cNvSpPr>
            <p:nvPr/>
          </p:nvSpPr>
          <p:spPr bwMode="auto">
            <a:xfrm>
              <a:off x="575710" y="125413"/>
              <a:ext cx="397256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四、巩固练习</a:t>
              </a:r>
              <a:r>
                <a:rPr lang="en-US" altLang="zh-CN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应用提升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884238" y="346075"/>
            <a:ext cx="5541962" cy="5857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根据下面统计图回答问题。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6627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400175"/>
            <a:ext cx="38576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641350" y="1141413"/>
            <a:ext cx="4292600" cy="35814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）先到达终点。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）请用“快”“慢”来描述小刚赛跑情况：小刚是先（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）后（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）。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2343150" y="1155700"/>
            <a:ext cx="1008063" cy="58578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小强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TextBox 6"/>
          <p:cNvSpPr txBox="1"/>
          <p:nvPr/>
        </p:nvSpPr>
        <p:spPr>
          <a:xfrm>
            <a:off x="2905125" y="3495675"/>
            <a:ext cx="59690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快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1231900" y="4138613"/>
            <a:ext cx="59531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慢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27100" y="1638300"/>
            <a:ext cx="4146550" cy="23995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 m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赛跑开始时，（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）领先，</a:t>
            </a: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大约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跑</a:t>
            </a:r>
            <a:r>
              <a:rPr lang="zh-CN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了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）分钟后（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）领先。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8"/>
          <p:cNvSpPr txBox="1"/>
          <p:nvPr/>
        </p:nvSpPr>
        <p:spPr>
          <a:xfrm>
            <a:off x="2103755" y="3424238"/>
            <a:ext cx="1009650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小强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TextBox 9"/>
          <p:cNvSpPr txBox="1"/>
          <p:nvPr/>
        </p:nvSpPr>
        <p:spPr>
          <a:xfrm>
            <a:off x="2117725" y="2239963"/>
            <a:ext cx="1008063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小刚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3017838" y="2838450"/>
            <a:ext cx="9032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3.50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7654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0" y="1400175"/>
            <a:ext cx="3857625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46125" y="615950"/>
            <a:ext cx="7978775" cy="130333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anose="020B0604020202020204" pitchFamily="34" charset="0"/>
              <a:buNone/>
              <a:defRPr/>
            </a:pP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）两人的平均速度分别是多少？（得数保留整数）</a:t>
            </a:r>
            <a:endParaRPr lang="zh-CN" altLang="zh-CN" sz="32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46125" y="2354263"/>
            <a:ext cx="53990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小刚：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5.5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145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（米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分）</a:t>
            </a:r>
            <a:endParaRPr lang="zh-CN" altLang="zh-CN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小强</a:t>
            </a:r>
            <a:r>
              <a:rPr lang="zh-CN" altLang="en-US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800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4.5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≈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178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（米</a:t>
            </a:r>
            <a:r>
              <a:rPr lang="en-US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zh-CN" sz="30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分）</a:t>
            </a:r>
            <a:endParaRPr lang="zh-CN" altLang="zh-CN" sz="30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8676" name="图片 4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850" y="1670050"/>
            <a:ext cx="281305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5"/>
          <p:cNvGrpSpPr/>
          <p:nvPr/>
        </p:nvGrpSpPr>
        <p:grpSpPr bwMode="auto">
          <a:xfrm>
            <a:off x="406400" y="107950"/>
            <a:ext cx="3308350" cy="603250"/>
            <a:chOff x="406573" y="107374"/>
            <a:chExt cx="3308970" cy="603826"/>
          </a:xfrm>
        </p:grpSpPr>
        <p:pic>
          <p:nvPicPr>
            <p:cNvPr id="29702" name="图片 6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237" r="-1221"/>
            <a:stretch>
              <a:fillRect/>
            </a:stretch>
          </p:blipFill>
          <p:spPr bwMode="auto">
            <a:xfrm>
              <a:off x="2171701" y="107374"/>
              <a:ext cx="1543842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03" name="图片 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4866"/>
            <a:stretch>
              <a:fillRect/>
            </a:stretch>
          </p:blipFill>
          <p:spPr bwMode="auto">
            <a:xfrm>
              <a:off x="406573" y="107374"/>
              <a:ext cx="1765127" cy="6038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4" name="矩形 28"/>
            <p:cNvSpPr>
              <a:spLocks noChangeArrowheads="1"/>
            </p:cNvSpPr>
            <p:nvPr/>
          </p:nvSpPr>
          <p:spPr bwMode="auto">
            <a:xfrm>
              <a:off x="511331" y="125413"/>
              <a:ext cx="2348720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五、课堂小结</a:t>
              </a:r>
              <a:endParaRPr lang="zh-CN" altLang="en-US" sz="28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9699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01" b="12801"/>
          <a:stretch>
            <a:fillRect/>
          </a:stretch>
        </p:blipFill>
        <p:spPr bwMode="auto">
          <a:xfrm>
            <a:off x="1308100" y="830263"/>
            <a:ext cx="6065838" cy="402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矩形 2"/>
          <p:cNvSpPr>
            <a:spLocks noChangeArrowheads="1"/>
          </p:cNvSpPr>
          <p:nvPr/>
        </p:nvSpPr>
        <p:spPr bwMode="auto">
          <a:xfrm>
            <a:off x="2376488" y="1214438"/>
            <a:ext cx="4354512" cy="245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1954</Words>
  <Application>WPS 演示</Application>
  <PresentationFormat>全屏显示(16:9)</PresentationFormat>
  <Paragraphs>429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等线 Light</vt:lpstr>
      <vt:lpstr>Times New Roman</vt:lpstr>
      <vt:lpstr>楷体</vt:lpstr>
      <vt:lpstr>黑体</vt:lpstr>
      <vt:lpstr>幼圆</vt:lpstr>
      <vt:lpstr>微软雅黑</vt:lpstr>
      <vt:lpstr>Arial Unicode MS</vt:lpstr>
      <vt:lpstr>等线</vt:lpstr>
      <vt:lpstr>1_自定义设计方案</vt:lpstr>
      <vt:lpstr>练习课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372</cp:revision>
  <dcterms:created xsi:type="dcterms:W3CDTF">2016-01-14T07:05:00Z</dcterms:created>
  <dcterms:modified xsi:type="dcterms:W3CDTF">2023-10-31T09:51:29Z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2D0959E3084D4AF684CDCD99053883C7</vt:lpwstr>
  </property>
</Properties>
</file>