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303" r:id="rId3"/>
    <p:sldId id="301" r:id="rId4"/>
    <p:sldId id="264" r:id="rId5"/>
    <p:sldId id="273" r:id="rId6"/>
    <p:sldId id="272" r:id="rId7"/>
    <p:sldId id="280" r:id="rId8"/>
    <p:sldId id="281" r:id="rId9"/>
    <p:sldId id="282" r:id="rId10"/>
    <p:sldId id="283" r:id="rId11"/>
    <p:sldId id="284" r:id="rId12"/>
    <p:sldId id="285" r:id="rId13"/>
    <p:sldId id="297" r:id="rId14"/>
    <p:sldId id="290" r:id="rId15"/>
    <p:sldId id="287" r:id="rId16"/>
    <p:sldId id="298" r:id="rId17"/>
    <p:sldId id="362" r:id="rId18"/>
    <p:sldId id="279" r:id="rId19"/>
    <p:sldId id="366" r:id="rId20"/>
    <p:sldId id="367" r:id="rId21"/>
    <p:sldId id="365" r:id="rId22"/>
    <p:sldId id="292" r:id="rId23"/>
    <p:sldId id="270" r:id="rId24"/>
    <p:sldId id="299" r:id="rId25"/>
    <p:sldId id="293" r:id="rId26"/>
    <p:sldId id="296" r:id="rId27"/>
    <p:sldId id="377" r:id="rId2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B06"/>
    <a:srgbClr val="6662A8"/>
    <a:srgbClr val="A5A0CE"/>
    <a:srgbClr val="F4F3F9"/>
    <a:srgbClr val="6A3906"/>
    <a:srgbClr val="E72D8B"/>
    <a:srgbClr val="FAD6E8"/>
    <a:srgbClr val="F292C2"/>
    <a:srgbClr val="0000FF"/>
    <a:srgbClr val="44C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39" d="100"/>
          <a:sy n="139" d="100"/>
        </p:scale>
        <p:origin x="774" y="126"/>
      </p:cViewPr>
      <p:guideLst>
        <p:guide orient="horz" pos="1632"/>
        <p:guide orient="horz" pos="713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D84A76A-38C5-4C70-A97D-9C6B781AEF42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A1EE9D7-FDBD-4748-B29A-9636EA5B7DC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11113" y="10001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09550" y="222250"/>
            <a:ext cx="8724900" cy="4699000"/>
          </a:xfrm>
          <a:prstGeom prst="rect">
            <a:avLst/>
          </a:prstGeom>
          <a:solidFill>
            <a:srgbClr val="FEFDFB"/>
          </a:solidFill>
          <a:ln w="38100">
            <a:solidFill>
              <a:srgbClr val="706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88" y="3676650"/>
            <a:ext cx="200501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9EA0FC3-8003-460A-8898-522B47992BF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631591"/>
            <a:ext cx="1439863" cy="12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1"/>
          <p:cNvSpPr txBox="1">
            <a:spLocks noChangeArrowheads="1"/>
          </p:cNvSpPr>
          <p:nvPr/>
        </p:nvSpPr>
        <p:spPr bwMode="auto">
          <a:xfrm>
            <a:off x="2270125" y="1925638"/>
            <a:ext cx="4603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数学广角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——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找次品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7172" name="文本框 1"/>
          <p:cNvSpPr txBox="1">
            <a:spLocks noChangeArrowheads="1"/>
          </p:cNvSpPr>
          <p:nvPr/>
        </p:nvSpPr>
        <p:spPr bwMode="auto">
          <a:xfrm>
            <a:off x="2357438" y="2951589"/>
            <a:ext cx="5076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找次品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6" descr="钙片瓶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1096963"/>
            <a:ext cx="524192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思想气泡: 云 3"/>
          <p:cNvSpPr/>
          <p:nvPr/>
        </p:nvSpPr>
        <p:spPr>
          <a:xfrm>
            <a:off x="5867400" y="2932113"/>
            <a:ext cx="3024188" cy="1681162"/>
          </a:xfrm>
          <a:prstGeom prst="cloudCallout">
            <a:avLst>
              <a:gd name="adj1" fmla="val -50858"/>
              <a:gd name="adj2" fmla="val -52579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</a:rPr>
              <a:t>它们是一样的吗？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grpSp>
        <p:nvGrpSpPr>
          <p:cNvPr id="8196" name="组合 7"/>
          <p:cNvGrpSpPr/>
          <p:nvPr/>
        </p:nvGrpSpPr>
        <p:grpSpPr bwMode="auto">
          <a:xfrm>
            <a:off x="393700" y="61913"/>
            <a:ext cx="5353050" cy="661987"/>
            <a:chOff x="392948" y="62411"/>
            <a:chExt cx="5354298" cy="661737"/>
          </a:xfrm>
        </p:grpSpPr>
        <p:grpSp>
          <p:nvGrpSpPr>
            <p:cNvPr id="8197" name="组合 6"/>
            <p:cNvGrpSpPr/>
            <p:nvPr/>
          </p:nvGrpSpPr>
          <p:grpSpPr bwMode="auto">
            <a:xfrm>
              <a:off x="392948" y="107702"/>
              <a:ext cx="5354298" cy="616446"/>
              <a:chOff x="392948" y="107702"/>
              <a:chExt cx="5354298" cy="616446"/>
            </a:xfrm>
          </p:grpSpPr>
          <p:pic>
            <p:nvPicPr>
              <p:cNvPr id="8199" name="图片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12"/>
              <a:stretch>
                <a:fillRect/>
              </a:stretch>
            </p:blipFill>
            <p:spPr bwMode="auto">
              <a:xfrm>
                <a:off x="392948" y="107702"/>
                <a:ext cx="309893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0" name="图片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3338074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198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48734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一、创设现实情境，生成问题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501650" y="809625"/>
            <a:ext cx="8110538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你会使用天平吗？如果天平平衡说明什么？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219" name="Picture 6" descr="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851025"/>
            <a:ext cx="3238500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圆角矩形 30"/>
          <p:cNvSpPr/>
          <p:nvPr/>
        </p:nvSpPr>
        <p:spPr bwMode="auto">
          <a:xfrm>
            <a:off x="5178425" y="2101850"/>
            <a:ext cx="2552700" cy="1328738"/>
          </a:xfrm>
          <a:prstGeom prst="roundRect">
            <a:avLst>
              <a:gd name="adj" fmla="val 16880"/>
            </a:avLst>
          </a:prstGeom>
          <a:solidFill>
            <a:srgbClr val="FAD6E8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天平两边重量相等。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9221" name="组合 7"/>
          <p:cNvGrpSpPr/>
          <p:nvPr/>
        </p:nvGrpSpPr>
        <p:grpSpPr bwMode="auto">
          <a:xfrm>
            <a:off x="393700" y="61913"/>
            <a:ext cx="7488238" cy="661987"/>
            <a:chOff x="392947" y="62411"/>
            <a:chExt cx="7488664" cy="661737"/>
          </a:xfrm>
        </p:grpSpPr>
        <p:grpSp>
          <p:nvGrpSpPr>
            <p:cNvPr id="9222" name="组合 8"/>
            <p:cNvGrpSpPr/>
            <p:nvPr/>
          </p:nvGrpSpPr>
          <p:grpSpPr bwMode="auto">
            <a:xfrm>
              <a:off x="392947" y="107702"/>
              <a:ext cx="7488664" cy="616446"/>
              <a:chOff x="392947" y="107702"/>
              <a:chExt cx="7488664" cy="616446"/>
            </a:xfrm>
          </p:grpSpPr>
          <p:pic>
            <p:nvPicPr>
              <p:cNvPr id="9224" name="图片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" r="19376"/>
              <a:stretch>
                <a:fillRect/>
              </a:stretch>
            </p:blipFill>
            <p:spPr bwMode="auto">
              <a:xfrm>
                <a:off x="392947" y="107702"/>
                <a:ext cx="5079491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5" name="图片 1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5472439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3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70375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二、经历探究过程，领会找次品的基本思路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0"/>
          <p:cNvGrpSpPr/>
          <p:nvPr/>
        </p:nvGrpSpPr>
        <p:grpSpPr bwMode="auto">
          <a:xfrm>
            <a:off x="427850" y="577860"/>
            <a:ext cx="6057445" cy="1303338"/>
            <a:chOff x="297" y="1038"/>
            <a:chExt cx="3815" cy="821"/>
          </a:xfrm>
        </p:grpSpPr>
        <p:sp>
          <p:nvSpPr>
            <p:cNvPr id="10251" name="矩形 3"/>
            <p:cNvSpPr>
              <a:spLocks noChangeArrowheads="1"/>
            </p:cNvSpPr>
            <p:nvPr/>
          </p:nvSpPr>
          <p:spPr bwMode="auto">
            <a:xfrm>
              <a:off x="649" y="1038"/>
              <a:ext cx="3463" cy="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有3瓶钙片，其中1瓶少了3片，看作次品。你能设法把它找出来吗？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252" name="Picture 1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" y="1111"/>
              <a:ext cx="355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3" name="Picture 6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3178175"/>
            <a:ext cx="179546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4" name="组合 3"/>
          <p:cNvGrpSpPr/>
          <p:nvPr/>
        </p:nvGrpSpPr>
        <p:grpSpPr bwMode="auto">
          <a:xfrm>
            <a:off x="467544" y="2283718"/>
            <a:ext cx="3555157" cy="1780828"/>
            <a:chOff x="756055" y="2149790"/>
            <a:chExt cx="3555030" cy="1779946"/>
          </a:xfrm>
        </p:grpSpPr>
        <p:pic>
          <p:nvPicPr>
            <p:cNvPr id="10249" name="图片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7743" y="2311943"/>
              <a:ext cx="783342" cy="1617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756055" y="2149790"/>
              <a:ext cx="2617695" cy="1023431"/>
            </a:xfrm>
            <a:prstGeom prst="wedgeRoundRectCallout">
              <a:avLst>
                <a:gd name="adj1" fmla="val 58013"/>
                <a:gd name="adj2" fmla="val 1987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r>
                <a:rPr lang="zh-CN" altLang="en-US" sz="2800" b="1" dirty="0">
                  <a:latin typeface="+mn-ea"/>
                  <a:ea typeface="+mn-ea"/>
                </a:rPr>
                <a:t>我用手掂了掂，掂不出来。</a:t>
              </a:r>
              <a:endParaRPr lang="en-US" altLang="zh-CN" sz="2800" dirty="0">
                <a:latin typeface="+mn-ea"/>
                <a:ea typeface="+mn-ea"/>
              </a:endParaRPr>
            </a:p>
          </p:txBody>
        </p:sp>
      </p:grpSp>
      <p:grpSp>
        <p:nvGrpSpPr>
          <p:cNvPr id="10245" name="组合 6"/>
          <p:cNvGrpSpPr/>
          <p:nvPr/>
        </p:nvGrpSpPr>
        <p:grpSpPr bwMode="auto">
          <a:xfrm>
            <a:off x="4365796" y="1965326"/>
            <a:ext cx="3644186" cy="2157396"/>
            <a:chOff x="4365114" y="1965320"/>
            <a:chExt cx="3644829" cy="2157715"/>
          </a:xfrm>
        </p:grpSpPr>
        <p:sp>
          <p:nvSpPr>
            <p:cNvPr id="14" name="AutoShape 27"/>
            <p:cNvSpPr>
              <a:spLocks noChangeArrowheads="1"/>
            </p:cNvSpPr>
            <p:nvPr/>
          </p:nvSpPr>
          <p:spPr bwMode="auto">
            <a:xfrm>
              <a:off x="5923600" y="1965320"/>
              <a:ext cx="2086343" cy="1024088"/>
            </a:xfrm>
            <a:prstGeom prst="wedgeRoundRectCallout">
              <a:avLst>
                <a:gd name="adj1" fmla="val -66746"/>
                <a:gd name="adj2" fmla="val 3338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r>
                <a:rPr lang="zh-CN" altLang="en-US" sz="2800" b="1" dirty="0">
                  <a:latin typeface="+mn-ea"/>
                  <a:ea typeface="+mn-ea"/>
                </a:rPr>
                <a:t>可以用天平称一称。</a:t>
              </a:r>
              <a:endParaRPr lang="zh-CN" altLang="zh-CN" sz="2800" b="1" dirty="0">
                <a:latin typeface="+mn-ea"/>
                <a:ea typeface="+mn-ea"/>
              </a:endParaRPr>
            </a:p>
          </p:txBody>
        </p:sp>
        <p:pic>
          <p:nvPicPr>
            <p:cNvPr id="10247" name="图片 4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DFBFC"/>
                </a:clrFrom>
                <a:clrTo>
                  <a:srgbClr val="FDFB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9"/>
            <a:stretch>
              <a:fillRect/>
            </a:stretch>
          </p:blipFill>
          <p:spPr bwMode="auto">
            <a:xfrm>
              <a:off x="4365114" y="2401941"/>
              <a:ext cx="1143876" cy="1721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885974"/>
            <a:ext cx="1877149" cy="950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标注 3"/>
          <p:cNvSpPr/>
          <p:nvPr/>
        </p:nvSpPr>
        <p:spPr bwMode="auto">
          <a:xfrm>
            <a:off x="5138443" y="1516063"/>
            <a:ext cx="3024336" cy="1055687"/>
          </a:xfrm>
          <a:prstGeom prst="wedgeRoundRectCallout">
            <a:avLst>
              <a:gd name="adj1" fmla="val -66288"/>
              <a:gd name="adj2" fmla="val -5838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800" b="1" dirty="0">
                <a:latin typeface="+mn-ea"/>
                <a:ea typeface="+mn-ea"/>
              </a:rPr>
              <a:t>如果天平不平衡，哪瓶是次品？</a:t>
            </a:r>
            <a:endParaRPr lang="zh-CN" altLang="en-US" sz="2800" b="1" dirty="0"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76" y="1578377"/>
            <a:ext cx="3230015" cy="242773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70" y="3069852"/>
            <a:ext cx="525630" cy="9091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9750" y="627380"/>
            <a:ext cx="646747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n-ea"/>
                <a:ea typeface="+mn-ea"/>
              </a:rPr>
              <a:t>如果</a:t>
            </a:r>
            <a:r>
              <a:rPr lang="zh-CN" altLang="en-US" sz="2800" b="1" dirty="0">
                <a:latin typeface="+mn-ea"/>
                <a:ea typeface="+mn-ea"/>
              </a:rPr>
              <a:t>天平平衡，剩下的一瓶就是次品。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6" name="TextBox 33"/>
          <p:cNvSpPr txBox="1">
            <a:spLocks noChangeArrowheads="1"/>
          </p:cNvSpPr>
          <p:nvPr/>
        </p:nvSpPr>
        <p:spPr bwMode="auto">
          <a:xfrm>
            <a:off x="5404053" y="2864896"/>
            <a:ext cx="3070071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轻的那瓶是次品。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04053" y="3708380"/>
            <a:ext cx="2711450" cy="541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j-ea"/>
                <a:ea typeface="+mj-ea"/>
              </a:rPr>
              <a:t>需要称</a:t>
            </a: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____</a:t>
            </a:r>
            <a:r>
              <a:rPr lang="zh-CN" altLang="en-US" sz="2800" b="1" dirty="0">
                <a:solidFill>
                  <a:prstClr val="black"/>
                </a:solidFill>
                <a:latin typeface="+mj-ea"/>
                <a:ea typeface="+mj-ea"/>
              </a:rPr>
              <a:t>次。</a:t>
            </a:r>
            <a:endParaRPr lang="zh-CN" altLang="en-US" sz="28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9" name="TextBox 33"/>
          <p:cNvSpPr txBox="1">
            <a:spLocks noChangeArrowheads="1"/>
          </p:cNvSpPr>
          <p:nvPr/>
        </p:nvSpPr>
        <p:spPr bwMode="auto">
          <a:xfrm>
            <a:off x="6759778" y="3657580"/>
            <a:ext cx="36353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 bwMode="auto">
          <a:xfrm>
            <a:off x="595313" y="728663"/>
            <a:ext cx="8269287" cy="557212"/>
            <a:chOff x="488995" y="1131590"/>
            <a:chExt cx="8268610" cy="558038"/>
          </a:xfrm>
        </p:grpSpPr>
        <p:sp>
          <p:nvSpPr>
            <p:cNvPr id="13332" name="Rectangle 3"/>
            <p:cNvSpPr>
              <a:spLocks noChangeArrowheads="1"/>
            </p:cNvSpPr>
            <p:nvPr/>
          </p:nvSpPr>
          <p:spPr bwMode="auto">
            <a:xfrm>
              <a:off x="488995" y="1131590"/>
              <a:ext cx="8268610" cy="5580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我们分别用数字卡片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代表这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瓶钙片。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3924064" y="1149078"/>
              <a:ext cx="287313" cy="52306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1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4674889" y="1149078"/>
              <a:ext cx="287314" cy="52306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2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5363808" y="1149078"/>
              <a:ext cx="287314" cy="52306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3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21"/>
          <p:cNvGrpSpPr/>
          <p:nvPr/>
        </p:nvGrpSpPr>
        <p:grpSpPr bwMode="auto">
          <a:xfrm>
            <a:off x="1008063" y="2065338"/>
            <a:ext cx="1736725" cy="979487"/>
            <a:chOff x="1600200" y="3574554"/>
            <a:chExt cx="1735933" cy="978396"/>
          </a:xfrm>
        </p:grpSpPr>
        <p:sp>
          <p:nvSpPr>
            <p:cNvPr id="17" name="等腰三角形 16"/>
            <p:cNvSpPr/>
            <p:nvPr/>
          </p:nvSpPr>
          <p:spPr bwMode="auto">
            <a:xfrm>
              <a:off x="2307902" y="4200918"/>
              <a:ext cx="330049" cy="352032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8" name="左中括号 17"/>
            <p:cNvSpPr/>
            <p:nvPr/>
          </p:nvSpPr>
          <p:spPr>
            <a:xfrm rot="16200000">
              <a:off x="2400777" y="3457573"/>
              <a:ext cx="147474" cy="130433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3330" name="矩形 11"/>
            <p:cNvSpPr>
              <a:spLocks noChangeArrowheads="1"/>
            </p:cNvSpPr>
            <p:nvPr/>
          </p:nvSpPr>
          <p:spPr bwMode="auto">
            <a:xfrm>
              <a:off x="1600200" y="3585654"/>
              <a:ext cx="418967" cy="46144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31" name="矩形 12"/>
            <p:cNvSpPr>
              <a:spLocks noChangeArrowheads="1"/>
            </p:cNvSpPr>
            <p:nvPr/>
          </p:nvSpPr>
          <p:spPr bwMode="auto">
            <a:xfrm>
              <a:off x="2917406" y="3574554"/>
              <a:ext cx="418967" cy="461448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2944813" y="1808163"/>
            <a:ext cx="2017712" cy="1431925"/>
            <a:chOff x="2863850" y="1930434"/>
            <a:chExt cx="2017534" cy="1431558"/>
          </a:xfrm>
        </p:grpSpPr>
        <p:grpSp>
          <p:nvGrpSpPr>
            <p:cNvPr id="13323" name="组合 26"/>
            <p:cNvGrpSpPr/>
            <p:nvPr/>
          </p:nvGrpSpPr>
          <p:grpSpPr bwMode="auto">
            <a:xfrm>
              <a:off x="2863850" y="2241378"/>
              <a:ext cx="726511" cy="886813"/>
              <a:chOff x="3771901" y="3604348"/>
              <a:chExt cx="726280" cy="885826"/>
            </a:xfrm>
          </p:grpSpPr>
          <p:sp>
            <p:nvSpPr>
              <p:cNvPr id="15" name="左中括号 14"/>
              <p:cNvSpPr/>
              <p:nvPr/>
            </p:nvSpPr>
            <p:spPr>
              <a:xfrm>
                <a:off x="4351103" y="3604474"/>
                <a:ext cx="147578" cy="886197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1"/>
              </p:cNvCxnSpPr>
              <p:nvPr/>
            </p:nvCxnSpPr>
            <p:spPr>
              <a:xfrm flipH="1">
                <a:off x="3771901" y="4048365"/>
                <a:ext cx="579202" cy="0"/>
              </a:xfrm>
              <a:prstGeom prst="line">
                <a:avLst/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24" name="矩形 1"/>
            <p:cNvSpPr>
              <a:spLocks noChangeArrowheads="1"/>
            </p:cNvSpPr>
            <p:nvPr/>
          </p:nvSpPr>
          <p:spPr bwMode="auto">
            <a:xfrm>
              <a:off x="3614691" y="1930434"/>
              <a:ext cx="9060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平衡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325" name="矩形 21"/>
            <p:cNvSpPr>
              <a:spLocks noChangeArrowheads="1"/>
            </p:cNvSpPr>
            <p:nvPr/>
          </p:nvSpPr>
          <p:spPr bwMode="auto">
            <a:xfrm>
              <a:off x="3614691" y="2838772"/>
              <a:ext cx="12666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不平衡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4484688" y="1790700"/>
            <a:ext cx="2879725" cy="522288"/>
            <a:chOff x="3491880" y="3933377"/>
            <a:chExt cx="2880320" cy="523220"/>
          </a:xfrm>
        </p:grpSpPr>
        <p:sp>
          <p:nvSpPr>
            <p:cNvPr id="13321" name="Text Box 25"/>
            <p:cNvSpPr txBox="1">
              <a:spLocks noChangeArrowheads="1"/>
            </p:cNvSpPr>
            <p:nvPr/>
          </p:nvSpPr>
          <p:spPr bwMode="auto">
            <a:xfrm>
              <a:off x="3491880" y="3933377"/>
              <a:ext cx="288032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  是次品。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322" name="矩形 15"/>
            <p:cNvSpPr>
              <a:spLocks noChangeArrowheads="1"/>
            </p:cNvSpPr>
            <p:nvPr/>
          </p:nvSpPr>
          <p:spPr bwMode="auto">
            <a:xfrm>
              <a:off x="3798116" y="3964005"/>
              <a:ext cx="419100" cy="461963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4879975" y="2687638"/>
            <a:ext cx="3462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，轻的是次品。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84338" y="3484563"/>
            <a:ext cx="2711450" cy="541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j-ea"/>
                <a:ea typeface="+mj-ea"/>
              </a:rPr>
              <a:t>需要称</a:t>
            </a: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____</a:t>
            </a:r>
            <a:r>
              <a:rPr lang="zh-CN" altLang="en-US" sz="2800" b="1" dirty="0">
                <a:solidFill>
                  <a:prstClr val="black"/>
                </a:solidFill>
                <a:latin typeface="+mj-ea"/>
                <a:ea typeface="+mj-ea"/>
              </a:rPr>
              <a:t>次。</a:t>
            </a:r>
            <a:endParaRPr lang="zh-CN" altLang="en-US" sz="28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0" name="TextBox 33"/>
          <p:cNvSpPr txBox="1">
            <a:spLocks noChangeArrowheads="1"/>
          </p:cNvSpPr>
          <p:nvPr/>
        </p:nvSpPr>
        <p:spPr bwMode="auto">
          <a:xfrm>
            <a:off x="3040063" y="3433763"/>
            <a:ext cx="36353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1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323912" y="799467"/>
            <a:ext cx="8496175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1079500" indent="-1079500"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瓶钙片中有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瓶是次品（次品轻一些），用天平至少称几次能保证找到次品？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6" name="矩形 1"/>
          <p:cNvSpPr>
            <a:spLocks noChangeArrowheads="1"/>
          </p:cNvSpPr>
          <p:nvPr/>
        </p:nvSpPr>
        <p:spPr bwMode="auto">
          <a:xfrm>
            <a:off x="1691680" y="3291830"/>
            <a:ext cx="648072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至少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称几次能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保证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找到次品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是指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保证能找到次品的最少次数。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5776" y="2381052"/>
            <a:ext cx="1877149" cy="9507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0418"/>
          <a:stretch>
            <a:fillRect/>
          </a:stretch>
        </p:blipFill>
        <p:spPr>
          <a:xfrm>
            <a:off x="4584699" y="2381052"/>
            <a:ext cx="1306143" cy="950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658813" y="2187575"/>
            <a:ext cx="1878012" cy="1046163"/>
            <a:chOff x="1194817" y="1281098"/>
            <a:chExt cx="1879052" cy="1046004"/>
          </a:xfrm>
        </p:grpSpPr>
        <p:grpSp>
          <p:nvGrpSpPr>
            <p:cNvPr id="15374" name="组合 21"/>
            <p:cNvGrpSpPr/>
            <p:nvPr/>
          </p:nvGrpSpPr>
          <p:grpSpPr bwMode="auto">
            <a:xfrm>
              <a:off x="1481881" y="1809576"/>
              <a:ext cx="1304924" cy="517526"/>
              <a:chOff x="1822380" y="4036001"/>
              <a:chExt cx="1304510" cy="516950"/>
            </a:xfrm>
          </p:grpSpPr>
          <p:sp>
            <p:nvSpPr>
              <p:cNvPr id="11" name="等腰三角形 10"/>
              <p:cNvSpPr/>
              <p:nvPr/>
            </p:nvSpPr>
            <p:spPr bwMode="auto">
              <a:xfrm>
                <a:off x="2308702" y="4200972"/>
                <a:ext cx="328691" cy="351979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左中括号 11"/>
              <p:cNvSpPr/>
              <p:nvPr/>
            </p:nvSpPr>
            <p:spPr>
              <a:xfrm rot="16200000">
                <a:off x="2400909" y="3457984"/>
                <a:ext cx="147450" cy="130364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</p:grpSp>
        <p:sp>
          <p:nvSpPr>
            <p:cNvPr id="15" name="矩形 14"/>
            <p:cNvSpPr/>
            <p:nvPr/>
          </p:nvSpPr>
          <p:spPr bwMode="auto">
            <a:xfrm>
              <a:off x="1194817" y="1281098"/>
              <a:ext cx="287496" cy="523795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1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482313" y="1281098"/>
              <a:ext cx="285908" cy="523795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2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2500465" y="1284273"/>
              <a:ext cx="285908" cy="52220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3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2786373" y="1284273"/>
              <a:ext cx="287496" cy="52220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4</a:t>
              </a:r>
              <a:endParaRPr lang="zh-CN" altLang="en-US" sz="28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60388" y="1117600"/>
            <a:ext cx="1827212" cy="557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分成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份：</a:t>
            </a:r>
            <a:endParaRPr lang="zh-CN" altLang="en-US" sz="2800" b="1" dirty="0">
              <a:solidFill>
                <a:prstClr val="black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620963" y="1995488"/>
            <a:ext cx="5624512" cy="1431925"/>
            <a:chOff x="3187641" y="1140192"/>
            <a:chExt cx="5624291" cy="1431558"/>
          </a:xfrm>
        </p:grpSpPr>
        <p:grpSp>
          <p:nvGrpSpPr>
            <p:cNvPr id="15367" name="组合 19"/>
            <p:cNvGrpSpPr/>
            <p:nvPr/>
          </p:nvGrpSpPr>
          <p:grpSpPr bwMode="auto">
            <a:xfrm>
              <a:off x="3187641" y="1140192"/>
              <a:ext cx="5624291" cy="1431558"/>
              <a:chOff x="2863850" y="1930434"/>
              <a:chExt cx="5624291" cy="1431558"/>
            </a:xfrm>
          </p:grpSpPr>
          <p:grpSp>
            <p:nvGrpSpPr>
              <p:cNvPr id="15369" name="组合 26"/>
              <p:cNvGrpSpPr/>
              <p:nvPr/>
            </p:nvGrpSpPr>
            <p:grpSpPr bwMode="auto">
              <a:xfrm>
                <a:off x="2863850" y="2241378"/>
                <a:ext cx="726511" cy="886813"/>
                <a:chOff x="3771901" y="3604348"/>
                <a:chExt cx="726280" cy="885826"/>
              </a:xfrm>
            </p:grpSpPr>
            <p:sp>
              <p:nvSpPr>
                <p:cNvPr id="24" name="左中括号 23"/>
                <p:cNvSpPr/>
                <p:nvPr/>
              </p:nvSpPr>
              <p:spPr>
                <a:xfrm>
                  <a:off x="4351131" y="3604474"/>
                  <a:ext cx="147585" cy="886197"/>
                </a:xfrm>
                <a:prstGeom prst="leftBracket">
                  <a:avLst>
                    <a:gd name="adj" fmla="val 0"/>
                  </a:avLst>
                </a:prstGeom>
                <a:ln w="19050">
                  <a:solidFill>
                    <a:srgbClr val="3399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buFont typeface="Arial" panose="020B0604020202020204" pitchFamily="34" charset="0"/>
                    <a:buNone/>
                    <a:defRPr/>
                  </a:pPr>
                  <a:endParaRPr lang="zh-CN" altLang="en-US"/>
                </a:p>
              </p:txBody>
            </p:sp>
            <p:cxnSp>
              <p:nvCxnSpPr>
                <p:cNvPr id="25" name="直接连接符 24"/>
                <p:cNvCxnSpPr>
                  <a:stCxn id="24" idx="1"/>
                </p:cNvCxnSpPr>
                <p:nvPr/>
              </p:nvCxnSpPr>
              <p:spPr>
                <a:xfrm flipH="1">
                  <a:off x="3771901" y="4048365"/>
                  <a:ext cx="579230" cy="0"/>
                </a:xfrm>
                <a:prstGeom prst="line">
                  <a:avLst/>
                </a:prstGeom>
                <a:ln w="19050">
                  <a:solidFill>
                    <a:srgbClr val="3399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70" name="矩形 21"/>
              <p:cNvSpPr>
                <a:spLocks noChangeArrowheads="1"/>
              </p:cNvSpPr>
              <p:nvPr/>
            </p:nvSpPr>
            <p:spPr bwMode="auto">
              <a:xfrm>
                <a:off x="3614691" y="1930434"/>
                <a:ext cx="30716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平衡，  是次品。</a:t>
                </a:r>
                <a:endParaRPr lang="zh-CN" altLang="en-US" sz="28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5371" name="矩形 22"/>
              <p:cNvSpPr>
                <a:spLocks noChangeArrowheads="1"/>
              </p:cNvSpPr>
              <p:nvPr/>
            </p:nvSpPr>
            <p:spPr bwMode="auto">
              <a:xfrm>
                <a:off x="3614691" y="2838772"/>
                <a:ext cx="487345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不平衡，将轻的两瓶继续称。</a:t>
                </a:r>
                <a:endParaRPr lang="zh-CN" altLang="en-US" sz="28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5368" name="矩形 15"/>
            <p:cNvSpPr>
              <a:spLocks noChangeArrowheads="1"/>
            </p:cNvSpPr>
            <p:nvPr/>
          </p:nvSpPr>
          <p:spPr bwMode="auto">
            <a:xfrm>
              <a:off x="4970225" y="1176977"/>
              <a:ext cx="419100" cy="461963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429500" y="2303463"/>
            <a:ext cx="1466850" cy="558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称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次。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63738" y="1116013"/>
            <a:ext cx="1624012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2,2,1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60388" y="568325"/>
            <a:ext cx="1827212" cy="557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分成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份：</a:t>
            </a:r>
            <a:endParaRPr lang="zh-CN" altLang="en-US" sz="2800" b="1" dirty="0">
              <a:solidFill>
                <a:prstClr val="black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17" name="组合 21"/>
          <p:cNvGrpSpPr/>
          <p:nvPr/>
        </p:nvGrpSpPr>
        <p:grpSpPr bwMode="auto">
          <a:xfrm>
            <a:off x="901700" y="1412875"/>
            <a:ext cx="1736725" cy="979488"/>
            <a:chOff x="1600200" y="3574554"/>
            <a:chExt cx="1735933" cy="978396"/>
          </a:xfrm>
        </p:grpSpPr>
        <p:sp>
          <p:nvSpPr>
            <p:cNvPr id="18" name="等腰三角形 17"/>
            <p:cNvSpPr/>
            <p:nvPr/>
          </p:nvSpPr>
          <p:spPr bwMode="auto">
            <a:xfrm>
              <a:off x="2307902" y="4200918"/>
              <a:ext cx="330049" cy="352032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9" name="左中括号 18"/>
            <p:cNvSpPr/>
            <p:nvPr/>
          </p:nvSpPr>
          <p:spPr>
            <a:xfrm rot="16200000">
              <a:off x="2400777" y="3457573"/>
              <a:ext cx="147472" cy="130433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6411" name="矩形 11"/>
            <p:cNvSpPr>
              <a:spLocks noChangeArrowheads="1"/>
            </p:cNvSpPr>
            <p:nvPr/>
          </p:nvSpPr>
          <p:spPr bwMode="auto">
            <a:xfrm>
              <a:off x="1600200" y="3585654"/>
              <a:ext cx="418967" cy="46144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12" name="矩形 12"/>
            <p:cNvSpPr>
              <a:spLocks noChangeArrowheads="1"/>
            </p:cNvSpPr>
            <p:nvPr/>
          </p:nvSpPr>
          <p:spPr bwMode="auto">
            <a:xfrm>
              <a:off x="2917406" y="3574554"/>
              <a:ext cx="418967" cy="461448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2771775" y="1169988"/>
            <a:ext cx="4541838" cy="1431925"/>
            <a:chOff x="2863850" y="1930434"/>
            <a:chExt cx="4542264" cy="1431558"/>
          </a:xfrm>
        </p:grpSpPr>
        <p:grpSp>
          <p:nvGrpSpPr>
            <p:cNvPr id="16404" name="组合 26"/>
            <p:cNvGrpSpPr/>
            <p:nvPr/>
          </p:nvGrpSpPr>
          <p:grpSpPr bwMode="auto">
            <a:xfrm>
              <a:off x="2863850" y="2241378"/>
              <a:ext cx="726511" cy="886813"/>
              <a:chOff x="3771901" y="3604348"/>
              <a:chExt cx="726280" cy="885826"/>
            </a:xfrm>
          </p:grpSpPr>
          <p:sp>
            <p:nvSpPr>
              <p:cNvPr id="28" name="左中括号 27"/>
              <p:cNvSpPr/>
              <p:nvPr/>
            </p:nvSpPr>
            <p:spPr>
              <a:xfrm>
                <a:off x="4351209" y="3604474"/>
                <a:ext cx="147604" cy="886197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  <p:cxnSp>
            <p:nvCxnSpPr>
              <p:cNvPr id="29" name="直接连接符 28"/>
              <p:cNvCxnSpPr>
                <a:stCxn id="28" idx="1"/>
              </p:cNvCxnSpPr>
              <p:nvPr/>
            </p:nvCxnSpPr>
            <p:spPr>
              <a:xfrm flipH="1">
                <a:off x="3771901" y="4048365"/>
                <a:ext cx="579308" cy="0"/>
              </a:xfrm>
              <a:prstGeom prst="line">
                <a:avLst/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05" name="矩形 25"/>
            <p:cNvSpPr>
              <a:spLocks noChangeArrowheads="1"/>
            </p:cNvSpPr>
            <p:nvPr/>
          </p:nvSpPr>
          <p:spPr bwMode="auto">
            <a:xfrm>
              <a:off x="3614691" y="1930434"/>
              <a:ext cx="270939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平衡，继续称。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406" name="矩形 26"/>
            <p:cNvSpPr>
              <a:spLocks noChangeArrowheads="1"/>
            </p:cNvSpPr>
            <p:nvPr/>
          </p:nvSpPr>
          <p:spPr bwMode="auto">
            <a:xfrm>
              <a:off x="3614691" y="2838772"/>
              <a:ext cx="37914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不平衡，轻的是次品。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0" name="组合 21"/>
          <p:cNvGrpSpPr/>
          <p:nvPr/>
        </p:nvGrpSpPr>
        <p:grpSpPr bwMode="auto">
          <a:xfrm>
            <a:off x="906463" y="3017838"/>
            <a:ext cx="1736725" cy="979487"/>
            <a:chOff x="1600200" y="3574554"/>
            <a:chExt cx="1735933" cy="978396"/>
          </a:xfrm>
        </p:grpSpPr>
        <p:sp>
          <p:nvSpPr>
            <p:cNvPr id="31" name="等腰三角形 30"/>
            <p:cNvSpPr/>
            <p:nvPr/>
          </p:nvSpPr>
          <p:spPr bwMode="auto">
            <a:xfrm>
              <a:off x="2307902" y="4200918"/>
              <a:ext cx="330049" cy="352032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2" name="左中括号 31"/>
            <p:cNvSpPr/>
            <p:nvPr/>
          </p:nvSpPr>
          <p:spPr>
            <a:xfrm rot="16200000">
              <a:off x="2400777" y="3457573"/>
              <a:ext cx="147474" cy="130433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6402" name="矩形 11"/>
            <p:cNvSpPr>
              <a:spLocks noChangeArrowheads="1"/>
            </p:cNvSpPr>
            <p:nvPr/>
          </p:nvSpPr>
          <p:spPr bwMode="auto">
            <a:xfrm>
              <a:off x="1600200" y="3585654"/>
              <a:ext cx="418967" cy="46144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03" name="矩形 12"/>
            <p:cNvSpPr>
              <a:spLocks noChangeArrowheads="1"/>
            </p:cNvSpPr>
            <p:nvPr/>
          </p:nvSpPr>
          <p:spPr bwMode="auto">
            <a:xfrm>
              <a:off x="2917406" y="3574554"/>
              <a:ext cx="418967" cy="461448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2771775" y="2725738"/>
            <a:ext cx="4541838" cy="1431925"/>
            <a:chOff x="3187641" y="1140192"/>
            <a:chExt cx="4542264" cy="1431558"/>
          </a:xfrm>
        </p:grpSpPr>
        <p:grpSp>
          <p:nvGrpSpPr>
            <p:cNvPr id="16393" name="组合 35"/>
            <p:cNvGrpSpPr/>
            <p:nvPr/>
          </p:nvGrpSpPr>
          <p:grpSpPr bwMode="auto">
            <a:xfrm>
              <a:off x="3187641" y="1140192"/>
              <a:ext cx="4542264" cy="1431558"/>
              <a:chOff x="2863850" y="1930434"/>
              <a:chExt cx="4542264" cy="1431558"/>
            </a:xfrm>
          </p:grpSpPr>
          <p:grpSp>
            <p:nvGrpSpPr>
              <p:cNvPr id="16395" name="组合 26"/>
              <p:cNvGrpSpPr/>
              <p:nvPr/>
            </p:nvGrpSpPr>
            <p:grpSpPr bwMode="auto">
              <a:xfrm>
                <a:off x="2863850" y="2241378"/>
                <a:ext cx="726511" cy="886813"/>
                <a:chOff x="3771901" y="3604348"/>
                <a:chExt cx="726280" cy="885826"/>
              </a:xfrm>
            </p:grpSpPr>
            <p:sp>
              <p:nvSpPr>
                <p:cNvPr id="41" name="左中括号 40"/>
                <p:cNvSpPr/>
                <p:nvPr/>
              </p:nvSpPr>
              <p:spPr>
                <a:xfrm>
                  <a:off x="4351209" y="3604474"/>
                  <a:ext cx="147604" cy="886197"/>
                </a:xfrm>
                <a:prstGeom prst="leftBracket">
                  <a:avLst>
                    <a:gd name="adj" fmla="val 0"/>
                  </a:avLst>
                </a:prstGeom>
                <a:ln w="19050">
                  <a:solidFill>
                    <a:srgbClr val="3399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buFont typeface="Arial" panose="020B0604020202020204" pitchFamily="34" charset="0"/>
                    <a:buNone/>
                    <a:defRPr/>
                  </a:pPr>
                  <a:endParaRPr lang="zh-CN" altLang="en-US"/>
                </a:p>
              </p:txBody>
            </p:sp>
            <p:cxnSp>
              <p:nvCxnSpPr>
                <p:cNvPr id="42" name="直接连接符 41"/>
                <p:cNvCxnSpPr>
                  <a:stCxn id="41" idx="1"/>
                </p:cNvCxnSpPr>
                <p:nvPr/>
              </p:nvCxnSpPr>
              <p:spPr>
                <a:xfrm flipH="1">
                  <a:off x="3771901" y="4048365"/>
                  <a:ext cx="579308" cy="0"/>
                </a:xfrm>
                <a:prstGeom prst="line">
                  <a:avLst/>
                </a:prstGeom>
                <a:ln w="19050">
                  <a:solidFill>
                    <a:srgbClr val="3399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396" name="矩形 38"/>
              <p:cNvSpPr>
                <a:spLocks noChangeArrowheads="1"/>
              </p:cNvSpPr>
              <p:nvPr/>
            </p:nvSpPr>
            <p:spPr bwMode="auto">
              <a:xfrm>
                <a:off x="3614691" y="1930434"/>
                <a:ext cx="30716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平衡，  是次品。</a:t>
                </a:r>
                <a:endParaRPr lang="zh-CN" altLang="en-US" sz="28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6397" name="矩形 39"/>
              <p:cNvSpPr>
                <a:spLocks noChangeArrowheads="1"/>
              </p:cNvSpPr>
              <p:nvPr/>
            </p:nvSpPr>
            <p:spPr bwMode="auto">
              <a:xfrm>
                <a:off x="3614691" y="2838772"/>
                <a:ext cx="379142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不平衡，轻的是次品。</a:t>
                </a:r>
                <a:endParaRPr lang="zh-CN" altLang="en-US" sz="28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6394" name="矩形 15"/>
            <p:cNvSpPr>
              <a:spLocks noChangeArrowheads="1"/>
            </p:cNvSpPr>
            <p:nvPr/>
          </p:nvSpPr>
          <p:spPr bwMode="auto">
            <a:xfrm>
              <a:off x="4970225" y="1176977"/>
              <a:ext cx="419100" cy="461963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7315200" y="2322513"/>
            <a:ext cx="1466850" cy="558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称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次。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084388" y="561975"/>
            <a:ext cx="1624012" cy="560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1,1,3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00113" y="1046163"/>
            <a:ext cx="2547937" cy="558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分成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份再称：</a:t>
            </a:r>
            <a:endParaRPr lang="zh-CN" altLang="en-US" sz="2800" b="1" dirty="0">
              <a:solidFill>
                <a:prstClr val="black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11500" y="1046163"/>
            <a:ext cx="2162175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1,1,1,1,1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0113" y="2054225"/>
            <a:ext cx="2547937" cy="558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分成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+mj-ea"/>
                <a:cs typeface="Times New Roman" panose="02020603050405020304" pitchFamily="18" charset="0"/>
              </a:rPr>
              <a:t>份再称：</a:t>
            </a:r>
            <a:endParaRPr lang="zh-CN" altLang="en-US" sz="2800" b="1" dirty="0">
              <a:solidFill>
                <a:prstClr val="black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14675" y="2054225"/>
            <a:ext cx="1893888" cy="560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1,1,1,2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3"/>
          <p:cNvSpPr>
            <a:spLocks noChangeArrowheads="1"/>
          </p:cNvSpPr>
          <p:nvPr/>
        </p:nvSpPr>
        <p:spPr bwMode="auto">
          <a:xfrm>
            <a:off x="719572" y="627534"/>
            <a:ext cx="7596844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瓶钙片中有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瓶是次品（次品轻一些），用天平至少称几次能保证找到次品？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400" y="3579813"/>
            <a:ext cx="1803400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2,2,1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12988" y="3579813"/>
            <a:ext cx="1803400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1,1,3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92575" y="3579813"/>
            <a:ext cx="2341563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1,1,1,1,1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72238" y="3579813"/>
            <a:ext cx="2073275" cy="560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1,1,1,2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5776" y="2381052"/>
            <a:ext cx="1877149" cy="9507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0418"/>
          <a:stretch>
            <a:fillRect/>
          </a:stretch>
        </p:blipFill>
        <p:spPr>
          <a:xfrm>
            <a:off x="4584699" y="2381052"/>
            <a:ext cx="1306143" cy="950764"/>
          </a:xfrm>
          <a:prstGeom prst="rect">
            <a:avLst/>
          </a:prstGeom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2195736" y="4227934"/>
            <a:ext cx="54152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都是至少称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次就能保证找到次品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35" y="673895"/>
            <a:ext cx="608779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1196565" y="555526"/>
            <a:ext cx="7416800" cy="130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个零件里有1个是次品（次品重一些）。假如用天平称，至少称几次能保证找出次品？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5616" y="2787774"/>
            <a:ext cx="5234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ea"/>
                <a:ea typeface="+mj-ea"/>
              </a:rPr>
              <a:t>你打算怎样表示找次品的过程？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11150" y="1177925"/>
          <a:ext cx="8521700" cy="3408603"/>
        </p:xfrm>
        <a:graphic>
          <a:graphicData uri="http://schemas.openxmlformats.org/drawingml/2006/table">
            <a:tbl>
              <a:tblPr firstRow="1" firstCol="1" bandRow="1"/>
              <a:tblGrid>
                <a:gridCol w="2100610"/>
                <a:gridCol w="3392805"/>
                <a:gridCol w="3028285"/>
              </a:tblGrid>
              <a:tr h="421640">
                <a:tc gridSpan="3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记录单</a:t>
                      </a:r>
                      <a:endParaRPr lang="zh-CN" altLang="en-US" sz="2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84768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分成的份数</a:t>
                      </a:r>
                      <a:endParaRPr lang="zh-CN" altLang="en-US" sz="2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每份的数量</a:t>
                      </a:r>
                      <a:endParaRPr lang="zh-CN" altLang="en-US" sz="2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至少要称的次数</a:t>
                      </a:r>
                      <a:endParaRPr lang="zh-CN" altLang="en-US" sz="2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82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7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/>
                        </a:rPr>
                        <a:t>4</a:t>
                      </a: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7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altLang="zh-CN" sz="27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/>
                        </a:rPr>
                        <a:t>2,2,2,2</a:t>
                      </a:r>
                      <a:r>
                        <a:rPr lang="zh-CN" altLang="en-US" sz="27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/>
                        </a:rPr>
                        <a:t>）</a:t>
                      </a: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700" kern="0" dirty="0">
                          <a:effectLst/>
                          <a:latin typeface="+mn-lt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82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82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82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7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164875" marR="164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186681" y="2931790"/>
            <a:ext cx="365125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47262" y="2934965"/>
            <a:ext cx="2970685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1,1,1,1,1,1,1,1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40186" y="2931790"/>
            <a:ext cx="363539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86681" y="3460750"/>
            <a:ext cx="365125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21316" y="3465513"/>
            <a:ext cx="162416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3,3,2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40186" y="3457575"/>
            <a:ext cx="363539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86681" y="3963988"/>
            <a:ext cx="365125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55175" y="3968750"/>
            <a:ext cx="135485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4,4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44949" y="3963988"/>
            <a:ext cx="363537" cy="600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endParaRPr lang="zh-CN" altLang="en-US" sz="28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0522" name="矩形 3"/>
          <p:cNvSpPr>
            <a:spLocks noChangeArrowheads="1"/>
          </p:cNvSpPr>
          <p:nvPr/>
        </p:nvSpPr>
        <p:spPr bwMode="auto">
          <a:xfrm>
            <a:off x="311150" y="447675"/>
            <a:ext cx="48228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将探索的结果填入下表。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468313" y="700088"/>
            <a:ext cx="84264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）表中哪种方法需要称的次数最少？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41450" y="1412875"/>
            <a:ext cx="680243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分成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份的时候需要称的次数最少，只需称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468313" y="2716213"/>
            <a:ext cx="8567737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个零件中有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个次品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次品重一些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，至少称几次能保证找到次品？是怎么称的？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4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8"/>
          <p:cNvSpPr txBox="1">
            <a:spLocks noChangeArrowheads="1"/>
          </p:cNvSpPr>
          <p:nvPr/>
        </p:nvSpPr>
        <p:spPr bwMode="auto">
          <a:xfrm>
            <a:off x="845207" y="987574"/>
            <a:ext cx="7453585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）你能发现什么？用你发现的方法找出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个零件中的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个次品（次品重一些），看看是不是保证找出次品的次数也是最少的。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393700" y="61913"/>
            <a:ext cx="5362754" cy="661987"/>
            <a:chOff x="392948" y="62411"/>
            <a:chExt cx="5364050" cy="661737"/>
          </a:xfrm>
        </p:grpSpPr>
        <p:grpSp>
          <p:nvGrpSpPr>
            <p:cNvPr id="3" name="组合 7"/>
            <p:cNvGrpSpPr/>
            <p:nvPr/>
          </p:nvGrpSpPr>
          <p:grpSpPr bwMode="auto">
            <a:xfrm>
              <a:off x="392948" y="107702"/>
              <a:ext cx="5364050" cy="616446"/>
              <a:chOff x="392948" y="107702"/>
              <a:chExt cx="5364050" cy="616446"/>
            </a:xfrm>
          </p:grpSpPr>
          <p:pic>
            <p:nvPicPr>
              <p:cNvPr id="5" name="图片 9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12"/>
              <a:stretch>
                <a:fillRect/>
              </a:stretch>
            </p:blipFill>
            <p:spPr bwMode="auto">
              <a:xfrm>
                <a:off x="392948" y="107702"/>
                <a:ext cx="309893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1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3347826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4874631" cy="52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三、探索归纳，发现一般规律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1187624" y="1347614"/>
            <a:ext cx="36724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找次品的方法：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87624" y="1995686"/>
            <a:ext cx="7056784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把这些物品分成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份，能平均分的就平均分，不能平均分的就使多的与少的相差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5576" y="244634"/>
            <a:ext cx="1887076" cy="520658"/>
            <a:chOff x="-180528" y="2275417"/>
            <a:chExt cx="1887076" cy="520658"/>
          </a:xfrm>
        </p:grpSpPr>
        <p:sp>
          <p:nvSpPr>
            <p:cNvPr id="5" name="矩形: 剪去左右顶角 4"/>
            <p:cNvSpPr/>
            <p:nvPr/>
          </p:nvSpPr>
          <p:spPr>
            <a:xfrm flipV="1">
              <a:off x="-137090" y="2275417"/>
              <a:ext cx="1800200" cy="520658"/>
            </a:xfrm>
            <a:prstGeom prst="snip2SameRect">
              <a:avLst/>
            </a:prstGeom>
            <a:solidFill>
              <a:srgbClr val="F4F3F9"/>
            </a:solidFill>
            <a:ln>
              <a:solidFill>
                <a:srgbClr val="A5A0C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-180528" y="2304914"/>
              <a:ext cx="1887076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6662A8"/>
                  </a:solidFill>
                  <a:latin typeface="+mn-lt"/>
                  <a:ea typeface="+mj-ea"/>
                </a:rPr>
                <a:t>你知道吗？</a:t>
              </a:r>
              <a:endParaRPr lang="zh-CN" altLang="en-US" sz="2400" dirty="0">
                <a:solidFill>
                  <a:srgbClr val="6662A8"/>
                </a:solidFill>
                <a:latin typeface="+mn-lt"/>
                <a:ea typeface="+mj-ea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7" y="880838"/>
            <a:ext cx="7557025" cy="37517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550" y="1773238"/>
            <a:ext cx="7610475" cy="13049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66700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    小于或等于 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3</a:t>
            </a:r>
            <a:r>
              <a:rPr lang="en-US" altLang="zh-CN" sz="3200" b="1" i="1" kern="100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n 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个物体中有一个次品，至少需要称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 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n 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/>
              </a:rPr>
              <a:t>次才能保证找出次品。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1267" name="文本框 1"/>
          <p:cNvSpPr txBox="1">
            <a:spLocks noChangeArrowheads="1"/>
          </p:cNvSpPr>
          <p:nvPr/>
        </p:nvSpPr>
        <p:spPr bwMode="auto">
          <a:xfrm>
            <a:off x="750888" y="1057275"/>
            <a:ext cx="21018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规律：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95288" y="915566"/>
            <a:ext cx="8353425" cy="10017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①有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个物品，其中有一个次品（已知次品比正品重或轻），保证能找出次品至少需要称几次？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288" y="2126969"/>
            <a:ext cx="8353425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因为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9&lt;20&lt;27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，即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20&lt;3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，所以只要称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次就可以了。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95288" y="2858948"/>
            <a:ext cx="8353425" cy="5254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②要保证</a:t>
            </a:r>
            <a:r>
              <a:rPr lang="en-US" altLang="zh-CN"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次能测出次品，待测物品可能是多少个？</a:t>
            </a:r>
            <a:endParaRPr lang="zh-CN" altLang="en-US" sz="2800" b="1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605" y="3594100"/>
            <a:ext cx="73990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待测物品最少可能是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244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个，最多可能是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729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个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393700" y="61913"/>
            <a:ext cx="4714874" cy="661987"/>
            <a:chOff x="392948" y="62411"/>
            <a:chExt cx="4716016" cy="661737"/>
          </a:xfrm>
        </p:grpSpPr>
        <p:grpSp>
          <p:nvGrpSpPr>
            <p:cNvPr id="3" name="组合 7"/>
            <p:cNvGrpSpPr/>
            <p:nvPr/>
          </p:nvGrpSpPr>
          <p:grpSpPr bwMode="auto">
            <a:xfrm>
              <a:off x="392948" y="107702"/>
              <a:ext cx="4716016" cy="616446"/>
              <a:chOff x="392948" y="107702"/>
              <a:chExt cx="4716016" cy="616446"/>
            </a:xfrm>
          </p:grpSpPr>
          <p:pic>
            <p:nvPicPr>
              <p:cNvPr id="5" name="图片 9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12"/>
              <a:stretch>
                <a:fillRect/>
              </a:stretch>
            </p:blipFill>
            <p:spPr bwMode="auto">
              <a:xfrm>
                <a:off x="392948" y="107702"/>
                <a:ext cx="309893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1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2699792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41520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四、实践应用，加深理解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68312" y="748451"/>
            <a:ext cx="8207375" cy="115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瓶钙片中有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瓶是次品（轻一些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，完成下面找次品的过程。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21"/>
          <p:cNvGrpSpPr/>
          <p:nvPr/>
        </p:nvGrpSpPr>
        <p:grpSpPr bwMode="auto">
          <a:xfrm>
            <a:off x="1110853" y="1971205"/>
            <a:ext cx="1736725" cy="979488"/>
            <a:chOff x="1600200" y="3574554"/>
            <a:chExt cx="1735933" cy="978396"/>
          </a:xfrm>
        </p:grpSpPr>
        <p:sp>
          <p:nvSpPr>
            <p:cNvPr id="9" name="等腰三角形 8"/>
            <p:cNvSpPr/>
            <p:nvPr/>
          </p:nvSpPr>
          <p:spPr bwMode="auto">
            <a:xfrm>
              <a:off x="2307902" y="4200918"/>
              <a:ext cx="330049" cy="352032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" name="左中括号 9"/>
            <p:cNvSpPr/>
            <p:nvPr/>
          </p:nvSpPr>
          <p:spPr>
            <a:xfrm rot="16200000">
              <a:off x="2400777" y="3457573"/>
              <a:ext cx="147472" cy="130433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11" name="矩形 11"/>
            <p:cNvSpPr>
              <a:spLocks noChangeArrowheads="1"/>
            </p:cNvSpPr>
            <p:nvPr/>
          </p:nvSpPr>
          <p:spPr bwMode="auto">
            <a:xfrm>
              <a:off x="1600200" y="3585654"/>
              <a:ext cx="418967" cy="46144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2"/>
            <p:cNvSpPr>
              <a:spLocks noChangeArrowheads="1"/>
            </p:cNvSpPr>
            <p:nvPr/>
          </p:nvSpPr>
          <p:spPr bwMode="auto">
            <a:xfrm>
              <a:off x="2917406" y="3574554"/>
              <a:ext cx="418967" cy="461448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2980927" y="1912134"/>
            <a:ext cx="4541839" cy="1118583"/>
            <a:chOff x="2863849" y="2114203"/>
            <a:chExt cx="4542265" cy="1118297"/>
          </a:xfrm>
        </p:grpSpPr>
        <p:grpSp>
          <p:nvGrpSpPr>
            <p:cNvPr id="14" name="组合 26"/>
            <p:cNvGrpSpPr/>
            <p:nvPr/>
          </p:nvGrpSpPr>
          <p:grpSpPr bwMode="auto">
            <a:xfrm>
              <a:off x="2863849" y="2382122"/>
              <a:ext cx="727143" cy="605959"/>
              <a:chOff x="3771901" y="3744931"/>
              <a:chExt cx="726912" cy="605284"/>
            </a:xfrm>
          </p:grpSpPr>
          <p:sp>
            <p:nvSpPr>
              <p:cNvPr id="17" name="左中括号 16"/>
              <p:cNvSpPr/>
              <p:nvPr/>
            </p:nvSpPr>
            <p:spPr>
              <a:xfrm>
                <a:off x="4351209" y="3744931"/>
                <a:ext cx="147604" cy="60528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1"/>
              </p:cNvCxnSpPr>
              <p:nvPr/>
            </p:nvCxnSpPr>
            <p:spPr>
              <a:xfrm flipH="1">
                <a:off x="3771901" y="4047573"/>
                <a:ext cx="579308" cy="792"/>
              </a:xfrm>
              <a:prstGeom prst="line">
                <a:avLst/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25"/>
            <p:cNvSpPr>
              <a:spLocks noChangeArrowheads="1"/>
            </p:cNvSpPr>
            <p:nvPr/>
          </p:nvSpPr>
          <p:spPr bwMode="auto">
            <a:xfrm>
              <a:off x="3614691" y="2114203"/>
              <a:ext cx="1266812" cy="523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平衡。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矩形 26"/>
            <p:cNvSpPr>
              <a:spLocks noChangeArrowheads="1"/>
            </p:cNvSpPr>
            <p:nvPr/>
          </p:nvSpPr>
          <p:spPr bwMode="auto">
            <a:xfrm>
              <a:off x="3614691" y="2709280"/>
              <a:ext cx="37914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不平衡，轻的是次品。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21"/>
          <p:cNvGrpSpPr/>
          <p:nvPr/>
        </p:nvGrpSpPr>
        <p:grpSpPr bwMode="auto">
          <a:xfrm>
            <a:off x="1115616" y="3322045"/>
            <a:ext cx="1736725" cy="979487"/>
            <a:chOff x="1600200" y="3574554"/>
            <a:chExt cx="1735933" cy="978396"/>
          </a:xfrm>
        </p:grpSpPr>
        <p:sp>
          <p:nvSpPr>
            <p:cNvPr id="20" name="等腰三角形 19"/>
            <p:cNvSpPr/>
            <p:nvPr/>
          </p:nvSpPr>
          <p:spPr bwMode="auto">
            <a:xfrm>
              <a:off x="2307902" y="4200918"/>
              <a:ext cx="330049" cy="352032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1" name="左中括号 20"/>
            <p:cNvSpPr/>
            <p:nvPr/>
          </p:nvSpPr>
          <p:spPr>
            <a:xfrm rot="16200000">
              <a:off x="2400777" y="3457573"/>
              <a:ext cx="147474" cy="1304330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22" name="矩形 11"/>
            <p:cNvSpPr>
              <a:spLocks noChangeArrowheads="1"/>
            </p:cNvSpPr>
            <p:nvPr/>
          </p:nvSpPr>
          <p:spPr bwMode="auto">
            <a:xfrm>
              <a:off x="1600200" y="3585654"/>
              <a:ext cx="418967" cy="461449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12"/>
            <p:cNvSpPr>
              <a:spLocks noChangeArrowheads="1"/>
            </p:cNvSpPr>
            <p:nvPr/>
          </p:nvSpPr>
          <p:spPr bwMode="auto">
            <a:xfrm>
              <a:off x="2917406" y="3574554"/>
              <a:ext cx="418967" cy="461448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rgbClr val="FF66FF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35"/>
          <p:cNvGrpSpPr/>
          <p:nvPr/>
        </p:nvGrpSpPr>
        <p:grpSpPr bwMode="auto">
          <a:xfrm>
            <a:off x="2980927" y="3230870"/>
            <a:ext cx="4547004" cy="1118584"/>
            <a:chOff x="2863849" y="2131307"/>
            <a:chExt cx="4547430" cy="1118297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2863849" y="2382121"/>
              <a:ext cx="727143" cy="605959"/>
              <a:chOff x="3771901" y="3744930"/>
              <a:chExt cx="726912" cy="605284"/>
            </a:xfrm>
          </p:grpSpPr>
          <p:sp>
            <p:nvSpPr>
              <p:cNvPr id="30" name="左中括号 29"/>
              <p:cNvSpPr/>
              <p:nvPr/>
            </p:nvSpPr>
            <p:spPr>
              <a:xfrm>
                <a:off x="4351209" y="3744930"/>
                <a:ext cx="147604" cy="60528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buFont typeface="Arial" panose="020B0604020202020204" pitchFamily="34" charset="0"/>
                  <a:buNone/>
                  <a:defRPr/>
                </a:pPr>
                <a:endParaRPr lang="zh-CN" altLang="en-US" dirty="0"/>
              </a:p>
            </p:txBody>
          </p:sp>
          <p:cxnSp>
            <p:nvCxnSpPr>
              <p:cNvPr id="31" name="直接连接符 30"/>
              <p:cNvCxnSpPr>
                <a:stCxn id="30" idx="1"/>
              </p:cNvCxnSpPr>
              <p:nvPr/>
            </p:nvCxnSpPr>
            <p:spPr>
              <a:xfrm flipH="1">
                <a:off x="3771901" y="4047572"/>
                <a:ext cx="579308" cy="793"/>
              </a:xfrm>
              <a:prstGeom prst="line">
                <a:avLst/>
              </a:prstGeom>
              <a:ln w="19050">
                <a:solidFill>
                  <a:srgbClr val="33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38"/>
            <p:cNvSpPr>
              <a:spLocks noChangeArrowheads="1"/>
            </p:cNvSpPr>
            <p:nvPr/>
          </p:nvSpPr>
          <p:spPr bwMode="auto">
            <a:xfrm>
              <a:off x="3614691" y="2131307"/>
              <a:ext cx="3796588" cy="523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平衡，次品是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______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矩形 39"/>
            <p:cNvSpPr>
              <a:spLocks noChangeArrowheads="1"/>
            </p:cNvSpPr>
            <p:nvPr/>
          </p:nvSpPr>
          <p:spPr bwMode="auto">
            <a:xfrm>
              <a:off x="3614691" y="2726384"/>
              <a:ext cx="37914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不平衡，轻的是次品。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012160" y="3158862"/>
            <a:ext cx="906017" cy="5598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轻的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827585" y="4322802"/>
            <a:ext cx="4392488" cy="5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至少要称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771800" y="4299942"/>
            <a:ext cx="364202" cy="564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5" name="箭头: 下 34"/>
          <p:cNvSpPr/>
          <p:nvPr/>
        </p:nvSpPr>
        <p:spPr>
          <a:xfrm>
            <a:off x="1892085" y="3075806"/>
            <a:ext cx="174260" cy="3269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012160" y="1563638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3"/>
          <p:cNvSpPr>
            <a:spLocks noChangeArrowheads="1"/>
          </p:cNvSpPr>
          <p:nvPr/>
        </p:nvSpPr>
        <p:spPr bwMode="auto">
          <a:xfrm>
            <a:off x="468312" y="699689"/>
            <a:ext cx="8207375" cy="23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瓶水，其中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瓶质量相同，另有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瓶是盐水，比其他的水略重一些。假如用天平称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，至少称几次能保证找出这瓶盐水？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3059832" y="3328713"/>
            <a:ext cx="24511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至少称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84168" y="3003798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038" y="298450"/>
            <a:ext cx="7019925" cy="44291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580" name="矩形 2"/>
          <p:cNvSpPr>
            <a:spLocks noChangeArrowheads="1"/>
          </p:cNvSpPr>
          <p:nvPr/>
        </p:nvSpPr>
        <p:spPr bwMode="auto">
          <a:xfrm>
            <a:off x="1701800" y="1566863"/>
            <a:ext cx="54721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同学们，这节课就要结束了。 你今天学了些什么？学了今天的知识能帮我们解决什么问题呢？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4581" name="组合 7"/>
          <p:cNvGrpSpPr/>
          <p:nvPr/>
        </p:nvGrpSpPr>
        <p:grpSpPr bwMode="auto">
          <a:xfrm>
            <a:off x="393700" y="61913"/>
            <a:ext cx="2987675" cy="661987"/>
            <a:chOff x="392948" y="62411"/>
            <a:chExt cx="2987824" cy="661737"/>
          </a:xfrm>
        </p:grpSpPr>
        <p:grpSp>
          <p:nvGrpSpPr>
            <p:cNvPr id="24582" name="组合 8"/>
            <p:cNvGrpSpPr/>
            <p:nvPr/>
          </p:nvGrpSpPr>
          <p:grpSpPr bwMode="auto">
            <a:xfrm>
              <a:off x="392948" y="107702"/>
              <a:ext cx="2987824" cy="616446"/>
              <a:chOff x="392948" y="107702"/>
              <a:chExt cx="2987824" cy="616446"/>
            </a:xfrm>
          </p:grpSpPr>
          <p:pic>
            <p:nvPicPr>
              <p:cNvPr id="24584" name="图片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671"/>
              <a:stretch>
                <a:fillRect/>
              </a:stretch>
            </p:blipFill>
            <p:spPr bwMode="auto">
              <a:xfrm>
                <a:off x="392948" y="107702"/>
                <a:ext cx="16587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85" name="图片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476"/>
              <a:stretch>
                <a:fillRect/>
              </a:stretch>
            </p:blipFill>
            <p:spPr bwMode="auto">
              <a:xfrm>
                <a:off x="1835696" y="107702"/>
                <a:ext cx="1545076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4583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393383" y="795338"/>
            <a:ext cx="8207375" cy="17145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个零件，其中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个是次品，比其他零件略重。假如用天平称，称几次能找出次品？请你完成下面找次品的过程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08" name="组合 10"/>
          <p:cNvGrpSpPr/>
          <p:nvPr/>
        </p:nvGrpSpPr>
        <p:grpSpPr bwMode="auto">
          <a:xfrm>
            <a:off x="393700" y="106998"/>
            <a:ext cx="2987675" cy="616902"/>
            <a:chOff x="392948" y="107479"/>
            <a:chExt cx="2987824" cy="616669"/>
          </a:xfrm>
        </p:grpSpPr>
        <p:grpSp>
          <p:nvGrpSpPr>
            <p:cNvPr id="25610" name="组合 11"/>
            <p:cNvGrpSpPr/>
            <p:nvPr/>
          </p:nvGrpSpPr>
          <p:grpSpPr bwMode="auto">
            <a:xfrm>
              <a:off x="392948" y="107702"/>
              <a:ext cx="2987824" cy="616446"/>
              <a:chOff x="392948" y="107702"/>
              <a:chExt cx="2987824" cy="616446"/>
            </a:xfrm>
          </p:grpSpPr>
          <p:pic>
            <p:nvPicPr>
              <p:cNvPr id="25612" name="图片 13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671"/>
              <a:stretch>
                <a:fillRect/>
              </a:stretch>
            </p:blipFill>
            <p:spPr bwMode="auto">
              <a:xfrm>
                <a:off x="392948" y="107702"/>
                <a:ext cx="16587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3" name="图片 18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476"/>
              <a:stretch>
                <a:fillRect/>
              </a:stretch>
            </p:blipFill>
            <p:spPr bwMode="auto">
              <a:xfrm>
                <a:off x="1835696" y="107702"/>
                <a:ext cx="1545076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611" name="文本框 1"/>
            <p:cNvSpPr txBox="1">
              <a:spLocks noChangeArrowheads="1"/>
            </p:cNvSpPr>
            <p:nvPr/>
          </p:nvSpPr>
          <p:spPr bwMode="auto">
            <a:xfrm>
              <a:off x="468122" y="107479"/>
              <a:ext cx="2150217" cy="521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▶ 作业设计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21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6A39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005" y="2510155"/>
            <a:ext cx="5830570" cy="228219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6024880" y="2589530"/>
            <a:ext cx="2882900" cy="1173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称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次能保证找出次品。</a:t>
            </a:r>
            <a:endParaRPr lang="zh-CN" altLang="en-US" sz="32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920490" y="3274695"/>
            <a:ext cx="91948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234180" y="3822065"/>
            <a:ext cx="110744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重的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675120" y="2581910"/>
            <a:ext cx="91948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"/>
          <p:cNvSpPr>
            <a:spLocks noChangeArrowheads="1"/>
          </p:cNvSpPr>
          <p:nvPr/>
        </p:nvSpPr>
        <p:spPr bwMode="auto">
          <a:xfrm>
            <a:off x="478155" y="378460"/>
            <a:ext cx="738505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袋同一规格的糖果，其中有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袋少了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颗。假如用天平称，至少称几次能保证找出这袋糖果？完成下面找的过程。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6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6A39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236845" y="2381885"/>
            <a:ext cx="3626485" cy="1173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1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至少称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次能保证找出这袋糖果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750050" y="2381885"/>
            <a:ext cx="91948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925" y="1991360"/>
            <a:ext cx="4422140" cy="284099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63725" y="2381885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04160" y="2381885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768090" y="2381885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465830" y="2806065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4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2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6A39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8677" name="矩形 3"/>
          <p:cNvSpPr>
            <a:spLocks noChangeArrowheads="1"/>
          </p:cNvSpPr>
          <p:nvPr/>
        </p:nvSpPr>
        <p:spPr bwMode="auto">
          <a:xfrm>
            <a:off x="468630" y="347345"/>
            <a:ext cx="73247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三、用天平找次品（只有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个次品）时，把下面数量的物品分成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份，使称的次数最少。如何分？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8360" y="2179320"/>
            <a:ext cx="3488055" cy="1871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0590" y="2143125"/>
            <a:ext cx="3622040" cy="1944370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7091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26123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56933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88632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17664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48474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2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6A39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8677" name="矩形 3"/>
          <p:cNvSpPr>
            <a:spLocks noChangeArrowheads="1"/>
          </p:cNvSpPr>
          <p:nvPr/>
        </p:nvSpPr>
        <p:spPr bwMode="auto">
          <a:xfrm>
            <a:off x="468630" y="347345"/>
            <a:ext cx="73247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三、用天平找次品（只有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个次品）时，把下面数量的物品分成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份，使称的次数最少。如何分？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9630" y="2176145"/>
            <a:ext cx="3484880" cy="1914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4580" y="2176145"/>
            <a:ext cx="3484880" cy="1909445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7091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26123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56933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04507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33539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643495" y="3294380"/>
            <a:ext cx="661670" cy="6324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6" grpId="0" bldLvl="0" animBg="1"/>
      <p:bldP spid="7" grpId="0" bldLvl="0" animBg="1"/>
      <p:bldP spid="14" grpId="0" bldLvl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1666</Words>
  <Application>WPS 演示</Application>
  <PresentationFormat>全屏显示(16:9)</PresentationFormat>
  <Paragraphs>295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微软雅黑</vt:lpstr>
      <vt:lpstr>Arial Unicode MS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290</cp:revision>
  <dcterms:created xsi:type="dcterms:W3CDTF">2015-08-27T07:30:00Z</dcterms:created>
  <dcterms:modified xsi:type="dcterms:W3CDTF">2023-10-31T09:59:42Z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EED362F6A87E45E0A2C14828E5A06F38</vt:lpwstr>
  </property>
</Properties>
</file>