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3"/>
  </p:notesMasterIdLst>
  <p:sldIdLst>
    <p:sldId id="256" r:id="rId3"/>
    <p:sldId id="257" r:id="rId4"/>
    <p:sldId id="265" r:id="rId5"/>
    <p:sldId id="258" r:id="rId6"/>
    <p:sldId id="264" r:id="rId7"/>
    <p:sldId id="281" r:id="rId8"/>
    <p:sldId id="282" r:id="rId9"/>
    <p:sldId id="283" r:id="rId10"/>
  </p:sldIdLst>
  <p:sldSz cx="9144000" cy="5143500" type="screen16x9"/>
  <p:notesSz cx="6858000" cy="9144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BB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13" autoAdjust="0"/>
    <p:restoredTop sz="94660"/>
  </p:normalViewPr>
  <p:slideViewPr>
    <p:cSldViewPr snapToGrid="0">
      <p:cViewPr varScale="1">
        <p:scale>
          <a:sx n="139" d="100"/>
          <a:sy n="139" d="100"/>
        </p:scale>
        <p:origin x="1152" y="126"/>
      </p:cViewPr>
      <p:guideLst>
        <p:guide orient="horz" pos="378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B05042B-ACC9-47E8-A475-3ED3A3D59373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单击此处编辑母版文本样式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BF4AB553-1943-4A42-991C-A7CEB17FBB0A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7" Type="http://schemas.openxmlformats.org/officeDocument/2006/relationships/image" Target="../media/image6.png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image" Target="../media/image7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幻灯片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5175" y="522288"/>
            <a:ext cx="7834313" cy="427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23155">
            <a:off x="1484313" y="268288"/>
            <a:ext cx="873125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7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组合 8"/>
          <p:cNvGrpSpPr/>
          <p:nvPr userDrawn="1"/>
        </p:nvGrpSpPr>
        <p:grpSpPr bwMode="auto">
          <a:xfrm>
            <a:off x="2593975" y="2595563"/>
            <a:ext cx="4416425" cy="633412"/>
            <a:chOff x="2369962" y="1638521"/>
            <a:chExt cx="4416679" cy="632280"/>
          </a:xfrm>
        </p:grpSpPr>
        <p:sp>
          <p:nvSpPr>
            <p:cNvPr id="9" name="任意多边形 23"/>
            <p:cNvSpPr/>
            <p:nvPr/>
          </p:nvSpPr>
          <p:spPr>
            <a:xfrm rot="180856">
              <a:off x="2369962" y="2010916"/>
              <a:ext cx="3891187" cy="204422"/>
            </a:xfrm>
            <a:custGeom>
              <a:avLst/>
              <a:gdLst>
                <a:gd name="connsiteX0" fmla="*/ 0 w 2937934"/>
                <a:gd name="connsiteY0" fmla="*/ 23946 h 178330"/>
                <a:gd name="connsiteX1" fmla="*/ 1938867 w 2937934"/>
                <a:gd name="connsiteY1" fmla="*/ 100146 h 178330"/>
                <a:gd name="connsiteX2" fmla="*/ 1540934 w 2937934"/>
                <a:gd name="connsiteY2" fmla="*/ 176346 h 178330"/>
                <a:gd name="connsiteX3" fmla="*/ 1828800 w 2937934"/>
                <a:gd name="connsiteY3" fmla="*/ 15479 h 178330"/>
                <a:gd name="connsiteX4" fmla="*/ 2937934 w 2937934"/>
                <a:gd name="connsiteY4" fmla="*/ 15479 h 178330"/>
                <a:gd name="connsiteX0-1" fmla="*/ 0 w 2890398"/>
                <a:gd name="connsiteY0-2" fmla="*/ 136052 h 178330"/>
                <a:gd name="connsiteX1-3" fmla="*/ 1891331 w 2890398"/>
                <a:gd name="connsiteY1-4" fmla="*/ 100146 h 178330"/>
                <a:gd name="connsiteX2-5" fmla="*/ 1493398 w 2890398"/>
                <a:gd name="connsiteY2-6" fmla="*/ 176346 h 178330"/>
                <a:gd name="connsiteX3-7" fmla="*/ 1781264 w 2890398"/>
                <a:gd name="connsiteY3-8" fmla="*/ 15479 h 178330"/>
                <a:gd name="connsiteX4-9" fmla="*/ 2890398 w 2890398"/>
                <a:gd name="connsiteY4-10" fmla="*/ 15479 h 178330"/>
                <a:gd name="connsiteX0-11" fmla="*/ 0 w 2890398"/>
                <a:gd name="connsiteY0-12" fmla="*/ 123281 h 163928"/>
                <a:gd name="connsiteX1-13" fmla="*/ 1891331 w 2890398"/>
                <a:gd name="connsiteY1-14" fmla="*/ 87375 h 163928"/>
                <a:gd name="connsiteX2-15" fmla="*/ 1493398 w 2890398"/>
                <a:gd name="connsiteY2-16" fmla="*/ 163575 h 163928"/>
                <a:gd name="connsiteX3-17" fmla="*/ 1866828 w 2890398"/>
                <a:gd name="connsiteY3-18" fmla="*/ 55464 h 163928"/>
                <a:gd name="connsiteX4-19" fmla="*/ 2890398 w 2890398"/>
                <a:gd name="connsiteY4-20" fmla="*/ 2708 h 163928"/>
                <a:gd name="connsiteX0-21" fmla="*/ 0 w 2890398"/>
                <a:gd name="connsiteY0-22" fmla="*/ 123281 h 163928"/>
                <a:gd name="connsiteX1-23" fmla="*/ 1891331 w 2890398"/>
                <a:gd name="connsiteY1-24" fmla="*/ 87375 h 163928"/>
                <a:gd name="connsiteX2-25" fmla="*/ 1303254 w 2890398"/>
                <a:gd name="connsiteY2-26" fmla="*/ 163575 h 163928"/>
                <a:gd name="connsiteX3-27" fmla="*/ 1866828 w 2890398"/>
                <a:gd name="connsiteY3-28" fmla="*/ 55464 h 163928"/>
                <a:gd name="connsiteX4-29" fmla="*/ 2890398 w 2890398"/>
                <a:gd name="connsiteY4-30" fmla="*/ 2708 h 163928"/>
                <a:gd name="connsiteX0-31" fmla="*/ 0 w 2890398"/>
                <a:gd name="connsiteY0-32" fmla="*/ 125909 h 167248"/>
                <a:gd name="connsiteX1-33" fmla="*/ 1891331 w 2890398"/>
                <a:gd name="connsiteY1-34" fmla="*/ 90003 h 167248"/>
                <a:gd name="connsiteX2-35" fmla="*/ 1303254 w 2890398"/>
                <a:gd name="connsiteY2-36" fmla="*/ 166203 h 167248"/>
                <a:gd name="connsiteX3-37" fmla="*/ 1657670 w 2890398"/>
                <a:gd name="connsiteY3-38" fmla="*/ 31714 h 167248"/>
                <a:gd name="connsiteX4-39" fmla="*/ 2890398 w 2890398"/>
                <a:gd name="connsiteY4-40" fmla="*/ 5336 h 167248"/>
                <a:gd name="connsiteX0-41" fmla="*/ 0 w 2890398"/>
                <a:gd name="connsiteY0-42" fmla="*/ 125909 h 141745"/>
                <a:gd name="connsiteX1-43" fmla="*/ 1891331 w 2890398"/>
                <a:gd name="connsiteY1-44" fmla="*/ 90003 h 141745"/>
                <a:gd name="connsiteX2-45" fmla="*/ 1386789 w 2890398"/>
                <a:gd name="connsiteY2-46" fmla="*/ 140061 h 141745"/>
                <a:gd name="connsiteX3-47" fmla="*/ 1657670 w 2890398"/>
                <a:gd name="connsiteY3-48" fmla="*/ 31714 h 141745"/>
                <a:gd name="connsiteX4-49" fmla="*/ 2890398 w 2890398"/>
                <a:gd name="connsiteY4-50" fmla="*/ 5336 h 141745"/>
                <a:gd name="connsiteX0-51" fmla="*/ 0 w 2890398"/>
                <a:gd name="connsiteY0-52" fmla="*/ 125909 h 140157"/>
                <a:gd name="connsiteX1-53" fmla="*/ 1813496 w 2890398"/>
                <a:gd name="connsiteY1-54" fmla="*/ 49755 h 140157"/>
                <a:gd name="connsiteX2-55" fmla="*/ 1386789 w 2890398"/>
                <a:gd name="connsiteY2-56" fmla="*/ 140061 h 140157"/>
                <a:gd name="connsiteX3-57" fmla="*/ 1657670 w 2890398"/>
                <a:gd name="connsiteY3-58" fmla="*/ 31714 h 140157"/>
                <a:gd name="connsiteX4-59" fmla="*/ 2890398 w 2890398"/>
                <a:gd name="connsiteY4-60" fmla="*/ 5336 h 140157"/>
                <a:gd name="connsiteX0-61" fmla="*/ 0 w 2890398"/>
                <a:gd name="connsiteY0-62" fmla="*/ 125909 h 140157"/>
                <a:gd name="connsiteX1-63" fmla="*/ 1813496 w 2890398"/>
                <a:gd name="connsiteY1-64" fmla="*/ 49755 h 140157"/>
                <a:gd name="connsiteX2-65" fmla="*/ 1386789 w 2890398"/>
                <a:gd name="connsiteY2-66" fmla="*/ 140061 h 140157"/>
                <a:gd name="connsiteX3-67" fmla="*/ 1657670 w 2890398"/>
                <a:gd name="connsiteY3-68" fmla="*/ 31714 h 140157"/>
                <a:gd name="connsiteX4-69" fmla="*/ 2890398 w 2890398"/>
                <a:gd name="connsiteY4-70" fmla="*/ 5336 h 140157"/>
                <a:gd name="connsiteX0-71" fmla="*/ 0 w 2890398"/>
                <a:gd name="connsiteY0-72" fmla="*/ 125909 h 140157"/>
                <a:gd name="connsiteX1-73" fmla="*/ 1813496 w 2890398"/>
                <a:gd name="connsiteY1-74" fmla="*/ 49755 h 140157"/>
                <a:gd name="connsiteX2-75" fmla="*/ 1386789 w 2890398"/>
                <a:gd name="connsiteY2-76" fmla="*/ 140061 h 140157"/>
                <a:gd name="connsiteX3-77" fmla="*/ 1657670 w 2890398"/>
                <a:gd name="connsiteY3-78" fmla="*/ 31714 h 140157"/>
                <a:gd name="connsiteX4-79" fmla="*/ 2890398 w 2890398"/>
                <a:gd name="connsiteY4-80" fmla="*/ 5336 h 140157"/>
                <a:gd name="connsiteX0-81" fmla="*/ 0 w 2890398"/>
                <a:gd name="connsiteY0-82" fmla="*/ 125909 h 142044"/>
                <a:gd name="connsiteX1-83" fmla="*/ 1813496 w 2890398"/>
                <a:gd name="connsiteY1-84" fmla="*/ 49755 h 142044"/>
                <a:gd name="connsiteX2-85" fmla="*/ 1386789 w 2890398"/>
                <a:gd name="connsiteY2-86" fmla="*/ 140061 h 142044"/>
                <a:gd name="connsiteX3-87" fmla="*/ 1657670 w 2890398"/>
                <a:gd name="connsiteY3-88" fmla="*/ 31714 h 142044"/>
                <a:gd name="connsiteX4-89" fmla="*/ 2890398 w 2890398"/>
                <a:gd name="connsiteY4-90" fmla="*/ 5336 h 14204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890398" h="142044">
                  <a:moveTo>
                    <a:pt x="0" y="125909"/>
                  </a:moveTo>
                  <a:cubicBezTo>
                    <a:pt x="604499" y="100524"/>
                    <a:pt x="1045890" y="30267"/>
                    <a:pt x="1813496" y="49755"/>
                  </a:cubicBezTo>
                  <a:cubicBezTo>
                    <a:pt x="2070318" y="75155"/>
                    <a:pt x="1732772" y="122935"/>
                    <a:pt x="1386789" y="140061"/>
                  </a:cubicBezTo>
                  <a:cubicBezTo>
                    <a:pt x="1040806" y="157187"/>
                    <a:pt x="1424837" y="58525"/>
                    <a:pt x="1657670" y="31714"/>
                  </a:cubicBezTo>
                  <a:cubicBezTo>
                    <a:pt x="1890503" y="4903"/>
                    <a:pt x="2452247" y="-8070"/>
                    <a:pt x="2890398" y="5336"/>
                  </a:cubicBezTo>
                </a:path>
              </a:pathLst>
            </a:cu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pic>
          <p:nvPicPr>
            <p:cNvPr id="10" name="图片 10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555024">
              <a:off x="6260073" y="1638521"/>
              <a:ext cx="526568" cy="632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8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6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8850" y="1754188"/>
            <a:ext cx="2146300" cy="163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BAEB12D-1BE6-40AC-9428-22E28AA4804A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图片 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9.png"/><Relationship Id="rId1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2446087" y="1219200"/>
            <a:ext cx="5118100" cy="11080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defRPr/>
            </a:pPr>
            <a:r>
              <a:rPr lang="zh-CN" altLang="en-US" sz="6600" b="1" dirty="0">
                <a:latin typeface="+mj-ea"/>
                <a:ea typeface="+mj-ea"/>
                <a:cs typeface="Times New Roman" panose="02020603050405020304" pitchFamily="18" charset="0"/>
              </a:rPr>
              <a:t>练习二十七</a:t>
            </a:r>
            <a:endParaRPr lang="zh-CN" altLang="en-US" sz="6600" b="1" dirty="0">
              <a:latin typeface="+mj-ea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8195" name="副标题 6"/>
          <p:cNvSpPr txBox="1">
            <a:spLocks noChangeArrowheads="1"/>
          </p:cNvSpPr>
          <p:nvPr/>
        </p:nvSpPr>
        <p:spPr bwMode="auto">
          <a:xfrm>
            <a:off x="2538413" y="2571750"/>
            <a:ext cx="406717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（选自教材</a:t>
            </a:r>
            <a:r>
              <a:rPr lang="en-US" altLang="zh-CN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P114</a:t>
            </a:r>
            <a:r>
              <a:rPr lang="zh-CN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练习二十七）</a:t>
            </a:r>
            <a:endParaRPr lang="zh-CN" alt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图片 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733" y="1074898"/>
            <a:ext cx="1439863" cy="12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637" y="1591322"/>
            <a:ext cx="8312727" cy="1960856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7905628" y="2227630"/>
            <a:ext cx="338137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5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16992" y="3043324"/>
            <a:ext cx="338138" cy="46196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5192" y="703655"/>
            <a:ext cx="268795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【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选自教材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P114 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练习二十七 第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题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】</a:t>
            </a:r>
            <a:endParaRPr lang="zh-CN" altLang="en-US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636" y="935525"/>
            <a:ext cx="8312727" cy="880943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888498" y="1914904"/>
            <a:ext cx="6297748" cy="656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至少称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4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次能保证找出这瓶盐水。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44557" y="658570"/>
            <a:ext cx="268795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【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选自教材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P114 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练习二十七 第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题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】</a:t>
            </a:r>
            <a:endParaRPr lang="zh-CN" altLang="en-US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636" y="986611"/>
            <a:ext cx="8312727" cy="87255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023004" y="2208196"/>
            <a:ext cx="6195943" cy="13167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把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15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盒平均分成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份，至少称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次可以保证找出这盒饼干。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44557" y="658570"/>
            <a:ext cx="268795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【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选自教材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P114 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练习二十七 第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3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题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】</a:t>
            </a:r>
            <a:endParaRPr lang="zh-CN" altLang="en-US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853" y="854167"/>
            <a:ext cx="8312727" cy="3646179"/>
          </a:xfrm>
          <a:prstGeom prst="rect">
            <a:avLst/>
          </a:prstGeom>
        </p:spPr>
      </p:pic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1266365" y="4238736"/>
            <a:ext cx="20549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至少称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次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文本框 49"/>
          <p:cNvSpPr txBox="1">
            <a:spLocks noChangeArrowheads="1"/>
          </p:cNvSpPr>
          <p:nvPr/>
        </p:nvSpPr>
        <p:spPr bwMode="auto">
          <a:xfrm>
            <a:off x="6353764" y="1755194"/>
            <a:ext cx="153895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平衡，称剩下的</a:t>
            </a:r>
            <a:r>
              <a:rPr lang="en-US" altLang="zh-CN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袋，轻的是这袋糖果</a:t>
            </a:r>
            <a:endParaRPr lang="zh-CN" altLang="en-US" sz="1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文本框 49"/>
          <p:cNvSpPr txBox="1">
            <a:spLocks noChangeArrowheads="1"/>
          </p:cNvSpPr>
          <p:nvPr/>
        </p:nvSpPr>
        <p:spPr bwMode="auto">
          <a:xfrm>
            <a:off x="6291586" y="2430050"/>
            <a:ext cx="15271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不平衡，轻的是这袋糖果</a:t>
            </a:r>
            <a:endParaRPr lang="zh-CN" altLang="en-US" sz="1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文本框 49"/>
          <p:cNvSpPr txBox="1">
            <a:spLocks noChangeArrowheads="1"/>
          </p:cNvSpPr>
          <p:nvPr/>
        </p:nvSpPr>
        <p:spPr bwMode="auto">
          <a:xfrm>
            <a:off x="3892803" y="3520748"/>
            <a:ext cx="149734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称较轻的一端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袋中的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袋</a:t>
            </a:r>
            <a:endParaRPr lang="zh-CN" altLang="en-US" sz="1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文本框 49"/>
          <p:cNvSpPr txBox="1">
            <a:spLocks noChangeArrowheads="1"/>
          </p:cNvSpPr>
          <p:nvPr/>
        </p:nvSpPr>
        <p:spPr bwMode="auto">
          <a:xfrm>
            <a:off x="6304548" y="3247254"/>
            <a:ext cx="14798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/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平衡，称剩下的</a:t>
            </a:r>
            <a:r>
              <a:rPr lang="en-US" altLang="zh-CN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袋，轻的是这袋糖果</a:t>
            </a:r>
            <a:endParaRPr lang="zh-CN" altLang="en-US" sz="1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" name="文本框 49"/>
          <p:cNvSpPr txBox="1">
            <a:spLocks noChangeArrowheads="1"/>
          </p:cNvSpPr>
          <p:nvPr/>
        </p:nvSpPr>
        <p:spPr bwMode="auto">
          <a:xfrm>
            <a:off x="6320785" y="3885359"/>
            <a:ext cx="15271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不平衡，轻的是这袋糖果</a:t>
            </a:r>
            <a:endParaRPr lang="zh-CN" altLang="en-US" sz="12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" name="文本框 49"/>
          <p:cNvSpPr txBox="1">
            <a:spLocks noChangeArrowheads="1"/>
          </p:cNvSpPr>
          <p:nvPr/>
        </p:nvSpPr>
        <p:spPr bwMode="auto">
          <a:xfrm>
            <a:off x="3892803" y="2033867"/>
            <a:ext cx="15271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称剩下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袋中的</a:t>
            </a:r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袋</a:t>
            </a:r>
            <a:endParaRPr lang="zh-CN" altLang="en-US" sz="16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44557" y="658570"/>
            <a:ext cx="268795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【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选自教材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P114 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练习二十七 第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4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题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】</a:t>
            </a:r>
            <a:endParaRPr lang="zh-CN" altLang="en-US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0" grpId="0"/>
      <p:bldP spid="11" grpId="0"/>
      <p:bldP spid="14" grpId="0"/>
      <p:bldP spid="15" grpId="0"/>
      <p:bldP spid="18" grpId="0"/>
      <p:bldP spid="2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856317" y="1942708"/>
            <a:ext cx="7514492" cy="2238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任意取出两袋，放在天平上，若天平平衡，则未称量的那袋不是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500g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；如果天平不平衡，则将较重的与未称量的放到天平上，若天平平衡，较轻的那袋不是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500g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，若天平不平衡，则较重的那袋不是</a:t>
            </a: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500g</a:t>
            </a:r>
            <a:r>
              <a:rPr lang="zh-CN" altLang="en-US" sz="2400" b="1" dirty="0">
                <a:solidFill>
                  <a:srgbClr val="FF0000"/>
                </a:solidFill>
                <a:latin typeface="+mj-lt"/>
              </a:rPr>
              <a:t>。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962551"/>
            <a:ext cx="8312727" cy="87378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44557" y="658570"/>
            <a:ext cx="2687955" cy="2755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【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选自教材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P114 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练习二十七 第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5</a:t>
            </a:r>
            <a:r>
              <a:rPr lang="zh-CN" altLang="en-US" sz="1200" b="1" dirty="0">
                <a:solidFill>
                  <a:schemeClr val="accent2">
                    <a:lumMod val="75000"/>
                  </a:schemeClr>
                </a:solidFill>
              </a:rPr>
              <a:t>题</a:t>
            </a:r>
            <a:r>
              <a:rPr lang="en-US" altLang="zh-CN" sz="1200" b="1" dirty="0">
                <a:solidFill>
                  <a:schemeClr val="accent2">
                    <a:lumMod val="75000"/>
                  </a:schemeClr>
                </a:solidFill>
              </a:rPr>
              <a:t>】</a:t>
            </a:r>
            <a:endParaRPr lang="zh-CN" altLang="en-US" sz="1200" b="1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5974" y="1291532"/>
            <a:ext cx="6870023" cy="331071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974" y="724686"/>
            <a:ext cx="2014288" cy="42857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5637" y="1139552"/>
            <a:ext cx="8312727" cy="28643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2">
      <a:majorFont>
        <a:latin typeface="Times New Roman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341</Words>
  <Application>WPS 演示</Application>
  <PresentationFormat>全屏显示(16:9)</PresentationFormat>
  <Paragraphs>38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0" baseType="lpstr">
      <vt:lpstr>Arial</vt:lpstr>
      <vt:lpstr>宋体</vt:lpstr>
      <vt:lpstr>Wingdings</vt:lpstr>
      <vt:lpstr>Times New Roman</vt:lpstr>
      <vt:lpstr>黑体</vt:lpstr>
      <vt:lpstr>等线 Light</vt:lpstr>
      <vt:lpstr>等线</vt:lpstr>
      <vt:lpstr>微软雅黑</vt:lpstr>
      <vt:lpstr>Arial Unicode MS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nk</cp:lastModifiedBy>
  <cp:revision>74</cp:revision>
  <dcterms:created xsi:type="dcterms:W3CDTF">2017-10-14T09:05:00Z</dcterms:created>
  <dcterms:modified xsi:type="dcterms:W3CDTF">2023-10-31T10:00:11Z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D4EEBCF5C97944518CC75C1CBC928C56</vt:lpwstr>
  </property>
</Properties>
</file>