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03" r:id="rId3"/>
    <p:sldId id="273" r:id="rId4"/>
    <p:sldId id="272" r:id="rId5"/>
    <p:sldId id="279" r:id="rId6"/>
    <p:sldId id="298" r:id="rId7"/>
    <p:sldId id="291" r:id="rId8"/>
    <p:sldId id="270" r:id="rId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B06"/>
    <a:srgbClr val="E72D8B"/>
    <a:srgbClr val="0000FF"/>
    <a:srgbClr val="44CEF6"/>
    <a:srgbClr val="F292C2"/>
    <a:srgbClr val="F3E7D6"/>
    <a:srgbClr val="EAFF56"/>
    <a:srgbClr val="F0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8" autoAdjust="0"/>
    <p:restoredTop sz="96209" autoAdjust="0"/>
  </p:normalViewPr>
  <p:slideViewPr>
    <p:cSldViewPr>
      <p:cViewPr>
        <p:scale>
          <a:sx n="125" d="100"/>
          <a:sy n="125" d="100"/>
        </p:scale>
        <p:origin x="1164" y="34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29ED6B-9261-44BB-AA8D-D1512B661BF2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BC1789D-4796-4E92-A2A6-0160182E2CF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-11113" y="10001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09550" y="222250"/>
            <a:ext cx="8724900" cy="4699000"/>
          </a:xfrm>
          <a:prstGeom prst="rect">
            <a:avLst/>
          </a:prstGeom>
          <a:solidFill>
            <a:srgbClr val="FEFDFB"/>
          </a:solidFill>
          <a:ln w="38100">
            <a:solidFill>
              <a:srgbClr val="7068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888" y="3676650"/>
            <a:ext cx="200501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1CDFFDA-5168-49E2-A3B0-8D805088D37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5"/>
          <p:cNvSpPr txBox="1">
            <a:spLocks noChangeArrowheads="1"/>
          </p:cNvSpPr>
          <p:nvPr/>
        </p:nvSpPr>
        <p:spPr bwMode="auto">
          <a:xfrm>
            <a:off x="877888" y="1789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7171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798172"/>
            <a:ext cx="1439863" cy="12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文本框 1"/>
          <p:cNvSpPr txBox="1">
            <a:spLocks noChangeArrowheads="1"/>
          </p:cNvSpPr>
          <p:nvPr/>
        </p:nvSpPr>
        <p:spPr bwMode="auto">
          <a:xfrm>
            <a:off x="2195513" y="2041701"/>
            <a:ext cx="5076825" cy="1060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练习课</a:t>
            </a:r>
            <a:endParaRPr lang="zh-CN" altLang="en-US" sz="4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683419" y="1006603"/>
            <a:ext cx="7777162" cy="1512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箱糖果有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袋，其中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袋质量相同，另有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袋质量轻一些。假如用天平称，至少称几次能保证找出这袋糖果？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19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008" y="2807639"/>
            <a:ext cx="976063" cy="170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3046730" y="2941320"/>
            <a:ext cx="3683635" cy="579120"/>
          </a:xfrm>
          <a:prstGeom prst="wedgeRoundRectCallout">
            <a:avLst>
              <a:gd name="adj1" fmla="val -58464"/>
              <a:gd name="adj2" fmla="val 37828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800" b="1" dirty="0">
                <a:latin typeface="+mn-ea"/>
                <a:ea typeface="+mn-ea"/>
              </a:rPr>
              <a:t>把找的过程表示出来。</a:t>
            </a:r>
            <a:endParaRPr lang="en-US" altLang="zh-CN" sz="2800" dirty="0">
              <a:latin typeface="+mn-ea"/>
              <a:ea typeface="+mn-ea"/>
            </a:endParaRPr>
          </a:p>
        </p:txBody>
      </p:sp>
      <p:grpSp>
        <p:nvGrpSpPr>
          <p:cNvPr id="8197" name="组合 7"/>
          <p:cNvGrpSpPr/>
          <p:nvPr/>
        </p:nvGrpSpPr>
        <p:grpSpPr bwMode="auto">
          <a:xfrm>
            <a:off x="393700" y="61913"/>
            <a:ext cx="4395788" cy="661987"/>
            <a:chOff x="392948" y="62411"/>
            <a:chExt cx="4395933" cy="661737"/>
          </a:xfrm>
        </p:grpSpPr>
        <p:grpSp>
          <p:nvGrpSpPr>
            <p:cNvPr id="8198" name="组合 8"/>
            <p:cNvGrpSpPr/>
            <p:nvPr/>
          </p:nvGrpSpPr>
          <p:grpSpPr bwMode="auto">
            <a:xfrm>
              <a:off x="392948" y="107702"/>
              <a:ext cx="4395933" cy="616446"/>
              <a:chOff x="392948" y="107702"/>
              <a:chExt cx="4395933" cy="616446"/>
            </a:xfrm>
          </p:grpSpPr>
          <p:pic>
            <p:nvPicPr>
              <p:cNvPr id="8200" name="图片 1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812"/>
              <a:stretch>
                <a:fillRect/>
              </a:stretch>
            </p:blipFill>
            <p:spPr bwMode="auto">
              <a:xfrm>
                <a:off x="392948" y="107702"/>
                <a:ext cx="309893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1" name="图片 1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2379709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199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37914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一、复习找次品的方法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724128" y="2139702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8662" y="1195112"/>
            <a:ext cx="7515746" cy="2953302"/>
          </a:xfrm>
          <a:prstGeom prst="rect">
            <a:avLst/>
          </a:prstGeom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266365" y="3912523"/>
            <a:ext cx="20549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至少称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次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文本框 49"/>
          <p:cNvSpPr txBox="1">
            <a:spLocks noChangeArrowheads="1"/>
          </p:cNvSpPr>
          <p:nvPr/>
        </p:nvSpPr>
        <p:spPr bwMode="auto">
          <a:xfrm>
            <a:off x="6516216" y="1262543"/>
            <a:ext cx="1538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平衡，称剩下的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文本框 49"/>
          <p:cNvSpPr txBox="1">
            <a:spLocks noChangeArrowheads="1"/>
          </p:cNvSpPr>
          <p:nvPr/>
        </p:nvSpPr>
        <p:spPr bwMode="auto">
          <a:xfrm>
            <a:off x="6516216" y="1969560"/>
            <a:ext cx="1527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不平衡，轻的是这袋糖果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文本框 49"/>
          <p:cNvSpPr txBox="1">
            <a:spLocks noChangeArrowheads="1"/>
          </p:cNvSpPr>
          <p:nvPr/>
        </p:nvSpPr>
        <p:spPr bwMode="auto">
          <a:xfrm>
            <a:off x="3892803" y="3194535"/>
            <a:ext cx="1497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称较轻的一端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袋中的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文本框 49"/>
          <p:cNvSpPr txBox="1">
            <a:spLocks noChangeArrowheads="1"/>
          </p:cNvSpPr>
          <p:nvPr/>
        </p:nvSpPr>
        <p:spPr bwMode="auto">
          <a:xfrm>
            <a:off x="6499979" y="2881852"/>
            <a:ext cx="14798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平衡，称剩下的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文本框 49"/>
          <p:cNvSpPr txBox="1">
            <a:spLocks noChangeArrowheads="1"/>
          </p:cNvSpPr>
          <p:nvPr/>
        </p:nvSpPr>
        <p:spPr bwMode="auto">
          <a:xfrm>
            <a:off x="6516216" y="3585272"/>
            <a:ext cx="1527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不平衡，轻的是这袋糖果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文本框 49"/>
          <p:cNvSpPr txBox="1">
            <a:spLocks noChangeArrowheads="1"/>
          </p:cNvSpPr>
          <p:nvPr/>
        </p:nvSpPr>
        <p:spPr bwMode="auto">
          <a:xfrm>
            <a:off x="3892803" y="1563638"/>
            <a:ext cx="15271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称剩下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袋中的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7"/>
          <p:cNvGrpSpPr/>
          <p:nvPr/>
        </p:nvGrpSpPr>
        <p:grpSpPr bwMode="auto">
          <a:xfrm>
            <a:off x="393700" y="61913"/>
            <a:ext cx="7234238" cy="661987"/>
            <a:chOff x="392947" y="62411"/>
            <a:chExt cx="7234664" cy="661737"/>
          </a:xfrm>
        </p:grpSpPr>
        <p:grpSp>
          <p:nvGrpSpPr>
            <p:cNvPr id="5" name="组合 18"/>
            <p:cNvGrpSpPr/>
            <p:nvPr/>
          </p:nvGrpSpPr>
          <p:grpSpPr bwMode="auto">
            <a:xfrm>
              <a:off x="392947" y="107702"/>
              <a:ext cx="7234664" cy="616446"/>
              <a:chOff x="392947" y="107702"/>
              <a:chExt cx="7234664" cy="616446"/>
            </a:xfrm>
          </p:grpSpPr>
          <p:pic>
            <p:nvPicPr>
              <p:cNvPr id="7" name="图片 20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" r="19376"/>
              <a:stretch>
                <a:fillRect/>
              </a:stretch>
            </p:blipFill>
            <p:spPr bwMode="auto">
              <a:xfrm>
                <a:off x="392947" y="107702"/>
                <a:ext cx="5079491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图片 21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5218439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667682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二、通过探索，了解稍复杂的找次品问题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395536" y="1131590"/>
            <a:ext cx="8568952" cy="10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袋白糖，其中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袋每袋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袋不是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，但不知道比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500g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重还是轻。你能用天平找出来吗？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95536" y="2283718"/>
            <a:ext cx="8352928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任意取出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袋，放在天平上，若天平平衡，则未称量的那袋不是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500g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；如果天平不平衡，则将较重的与未称量的放到天平上，若天平平衡，较轻的那袋不是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500g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，若天平不平衡，则较重的那袋不是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500g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24128" y="843558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>
            <a:off x="684213" y="1119188"/>
            <a:ext cx="7775575" cy="19494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      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袋白糖，其中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袋每袋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500g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，另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袋不是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500g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，但不知道比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500g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重还是轻，至少称几次才能保证判断出另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袋比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500g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轻还是重呢？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3576638" y="3292475"/>
            <a:ext cx="1990725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至少称三次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14340" name="组合 2"/>
          <p:cNvGrpSpPr/>
          <p:nvPr/>
        </p:nvGrpSpPr>
        <p:grpSpPr bwMode="auto">
          <a:xfrm>
            <a:off x="3536950" y="344488"/>
            <a:ext cx="2070100" cy="584200"/>
            <a:chOff x="2565492" y="343706"/>
            <a:chExt cx="2068800" cy="584775"/>
          </a:xfrm>
        </p:grpSpPr>
        <p:grpSp>
          <p:nvGrpSpPr>
            <p:cNvPr id="14341" name="组合 1"/>
            <p:cNvGrpSpPr/>
            <p:nvPr/>
          </p:nvGrpSpPr>
          <p:grpSpPr bwMode="auto">
            <a:xfrm>
              <a:off x="2565492" y="357507"/>
              <a:ext cx="2068800" cy="570542"/>
              <a:chOff x="2565492" y="357507"/>
              <a:chExt cx="2068800" cy="570542"/>
            </a:xfrm>
          </p:grpSpPr>
          <p:pic>
            <p:nvPicPr>
              <p:cNvPr id="14343" name="图片 6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121"/>
              <a:stretch>
                <a:fillRect/>
              </a:stretch>
            </p:blipFill>
            <p:spPr bwMode="auto">
              <a:xfrm>
                <a:off x="2565492" y="357507"/>
                <a:ext cx="998396" cy="570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344" name="图片 8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328"/>
              <a:stretch>
                <a:fillRect/>
              </a:stretch>
            </p:blipFill>
            <p:spPr bwMode="auto">
              <a:xfrm>
                <a:off x="3563888" y="357507"/>
                <a:ext cx="1070404" cy="570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4342" name="文本框 1"/>
            <p:cNvSpPr txBox="1">
              <a:spLocks noChangeArrowheads="1"/>
            </p:cNvSpPr>
            <p:nvPr/>
          </p:nvSpPr>
          <p:spPr bwMode="auto">
            <a:xfrm>
              <a:off x="2683616" y="343706"/>
              <a:ext cx="183255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拓展延伸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3"/>
          <p:cNvSpPr>
            <a:spLocks noChangeArrowheads="1"/>
          </p:cNvSpPr>
          <p:nvPr/>
        </p:nvSpPr>
        <p:spPr bwMode="auto">
          <a:xfrm>
            <a:off x="828155" y="897683"/>
            <a:ext cx="7791970" cy="1949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盒饼干，其中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盒质量相同，另有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盒少了几块。假如用天平称，至少称几次能保证找出这盒饼干？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1375" y="2911475"/>
            <a:ext cx="5929630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把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盒平均分成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份，至少称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次可以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保证找出这盒饼干。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0152" y="2479115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" name="组合 10"/>
          <p:cNvGrpSpPr/>
          <p:nvPr/>
        </p:nvGrpSpPr>
        <p:grpSpPr bwMode="auto">
          <a:xfrm>
            <a:off x="393700" y="61913"/>
            <a:ext cx="2965450" cy="661987"/>
            <a:chOff x="392948" y="62411"/>
            <a:chExt cx="2965748" cy="661737"/>
          </a:xfrm>
        </p:grpSpPr>
        <p:grpSp>
          <p:nvGrpSpPr>
            <p:cNvPr id="4" name="组合 11"/>
            <p:cNvGrpSpPr/>
            <p:nvPr/>
          </p:nvGrpSpPr>
          <p:grpSpPr bwMode="auto">
            <a:xfrm>
              <a:off x="392948" y="107702"/>
              <a:ext cx="2965748" cy="616446"/>
              <a:chOff x="392948" y="107702"/>
              <a:chExt cx="2965748" cy="616446"/>
            </a:xfrm>
          </p:grpSpPr>
          <p:pic>
            <p:nvPicPr>
              <p:cNvPr id="6" name="图片 13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671"/>
              <a:stretch>
                <a:fillRect/>
              </a:stretch>
            </p:blipFill>
            <p:spPr bwMode="auto">
              <a:xfrm>
                <a:off x="392948" y="107702"/>
                <a:ext cx="16587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图片 14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949524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三、基础练习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7"/>
          <p:cNvGrpSpPr/>
          <p:nvPr/>
        </p:nvGrpSpPr>
        <p:grpSpPr bwMode="auto">
          <a:xfrm>
            <a:off x="393700" y="61913"/>
            <a:ext cx="2965450" cy="661987"/>
            <a:chOff x="392948" y="62411"/>
            <a:chExt cx="2965748" cy="661737"/>
          </a:xfrm>
        </p:grpSpPr>
        <p:grpSp>
          <p:nvGrpSpPr>
            <p:cNvPr id="23558" name="组合 8"/>
            <p:cNvGrpSpPr/>
            <p:nvPr/>
          </p:nvGrpSpPr>
          <p:grpSpPr bwMode="auto">
            <a:xfrm>
              <a:off x="392948" y="107702"/>
              <a:ext cx="2965748" cy="616446"/>
              <a:chOff x="392948" y="107702"/>
              <a:chExt cx="2965748" cy="616446"/>
            </a:xfrm>
          </p:grpSpPr>
          <p:pic>
            <p:nvPicPr>
              <p:cNvPr id="23560" name="图片 10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671"/>
              <a:stretch>
                <a:fillRect/>
              </a:stretch>
            </p:blipFill>
            <p:spPr bwMode="auto">
              <a:xfrm>
                <a:off x="392948" y="107702"/>
                <a:ext cx="16587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561" name="图片 12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60"/>
              <a:stretch>
                <a:fillRect/>
              </a:stretch>
            </p:blipFill>
            <p:spPr bwMode="auto">
              <a:xfrm>
                <a:off x="949524" y="107702"/>
                <a:ext cx="2409172" cy="616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3559" name="文本框 1"/>
            <p:cNvSpPr txBox="1">
              <a:spLocks noChangeArrowheads="1"/>
            </p:cNvSpPr>
            <p:nvPr/>
          </p:nvSpPr>
          <p:spPr bwMode="auto">
            <a:xfrm>
              <a:off x="483998" y="62411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8" y="306388"/>
            <a:ext cx="7019925" cy="44291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557" name="矩形 2"/>
          <p:cNvSpPr>
            <a:spLocks noChangeArrowheads="1"/>
          </p:cNvSpPr>
          <p:nvPr/>
        </p:nvSpPr>
        <p:spPr bwMode="auto">
          <a:xfrm>
            <a:off x="1987550" y="1627188"/>
            <a:ext cx="5167313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本节课，我们又学习了找次品的方法，从中有哪些新的收获呢？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WPS 演示</Application>
  <PresentationFormat>全屏显示(16:9)</PresentationFormat>
  <Paragraphs>52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259</cp:revision>
  <dcterms:created xsi:type="dcterms:W3CDTF">2015-08-27T07:30:00Z</dcterms:created>
  <dcterms:modified xsi:type="dcterms:W3CDTF">2023-10-31T09:59:58Z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0709F703F1124277998A8CC4E5D35070</vt:lpwstr>
  </property>
</Properties>
</file>