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69" r:id="rId6"/>
    <p:sldId id="274" r:id="rId7"/>
    <p:sldId id="273" r:id="rId8"/>
    <p:sldId id="275" r:id="rId9"/>
    <p:sldId id="276" r:id="rId10"/>
    <p:sldId id="277" r:id="rId11"/>
    <p:sldId id="362" r:id="rId12"/>
    <p:sldId id="278" r:id="rId13"/>
    <p:sldId id="350" r:id="rId14"/>
    <p:sldId id="279" r:id="rId15"/>
    <p:sldId id="280" r:id="rId16"/>
    <p:sldId id="281" r:id="rId17"/>
    <p:sldId id="282" r:id="rId18"/>
    <p:sldId id="283" r:id="rId19"/>
    <p:sldId id="270" r:id="rId20"/>
    <p:sldId id="344" r:id="rId21"/>
    <p:sldId id="345" r:id="rId22"/>
    <p:sldId id="346" r:id="rId23"/>
    <p:sldId id="347" r:id="rId24"/>
    <p:sldId id="348" r:id="rId25"/>
    <p:sldId id="349" r:id="rId2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535A"/>
    <a:srgbClr val="F9487F"/>
    <a:srgbClr val="E72D8B"/>
    <a:srgbClr val="E44438"/>
    <a:srgbClr val="E8333C"/>
    <a:srgbClr val="F292C2"/>
    <a:srgbClr val="EF75B2"/>
    <a:srgbClr val="EE6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4552" autoAdjust="0"/>
  </p:normalViewPr>
  <p:slideViewPr>
    <p:cSldViewPr>
      <p:cViewPr>
        <p:scale>
          <a:sx n="130" d="100"/>
          <a:sy n="130" d="100"/>
        </p:scale>
        <p:origin x="1044" y="276"/>
      </p:cViewPr>
      <p:guideLst>
        <p:guide orient="horz" pos="1644"/>
        <p:guide orient="horz" pos="474"/>
        <p:guide orient="horz" pos="41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DC191EA-66C8-40CF-8157-7DF910478CCE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CB5A176-4773-4C7C-810E-6A27B250A5D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144BB9AD-AA10-4281-BEAB-0D95E40A428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7092950" y="4686300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3" t="320" r="25587" b="28136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179512" y="195486"/>
            <a:ext cx="8784976" cy="47525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8" y="3771900"/>
            <a:ext cx="1497012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D8FF257-628F-412A-8817-9AA9A5B8984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3"/>
          <p:cNvGrpSpPr/>
          <p:nvPr/>
        </p:nvGrpSpPr>
        <p:grpSpPr bwMode="auto">
          <a:xfrm>
            <a:off x="1908175" y="609600"/>
            <a:ext cx="2338388" cy="809625"/>
            <a:chOff x="3339815" y="619359"/>
            <a:chExt cx="2338784" cy="809667"/>
          </a:xfrm>
        </p:grpSpPr>
        <p:sp>
          <p:nvSpPr>
            <p:cNvPr id="11" name="任意多边形: 形状 10"/>
            <p:cNvSpPr/>
            <p:nvPr/>
          </p:nvSpPr>
          <p:spPr>
            <a:xfrm flipH="1">
              <a:off x="3452547" y="700326"/>
              <a:ext cx="2032344" cy="728700"/>
            </a:xfrm>
            <a:custGeom>
              <a:avLst/>
              <a:gdLst>
                <a:gd name="connsiteX0" fmla="*/ 0 w 2338784"/>
                <a:gd name="connsiteY0" fmla="*/ 0 h 728338"/>
                <a:gd name="connsiteX1" fmla="*/ 2338784 w 2338784"/>
                <a:gd name="connsiteY1" fmla="*/ 0 h 728338"/>
                <a:gd name="connsiteX2" fmla="*/ 2338784 w 2338784"/>
                <a:gd name="connsiteY2" fmla="*/ 566014 h 728338"/>
                <a:gd name="connsiteX3" fmla="*/ 236791 w 2338784"/>
                <a:gd name="connsiteY3" fmla="*/ 566014 h 728338"/>
                <a:gd name="connsiteX4" fmla="*/ 278841 w 2338784"/>
                <a:gd name="connsiteY4" fmla="*/ 728338 h 728338"/>
                <a:gd name="connsiteX5" fmla="*/ 74419 w 2338784"/>
                <a:gd name="connsiteY5" fmla="*/ 566014 h 728338"/>
                <a:gd name="connsiteX6" fmla="*/ 0 w 2338784"/>
                <a:gd name="connsiteY6" fmla="*/ 566014 h 72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8784" h="728338">
                  <a:moveTo>
                    <a:pt x="0" y="0"/>
                  </a:moveTo>
                  <a:lnTo>
                    <a:pt x="2338784" y="0"/>
                  </a:lnTo>
                  <a:lnTo>
                    <a:pt x="2338784" y="566014"/>
                  </a:lnTo>
                  <a:lnTo>
                    <a:pt x="236791" y="566014"/>
                  </a:lnTo>
                  <a:lnTo>
                    <a:pt x="278841" y="728338"/>
                  </a:lnTo>
                  <a:lnTo>
                    <a:pt x="74419" y="566014"/>
                  </a:lnTo>
                  <a:lnTo>
                    <a:pt x="0" y="566014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Rectangle 7"/>
            <p:cNvSpPr txBox="1">
              <a:spLocks noChangeArrowheads="1"/>
            </p:cNvSpPr>
            <p:nvPr/>
          </p:nvSpPr>
          <p:spPr bwMode="auto">
            <a:xfrm flipH="1">
              <a:off x="3339815" y="619359"/>
              <a:ext cx="2338784" cy="730288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600" b="1" dirty="0">
                  <a:latin typeface="+mj-lt"/>
                  <a:ea typeface="黑体" panose="02010609060101010101" pitchFamily="49" charset="-122"/>
                </a:rPr>
                <a:t>总复习</a:t>
              </a:r>
              <a:endParaRPr lang="zh-CN" altLang="en-US" sz="36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92920"/>
            <a:ext cx="1439862" cy="141319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172" name="TextBox 12"/>
          <p:cNvSpPr txBox="1">
            <a:spLocks noChangeArrowheads="1"/>
          </p:cNvSpPr>
          <p:nvPr/>
        </p:nvSpPr>
        <p:spPr bwMode="auto">
          <a:xfrm>
            <a:off x="3924300" y="2009769"/>
            <a:ext cx="4437063" cy="97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数与代数（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238" y="80963"/>
            <a:ext cx="5857875" cy="584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627063" y="836613"/>
            <a:ext cx="80010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同学们，回忆一下我们学过的</a:t>
            </a:r>
            <a:r>
              <a:rPr lang="zh-CN" altLang="en-US" sz="3000" b="1" dirty="0">
                <a:latin typeface="宋体" panose="02010600030101010101" pitchFamily="2" charset="-122"/>
                <a:ea typeface="黑体" panose="02010609060101010101" pitchFamily="49" charset="-122"/>
              </a:rPr>
              <a:t>“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因数和倍数</a:t>
            </a:r>
            <a:r>
              <a:rPr lang="zh-CN" altLang="en-US" sz="3000" b="1" dirty="0">
                <a:latin typeface="宋体" panose="02010600030101010101" pitchFamily="2" charset="-122"/>
                <a:ea typeface="黑体" panose="02010609060101010101" pitchFamily="49" charset="-122"/>
              </a:rPr>
              <a:t>”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，你知道了哪些知识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5" name="Group 46"/>
          <p:cNvGrpSpPr/>
          <p:nvPr/>
        </p:nvGrpSpPr>
        <p:grpSpPr bwMode="auto">
          <a:xfrm>
            <a:off x="4684714" y="1631601"/>
            <a:ext cx="3795713" cy="1825625"/>
            <a:chOff x="2884" y="1344"/>
            <a:chExt cx="2391" cy="1150"/>
          </a:xfrm>
        </p:grpSpPr>
        <p:pic>
          <p:nvPicPr>
            <p:cNvPr id="9229" name="Picture 4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8254" b="-7635"/>
            <a:stretch>
              <a:fillRect/>
            </a:stretch>
          </p:blipFill>
          <p:spPr bwMode="auto">
            <a:xfrm>
              <a:off x="4757" y="1344"/>
              <a:ext cx="518" cy="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0" name="AutoShape 27"/>
            <p:cNvSpPr>
              <a:spLocks noChangeArrowheads="1"/>
            </p:cNvSpPr>
            <p:nvPr/>
          </p:nvSpPr>
          <p:spPr bwMode="auto">
            <a:xfrm>
              <a:off x="2884" y="1716"/>
              <a:ext cx="1768" cy="364"/>
            </a:xfrm>
            <a:prstGeom prst="wedgeRoundRectCallout">
              <a:avLst>
                <a:gd name="adj1" fmla="val 55815"/>
                <a:gd name="adj2" fmla="val 338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有因数和倍数。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Group 55"/>
          <p:cNvGrpSpPr/>
          <p:nvPr/>
        </p:nvGrpSpPr>
        <p:grpSpPr bwMode="auto">
          <a:xfrm>
            <a:off x="804663" y="2064989"/>
            <a:ext cx="3621088" cy="1223963"/>
            <a:chOff x="567" y="1869"/>
            <a:chExt cx="2281" cy="771"/>
          </a:xfrm>
        </p:grpSpPr>
        <p:pic>
          <p:nvPicPr>
            <p:cNvPr id="9227" name="Picture 4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1869"/>
              <a:ext cx="459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8" name="AutoShape 27"/>
            <p:cNvSpPr>
              <a:spLocks noChangeArrowheads="1"/>
            </p:cNvSpPr>
            <p:nvPr/>
          </p:nvSpPr>
          <p:spPr bwMode="auto">
            <a:xfrm>
              <a:off x="1191" y="1969"/>
              <a:ext cx="1657" cy="375"/>
            </a:xfrm>
            <a:prstGeom prst="wedgeRoundRectCallout">
              <a:avLst>
                <a:gd name="adj1" fmla="val -56315"/>
                <a:gd name="adj2" fmla="val -1111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有质数和合数。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Group 61"/>
          <p:cNvGrpSpPr/>
          <p:nvPr/>
        </p:nvGrpSpPr>
        <p:grpSpPr bwMode="auto">
          <a:xfrm>
            <a:off x="1763615" y="3309590"/>
            <a:ext cx="4278313" cy="1422400"/>
            <a:chOff x="3430" y="2125"/>
            <a:chExt cx="2695" cy="896"/>
          </a:xfrm>
        </p:grpSpPr>
        <p:pic>
          <p:nvPicPr>
            <p:cNvPr id="9225" name="Picture 4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0" y="2125"/>
              <a:ext cx="512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6" name="AutoShape 27"/>
            <p:cNvSpPr>
              <a:spLocks noChangeArrowheads="1"/>
            </p:cNvSpPr>
            <p:nvPr/>
          </p:nvSpPr>
          <p:spPr bwMode="auto">
            <a:xfrm>
              <a:off x="4103" y="2299"/>
              <a:ext cx="2022" cy="358"/>
            </a:xfrm>
            <a:prstGeom prst="wedgeRoundRectCallout">
              <a:avLst>
                <a:gd name="adj1" fmla="val -54963"/>
                <a:gd name="adj2" fmla="val -704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还有奇数和偶数。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buFont typeface="Arial" panose="020B0604020202020204" pitchFamily="34" charset="0"/>
                <a:buNone/>
              </a:pPr>
              <a:endParaRPr lang="en-US" altLang="zh-CN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773265" y="2940496"/>
            <a:ext cx="469106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的倍数、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的倍数、</a:t>
            </a:r>
            <a:r>
              <a:rPr lang="en-US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 kern="0" dirty="0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的倍数</a:t>
            </a:r>
            <a:endParaRPr lang="zh-CN" alt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391" name="文本框 3"/>
          <p:cNvSpPr txBox="1">
            <a:spLocks noChangeArrowheads="1"/>
          </p:cNvSpPr>
          <p:nvPr/>
        </p:nvSpPr>
        <p:spPr bwMode="auto">
          <a:xfrm>
            <a:off x="658813" y="65088"/>
            <a:ext cx="47164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一、谈话导入，复习回顾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238" y="80963"/>
            <a:ext cx="6469062" cy="584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19" name="TextBox 15"/>
          <p:cNvSpPr txBox="1">
            <a:spLocks noChangeArrowheads="1"/>
          </p:cNvSpPr>
          <p:nvPr/>
        </p:nvSpPr>
        <p:spPr bwMode="auto">
          <a:xfrm>
            <a:off x="358775" y="2216150"/>
            <a:ext cx="16573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0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3000" b="1" i="1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sz="30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" name="左大括号 33"/>
          <p:cNvSpPr/>
          <p:nvPr/>
        </p:nvSpPr>
        <p:spPr>
          <a:xfrm>
            <a:off x="1836420" y="1452245"/>
            <a:ext cx="287655" cy="2301875"/>
          </a:xfrm>
          <a:prstGeom prst="leftBrace">
            <a:avLst>
              <a:gd name="adj1" fmla="val 311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221" name="TextBox 15"/>
          <p:cNvSpPr txBox="1">
            <a:spLocks noChangeArrowheads="1"/>
          </p:cNvSpPr>
          <p:nvPr/>
        </p:nvSpPr>
        <p:spPr bwMode="auto">
          <a:xfrm>
            <a:off x="1952625" y="1155700"/>
            <a:ext cx="108108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因数</a:t>
            </a:r>
            <a:endParaRPr lang="zh-CN" altLang="en-US" sz="30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>
            <a:off x="2916238" y="1516063"/>
            <a:ext cx="23050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3" name="TextBox 15"/>
          <p:cNvSpPr txBox="1">
            <a:spLocks noChangeArrowheads="1"/>
          </p:cNvSpPr>
          <p:nvPr/>
        </p:nvSpPr>
        <p:spPr bwMode="auto">
          <a:xfrm>
            <a:off x="2555875" y="974725"/>
            <a:ext cx="29527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根据因数的个数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24" name="TextBox 15"/>
          <p:cNvSpPr txBox="1">
            <a:spLocks noChangeArrowheads="1"/>
          </p:cNvSpPr>
          <p:nvPr/>
        </p:nvSpPr>
        <p:spPr bwMode="auto">
          <a:xfrm>
            <a:off x="5005388" y="1155700"/>
            <a:ext cx="157003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自然数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左大括号 38"/>
          <p:cNvSpPr/>
          <p:nvPr/>
        </p:nvSpPr>
        <p:spPr>
          <a:xfrm>
            <a:off x="6431280" y="958215"/>
            <a:ext cx="229870" cy="979805"/>
          </a:xfrm>
          <a:prstGeom prst="leftBrace">
            <a:avLst>
              <a:gd name="adj1" fmla="val 311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226" name="TextBox 15"/>
          <p:cNvSpPr txBox="1">
            <a:spLocks noChangeArrowheads="1"/>
          </p:cNvSpPr>
          <p:nvPr/>
        </p:nvSpPr>
        <p:spPr bwMode="auto">
          <a:xfrm>
            <a:off x="6503988" y="679450"/>
            <a:ext cx="1081087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质数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27" name="TextBox 15"/>
          <p:cNvSpPr txBox="1">
            <a:spLocks noChangeArrowheads="1"/>
          </p:cNvSpPr>
          <p:nvPr/>
        </p:nvSpPr>
        <p:spPr bwMode="auto">
          <a:xfrm>
            <a:off x="7229475" y="3111500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偶数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28" name="TextBox 15"/>
          <p:cNvSpPr txBox="1">
            <a:spLocks noChangeArrowheads="1"/>
          </p:cNvSpPr>
          <p:nvPr/>
        </p:nvSpPr>
        <p:spPr bwMode="auto">
          <a:xfrm>
            <a:off x="2009775" y="3360738"/>
            <a:ext cx="108108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倍数</a:t>
            </a:r>
            <a:endParaRPr lang="zh-CN" altLang="en-US" sz="30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43" name="直接箭头连接符 42"/>
          <p:cNvCxnSpPr/>
          <p:nvPr/>
        </p:nvCxnSpPr>
        <p:spPr>
          <a:xfrm>
            <a:off x="2916238" y="3748088"/>
            <a:ext cx="86518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0" name="TextBox 15"/>
          <p:cNvSpPr txBox="1">
            <a:spLocks noChangeArrowheads="1"/>
          </p:cNvSpPr>
          <p:nvPr/>
        </p:nvSpPr>
        <p:spPr bwMode="auto">
          <a:xfrm>
            <a:off x="2808288" y="3276600"/>
            <a:ext cx="1081087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特征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31" name="TextBox 15"/>
          <p:cNvSpPr txBox="1">
            <a:spLocks noChangeArrowheads="1"/>
          </p:cNvSpPr>
          <p:nvPr/>
        </p:nvSpPr>
        <p:spPr bwMode="auto">
          <a:xfrm>
            <a:off x="3948113" y="2776538"/>
            <a:ext cx="180181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</a:t>
            </a:r>
            <a:endParaRPr lang="zh-CN" altLang="en-US" sz="30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32" name="TextBox 15"/>
          <p:cNvSpPr txBox="1">
            <a:spLocks noChangeArrowheads="1"/>
          </p:cNvSpPr>
          <p:nvPr/>
        </p:nvSpPr>
        <p:spPr bwMode="auto">
          <a:xfrm>
            <a:off x="3948113" y="3448050"/>
            <a:ext cx="180181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</a:t>
            </a:r>
            <a:endParaRPr lang="zh-CN" altLang="en-US" sz="30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33" name="TextBox 15"/>
          <p:cNvSpPr txBox="1">
            <a:spLocks noChangeArrowheads="1"/>
          </p:cNvSpPr>
          <p:nvPr/>
        </p:nvSpPr>
        <p:spPr bwMode="auto">
          <a:xfrm>
            <a:off x="3956050" y="4100513"/>
            <a:ext cx="180181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</a:t>
            </a:r>
            <a:endParaRPr lang="zh-CN" altLang="en-US" sz="30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8" name="左大括号 47"/>
          <p:cNvSpPr/>
          <p:nvPr/>
        </p:nvSpPr>
        <p:spPr>
          <a:xfrm>
            <a:off x="3895725" y="3121025"/>
            <a:ext cx="230505" cy="1316990"/>
          </a:xfrm>
          <a:prstGeom prst="leftBrace">
            <a:avLst>
              <a:gd name="adj1" fmla="val 311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9" name="直接箭头连接符 48"/>
          <p:cNvCxnSpPr/>
          <p:nvPr/>
        </p:nvCxnSpPr>
        <p:spPr>
          <a:xfrm>
            <a:off x="5502275" y="3128963"/>
            <a:ext cx="50323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6" name="TextBox 15"/>
          <p:cNvSpPr txBox="1">
            <a:spLocks noChangeArrowheads="1"/>
          </p:cNvSpPr>
          <p:nvPr/>
        </p:nvSpPr>
        <p:spPr bwMode="auto">
          <a:xfrm>
            <a:off x="5761038" y="2786063"/>
            <a:ext cx="15700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自然数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37" name="TextBox 15"/>
          <p:cNvSpPr txBox="1">
            <a:spLocks noChangeArrowheads="1"/>
          </p:cNvSpPr>
          <p:nvPr/>
        </p:nvSpPr>
        <p:spPr bwMode="auto">
          <a:xfrm>
            <a:off x="7229475" y="2433638"/>
            <a:ext cx="10795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奇数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38" name="TextBox 15"/>
          <p:cNvSpPr txBox="1">
            <a:spLocks noChangeArrowheads="1"/>
          </p:cNvSpPr>
          <p:nvPr/>
        </p:nvSpPr>
        <p:spPr bwMode="auto">
          <a:xfrm>
            <a:off x="6503988" y="1535113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合数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3" name="左大括号 52"/>
          <p:cNvSpPr/>
          <p:nvPr/>
        </p:nvSpPr>
        <p:spPr>
          <a:xfrm>
            <a:off x="7162800" y="2776220"/>
            <a:ext cx="168275" cy="671195"/>
          </a:xfrm>
          <a:prstGeom prst="leftBrace">
            <a:avLst>
              <a:gd name="adj1" fmla="val 311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TextBox 15"/>
          <p:cNvSpPr txBox="1">
            <a:spLocks noChangeArrowheads="1"/>
          </p:cNvSpPr>
          <p:nvPr/>
        </p:nvSpPr>
        <p:spPr bwMode="auto">
          <a:xfrm>
            <a:off x="6686550" y="1084263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文本框 3"/>
          <p:cNvSpPr txBox="1">
            <a:spLocks noChangeArrowheads="1"/>
          </p:cNvSpPr>
          <p:nvPr/>
        </p:nvSpPr>
        <p:spPr bwMode="auto">
          <a:xfrm>
            <a:off x="658813" y="65088"/>
            <a:ext cx="5490845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二、分类整理，建构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知识体系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251520" y="2787774"/>
            <a:ext cx="1657350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均不为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4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93775" y="973138"/>
            <a:ext cx="6386513" cy="3327400"/>
            <a:chOff x="1565" y="1533"/>
            <a:chExt cx="10058" cy="5240"/>
          </a:xfrm>
        </p:grpSpPr>
        <p:sp>
          <p:nvSpPr>
            <p:cNvPr id="4" name="云形标注 3"/>
            <p:cNvSpPr/>
            <p:nvPr/>
          </p:nvSpPr>
          <p:spPr bwMode="auto">
            <a:xfrm rot="180000">
              <a:off x="1565" y="1533"/>
              <a:ext cx="10058" cy="5240"/>
            </a:xfrm>
            <a:prstGeom prst="cloudCallout">
              <a:avLst>
                <a:gd name="adj1" fmla="val -43946"/>
                <a:gd name="adj2" fmla="val 63040"/>
              </a:avLst>
            </a:prstGeom>
            <a:solidFill>
              <a:srgbClr val="FAD6E8"/>
            </a:solidFill>
            <a:ln w="19050">
              <a:solidFill>
                <a:srgbClr val="E72D8B"/>
              </a:solidFill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+mn-ea"/>
              </a:endParaRPr>
            </a:p>
          </p:txBody>
        </p:sp>
        <p:sp>
          <p:nvSpPr>
            <p:cNvPr id="10244" name="矩形 2"/>
            <p:cNvSpPr>
              <a:spLocks noChangeArrowheads="1"/>
            </p:cNvSpPr>
            <p:nvPr/>
          </p:nvSpPr>
          <p:spPr bwMode="auto">
            <a:xfrm>
              <a:off x="2547" y="1990"/>
              <a:ext cx="8584" cy="4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3400" b="1" spc="-100" dirty="0">
                  <a:solidFill>
                    <a:srgbClr val="000000"/>
                  </a:solidFill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3400" b="1" spc="-100" dirty="0">
                  <a:solidFill>
                    <a:srgbClr val="000000"/>
                  </a:solidFill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你们认为本单元中最基本的概念是什么？你能从基本概念出发，把有关联的知识整理成一个图吗？</a:t>
              </a:r>
              <a:endParaRPr lang="zh-CN" altLang="en-US" sz="3400" b="1" spc="-100" dirty="0">
                <a:solidFill>
                  <a:srgbClr val="000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34" grpId="0" bldLvl="0" animBg="1"/>
      <p:bldP spid="9221" grpId="0"/>
      <p:bldP spid="9223" grpId="0"/>
      <p:bldP spid="9224" grpId="0"/>
      <p:bldP spid="39" grpId="0" bldLvl="0" animBg="1"/>
      <p:bldP spid="9226" grpId="0"/>
      <p:bldP spid="9227" grpId="0"/>
      <p:bldP spid="9228" grpId="0"/>
      <p:bldP spid="9230" grpId="0"/>
      <p:bldP spid="9231" grpId="0"/>
      <p:bldP spid="9232" grpId="0"/>
      <p:bldP spid="9233" grpId="0"/>
      <p:bldP spid="48" grpId="0" bldLvl="0" animBg="1"/>
      <p:bldP spid="9236" grpId="0"/>
      <p:bldP spid="9237" grpId="0"/>
      <p:bldP spid="9238" grpId="0"/>
      <p:bldP spid="53" grpId="0" bldLvl="0" animBg="1"/>
      <p:bldP spid="2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"/>
          <p:cNvSpPr>
            <a:spLocks noChangeArrowheads="1"/>
          </p:cNvSpPr>
          <p:nvPr/>
        </p:nvSpPr>
        <p:spPr bwMode="auto">
          <a:xfrm>
            <a:off x="695325" y="965200"/>
            <a:ext cx="8353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什么是公因数、最大公因数、公倍数、最小公倍数？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92100" y="987425"/>
            <a:ext cx="469900" cy="493713"/>
          </a:xfrm>
          <a:prstGeom prst="ellipse">
            <a:avLst/>
          </a:prstGeom>
          <a:solidFill>
            <a:srgbClr val="E72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 noProof="1">
                <a:latin typeface="Arial" panose="020B0604020202020204" pitchFamily="34" charset="0"/>
                <a:ea typeface="微软雅黑" panose="020B0503020204020204" pitchFamily="34" charset="-122"/>
              </a:rPr>
              <a:t>问</a:t>
            </a:r>
            <a:endParaRPr lang="zh-CN" altLang="en-US" sz="2800" b="1" noProof="1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9625" y="1635125"/>
            <a:ext cx="7524750" cy="22733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66675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两个自然数的公有的倍数叫公倍数，其中最小的一个</a:t>
            </a:r>
            <a:r>
              <a:rPr lang="en-US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(0</a:t>
            </a:r>
            <a:r>
              <a:rPr lang="zh-CN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除外</a:t>
            </a:r>
            <a:r>
              <a:rPr lang="en-US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叫最小公倍数，没有最大的公倍数</a:t>
            </a:r>
            <a:r>
              <a:rPr lang="zh-CN" altLang="en-US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两个自然数公有的因数叫公因数，最小的公因数是</a:t>
            </a:r>
            <a:r>
              <a:rPr lang="en-US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最大的公因数叫最大公因数</a:t>
            </a:r>
            <a:r>
              <a:rPr lang="zh-CN" altLang="en-US" sz="2800" b="1" kern="0" dirty="0">
                <a:solidFill>
                  <a:srgbClr val="E4443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solidFill>
                <a:srgbClr val="E44438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323850" y="815975"/>
            <a:ext cx="8351838" cy="1712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的倍数？哪些是质数？哪些是合数？哪些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是奇数？哪些是偶数？说一说你是怎样判断的。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291" name="矩形 38"/>
          <p:cNvSpPr>
            <a:spLocks noChangeArrowheads="1"/>
          </p:cNvSpPr>
          <p:nvPr/>
        </p:nvSpPr>
        <p:spPr bwMode="auto">
          <a:xfrm>
            <a:off x="684213" y="2541588"/>
            <a:ext cx="83518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56   79   87   195   204   630   22   31   57   65   78   83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9" name="矩形 41"/>
          <p:cNvSpPr>
            <a:spLocks noChangeArrowheads="1"/>
          </p:cNvSpPr>
          <p:nvPr/>
        </p:nvSpPr>
        <p:spPr bwMode="auto">
          <a:xfrm>
            <a:off x="1187450" y="3263900"/>
            <a:ext cx="67691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的倍数的特征，质数和合数的特征，奇数和偶数的特征判断。</a:t>
            </a:r>
            <a:endParaRPr lang="zh-CN" altLang="en-US" sz="2800" b="1" dirty="0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238" y="80963"/>
            <a:ext cx="6469062" cy="584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3"/>
          <p:cNvSpPr txBox="1">
            <a:spLocks noChangeArrowheads="1"/>
          </p:cNvSpPr>
          <p:nvPr/>
        </p:nvSpPr>
        <p:spPr bwMode="auto">
          <a:xfrm>
            <a:off x="658813" y="65088"/>
            <a:ext cx="55403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三、巩固练习，沟通各知识点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55923" y="661070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B535A"/>
                </a:solidFill>
              </a:rPr>
              <a:t>【</a:t>
            </a:r>
            <a:r>
              <a:rPr lang="zh-CN" altLang="en-US" sz="1400" b="1" dirty="0">
                <a:solidFill>
                  <a:srgbClr val="EB535A"/>
                </a:solidFill>
              </a:rPr>
              <a:t>选自教材</a:t>
            </a:r>
            <a:r>
              <a:rPr lang="en-US" altLang="zh-CN" sz="1400" b="1" dirty="0">
                <a:solidFill>
                  <a:srgbClr val="EB535A"/>
                </a:solidFill>
              </a:rPr>
              <a:t>P118 </a:t>
            </a:r>
            <a:r>
              <a:rPr lang="zh-CN" altLang="en-US" sz="14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B535A"/>
                </a:solidFill>
              </a:rPr>
              <a:t>1</a:t>
            </a:r>
            <a:r>
              <a:rPr lang="zh-CN" altLang="en-US" sz="1400" b="1" dirty="0">
                <a:solidFill>
                  <a:srgbClr val="EB535A"/>
                </a:solidFill>
              </a:rPr>
              <a:t>题</a:t>
            </a:r>
            <a:r>
              <a:rPr lang="en-US" altLang="zh-CN" sz="1400" b="1" dirty="0">
                <a:solidFill>
                  <a:srgbClr val="EB535A"/>
                </a:solidFill>
              </a:rPr>
              <a:t>】</a:t>
            </a:r>
            <a:endParaRPr lang="zh-CN" altLang="en-US" sz="14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38"/>
          <p:cNvSpPr>
            <a:spLocks noChangeArrowheads="1"/>
          </p:cNvSpPr>
          <p:nvPr/>
        </p:nvSpPr>
        <p:spPr bwMode="auto">
          <a:xfrm>
            <a:off x="684213" y="2541588"/>
            <a:ext cx="83518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56   79   87   195   204   630   22   31   57   65   78   83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19250" y="3048000"/>
            <a:ext cx="6913563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的倍数：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 dirty="0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的倍数：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195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 dirty="0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的倍数：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195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2800" b="1" dirty="0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55923" y="661070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B535A"/>
                </a:solidFill>
              </a:rPr>
              <a:t>【</a:t>
            </a:r>
            <a:r>
              <a:rPr lang="zh-CN" altLang="en-US" sz="1400" b="1" dirty="0">
                <a:solidFill>
                  <a:srgbClr val="EB535A"/>
                </a:solidFill>
              </a:rPr>
              <a:t>选自教材</a:t>
            </a:r>
            <a:r>
              <a:rPr lang="en-US" altLang="zh-CN" sz="1400" b="1" dirty="0">
                <a:solidFill>
                  <a:srgbClr val="EB535A"/>
                </a:solidFill>
              </a:rPr>
              <a:t>P118 </a:t>
            </a:r>
            <a:r>
              <a:rPr lang="zh-CN" altLang="en-US" sz="14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B535A"/>
                </a:solidFill>
              </a:rPr>
              <a:t>1</a:t>
            </a:r>
            <a:r>
              <a:rPr lang="zh-CN" altLang="en-US" sz="1400" b="1" dirty="0">
                <a:solidFill>
                  <a:srgbClr val="EB535A"/>
                </a:solidFill>
              </a:rPr>
              <a:t>题</a:t>
            </a:r>
            <a:r>
              <a:rPr lang="en-US" altLang="zh-CN" sz="1400" b="1" dirty="0">
                <a:solidFill>
                  <a:srgbClr val="EB535A"/>
                </a:solidFill>
              </a:rPr>
              <a:t>】</a:t>
            </a:r>
            <a:endParaRPr lang="zh-CN" altLang="en-US" sz="1400" b="1" dirty="0">
              <a:solidFill>
                <a:srgbClr val="EB535A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850" y="815975"/>
            <a:ext cx="8351838" cy="1712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的倍数？哪些是质数？哪些是合数？哪些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是奇数？哪些是偶数？说一说你是怎样判断的。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矩形 38"/>
          <p:cNvSpPr>
            <a:spLocks noChangeArrowheads="1"/>
          </p:cNvSpPr>
          <p:nvPr/>
        </p:nvSpPr>
        <p:spPr bwMode="auto">
          <a:xfrm>
            <a:off x="684213" y="2541588"/>
            <a:ext cx="83518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56   79   87   195   204   630   22   31   57   65   78   83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84213" y="3192463"/>
            <a:ext cx="83518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质数：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79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合数：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55923" y="661070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B535A"/>
                </a:solidFill>
              </a:rPr>
              <a:t>【</a:t>
            </a:r>
            <a:r>
              <a:rPr lang="zh-CN" altLang="en-US" sz="1400" b="1" dirty="0">
                <a:solidFill>
                  <a:srgbClr val="EB535A"/>
                </a:solidFill>
              </a:rPr>
              <a:t>选自教材</a:t>
            </a:r>
            <a:r>
              <a:rPr lang="en-US" altLang="zh-CN" sz="1400" b="1" dirty="0">
                <a:solidFill>
                  <a:srgbClr val="EB535A"/>
                </a:solidFill>
              </a:rPr>
              <a:t>P118 </a:t>
            </a:r>
            <a:r>
              <a:rPr lang="zh-CN" altLang="en-US" sz="14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B535A"/>
                </a:solidFill>
              </a:rPr>
              <a:t>1</a:t>
            </a:r>
            <a:r>
              <a:rPr lang="zh-CN" altLang="en-US" sz="1400" b="1" dirty="0">
                <a:solidFill>
                  <a:srgbClr val="EB535A"/>
                </a:solidFill>
              </a:rPr>
              <a:t>题</a:t>
            </a:r>
            <a:r>
              <a:rPr lang="en-US" altLang="zh-CN" sz="1400" b="1" dirty="0">
                <a:solidFill>
                  <a:srgbClr val="EB535A"/>
                </a:solidFill>
              </a:rPr>
              <a:t>】</a:t>
            </a:r>
            <a:endParaRPr lang="zh-CN" altLang="en-US" sz="1400" b="1" dirty="0">
              <a:solidFill>
                <a:srgbClr val="EB535A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850" y="815975"/>
            <a:ext cx="8351838" cy="1712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的倍数？哪些是质数？哪些是合数？哪些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是奇数？哪些是偶数？说一说你是怎样判断的。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矩形 38"/>
          <p:cNvSpPr>
            <a:spLocks noChangeArrowheads="1"/>
          </p:cNvSpPr>
          <p:nvPr/>
        </p:nvSpPr>
        <p:spPr bwMode="auto">
          <a:xfrm>
            <a:off x="684213" y="2541588"/>
            <a:ext cx="83518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56   79   87   195   204   630   22   31   57   65   78   83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84213" y="3192463"/>
            <a:ext cx="83518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奇数：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79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偶数：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55923" y="661070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B535A"/>
                </a:solidFill>
              </a:rPr>
              <a:t>【</a:t>
            </a:r>
            <a:r>
              <a:rPr lang="zh-CN" altLang="en-US" sz="1400" b="1" dirty="0">
                <a:solidFill>
                  <a:srgbClr val="EB535A"/>
                </a:solidFill>
              </a:rPr>
              <a:t>选自教材</a:t>
            </a:r>
            <a:r>
              <a:rPr lang="en-US" altLang="zh-CN" sz="1400" b="1" dirty="0">
                <a:solidFill>
                  <a:srgbClr val="EB535A"/>
                </a:solidFill>
              </a:rPr>
              <a:t>P118 </a:t>
            </a:r>
            <a:r>
              <a:rPr lang="zh-CN" altLang="en-US" sz="14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B535A"/>
                </a:solidFill>
              </a:rPr>
              <a:t>1</a:t>
            </a:r>
            <a:r>
              <a:rPr lang="zh-CN" altLang="en-US" sz="1400" b="1" dirty="0">
                <a:solidFill>
                  <a:srgbClr val="EB535A"/>
                </a:solidFill>
              </a:rPr>
              <a:t>题</a:t>
            </a:r>
            <a:r>
              <a:rPr lang="en-US" altLang="zh-CN" sz="1400" b="1" dirty="0">
                <a:solidFill>
                  <a:srgbClr val="EB535A"/>
                </a:solidFill>
              </a:rPr>
              <a:t>】</a:t>
            </a:r>
            <a:endParaRPr lang="zh-CN" altLang="en-US" sz="1400" b="1" dirty="0">
              <a:solidFill>
                <a:srgbClr val="EB535A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850" y="815975"/>
            <a:ext cx="8351838" cy="1712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的倍数？哪些是质数？哪些是合数？哪些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是奇数？哪些是偶数？说一说你是怎样判断的。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4"/>
          <p:cNvSpPr>
            <a:spLocks noChangeArrowheads="1"/>
          </p:cNvSpPr>
          <p:nvPr/>
        </p:nvSpPr>
        <p:spPr bwMode="auto">
          <a:xfrm>
            <a:off x="396082" y="1341513"/>
            <a:ext cx="8747918" cy="263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）两个合数相乘，积还是合数。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）两个不同质数的公因数只有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）一个数的因数一定比它的倍数小。   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）两个数的最小公倍数是这两个数最大公因数的倍数。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）最小的质数是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1" name="矩形 2"/>
          <p:cNvSpPr>
            <a:spLocks noChangeArrowheads="1"/>
          </p:cNvSpPr>
          <p:nvPr/>
        </p:nvSpPr>
        <p:spPr bwMode="auto">
          <a:xfrm>
            <a:off x="251520" y="778600"/>
            <a:ext cx="835183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Tx/>
              <a:buAutoNum type="arabicPeriod" startAt="2"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判断下面的说法是否正确，并说一说你的理由。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37373" y="464473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B535A"/>
                </a:solidFill>
              </a:rPr>
              <a:t>【</a:t>
            </a:r>
            <a:r>
              <a:rPr lang="zh-CN" altLang="en-US" sz="1400" b="1" dirty="0">
                <a:solidFill>
                  <a:srgbClr val="EB535A"/>
                </a:solidFill>
              </a:rPr>
              <a:t>选自教材</a:t>
            </a:r>
            <a:r>
              <a:rPr lang="en-US" altLang="zh-CN" sz="1400" b="1" dirty="0">
                <a:solidFill>
                  <a:srgbClr val="EB535A"/>
                </a:solidFill>
              </a:rPr>
              <a:t>P118 </a:t>
            </a:r>
            <a:r>
              <a:rPr lang="zh-CN" altLang="en-US" sz="14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B535A"/>
                </a:solidFill>
              </a:rPr>
              <a:t>2</a:t>
            </a:r>
            <a:r>
              <a:rPr lang="zh-CN" altLang="en-US" sz="1400" b="1" dirty="0">
                <a:solidFill>
                  <a:srgbClr val="EB535A"/>
                </a:solidFill>
              </a:rPr>
              <a:t>题</a:t>
            </a:r>
            <a:r>
              <a:rPr lang="en-US" altLang="zh-CN" sz="1400" b="1" dirty="0">
                <a:solidFill>
                  <a:srgbClr val="EB535A"/>
                </a:solidFill>
              </a:rPr>
              <a:t>】</a:t>
            </a:r>
            <a:endParaRPr lang="zh-CN" altLang="en-US" sz="1400" b="1" dirty="0">
              <a:solidFill>
                <a:srgbClr val="EB535A"/>
              </a:solidFill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79512" y="1341513"/>
            <a:ext cx="437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79512" y="1925419"/>
            <a:ext cx="437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79512" y="2399191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83957" y="2896818"/>
            <a:ext cx="4337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79512" y="3437732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0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ChangeArrowheads="1"/>
          </p:cNvSpPr>
          <p:nvPr/>
        </p:nvSpPr>
        <p:spPr bwMode="auto">
          <a:xfrm>
            <a:off x="336550" y="592138"/>
            <a:ext cx="85661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找出下面每组数的最大公因数和最小公倍数，以其中一组为例，说一说你是怎样找到的。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508000" y="1773238"/>
            <a:ext cx="15271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4 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1947863" y="1773238"/>
            <a:ext cx="17827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413" name="Text Box 2"/>
          <p:cNvSpPr txBox="1">
            <a:spLocks noChangeArrowheads="1"/>
          </p:cNvSpPr>
          <p:nvPr/>
        </p:nvSpPr>
        <p:spPr bwMode="auto">
          <a:xfrm>
            <a:off x="3730625" y="1773238"/>
            <a:ext cx="16446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414" name="Text Box 2"/>
          <p:cNvSpPr txBox="1">
            <a:spLocks noChangeArrowheads="1"/>
          </p:cNvSpPr>
          <p:nvPr/>
        </p:nvSpPr>
        <p:spPr bwMode="auto">
          <a:xfrm>
            <a:off x="5508625" y="1773238"/>
            <a:ext cx="15271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415" name="Text Box 2"/>
          <p:cNvSpPr txBox="1">
            <a:spLocks noChangeArrowheads="1"/>
          </p:cNvSpPr>
          <p:nvPr/>
        </p:nvSpPr>
        <p:spPr bwMode="auto">
          <a:xfrm>
            <a:off x="7069138" y="1773238"/>
            <a:ext cx="152558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58813" y="2487613"/>
            <a:ext cx="74866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658813" y="3078163"/>
            <a:ext cx="74866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58813" y="3668713"/>
            <a:ext cx="74866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06647" y="308173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B535A"/>
                </a:solidFill>
              </a:rPr>
              <a:t>【</a:t>
            </a:r>
            <a:r>
              <a:rPr lang="zh-CN" altLang="en-US" sz="1400" b="1" dirty="0">
                <a:solidFill>
                  <a:srgbClr val="EB535A"/>
                </a:solidFill>
              </a:rPr>
              <a:t>选自教材</a:t>
            </a:r>
            <a:r>
              <a:rPr lang="en-US" altLang="zh-CN" sz="1400" b="1" dirty="0">
                <a:solidFill>
                  <a:srgbClr val="EB535A"/>
                </a:solidFill>
              </a:rPr>
              <a:t>P118 </a:t>
            </a:r>
            <a:r>
              <a:rPr lang="zh-CN" altLang="en-US" sz="14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B535A"/>
                </a:solidFill>
              </a:rPr>
              <a:t>3</a:t>
            </a:r>
            <a:r>
              <a:rPr lang="zh-CN" altLang="en-US" sz="1400" b="1" dirty="0">
                <a:solidFill>
                  <a:srgbClr val="EB535A"/>
                </a:solidFill>
              </a:rPr>
              <a:t>题</a:t>
            </a:r>
            <a:r>
              <a:rPr lang="en-US" altLang="zh-CN" sz="1400" b="1" dirty="0">
                <a:solidFill>
                  <a:srgbClr val="EB535A"/>
                </a:solidFill>
              </a:rPr>
              <a:t>】</a:t>
            </a:r>
            <a:endParaRPr lang="zh-CN" altLang="en-US" sz="14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336550" y="592138"/>
            <a:ext cx="85661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找出下面每组数的最大公因数和最小公倍数，以其中一组为例，说一说你是怎样找到的。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508000" y="1773238"/>
            <a:ext cx="15271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4 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436" name="Text Box 2"/>
          <p:cNvSpPr txBox="1">
            <a:spLocks noChangeArrowheads="1"/>
          </p:cNvSpPr>
          <p:nvPr/>
        </p:nvSpPr>
        <p:spPr bwMode="auto">
          <a:xfrm>
            <a:off x="1947863" y="1773238"/>
            <a:ext cx="17827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437" name="Text Box 2"/>
          <p:cNvSpPr txBox="1">
            <a:spLocks noChangeArrowheads="1"/>
          </p:cNvSpPr>
          <p:nvPr/>
        </p:nvSpPr>
        <p:spPr bwMode="auto">
          <a:xfrm>
            <a:off x="3730625" y="1773238"/>
            <a:ext cx="16446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438" name="Text Box 2"/>
          <p:cNvSpPr txBox="1">
            <a:spLocks noChangeArrowheads="1"/>
          </p:cNvSpPr>
          <p:nvPr/>
        </p:nvSpPr>
        <p:spPr bwMode="auto">
          <a:xfrm>
            <a:off x="5508625" y="1773238"/>
            <a:ext cx="15271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439" name="Text Box 2"/>
          <p:cNvSpPr txBox="1">
            <a:spLocks noChangeArrowheads="1"/>
          </p:cNvSpPr>
          <p:nvPr/>
        </p:nvSpPr>
        <p:spPr bwMode="auto">
          <a:xfrm>
            <a:off x="7069138" y="1773238"/>
            <a:ext cx="152558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58813" y="2487613"/>
            <a:ext cx="74866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58813" y="3078163"/>
            <a:ext cx="74866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06647" y="308173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B535A"/>
                </a:solidFill>
              </a:rPr>
              <a:t>【</a:t>
            </a:r>
            <a:r>
              <a:rPr lang="zh-CN" altLang="en-US" sz="1400" b="1" dirty="0">
                <a:solidFill>
                  <a:srgbClr val="EB535A"/>
                </a:solidFill>
              </a:rPr>
              <a:t>选自教材</a:t>
            </a:r>
            <a:r>
              <a:rPr lang="en-US" altLang="zh-CN" sz="1400" b="1" dirty="0">
                <a:solidFill>
                  <a:srgbClr val="EB535A"/>
                </a:solidFill>
              </a:rPr>
              <a:t>P118 </a:t>
            </a:r>
            <a:r>
              <a:rPr lang="zh-CN" altLang="en-US" sz="14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B535A"/>
                </a:solidFill>
              </a:rPr>
              <a:t>3</a:t>
            </a:r>
            <a:r>
              <a:rPr lang="zh-CN" altLang="en-US" sz="1400" b="1" dirty="0">
                <a:solidFill>
                  <a:srgbClr val="EB535A"/>
                </a:solidFill>
              </a:rPr>
              <a:t>题</a:t>
            </a:r>
            <a:r>
              <a:rPr lang="en-US" altLang="zh-CN" sz="1400" b="1" dirty="0">
                <a:solidFill>
                  <a:srgbClr val="EB535A"/>
                </a:solidFill>
              </a:rPr>
              <a:t>】</a:t>
            </a:r>
            <a:endParaRPr lang="zh-CN" altLang="en-US" sz="14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 txBox="1">
            <a:spLocks noChangeArrowheads="1"/>
          </p:cNvSpPr>
          <p:nvPr/>
        </p:nvSpPr>
        <p:spPr bwMode="auto">
          <a:xfrm>
            <a:off x="288925" y="608013"/>
            <a:ext cx="856615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食品店有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多个松花蛋。如果把它们装进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个一排的蛋托中，正好装完；如果把它们装进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个一排的蛋托中，也正好装完。一共有多少个松花蛋？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84212" y="3055938"/>
            <a:ext cx="7992243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的公倍数中比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多一点的是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，所以一共有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个松花蛋。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06647" y="308173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B535A"/>
                </a:solidFill>
              </a:rPr>
              <a:t>【</a:t>
            </a:r>
            <a:r>
              <a:rPr lang="zh-CN" altLang="en-US" sz="1400" b="1" dirty="0">
                <a:solidFill>
                  <a:srgbClr val="EB535A"/>
                </a:solidFill>
              </a:rPr>
              <a:t>选自教材</a:t>
            </a:r>
            <a:r>
              <a:rPr lang="en-US" altLang="zh-CN" sz="1400" b="1" dirty="0">
                <a:solidFill>
                  <a:srgbClr val="EB535A"/>
                </a:solidFill>
              </a:rPr>
              <a:t>P118 </a:t>
            </a:r>
            <a:r>
              <a:rPr lang="zh-CN" altLang="en-US" sz="1400" b="1" dirty="0">
                <a:solidFill>
                  <a:srgbClr val="EB535A"/>
                </a:solidFill>
              </a:rPr>
              <a:t>练习二十八 第</a:t>
            </a:r>
            <a:r>
              <a:rPr lang="en-US" altLang="zh-CN" sz="1400" b="1" dirty="0">
                <a:solidFill>
                  <a:srgbClr val="EB535A"/>
                </a:solidFill>
              </a:rPr>
              <a:t>4</a:t>
            </a:r>
            <a:r>
              <a:rPr lang="zh-CN" altLang="en-US" sz="1400" b="1" dirty="0">
                <a:solidFill>
                  <a:srgbClr val="EB535A"/>
                </a:solidFill>
              </a:rPr>
              <a:t>题</a:t>
            </a:r>
            <a:r>
              <a:rPr lang="en-US" altLang="zh-CN" sz="1400" b="1" dirty="0">
                <a:solidFill>
                  <a:srgbClr val="EB535A"/>
                </a:solidFill>
              </a:rPr>
              <a:t>】</a:t>
            </a:r>
            <a:endParaRPr lang="zh-CN" altLang="en-US" sz="1400" b="1" dirty="0">
              <a:solidFill>
                <a:srgbClr val="EB535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>
            <a:spLocks noChangeArrowheads="1"/>
          </p:cNvSpPr>
          <p:nvPr/>
        </p:nvSpPr>
        <p:spPr bwMode="auto">
          <a:xfrm>
            <a:off x="296863" y="608013"/>
            <a:ext cx="8569325" cy="31686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填一填。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992505" indent="-992505" eaLnBrk="1" hangingPunct="1">
              <a:lnSpc>
                <a:spcPct val="120000"/>
              </a:lnSpc>
              <a:defRPr/>
            </a:pP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）一个三位数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□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要使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这个数是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的倍数，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□里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可以填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      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；要使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这个数是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的倍数，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□里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可以填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；要使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这个数是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的倍数，□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可以填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  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3563888" y="1816100"/>
            <a:ext cx="16557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0,2,4,6,8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5364088" y="2417763"/>
            <a:ext cx="792162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0,5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6300192" y="2963863"/>
            <a:ext cx="10858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1,4,7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395536" y="1059582"/>
            <a:ext cx="8136904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992505" indent="-9925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）一个三位数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□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，当它是偶数时，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□里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最小填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 )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当它是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的倍数时，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□里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最大填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；当它既是奇数，又是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的倍数时，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□里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填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  )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3347864" y="1635646"/>
            <a:ext cx="504825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3347864" y="2211710"/>
            <a:ext cx="503238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4932040" y="2855045"/>
            <a:ext cx="83661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1,7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144588" y="1895475"/>
            <a:ext cx="6911975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（答案不唯一）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既不是质数也不是合数；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是最小的质数，而且是唯一一个既是偶数又是质数的数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zh-CN" sz="32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369888" y="611188"/>
            <a:ext cx="84613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6.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找与众不同的数。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7      4      13      2      5      1      9      19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436563" y="450850"/>
            <a:ext cx="8353425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7.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小明爸爸的电话号码是个八位数：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86ABCDEF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这个电话号码满足下面的条件：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A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以内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的最大倍数；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是最小的合数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是最小的质数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加上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就是最小的合数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E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是任何自然数的因数；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F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有因数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这个电话号码是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                    )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4211960" y="4011910"/>
            <a:ext cx="1944216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86842315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5"/>
          <p:cNvSpPr txBox="1">
            <a:spLocks noChangeArrowheads="1"/>
          </p:cNvSpPr>
          <p:nvPr/>
        </p:nvSpPr>
        <p:spPr bwMode="auto">
          <a:xfrm>
            <a:off x="503238" y="2300288"/>
            <a:ext cx="16573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i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000" b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000" b="1" i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30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sz="30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左大括号 25"/>
          <p:cNvSpPr/>
          <p:nvPr/>
        </p:nvSpPr>
        <p:spPr>
          <a:xfrm>
            <a:off x="2052638" y="1166813"/>
            <a:ext cx="287337" cy="3025775"/>
          </a:xfrm>
          <a:prstGeom prst="leftBrace">
            <a:avLst>
              <a:gd name="adj1" fmla="val 311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580" name="TextBox 15"/>
          <p:cNvSpPr txBox="1">
            <a:spLocks noChangeArrowheads="1"/>
          </p:cNvSpPr>
          <p:nvPr/>
        </p:nvSpPr>
        <p:spPr bwMode="auto">
          <a:xfrm>
            <a:off x="2097088" y="1239838"/>
            <a:ext cx="108108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因数</a:t>
            </a:r>
            <a:endParaRPr lang="zh-CN" altLang="en-US" sz="30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8" name="直接箭头连接符 27"/>
          <p:cNvCxnSpPr/>
          <p:nvPr/>
        </p:nvCxnSpPr>
        <p:spPr>
          <a:xfrm>
            <a:off x="3060700" y="1600200"/>
            <a:ext cx="23050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2" name="TextBox 15"/>
          <p:cNvSpPr txBox="1">
            <a:spLocks noChangeArrowheads="1"/>
          </p:cNvSpPr>
          <p:nvPr/>
        </p:nvSpPr>
        <p:spPr bwMode="auto">
          <a:xfrm>
            <a:off x="2700338" y="1058863"/>
            <a:ext cx="2952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根据因数的个数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83" name="TextBox 15"/>
          <p:cNvSpPr txBox="1">
            <a:spLocks noChangeArrowheads="1"/>
          </p:cNvSpPr>
          <p:nvPr/>
        </p:nvSpPr>
        <p:spPr bwMode="auto">
          <a:xfrm>
            <a:off x="5149850" y="1239838"/>
            <a:ext cx="1570038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自然数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" name="左大括号 30"/>
          <p:cNvSpPr/>
          <p:nvPr/>
        </p:nvSpPr>
        <p:spPr>
          <a:xfrm>
            <a:off x="6575425" y="933450"/>
            <a:ext cx="230188" cy="1206500"/>
          </a:xfrm>
          <a:prstGeom prst="leftBrace">
            <a:avLst>
              <a:gd name="adj1" fmla="val 311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585" name="TextBox 15"/>
          <p:cNvSpPr txBox="1">
            <a:spLocks noChangeArrowheads="1"/>
          </p:cNvSpPr>
          <p:nvPr/>
        </p:nvSpPr>
        <p:spPr bwMode="auto">
          <a:xfrm>
            <a:off x="6648450" y="763588"/>
            <a:ext cx="108108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质数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6" name="TextBox 15"/>
          <p:cNvSpPr txBox="1">
            <a:spLocks noChangeArrowheads="1"/>
          </p:cNvSpPr>
          <p:nvPr/>
        </p:nvSpPr>
        <p:spPr bwMode="auto">
          <a:xfrm>
            <a:off x="7373938" y="3195638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偶数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7" name="TextBox 15"/>
          <p:cNvSpPr txBox="1">
            <a:spLocks noChangeArrowheads="1"/>
          </p:cNvSpPr>
          <p:nvPr/>
        </p:nvSpPr>
        <p:spPr bwMode="auto">
          <a:xfrm>
            <a:off x="2154238" y="3444875"/>
            <a:ext cx="108108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倍数</a:t>
            </a:r>
            <a:endParaRPr lang="zh-CN" altLang="en-US" sz="30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>
            <a:off x="3060700" y="3832225"/>
            <a:ext cx="865188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9" name="TextBox 15"/>
          <p:cNvSpPr txBox="1">
            <a:spLocks noChangeArrowheads="1"/>
          </p:cNvSpPr>
          <p:nvPr/>
        </p:nvSpPr>
        <p:spPr bwMode="auto">
          <a:xfrm>
            <a:off x="2952750" y="3360738"/>
            <a:ext cx="10810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特征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90" name="TextBox 15"/>
          <p:cNvSpPr txBox="1">
            <a:spLocks noChangeArrowheads="1"/>
          </p:cNvSpPr>
          <p:nvPr/>
        </p:nvSpPr>
        <p:spPr bwMode="auto">
          <a:xfrm>
            <a:off x="4092575" y="2860675"/>
            <a:ext cx="180181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的倍数</a:t>
            </a:r>
            <a:endParaRPr lang="zh-CN" altLang="en-US" sz="30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91" name="TextBox 15"/>
          <p:cNvSpPr txBox="1">
            <a:spLocks noChangeArrowheads="1"/>
          </p:cNvSpPr>
          <p:nvPr/>
        </p:nvSpPr>
        <p:spPr bwMode="auto">
          <a:xfrm>
            <a:off x="4092575" y="3532188"/>
            <a:ext cx="180181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的倍数</a:t>
            </a:r>
            <a:endParaRPr lang="zh-CN" altLang="en-US" sz="30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92" name="TextBox 15"/>
          <p:cNvSpPr txBox="1">
            <a:spLocks noChangeArrowheads="1"/>
          </p:cNvSpPr>
          <p:nvPr/>
        </p:nvSpPr>
        <p:spPr bwMode="auto">
          <a:xfrm>
            <a:off x="4100513" y="4184650"/>
            <a:ext cx="180181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的倍数</a:t>
            </a:r>
            <a:endParaRPr lang="zh-CN" altLang="en-US" sz="30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左大括号 39"/>
          <p:cNvSpPr/>
          <p:nvPr/>
        </p:nvSpPr>
        <p:spPr>
          <a:xfrm>
            <a:off x="4040188" y="2997200"/>
            <a:ext cx="230187" cy="1682750"/>
          </a:xfrm>
          <a:prstGeom prst="leftBrace">
            <a:avLst>
              <a:gd name="adj1" fmla="val 311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1" name="直接箭头连接符 40"/>
          <p:cNvCxnSpPr/>
          <p:nvPr/>
        </p:nvCxnSpPr>
        <p:spPr>
          <a:xfrm>
            <a:off x="5646738" y="3213100"/>
            <a:ext cx="50323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5" name="TextBox 15"/>
          <p:cNvSpPr txBox="1">
            <a:spLocks noChangeArrowheads="1"/>
          </p:cNvSpPr>
          <p:nvPr/>
        </p:nvSpPr>
        <p:spPr bwMode="auto">
          <a:xfrm>
            <a:off x="5905500" y="2870200"/>
            <a:ext cx="157003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自然数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96" name="TextBox 15"/>
          <p:cNvSpPr txBox="1">
            <a:spLocks noChangeArrowheads="1"/>
          </p:cNvSpPr>
          <p:nvPr/>
        </p:nvSpPr>
        <p:spPr bwMode="auto">
          <a:xfrm>
            <a:off x="7373938" y="2517775"/>
            <a:ext cx="10795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奇数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97" name="TextBox 15"/>
          <p:cNvSpPr txBox="1">
            <a:spLocks noChangeArrowheads="1"/>
          </p:cNvSpPr>
          <p:nvPr/>
        </p:nvSpPr>
        <p:spPr bwMode="auto">
          <a:xfrm>
            <a:off x="6648450" y="1619250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合数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左大括号 44"/>
          <p:cNvSpPr/>
          <p:nvPr/>
        </p:nvSpPr>
        <p:spPr>
          <a:xfrm>
            <a:off x="7307263" y="2627313"/>
            <a:ext cx="228600" cy="1079500"/>
          </a:xfrm>
          <a:prstGeom prst="leftBrace">
            <a:avLst>
              <a:gd name="adj1" fmla="val 311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599" name="TextBox 15"/>
          <p:cNvSpPr txBox="1">
            <a:spLocks noChangeArrowheads="1"/>
          </p:cNvSpPr>
          <p:nvPr/>
        </p:nvSpPr>
        <p:spPr bwMode="auto">
          <a:xfrm>
            <a:off x="6831013" y="1168400"/>
            <a:ext cx="10795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4600" name="组合 4"/>
          <p:cNvGrpSpPr/>
          <p:nvPr/>
        </p:nvGrpSpPr>
        <p:grpSpPr bwMode="auto">
          <a:xfrm>
            <a:off x="122238" y="65088"/>
            <a:ext cx="3933825" cy="600075"/>
            <a:chOff x="121920" y="64453"/>
            <a:chExt cx="3934842" cy="600023"/>
          </a:xfrm>
        </p:grpSpPr>
        <p:grpSp>
          <p:nvGrpSpPr>
            <p:cNvPr id="4" name="组合 3"/>
            <p:cNvGrpSpPr/>
            <p:nvPr/>
          </p:nvGrpSpPr>
          <p:grpSpPr>
            <a:xfrm>
              <a:off x="121920" y="78789"/>
              <a:ext cx="3934842" cy="585687"/>
              <a:chOff x="121920" y="78789"/>
              <a:chExt cx="3934842" cy="585687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1"/>
              <a:srcRect r="37044"/>
              <a:stretch>
                <a:fillRect/>
              </a:stretch>
            </p:blipFill>
            <p:spPr>
              <a:xfrm>
                <a:off x="121920" y="81276"/>
                <a:ext cx="1975168" cy="583200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 rotWithShape="1">
              <a:blip r:embed="rId1"/>
              <a:srcRect l="37044"/>
              <a:stretch>
                <a:fillRect/>
              </a:stretch>
            </p:blipFill>
            <p:spPr>
              <a:xfrm>
                <a:off x="2081595" y="78789"/>
                <a:ext cx="1975167" cy="583200"/>
              </a:xfrm>
              <a:prstGeom prst="rect">
                <a:avLst/>
              </a:prstGeom>
            </p:spPr>
          </p:pic>
        </p:grpSp>
        <p:sp>
          <p:nvSpPr>
            <p:cNvPr id="29" name="文本框 3"/>
            <p:cNvSpPr txBox="1">
              <a:spLocks noChangeArrowheads="1"/>
            </p:cNvSpPr>
            <p:nvPr/>
          </p:nvSpPr>
          <p:spPr bwMode="auto">
            <a:xfrm>
              <a:off x="658634" y="64453"/>
              <a:ext cx="2656574" cy="58414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四、课堂小结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503238" y="2931790"/>
            <a:ext cx="1657350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均不为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400" b="1" i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750" y="1000125"/>
            <a:ext cx="8064500" cy="33845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一、填空。</a:t>
            </a:r>
            <a:endParaRPr lang="en-US" altLang="en-US" sz="2800" b="1" dirty="0">
              <a:latin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因为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÷ 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，所以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marL="514350" indent="-514350" eaLnBrk="1" hangingPunct="1">
              <a:lnSpc>
                <a:spcPct val="150000"/>
              </a:lnSpc>
              <a:buFontTx/>
              <a:buAutoNum type="arabicPeriod" startAt="2"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314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至少加上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的倍数，至少减去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也是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795963" y="1720850"/>
            <a:ext cx="5016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451725" y="1725613"/>
            <a:ext cx="5032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987675" y="2378075"/>
            <a:ext cx="5016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73600" y="2347913"/>
            <a:ext cx="5016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804025" y="2378075"/>
            <a:ext cx="10318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因数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830638" y="3005138"/>
            <a:ext cx="5016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933575" y="3632200"/>
            <a:ext cx="50323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10" name="组合 12"/>
          <p:cNvGrpSpPr/>
          <p:nvPr/>
        </p:nvGrpSpPr>
        <p:grpSpPr bwMode="auto">
          <a:xfrm>
            <a:off x="122238" y="65088"/>
            <a:ext cx="3933825" cy="600075"/>
            <a:chOff x="121920" y="64453"/>
            <a:chExt cx="3934842" cy="600023"/>
          </a:xfrm>
        </p:grpSpPr>
        <p:grpSp>
          <p:nvGrpSpPr>
            <p:cNvPr id="14" name="组合 13"/>
            <p:cNvGrpSpPr/>
            <p:nvPr/>
          </p:nvGrpSpPr>
          <p:grpSpPr>
            <a:xfrm>
              <a:off x="121920" y="78789"/>
              <a:ext cx="3934842" cy="585687"/>
              <a:chOff x="121920" y="78789"/>
              <a:chExt cx="3934842" cy="585687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1"/>
              <a:srcRect r="37044"/>
              <a:stretch>
                <a:fillRect/>
              </a:stretch>
            </p:blipFill>
            <p:spPr>
              <a:xfrm>
                <a:off x="121920" y="81276"/>
                <a:ext cx="1975168" cy="583200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1"/>
              <a:srcRect l="37044"/>
              <a:stretch>
                <a:fillRect/>
              </a:stretch>
            </p:blipFill>
            <p:spPr>
              <a:xfrm>
                <a:off x="2081595" y="78789"/>
                <a:ext cx="1975167" cy="583200"/>
              </a:xfrm>
              <a:prstGeom prst="rect">
                <a:avLst/>
              </a:prstGeom>
            </p:spPr>
          </p:pic>
        </p:grpSp>
        <p:sp>
          <p:nvSpPr>
            <p:cNvPr id="15" name="文本框 3"/>
            <p:cNvSpPr txBox="1">
              <a:spLocks noChangeArrowheads="1"/>
            </p:cNvSpPr>
            <p:nvPr/>
          </p:nvSpPr>
          <p:spPr bwMode="auto">
            <a:xfrm>
              <a:off x="801546" y="64453"/>
              <a:ext cx="2593057" cy="58414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备选练习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grpSp>
        <p:nvGrpSpPr>
          <p:cNvPr id="18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19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F948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377825" y="915989"/>
            <a:ext cx="838835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402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780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这些数中，既是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的倍数，也是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的倍数的数有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         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，既是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的倍数，也是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的倍数的数有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　　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这些数中，质数有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　        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，偶数有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　        　　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961562" y="1636180"/>
            <a:ext cx="259238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60,72,402,780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898186" y="2298197"/>
            <a:ext cx="16557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60,780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27723" y="3562165"/>
            <a:ext cx="165735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2,13,37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428173" y="3546475"/>
            <a:ext cx="16573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2,4,42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10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F948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592138" y="796925"/>
            <a:ext cx="792162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9875" indent="-2698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如果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3(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为非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的自然数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，那么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的最小公倍数是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，最大公因数是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6.(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安徽合肥期末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用质数填空，每个质数只能用一次。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 × 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＝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＋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＝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－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729038" y="1520825"/>
            <a:ext cx="1031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186613" y="1520825"/>
            <a:ext cx="103028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738313" y="2813050"/>
            <a:ext cx="1031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997200" y="2813050"/>
            <a:ext cx="1031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941763" y="2813050"/>
            <a:ext cx="1031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160963" y="2813050"/>
            <a:ext cx="1031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130925" y="2813050"/>
            <a:ext cx="1031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331075" y="2806700"/>
            <a:ext cx="1031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14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F948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585788" y="527050"/>
            <a:ext cx="7848600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二、判断。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对的画“√”，错的画“✕”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自然数不是奇数就是偶数。  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质数一定是奇数。                  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一个数的倍数一定比这个数的因数大。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与质数相邻的自然数必为合数。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5. 47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可以写成两个奇数相加。  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402513" y="1319213"/>
            <a:ext cx="10318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353300" y="1916113"/>
            <a:ext cx="10318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353300" y="2554288"/>
            <a:ext cx="10318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353300" y="3190875"/>
            <a:ext cx="10318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353300" y="3829050"/>
            <a:ext cx="10318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11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F948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554038" y="547688"/>
            <a:ext cx="8207375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三、找出下面每组数的最大公因数和最小公倍数。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96913" y="1887538"/>
            <a:ext cx="74866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96913" y="2495550"/>
            <a:ext cx="74866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96913" y="3101975"/>
            <a:ext cx="74866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96913" y="3709988"/>
            <a:ext cx="74866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14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F948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矩形 2"/>
          <p:cNvSpPr>
            <a:spLocks noChangeArrowheads="1"/>
          </p:cNvSpPr>
          <p:nvPr/>
        </p:nvSpPr>
        <p:spPr bwMode="auto">
          <a:xfrm>
            <a:off x="2554288" y="3117850"/>
            <a:ext cx="604996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72×3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216(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3" name="矩形 1"/>
          <p:cNvSpPr>
            <a:spLocks noChangeArrowheads="1"/>
          </p:cNvSpPr>
          <p:nvPr/>
        </p:nvSpPr>
        <p:spPr bwMode="auto">
          <a:xfrm>
            <a:off x="354013" y="585788"/>
            <a:ext cx="8250237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20725" indent="-72072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四、学校举行“经典诵读”比赛，五年级参赛学生如果每行站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人或每行站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人，都正好站完， 五年级参赛人数在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200~250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人之间，五年级参赛的学生共有多少人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6" name="组合 2"/>
          <p:cNvGrpSpPr/>
          <p:nvPr/>
        </p:nvGrpSpPr>
        <p:grpSpPr bwMode="auto">
          <a:xfrm>
            <a:off x="2365375" y="4832350"/>
            <a:ext cx="4413250" cy="306388"/>
            <a:chOff x="2365049" y="4832269"/>
            <a:chExt cx="4413894" cy="306387"/>
          </a:xfrm>
          <a:solidFill>
            <a:srgbClr val="E72D8B"/>
          </a:solidFill>
        </p:grpSpPr>
        <p:sp>
          <p:nvSpPr>
            <p:cNvPr id="7" name="圆角矩形 44"/>
            <p:cNvSpPr/>
            <p:nvPr/>
          </p:nvSpPr>
          <p:spPr>
            <a:xfrm>
              <a:off x="2365049" y="4832269"/>
              <a:ext cx="4413894" cy="306387"/>
            </a:xfrm>
            <a:prstGeom prst="roundRect">
              <a:avLst/>
            </a:prstGeom>
            <a:solidFill>
              <a:srgbClr val="F948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矩形 16"/>
            <p:cNvSpPr>
              <a:spLocks noChangeArrowheads="1"/>
            </p:cNvSpPr>
            <p:nvPr/>
          </p:nvSpPr>
          <p:spPr bwMode="auto">
            <a:xfrm>
              <a:off x="2550315" y="4832269"/>
              <a:ext cx="4043363" cy="3063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3233</Words>
  <Application>WPS 演示</Application>
  <PresentationFormat>全屏显示(16:9)</PresentationFormat>
  <Paragraphs>329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261</cp:revision>
  <dcterms:created xsi:type="dcterms:W3CDTF">2015-08-27T07:30:00Z</dcterms:created>
  <dcterms:modified xsi:type="dcterms:W3CDTF">2023-10-31T10:07:16Z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9C7175498A8942ED8C4DAAB82CA72C92</vt:lpwstr>
  </property>
</Properties>
</file>