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51" r:id="rId2"/>
    <p:sldId id="352" r:id="rId3"/>
    <p:sldId id="353" r:id="rId4"/>
    <p:sldId id="354" r:id="rId5"/>
    <p:sldId id="355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B535A"/>
    <a:srgbClr val="E72D8B"/>
    <a:srgbClr val="FAD6E8"/>
    <a:srgbClr val="0000FF"/>
    <a:srgbClr val="00009F"/>
    <a:srgbClr val="E8333C"/>
    <a:srgbClr val="FF007F"/>
    <a:srgbClr val="F29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>
        <p:scale>
          <a:sx n="150" d="100"/>
          <a:sy n="150" d="100"/>
        </p:scale>
        <p:origin x="312" y="-306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660DE52-39CC-4D6B-95D1-5FC996F8C66E}" type="datetimeFigureOut">
              <a:rPr lang="zh-CN" altLang="en-US"/>
              <a:t>2023/12/8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CA0B75E-99C4-41BE-B17F-2771A7AA70A6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7092950" y="4686300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</a:p>
        </p:txBody>
      </p:sp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3" t="320" r="25587" b="28136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179512" y="195486"/>
            <a:ext cx="8784976" cy="475252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38" y="3771900"/>
            <a:ext cx="1497012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95625FC-89E5-44CD-B5E7-398E916264B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8.w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10.bin"/><Relationship Id="rId3" Type="http://schemas.openxmlformats.org/officeDocument/2006/relationships/image" Target="../media/image17.wmf"/><Relationship Id="rId7" Type="http://schemas.openxmlformats.org/officeDocument/2006/relationships/oleObject" Target="../embeddings/oleObject7.bin"/><Relationship Id="rId12" Type="http://schemas.openxmlformats.org/officeDocument/2006/relationships/image" Target="../media/image21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oleObject" Target="../embeddings/oleObject9.bin"/><Relationship Id="rId5" Type="http://schemas.openxmlformats.org/officeDocument/2006/relationships/image" Target="../media/image18.wmf"/><Relationship Id="rId10" Type="http://schemas.openxmlformats.org/officeDocument/2006/relationships/image" Target="../media/image20.wmf"/><Relationship Id="rId4" Type="http://schemas.openxmlformats.org/officeDocument/2006/relationships/oleObject" Target="../embeddings/oleObject6.bin"/><Relationship Id="rId9" Type="http://schemas.openxmlformats.org/officeDocument/2006/relationships/oleObject" Target="../embeddings/oleObject8.bin"/><Relationship Id="rId14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20.bin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5" Type="http://schemas.openxmlformats.org/officeDocument/2006/relationships/image" Target="../media/image34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31.wmf"/><Relationship Id="rId14" Type="http://schemas.openxmlformats.org/officeDocument/2006/relationships/oleObject" Target="../embeddings/oleObject2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35.wmf"/><Relationship Id="rId7" Type="http://schemas.openxmlformats.org/officeDocument/2006/relationships/image" Target="../media/image37.w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9.emf"/><Relationship Id="rId5" Type="http://schemas.openxmlformats.org/officeDocument/2006/relationships/image" Target="../media/image36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8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2.wmf"/><Relationship Id="rId12" Type="http://schemas.openxmlformats.org/officeDocument/2006/relationships/oleObject" Target="../embeddings/oleObject32.bin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44.wmf"/><Relationship Id="rId5" Type="http://schemas.openxmlformats.org/officeDocument/2006/relationships/image" Target="../media/image41.wmf"/><Relationship Id="rId15" Type="http://schemas.openxmlformats.org/officeDocument/2006/relationships/image" Target="../media/image46.wmf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43.wmf"/><Relationship Id="rId14" Type="http://schemas.openxmlformats.org/officeDocument/2006/relationships/oleObject" Target="../embeddings/oleObject3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52.wmf"/><Relationship Id="rId18" Type="http://schemas.openxmlformats.org/officeDocument/2006/relationships/oleObject" Target="../embeddings/oleObject42.bin"/><Relationship Id="rId26" Type="http://schemas.openxmlformats.org/officeDocument/2006/relationships/oleObject" Target="../embeddings/oleObject46.bin"/><Relationship Id="rId3" Type="http://schemas.openxmlformats.org/officeDocument/2006/relationships/image" Target="../media/image47.wmf"/><Relationship Id="rId21" Type="http://schemas.openxmlformats.org/officeDocument/2006/relationships/image" Target="../media/image42.wmf"/><Relationship Id="rId7" Type="http://schemas.openxmlformats.org/officeDocument/2006/relationships/image" Target="../media/image49.wmf"/><Relationship Id="rId12" Type="http://schemas.openxmlformats.org/officeDocument/2006/relationships/oleObject" Target="../embeddings/oleObject39.bin"/><Relationship Id="rId17" Type="http://schemas.openxmlformats.org/officeDocument/2006/relationships/image" Target="../media/image40.wmf"/><Relationship Id="rId25" Type="http://schemas.openxmlformats.org/officeDocument/2006/relationships/image" Target="../media/image44.wmf"/><Relationship Id="rId2" Type="http://schemas.openxmlformats.org/officeDocument/2006/relationships/oleObject" Target="../embeddings/oleObject34.bin"/><Relationship Id="rId16" Type="http://schemas.openxmlformats.org/officeDocument/2006/relationships/oleObject" Target="../embeddings/oleObject41.bin"/><Relationship Id="rId20" Type="http://schemas.openxmlformats.org/officeDocument/2006/relationships/oleObject" Target="../embeddings/oleObject43.bin"/><Relationship Id="rId29" Type="http://schemas.openxmlformats.org/officeDocument/2006/relationships/image" Target="../media/image46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51.wmf"/><Relationship Id="rId24" Type="http://schemas.openxmlformats.org/officeDocument/2006/relationships/oleObject" Target="../embeddings/oleObject45.bin"/><Relationship Id="rId5" Type="http://schemas.openxmlformats.org/officeDocument/2006/relationships/image" Target="../media/image48.wmf"/><Relationship Id="rId15" Type="http://schemas.openxmlformats.org/officeDocument/2006/relationships/image" Target="../media/image53.wmf"/><Relationship Id="rId23" Type="http://schemas.openxmlformats.org/officeDocument/2006/relationships/image" Target="../media/image43.wmf"/><Relationship Id="rId28" Type="http://schemas.openxmlformats.org/officeDocument/2006/relationships/oleObject" Target="../embeddings/oleObject47.bin"/><Relationship Id="rId10" Type="http://schemas.openxmlformats.org/officeDocument/2006/relationships/oleObject" Target="../embeddings/oleObject38.bin"/><Relationship Id="rId19" Type="http://schemas.openxmlformats.org/officeDocument/2006/relationships/image" Target="../media/image41.wmf"/><Relationship Id="rId4" Type="http://schemas.openxmlformats.org/officeDocument/2006/relationships/oleObject" Target="../embeddings/oleObject35.bin"/><Relationship Id="rId9" Type="http://schemas.openxmlformats.org/officeDocument/2006/relationships/image" Target="../media/image50.wmf"/><Relationship Id="rId14" Type="http://schemas.openxmlformats.org/officeDocument/2006/relationships/oleObject" Target="../embeddings/oleObject40.bin"/><Relationship Id="rId22" Type="http://schemas.openxmlformats.org/officeDocument/2006/relationships/oleObject" Target="../embeddings/oleObject44.bin"/><Relationship Id="rId27" Type="http://schemas.openxmlformats.org/officeDocument/2006/relationships/image" Target="../media/image45.wmf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.wmf"/><Relationship Id="rId18" Type="http://schemas.openxmlformats.org/officeDocument/2006/relationships/oleObject" Target="../embeddings/oleObject56.bin"/><Relationship Id="rId26" Type="http://schemas.openxmlformats.org/officeDocument/2006/relationships/oleObject" Target="../embeddings/oleObject60.bin"/><Relationship Id="rId3" Type="http://schemas.openxmlformats.org/officeDocument/2006/relationships/image" Target="../media/image54.wmf"/><Relationship Id="rId21" Type="http://schemas.openxmlformats.org/officeDocument/2006/relationships/image" Target="../media/image63.wmf"/><Relationship Id="rId7" Type="http://schemas.openxmlformats.org/officeDocument/2006/relationships/image" Target="../media/image56.wmf"/><Relationship Id="rId12" Type="http://schemas.openxmlformats.org/officeDocument/2006/relationships/oleObject" Target="../embeddings/oleObject53.bin"/><Relationship Id="rId17" Type="http://schemas.openxmlformats.org/officeDocument/2006/relationships/image" Target="../media/image61.wmf"/><Relationship Id="rId25" Type="http://schemas.openxmlformats.org/officeDocument/2006/relationships/image" Target="../media/image65.wmf"/><Relationship Id="rId33" Type="http://schemas.openxmlformats.org/officeDocument/2006/relationships/image" Target="../media/image69.wmf"/><Relationship Id="rId2" Type="http://schemas.openxmlformats.org/officeDocument/2006/relationships/oleObject" Target="../embeddings/oleObject48.bin"/><Relationship Id="rId16" Type="http://schemas.openxmlformats.org/officeDocument/2006/relationships/oleObject" Target="../embeddings/oleObject55.bin"/><Relationship Id="rId20" Type="http://schemas.openxmlformats.org/officeDocument/2006/relationships/oleObject" Target="../embeddings/oleObject57.bin"/><Relationship Id="rId29" Type="http://schemas.openxmlformats.org/officeDocument/2006/relationships/image" Target="../media/image67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58.wmf"/><Relationship Id="rId24" Type="http://schemas.openxmlformats.org/officeDocument/2006/relationships/oleObject" Target="../embeddings/oleObject59.bin"/><Relationship Id="rId32" Type="http://schemas.openxmlformats.org/officeDocument/2006/relationships/oleObject" Target="../embeddings/oleObject63.bin"/><Relationship Id="rId5" Type="http://schemas.openxmlformats.org/officeDocument/2006/relationships/image" Target="../media/image55.wmf"/><Relationship Id="rId15" Type="http://schemas.openxmlformats.org/officeDocument/2006/relationships/image" Target="../media/image60.wmf"/><Relationship Id="rId23" Type="http://schemas.openxmlformats.org/officeDocument/2006/relationships/image" Target="../media/image64.wmf"/><Relationship Id="rId28" Type="http://schemas.openxmlformats.org/officeDocument/2006/relationships/oleObject" Target="../embeddings/oleObject61.bin"/><Relationship Id="rId10" Type="http://schemas.openxmlformats.org/officeDocument/2006/relationships/oleObject" Target="../embeddings/oleObject52.bin"/><Relationship Id="rId19" Type="http://schemas.openxmlformats.org/officeDocument/2006/relationships/image" Target="../media/image62.wmf"/><Relationship Id="rId31" Type="http://schemas.openxmlformats.org/officeDocument/2006/relationships/image" Target="../media/image68.wmf"/><Relationship Id="rId4" Type="http://schemas.openxmlformats.org/officeDocument/2006/relationships/oleObject" Target="../embeddings/oleObject49.bin"/><Relationship Id="rId9" Type="http://schemas.openxmlformats.org/officeDocument/2006/relationships/image" Target="../media/image57.wmf"/><Relationship Id="rId14" Type="http://schemas.openxmlformats.org/officeDocument/2006/relationships/oleObject" Target="../embeddings/oleObject54.bin"/><Relationship Id="rId22" Type="http://schemas.openxmlformats.org/officeDocument/2006/relationships/oleObject" Target="../embeddings/oleObject58.bin"/><Relationship Id="rId27" Type="http://schemas.openxmlformats.org/officeDocument/2006/relationships/image" Target="../media/image66.wmf"/><Relationship Id="rId30" Type="http://schemas.openxmlformats.org/officeDocument/2006/relationships/oleObject" Target="../embeddings/oleObject62.bin"/><Relationship Id="rId8" Type="http://schemas.openxmlformats.org/officeDocument/2006/relationships/oleObject" Target="../embeddings/oleObject5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0.wmf"/><Relationship Id="rId7" Type="http://schemas.openxmlformats.org/officeDocument/2006/relationships/image" Target="../media/image72.wmf"/><Relationship Id="rId2" Type="http://schemas.openxmlformats.org/officeDocument/2006/relationships/oleObject" Target="../embeddings/oleObject6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71.wmf"/><Relationship Id="rId4" Type="http://schemas.openxmlformats.org/officeDocument/2006/relationships/oleObject" Target="../embeddings/oleObject65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79.wmf"/><Relationship Id="rId3" Type="http://schemas.openxmlformats.org/officeDocument/2006/relationships/image" Target="../media/image74.wmf"/><Relationship Id="rId7" Type="http://schemas.openxmlformats.org/officeDocument/2006/relationships/image" Target="../media/image76.wmf"/><Relationship Id="rId12" Type="http://schemas.openxmlformats.org/officeDocument/2006/relationships/oleObject" Target="../embeddings/oleObject72.bin"/><Relationship Id="rId2" Type="http://schemas.openxmlformats.org/officeDocument/2006/relationships/oleObject" Target="../embeddings/oleObject6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78.wmf"/><Relationship Id="rId5" Type="http://schemas.openxmlformats.org/officeDocument/2006/relationships/image" Target="../media/image75.wmf"/><Relationship Id="rId10" Type="http://schemas.openxmlformats.org/officeDocument/2006/relationships/oleObject" Target="../embeddings/oleObject71.bin"/><Relationship Id="rId4" Type="http://schemas.openxmlformats.org/officeDocument/2006/relationships/oleObject" Target="../embeddings/oleObject68.bin"/><Relationship Id="rId9" Type="http://schemas.openxmlformats.org/officeDocument/2006/relationships/image" Target="../media/image77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39900"/>
            <a:ext cx="1439863" cy="141319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171" name="TextBox 12"/>
          <p:cNvSpPr txBox="1">
            <a:spLocks noChangeArrowheads="1"/>
          </p:cNvSpPr>
          <p:nvPr/>
        </p:nvSpPr>
        <p:spPr bwMode="auto">
          <a:xfrm>
            <a:off x="4211960" y="1708150"/>
            <a:ext cx="4437062" cy="979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数与代数（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云形标注 3"/>
          <p:cNvSpPr/>
          <p:nvPr/>
        </p:nvSpPr>
        <p:spPr bwMode="auto">
          <a:xfrm>
            <a:off x="694531" y="706437"/>
            <a:ext cx="7754938" cy="3317875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AD6E8"/>
          </a:solidFill>
          <a:ln w="19050">
            <a:solidFill>
              <a:srgbClr val="E72D8B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  <a:ea typeface="+mn-ea"/>
            </a:endParaRPr>
          </a:p>
        </p:txBody>
      </p:sp>
      <p:sp>
        <p:nvSpPr>
          <p:cNvPr id="8196" name="矩形 2"/>
          <p:cNvSpPr>
            <a:spLocks noChangeArrowheads="1"/>
          </p:cNvSpPr>
          <p:nvPr/>
        </p:nvSpPr>
        <p:spPr bwMode="auto">
          <a:xfrm>
            <a:off x="1547664" y="1275606"/>
            <a:ext cx="6408738" cy="192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我们将对“分数的意义和性质”“分数的加法和减法”这两个单元进行整理和复习。</a:t>
            </a:r>
            <a:endParaRPr lang="zh-CN" altLang="en-US" sz="40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38" y="80963"/>
            <a:ext cx="5857875" cy="584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3"/>
          <p:cNvSpPr txBox="1">
            <a:spLocks noChangeArrowheads="1"/>
          </p:cNvSpPr>
          <p:nvPr/>
        </p:nvSpPr>
        <p:spPr bwMode="auto">
          <a:xfrm>
            <a:off x="658813" y="65088"/>
            <a:ext cx="471646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一、揭示课题，提出问题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31825" y="954088"/>
            <a:ext cx="805815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</a:rPr>
              <a:t>你能说说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</a:rPr>
              <a:t>分数的意义和性质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</a:rPr>
              <a:t>这一单元有哪些重要的知识点吗？</a:t>
            </a: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730250" y="936625"/>
            <a:ext cx="1535113" cy="676275"/>
            <a:chOff x="1163" y="1974"/>
            <a:chExt cx="2418" cy="1064"/>
          </a:xfrm>
        </p:grpSpPr>
        <p:grpSp>
          <p:nvGrpSpPr>
            <p:cNvPr id="6" name="Group 36"/>
            <p:cNvGrpSpPr/>
            <p:nvPr/>
          </p:nvGrpSpPr>
          <p:grpSpPr bwMode="auto">
            <a:xfrm>
              <a:off x="1163" y="2234"/>
              <a:ext cx="626" cy="585"/>
              <a:chOff x="0" y="0"/>
              <a:chExt cx="739775" cy="690562"/>
            </a:xfrm>
            <a:solidFill>
              <a:srgbClr val="FFC000"/>
            </a:solidFill>
          </p:grpSpPr>
          <p:sp>
            <p:nvSpPr>
              <p:cNvPr id="8" name="Freeform 876"/>
              <p:cNvSpPr>
                <a:spLocks noChangeArrowheads="1"/>
              </p:cNvSpPr>
              <p:nvPr/>
            </p:nvSpPr>
            <p:spPr bwMode="auto">
              <a:xfrm>
                <a:off x="608013" y="71437"/>
                <a:ext cx="115888" cy="101600"/>
              </a:xfrm>
              <a:custGeom>
                <a:avLst/>
                <a:gdLst>
                  <a:gd name="T0" fmla="*/ 27951438 w 31"/>
                  <a:gd name="T1" fmla="*/ 353996978 h 27"/>
                  <a:gd name="T2" fmla="*/ 27951438 w 31"/>
                  <a:gd name="T3" fmla="*/ 382317037 h 27"/>
                  <a:gd name="T4" fmla="*/ 55899138 w 31"/>
                  <a:gd name="T5" fmla="*/ 382317037 h 27"/>
                  <a:gd name="T6" fmla="*/ 391301439 w 31"/>
                  <a:gd name="T7" fmla="*/ 127440267 h 27"/>
                  <a:gd name="T8" fmla="*/ 419252877 w 31"/>
                  <a:gd name="T9" fmla="*/ 84960178 h 27"/>
                  <a:gd name="T10" fmla="*/ 419252877 w 31"/>
                  <a:gd name="T11" fmla="*/ 42480089 h 27"/>
                  <a:gd name="T12" fmla="*/ 321424714 w 31"/>
                  <a:gd name="T13" fmla="*/ 14160030 h 27"/>
                  <a:gd name="T14" fmla="*/ 0 w 31"/>
                  <a:gd name="T15" fmla="*/ 254876770 h 27"/>
                  <a:gd name="T16" fmla="*/ 13973850 w 31"/>
                  <a:gd name="T17" fmla="*/ 283196830 h 27"/>
                  <a:gd name="T18" fmla="*/ 27951438 w 31"/>
                  <a:gd name="T19" fmla="*/ 353996978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27"/>
                  <a:gd name="T32" fmla="*/ 31 w 31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27">
                    <a:moveTo>
                      <a:pt x="2" y="25"/>
                    </a:moveTo>
                    <a:cubicBezTo>
                      <a:pt x="2" y="26"/>
                      <a:pt x="2" y="26"/>
                      <a:pt x="2" y="27"/>
                    </a:cubicBezTo>
                    <a:cubicBezTo>
                      <a:pt x="3" y="27"/>
                      <a:pt x="3" y="27"/>
                      <a:pt x="4" y="27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9" y="9"/>
                      <a:pt x="30" y="7"/>
                      <a:pt x="30" y="6"/>
                    </a:cubicBezTo>
                    <a:cubicBezTo>
                      <a:pt x="31" y="5"/>
                      <a:pt x="30" y="4"/>
                      <a:pt x="30" y="3"/>
                    </a:cubicBezTo>
                    <a:cubicBezTo>
                      <a:pt x="28" y="0"/>
                      <a:pt x="25" y="0"/>
                      <a:pt x="23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9"/>
                      <a:pt x="1" y="20"/>
                    </a:cubicBezTo>
                    <a:cubicBezTo>
                      <a:pt x="1" y="22"/>
                      <a:pt x="1" y="23"/>
                      <a:pt x="2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9" name="Freeform 877"/>
              <p:cNvSpPr>
                <a:spLocks noChangeArrowheads="1"/>
              </p:cNvSpPr>
              <p:nvPr/>
            </p:nvSpPr>
            <p:spPr bwMode="auto">
              <a:xfrm>
                <a:off x="612775" y="225425"/>
                <a:ext cx="127000" cy="55563"/>
              </a:xfrm>
              <a:custGeom>
                <a:avLst/>
                <a:gdLst>
                  <a:gd name="T0" fmla="*/ 460431029 w 34"/>
                  <a:gd name="T1" fmla="*/ 96046202 h 15"/>
                  <a:gd name="T2" fmla="*/ 418573324 w 34"/>
                  <a:gd name="T3" fmla="*/ 68605488 h 15"/>
                  <a:gd name="T4" fmla="*/ 13951324 w 34"/>
                  <a:gd name="T5" fmla="*/ 0 h 15"/>
                  <a:gd name="T6" fmla="*/ 13951324 w 34"/>
                  <a:gd name="T7" fmla="*/ 41164775 h 15"/>
                  <a:gd name="T8" fmla="*/ 13951324 w 34"/>
                  <a:gd name="T9" fmla="*/ 96046202 h 15"/>
                  <a:gd name="T10" fmla="*/ 0 w 34"/>
                  <a:gd name="T11" fmla="*/ 137210976 h 15"/>
                  <a:gd name="T12" fmla="*/ 390666941 w 34"/>
                  <a:gd name="T13" fmla="*/ 205816465 h 15"/>
                  <a:gd name="T14" fmla="*/ 404622000 w 34"/>
                  <a:gd name="T15" fmla="*/ 205816465 h 15"/>
                  <a:gd name="T16" fmla="*/ 474382353 w 34"/>
                  <a:gd name="T17" fmla="*/ 150931333 h 15"/>
                  <a:gd name="T18" fmla="*/ 460431029 w 34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4"/>
                  <a:gd name="T31" fmla="*/ 0 h 15"/>
                  <a:gd name="T32" fmla="*/ 34 w 34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4" h="15">
                    <a:moveTo>
                      <a:pt x="33" y="7"/>
                    </a:moveTo>
                    <a:cubicBezTo>
                      <a:pt x="32" y="6"/>
                      <a:pt x="31" y="5"/>
                      <a:pt x="3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4"/>
                      <a:pt x="1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9" y="15"/>
                    </a:cubicBezTo>
                    <a:cubicBezTo>
                      <a:pt x="31" y="15"/>
                      <a:pt x="33" y="13"/>
                      <a:pt x="34" y="11"/>
                    </a:cubicBezTo>
                    <a:cubicBezTo>
                      <a:pt x="34" y="10"/>
                      <a:pt x="33" y="8"/>
                      <a:pt x="3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0" name="Freeform 878"/>
              <p:cNvSpPr>
                <a:spLocks noChangeArrowheads="1"/>
              </p:cNvSpPr>
              <p:nvPr/>
            </p:nvSpPr>
            <p:spPr bwMode="auto">
              <a:xfrm>
                <a:off x="585788" y="304800"/>
                <a:ext cx="93663" cy="127000"/>
              </a:xfrm>
              <a:custGeom>
                <a:avLst/>
                <a:gdLst>
                  <a:gd name="T0" fmla="*/ 84218023 w 25"/>
                  <a:gd name="T1" fmla="*/ 27906382 h 34"/>
                  <a:gd name="T2" fmla="*/ 56145349 w 25"/>
                  <a:gd name="T3" fmla="*/ 0 h 34"/>
                  <a:gd name="T4" fmla="*/ 42110885 w 25"/>
                  <a:gd name="T5" fmla="*/ 41857706 h 34"/>
                  <a:gd name="T6" fmla="*/ 14038210 w 25"/>
                  <a:gd name="T7" fmla="*/ 97666735 h 34"/>
                  <a:gd name="T8" fmla="*/ 0 w 25"/>
                  <a:gd name="T9" fmla="*/ 139524441 h 34"/>
                  <a:gd name="T10" fmla="*/ 224581395 w 25"/>
                  <a:gd name="T11" fmla="*/ 446475971 h 34"/>
                  <a:gd name="T12" fmla="*/ 266692280 w 25"/>
                  <a:gd name="T13" fmla="*/ 474382353 h 34"/>
                  <a:gd name="T14" fmla="*/ 280726744 w 25"/>
                  <a:gd name="T15" fmla="*/ 474382353 h 34"/>
                  <a:gd name="T16" fmla="*/ 308799418 w 25"/>
                  <a:gd name="T17" fmla="*/ 460431029 h 34"/>
                  <a:gd name="T18" fmla="*/ 336872092 w 25"/>
                  <a:gd name="T19" fmla="*/ 418573324 h 34"/>
                  <a:gd name="T20" fmla="*/ 336872092 w 25"/>
                  <a:gd name="T21" fmla="*/ 376715618 h 34"/>
                  <a:gd name="T22" fmla="*/ 84218023 w 25"/>
                  <a:gd name="T23" fmla="*/ 27906382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5"/>
                  <a:gd name="T37" fmla="*/ 0 h 34"/>
                  <a:gd name="T38" fmla="*/ 25 w 2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5" h="34">
                    <a:moveTo>
                      <a:pt x="6" y="2"/>
                    </a:moveTo>
                    <a:cubicBezTo>
                      <a:pt x="6" y="1"/>
                      <a:pt x="5" y="1"/>
                      <a:pt x="4" y="0"/>
                    </a:cubicBezTo>
                    <a:cubicBezTo>
                      <a:pt x="4" y="1"/>
                      <a:pt x="3" y="2"/>
                      <a:pt x="3" y="3"/>
                    </a:cubicBezTo>
                    <a:cubicBezTo>
                      <a:pt x="3" y="4"/>
                      <a:pt x="2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8" y="34"/>
                      <a:pt x="19" y="34"/>
                    </a:cubicBezTo>
                    <a:cubicBezTo>
                      <a:pt x="19" y="34"/>
                      <a:pt x="19" y="34"/>
                      <a:pt x="20" y="34"/>
                    </a:cubicBezTo>
                    <a:cubicBezTo>
                      <a:pt x="21" y="34"/>
                      <a:pt x="22" y="34"/>
                      <a:pt x="22" y="33"/>
                    </a:cubicBezTo>
                    <a:cubicBezTo>
                      <a:pt x="24" y="33"/>
                      <a:pt x="24" y="32"/>
                      <a:pt x="24" y="30"/>
                    </a:cubicBezTo>
                    <a:cubicBezTo>
                      <a:pt x="25" y="29"/>
                      <a:pt x="24" y="28"/>
                      <a:pt x="24" y="27"/>
                    </a:cubicBez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1" name="Freeform 879"/>
              <p:cNvSpPr>
                <a:spLocks noChangeArrowheads="1"/>
              </p:cNvSpPr>
              <p:nvPr/>
            </p:nvSpPr>
            <p:spPr bwMode="auto">
              <a:xfrm>
                <a:off x="15875" y="71437"/>
                <a:ext cx="112713" cy="101600"/>
              </a:xfrm>
              <a:custGeom>
                <a:avLst/>
                <a:gdLst>
                  <a:gd name="T0" fmla="*/ 28230849 w 30"/>
                  <a:gd name="T1" fmla="*/ 127440267 h 27"/>
                  <a:gd name="T2" fmla="*/ 381127738 w 30"/>
                  <a:gd name="T3" fmla="*/ 382317037 h 27"/>
                  <a:gd name="T4" fmla="*/ 395243163 w 30"/>
                  <a:gd name="T5" fmla="*/ 382317037 h 27"/>
                  <a:gd name="T6" fmla="*/ 395243163 w 30"/>
                  <a:gd name="T7" fmla="*/ 339836948 h 27"/>
                  <a:gd name="T8" fmla="*/ 409358588 w 30"/>
                  <a:gd name="T9" fmla="*/ 283196830 h 27"/>
                  <a:gd name="T10" fmla="*/ 423474012 w 30"/>
                  <a:gd name="T11" fmla="*/ 240716741 h 27"/>
                  <a:gd name="T12" fmla="*/ 112927155 w 30"/>
                  <a:gd name="T13" fmla="*/ 14160030 h 27"/>
                  <a:gd name="T14" fmla="*/ 14115425 w 30"/>
                  <a:gd name="T15" fmla="*/ 42480089 h 27"/>
                  <a:gd name="T16" fmla="*/ 0 w 30"/>
                  <a:gd name="T17" fmla="*/ 84960178 h 27"/>
                  <a:gd name="T18" fmla="*/ 28230849 w 30"/>
                  <a:gd name="T19" fmla="*/ 127440267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"/>
                  <a:gd name="T31" fmla="*/ 0 h 27"/>
                  <a:gd name="T32" fmla="*/ 30 w 30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" h="27">
                    <a:moveTo>
                      <a:pt x="2" y="9"/>
                    </a:move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8" y="27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8" y="23"/>
                      <a:pt x="29" y="21"/>
                      <a:pt x="29" y="20"/>
                    </a:cubicBezTo>
                    <a:cubicBezTo>
                      <a:pt x="29" y="19"/>
                      <a:pt x="30" y="18"/>
                      <a:pt x="30" y="17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0"/>
                      <a:pt x="2" y="0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1" y="9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2" name="Freeform 880"/>
              <p:cNvSpPr>
                <a:spLocks noChangeArrowheads="1"/>
              </p:cNvSpPr>
              <p:nvPr/>
            </p:nvSpPr>
            <p:spPr bwMode="auto">
              <a:xfrm>
                <a:off x="0" y="225425"/>
                <a:ext cx="120650" cy="55563"/>
              </a:xfrm>
              <a:custGeom>
                <a:avLst/>
                <a:gdLst>
                  <a:gd name="T0" fmla="*/ 454888203 w 32"/>
                  <a:gd name="T1" fmla="*/ 96046202 h 15"/>
                  <a:gd name="T2" fmla="*/ 440674125 w 32"/>
                  <a:gd name="T3" fmla="*/ 41164775 h 15"/>
                  <a:gd name="T4" fmla="*/ 440674125 w 32"/>
                  <a:gd name="T5" fmla="*/ 0 h 15"/>
                  <a:gd name="T6" fmla="*/ 56860083 w 32"/>
                  <a:gd name="T7" fmla="*/ 68605488 h 15"/>
                  <a:gd name="T8" fmla="*/ 14214078 w 32"/>
                  <a:gd name="T9" fmla="*/ 96046202 h 15"/>
                  <a:gd name="T10" fmla="*/ 0 w 32"/>
                  <a:gd name="T11" fmla="*/ 150931333 h 15"/>
                  <a:gd name="T12" fmla="*/ 71077931 w 32"/>
                  <a:gd name="T13" fmla="*/ 205816465 h 15"/>
                  <a:gd name="T14" fmla="*/ 71077931 w 32"/>
                  <a:gd name="T15" fmla="*/ 205816465 h 15"/>
                  <a:gd name="T16" fmla="*/ 454888203 w 32"/>
                  <a:gd name="T17" fmla="*/ 137210976 h 15"/>
                  <a:gd name="T18" fmla="*/ 454888203 w 32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15"/>
                  <a:gd name="T32" fmla="*/ 32 w 32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15">
                    <a:moveTo>
                      <a:pt x="32" y="7"/>
                    </a:moveTo>
                    <a:cubicBezTo>
                      <a:pt x="32" y="6"/>
                      <a:pt x="31" y="5"/>
                      <a:pt x="31" y="3"/>
                    </a:cubicBezTo>
                    <a:cubicBezTo>
                      <a:pt x="31" y="2"/>
                      <a:pt x="31" y="1"/>
                      <a:pt x="31" y="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1" y="6"/>
                      <a:pt x="1" y="7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0" y="13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9"/>
                      <a:pt x="32" y="8"/>
                      <a:pt x="3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3" name="Freeform 881"/>
              <p:cNvSpPr>
                <a:spLocks noChangeArrowheads="1"/>
              </p:cNvSpPr>
              <p:nvPr/>
            </p:nvSpPr>
            <p:spPr bwMode="auto">
              <a:xfrm>
                <a:off x="60325" y="307975"/>
                <a:ext cx="90488" cy="123825"/>
              </a:xfrm>
              <a:custGeom>
                <a:avLst/>
                <a:gdLst>
                  <a:gd name="T0" fmla="*/ 298523682 w 24"/>
                  <a:gd name="T1" fmla="*/ 28160807 h 33"/>
                  <a:gd name="T2" fmla="*/ 284309526 w 24"/>
                  <a:gd name="T3" fmla="*/ 0 h 33"/>
                  <a:gd name="T4" fmla="*/ 255877442 w 24"/>
                  <a:gd name="T5" fmla="*/ 14078527 h 33"/>
                  <a:gd name="T6" fmla="*/ 14214157 w 24"/>
                  <a:gd name="T7" fmla="*/ 366067975 h 33"/>
                  <a:gd name="T8" fmla="*/ 0 w 24"/>
                  <a:gd name="T9" fmla="*/ 408307309 h 33"/>
                  <a:gd name="T10" fmla="*/ 28432084 w 24"/>
                  <a:gd name="T11" fmla="*/ 450546643 h 33"/>
                  <a:gd name="T12" fmla="*/ 71078324 w 24"/>
                  <a:gd name="T13" fmla="*/ 464625170 h 33"/>
                  <a:gd name="T14" fmla="*/ 85292481 w 24"/>
                  <a:gd name="T15" fmla="*/ 464625170 h 33"/>
                  <a:gd name="T16" fmla="*/ 127938721 w 24"/>
                  <a:gd name="T17" fmla="*/ 436464364 h 33"/>
                  <a:gd name="T18" fmla="*/ 341169923 w 24"/>
                  <a:gd name="T19" fmla="*/ 140796530 h 33"/>
                  <a:gd name="T20" fmla="*/ 326955766 w 24"/>
                  <a:gd name="T21" fmla="*/ 98557195 h 33"/>
                  <a:gd name="T22" fmla="*/ 298523682 w 24"/>
                  <a:gd name="T23" fmla="*/ 28160807 h 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33"/>
                  <a:gd name="T38" fmla="*/ 24 w 24"/>
                  <a:gd name="T39" fmla="*/ 33 h 3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33">
                    <a:moveTo>
                      <a:pt x="21" y="2"/>
                    </a:moveTo>
                    <a:cubicBezTo>
                      <a:pt x="20" y="1"/>
                      <a:pt x="20" y="1"/>
                      <a:pt x="20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3" y="33"/>
                      <a:pt x="4" y="33"/>
                      <a:pt x="5" y="33"/>
                    </a:cubicBezTo>
                    <a:cubicBezTo>
                      <a:pt x="5" y="33"/>
                      <a:pt x="5" y="33"/>
                      <a:pt x="6" y="33"/>
                    </a:cubicBezTo>
                    <a:cubicBezTo>
                      <a:pt x="7" y="33"/>
                      <a:pt x="8" y="32"/>
                      <a:pt x="9" y="3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9"/>
                      <a:pt x="23" y="8"/>
                      <a:pt x="23" y="7"/>
                    </a:cubicBezTo>
                    <a:cubicBezTo>
                      <a:pt x="22" y="5"/>
                      <a:pt x="21" y="4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4" name="Freeform 882"/>
              <p:cNvSpPr>
                <a:spLocks noEditPoints="1" noChangeArrowheads="1"/>
              </p:cNvSpPr>
              <p:nvPr/>
            </p:nvSpPr>
            <p:spPr bwMode="auto">
              <a:xfrm>
                <a:off x="158750" y="0"/>
                <a:ext cx="419100" cy="506413"/>
              </a:xfrm>
              <a:custGeom>
                <a:avLst/>
                <a:gdLst>
                  <a:gd name="T0" fmla="*/ 784128616 w 112"/>
                  <a:gd name="T1" fmla="*/ 0 h 135"/>
                  <a:gd name="T2" fmla="*/ 0 w 112"/>
                  <a:gd name="T3" fmla="*/ 788008638 h 135"/>
                  <a:gd name="T4" fmla="*/ 238037574 w 112"/>
                  <a:gd name="T5" fmla="*/ 1421227453 h 135"/>
                  <a:gd name="T6" fmla="*/ 252040004 w 112"/>
                  <a:gd name="T7" fmla="*/ 1421227453 h 135"/>
                  <a:gd name="T8" fmla="*/ 420069169 w 112"/>
                  <a:gd name="T9" fmla="*/ 1801160993 h 135"/>
                  <a:gd name="T10" fmla="*/ 518086181 w 112"/>
                  <a:gd name="T11" fmla="*/ 1899660197 h 135"/>
                  <a:gd name="T12" fmla="*/ 1036168621 w 112"/>
                  <a:gd name="T13" fmla="*/ 1899660197 h 135"/>
                  <a:gd name="T14" fmla="*/ 1036168621 w 112"/>
                  <a:gd name="T15" fmla="*/ 1899660197 h 135"/>
                  <a:gd name="T16" fmla="*/ 1078175912 w 112"/>
                  <a:gd name="T17" fmla="*/ 1885589418 h 135"/>
                  <a:gd name="T18" fmla="*/ 1134185633 w 112"/>
                  <a:gd name="T19" fmla="*/ 1801160993 h 135"/>
                  <a:gd name="T20" fmla="*/ 1316217228 w 112"/>
                  <a:gd name="T21" fmla="*/ 1421227453 h 135"/>
                  <a:gd name="T22" fmla="*/ 1330219658 w 112"/>
                  <a:gd name="T23" fmla="*/ 1407156674 h 135"/>
                  <a:gd name="T24" fmla="*/ 1568257232 w 112"/>
                  <a:gd name="T25" fmla="*/ 788008638 h 135"/>
                  <a:gd name="T26" fmla="*/ 784128616 w 112"/>
                  <a:gd name="T27" fmla="*/ 0 h 135"/>
                  <a:gd name="T28" fmla="*/ 1162190494 w 112"/>
                  <a:gd name="T29" fmla="*/ 1308653719 h 135"/>
                  <a:gd name="T30" fmla="*/ 1148188063 w 112"/>
                  <a:gd name="T31" fmla="*/ 1322724498 h 135"/>
                  <a:gd name="T32" fmla="*/ 952157780 w 112"/>
                  <a:gd name="T33" fmla="*/ 1702658037 h 135"/>
                  <a:gd name="T34" fmla="*/ 602097021 w 112"/>
                  <a:gd name="T35" fmla="*/ 1702658037 h 135"/>
                  <a:gd name="T36" fmla="*/ 406066738 w 112"/>
                  <a:gd name="T37" fmla="*/ 1308653719 h 135"/>
                  <a:gd name="T38" fmla="*/ 392064308 w 112"/>
                  <a:gd name="T39" fmla="*/ 1308653719 h 135"/>
                  <a:gd name="T40" fmla="*/ 196034025 w 112"/>
                  <a:gd name="T41" fmla="*/ 788008638 h 135"/>
                  <a:gd name="T42" fmla="*/ 784128616 w 112"/>
                  <a:gd name="T43" fmla="*/ 197002159 h 135"/>
                  <a:gd name="T44" fmla="*/ 1372226949 w 112"/>
                  <a:gd name="T45" fmla="*/ 788008638 h 135"/>
                  <a:gd name="T46" fmla="*/ 1162190494 w 112"/>
                  <a:gd name="T47" fmla="*/ 1308653719 h 1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2"/>
                  <a:gd name="T73" fmla="*/ 0 h 135"/>
                  <a:gd name="T74" fmla="*/ 112 w 112"/>
                  <a:gd name="T75" fmla="*/ 135 h 1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2" h="135">
                    <a:moveTo>
                      <a:pt x="56" y="0"/>
                    </a:moveTo>
                    <a:cubicBezTo>
                      <a:pt x="25" y="0"/>
                      <a:pt x="0" y="25"/>
                      <a:pt x="0" y="56"/>
                    </a:cubicBezTo>
                    <a:cubicBezTo>
                      <a:pt x="0" y="71"/>
                      <a:pt x="6" y="88"/>
                      <a:pt x="17" y="101"/>
                    </a:cubicBezTo>
                    <a:cubicBezTo>
                      <a:pt x="17" y="101"/>
                      <a:pt x="17" y="101"/>
                      <a:pt x="18" y="101"/>
                    </a:cubicBezTo>
                    <a:cubicBezTo>
                      <a:pt x="21" y="106"/>
                      <a:pt x="30" y="119"/>
                      <a:pt x="30" y="128"/>
                    </a:cubicBezTo>
                    <a:cubicBezTo>
                      <a:pt x="30" y="132"/>
                      <a:pt x="33" y="135"/>
                      <a:pt x="37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5" y="135"/>
                      <a:pt x="76" y="135"/>
                      <a:pt x="77" y="134"/>
                    </a:cubicBezTo>
                    <a:cubicBezTo>
                      <a:pt x="80" y="133"/>
                      <a:pt x="81" y="131"/>
                      <a:pt x="81" y="128"/>
                    </a:cubicBezTo>
                    <a:cubicBezTo>
                      <a:pt x="81" y="120"/>
                      <a:pt x="89" y="108"/>
                      <a:pt x="94" y="101"/>
                    </a:cubicBezTo>
                    <a:cubicBezTo>
                      <a:pt x="94" y="101"/>
                      <a:pt x="95" y="101"/>
                      <a:pt x="95" y="100"/>
                    </a:cubicBezTo>
                    <a:cubicBezTo>
                      <a:pt x="105" y="87"/>
                      <a:pt x="112" y="71"/>
                      <a:pt x="112" y="56"/>
                    </a:cubicBezTo>
                    <a:cubicBezTo>
                      <a:pt x="112" y="25"/>
                      <a:pt x="87" y="0"/>
                      <a:pt x="56" y="0"/>
                    </a:cubicBezTo>
                    <a:close/>
                    <a:moveTo>
                      <a:pt x="83" y="93"/>
                    </a:moveTo>
                    <a:cubicBezTo>
                      <a:pt x="83" y="93"/>
                      <a:pt x="83" y="94"/>
                      <a:pt x="82" y="94"/>
                    </a:cubicBezTo>
                    <a:cubicBezTo>
                      <a:pt x="79" y="98"/>
                      <a:pt x="71" y="110"/>
                      <a:pt x="68" y="121"/>
                    </a:cubicBezTo>
                    <a:cubicBezTo>
                      <a:pt x="43" y="121"/>
                      <a:pt x="43" y="121"/>
                      <a:pt x="43" y="121"/>
                    </a:cubicBezTo>
                    <a:cubicBezTo>
                      <a:pt x="40" y="109"/>
                      <a:pt x="31" y="97"/>
                      <a:pt x="29" y="93"/>
                    </a:cubicBezTo>
                    <a:cubicBezTo>
                      <a:pt x="29" y="93"/>
                      <a:pt x="28" y="93"/>
                      <a:pt x="28" y="93"/>
                    </a:cubicBezTo>
                    <a:cubicBezTo>
                      <a:pt x="19" y="82"/>
                      <a:pt x="14" y="68"/>
                      <a:pt x="14" y="56"/>
                    </a:cubicBezTo>
                    <a:cubicBezTo>
                      <a:pt x="14" y="33"/>
                      <a:pt x="32" y="14"/>
                      <a:pt x="56" y="14"/>
                    </a:cubicBezTo>
                    <a:cubicBezTo>
                      <a:pt x="79" y="14"/>
                      <a:pt x="98" y="33"/>
                      <a:pt x="98" y="56"/>
                    </a:cubicBezTo>
                    <a:cubicBezTo>
                      <a:pt x="98" y="68"/>
                      <a:pt x="92" y="82"/>
                      <a:pt x="83" y="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6" name="Freeform 883"/>
              <p:cNvSpPr>
                <a:spLocks noChangeArrowheads="1"/>
              </p:cNvSpPr>
              <p:nvPr/>
            </p:nvSpPr>
            <p:spPr bwMode="auto">
              <a:xfrm>
                <a:off x="288925" y="547687"/>
                <a:ext cx="158750" cy="142875"/>
              </a:xfrm>
              <a:custGeom>
                <a:avLst/>
                <a:gdLst>
                  <a:gd name="T0" fmla="*/ 514315982 w 42"/>
                  <a:gd name="T1" fmla="*/ 0 h 38"/>
                  <a:gd name="T2" fmla="*/ 71433720 w 42"/>
                  <a:gd name="T3" fmla="*/ 0 h 38"/>
                  <a:gd name="T4" fmla="*/ 0 w 42"/>
                  <a:gd name="T5" fmla="*/ 84818872 h 38"/>
                  <a:gd name="T6" fmla="*/ 0 w 42"/>
                  <a:gd name="T7" fmla="*/ 381686803 h 38"/>
                  <a:gd name="T8" fmla="*/ 71433720 w 42"/>
                  <a:gd name="T9" fmla="*/ 466509434 h 38"/>
                  <a:gd name="T10" fmla="*/ 142867440 w 42"/>
                  <a:gd name="T11" fmla="*/ 466509434 h 38"/>
                  <a:gd name="T12" fmla="*/ 185726161 w 42"/>
                  <a:gd name="T13" fmla="*/ 508916990 h 38"/>
                  <a:gd name="T14" fmla="*/ 242872381 w 42"/>
                  <a:gd name="T15" fmla="*/ 537191201 h 38"/>
                  <a:gd name="T16" fmla="*/ 342877321 w 42"/>
                  <a:gd name="T17" fmla="*/ 537191201 h 38"/>
                  <a:gd name="T18" fmla="*/ 400023542 w 42"/>
                  <a:gd name="T19" fmla="*/ 508916990 h 38"/>
                  <a:gd name="T20" fmla="*/ 442886042 w 42"/>
                  <a:gd name="T21" fmla="*/ 466509434 h 38"/>
                  <a:gd name="T22" fmla="*/ 514315982 w 42"/>
                  <a:gd name="T23" fmla="*/ 466509434 h 38"/>
                  <a:gd name="T24" fmla="*/ 600037202 w 42"/>
                  <a:gd name="T25" fmla="*/ 381686803 h 38"/>
                  <a:gd name="T26" fmla="*/ 600037202 w 42"/>
                  <a:gd name="T27" fmla="*/ 84818872 h 38"/>
                  <a:gd name="T28" fmla="*/ 514315982 w 42"/>
                  <a:gd name="T29" fmla="*/ 0 h 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"/>
                  <a:gd name="T46" fmla="*/ 0 h 38"/>
                  <a:gd name="T47" fmla="*/ 42 w 42"/>
                  <a:gd name="T48" fmla="*/ 38 h 3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" h="38">
                    <a:moveTo>
                      <a:pt x="3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3"/>
                      <a:pt x="5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4" y="37"/>
                      <a:pt x="16" y="38"/>
                      <a:pt x="17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6" y="38"/>
                      <a:pt x="27" y="37"/>
                      <a:pt x="28" y="36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9" y="33"/>
                      <a:pt x="42" y="30"/>
                      <a:pt x="42" y="2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3"/>
                      <a:pt x="39" y="0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</p:grpSp>
        <p:sp>
          <p:nvSpPr>
            <p:cNvPr id="9235" name="文本框 29"/>
            <p:cNvSpPr txBox="1">
              <a:spLocks noChangeArrowheads="1"/>
            </p:cNvSpPr>
            <p:nvPr/>
          </p:nvSpPr>
          <p:spPr bwMode="auto">
            <a:xfrm>
              <a:off x="1717" y="1974"/>
              <a:ext cx="1865" cy="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问题</a:t>
              </a:r>
            </a:p>
          </p:txBody>
        </p:sp>
      </p:grpSp>
      <p:sp>
        <p:nvSpPr>
          <p:cNvPr id="17" name="TextBox 30"/>
          <p:cNvSpPr txBox="1">
            <a:spLocks noChangeArrowheads="1"/>
          </p:cNvSpPr>
          <p:nvPr/>
        </p:nvSpPr>
        <p:spPr bwMode="auto">
          <a:xfrm>
            <a:off x="1206500" y="2286000"/>
            <a:ext cx="22590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分数的意义</a:t>
            </a:r>
          </a:p>
        </p:txBody>
      </p:sp>
      <p:sp>
        <p:nvSpPr>
          <p:cNvPr id="18" name="矩形 17"/>
          <p:cNvSpPr/>
          <p:nvPr/>
        </p:nvSpPr>
        <p:spPr>
          <a:xfrm>
            <a:off x="730250" y="2316163"/>
            <a:ext cx="457200" cy="457200"/>
          </a:xfrm>
          <a:prstGeom prst="rect">
            <a:avLst/>
          </a:prstGeom>
          <a:solidFill>
            <a:srgbClr val="FE604A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19" name="矩形 18"/>
          <p:cNvSpPr/>
          <p:nvPr/>
        </p:nvSpPr>
        <p:spPr>
          <a:xfrm>
            <a:off x="4560888" y="2316163"/>
            <a:ext cx="460375" cy="457200"/>
          </a:xfrm>
          <a:prstGeom prst="rect">
            <a:avLst/>
          </a:prstGeom>
          <a:solidFill>
            <a:srgbClr val="37A7D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</a:p>
        </p:txBody>
      </p:sp>
      <p:sp>
        <p:nvSpPr>
          <p:cNvPr id="20" name="TextBox 30"/>
          <p:cNvSpPr txBox="1">
            <a:spLocks noChangeArrowheads="1"/>
          </p:cNvSpPr>
          <p:nvPr/>
        </p:nvSpPr>
        <p:spPr bwMode="auto">
          <a:xfrm>
            <a:off x="5021263" y="2241550"/>
            <a:ext cx="3284537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真分数和假分数</a:t>
            </a:r>
          </a:p>
        </p:txBody>
      </p:sp>
      <p:sp>
        <p:nvSpPr>
          <p:cNvPr id="21" name="矩形 20"/>
          <p:cNvSpPr/>
          <p:nvPr/>
        </p:nvSpPr>
        <p:spPr>
          <a:xfrm>
            <a:off x="730250" y="3006725"/>
            <a:ext cx="460375" cy="458788"/>
          </a:xfrm>
          <a:prstGeom prst="rect">
            <a:avLst/>
          </a:prstGeom>
          <a:solidFill>
            <a:srgbClr val="F9C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</a:p>
        </p:txBody>
      </p:sp>
      <p:sp>
        <p:nvSpPr>
          <p:cNvPr id="22" name="TextBox 30"/>
          <p:cNvSpPr txBox="1">
            <a:spLocks noChangeArrowheads="1"/>
          </p:cNvSpPr>
          <p:nvPr/>
        </p:nvSpPr>
        <p:spPr bwMode="auto">
          <a:xfrm>
            <a:off x="1187450" y="2967038"/>
            <a:ext cx="290353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分数的基本性质</a:t>
            </a:r>
          </a:p>
        </p:txBody>
      </p:sp>
      <p:sp>
        <p:nvSpPr>
          <p:cNvPr id="23" name="矩形 22"/>
          <p:cNvSpPr/>
          <p:nvPr/>
        </p:nvSpPr>
        <p:spPr>
          <a:xfrm>
            <a:off x="4560888" y="3008313"/>
            <a:ext cx="460375" cy="457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</a:p>
        </p:txBody>
      </p:sp>
      <p:sp>
        <p:nvSpPr>
          <p:cNvPr id="24" name="TextBox 30"/>
          <p:cNvSpPr txBox="1">
            <a:spLocks noChangeArrowheads="1"/>
          </p:cNvSpPr>
          <p:nvPr/>
        </p:nvSpPr>
        <p:spPr bwMode="auto">
          <a:xfrm>
            <a:off x="5038725" y="2947988"/>
            <a:ext cx="348773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约分</a:t>
            </a:r>
          </a:p>
        </p:txBody>
      </p:sp>
      <p:sp>
        <p:nvSpPr>
          <p:cNvPr id="25" name="矩形 24"/>
          <p:cNvSpPr/>
          <p:nvPr/>
        </p:nvSpPr>
        <p:spPr>
          <a:xfrm>
            <a:off x="730250" y="3667125"/>
            <a:ext cx="460375" cy="458788"/>
          </a:xfrm>
          <a:prstGeom prst="rect">
            <a:avLst/>
          </a:prstGeom>
          <a:solidFill>
            <a:srgbClr val="FAB0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</a:p>
        </p:txBody>
      </p:sp>
      <p:sp>
        <p:nvSpPr>
          <p:cNvPr id="26" name="TextBox 30"/>
          <p:cNvSpPr txBox="1">
            <a:spLocks noChangeArrowheads="1"/>
          </p:cNvSpPr>
          <p:nvPr/>
        </p:nvSpPr>
        <p:spPr bwMode="auto">
          <a:xfrm>
            <a:off x="1187450" y="3608388"/>
            <a:ext cx="33035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通分</a:t>
            </a:r>
          </a:p>
        </p:txBody>
      </p:sp>
      <p:sp>
        <p:nvSpPr>
          <p:cNvPr id="27" name="矩形 26"/>
          <p:cNvSpPr/>
          <p:nvPr/>
        </p:nvSpPr>
        <p:spPr>
          <a:xfrm>
            <a:off x="4560888" y="3667125"/>
            <a:ext cx="460375" cy="458788"/>
          </a:xfrm>
          <a:prstGeom prst="rect">
            <a:avLst/>
          </a:prstGeom>
          <a:solidFill>
            <a:srgbClr val="F2A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</a:t>
            </a:r>
          </a:p>
        </p:txBody>
      </p:sp>
      <p:sp>
        <p:nvSpPr>
          <p:cNvPr id="28" name="TextBox 30"/>
          <p:cNvSpPr txBox="1">
            <a:spLocks noChangeArrowheads="1"/>
          </p:cNvSpPr>
          <p:nvPr/>
        </p:nvSpPr>
        <p:spPr bwMode="auto">
          <a:xfrm>
            <a:off x="5027613" y="3608388"/>
            <a:ext cx="348773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分数和小数的互化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38" y="80963"/>
            <a:ext cx="6469062" cy="584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0" name="文本框 3"/>
          <p:cNvSpPr txBox="1">
            <a:spLocks noChangeArrowheads="1"/>
          </p:cNvSpPr>
          <p:nvPr/>
        </p:nvSpPr>
        <p:spPr bwMode="auto">
          <a:xfrm>
            <a:off x="658813" y="65088"/>
            <a:ext cx="554037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二、温故知新，完善知识体系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 bldLvl="0" animBg="1"/>
      <p:bldP spid="18" grpId="0" bldLvl="0" animBg="1"/>
      <p:bldP spid="19" grpId="0" bldLvl="0" animBg="1"/>
      <p:bldP spid="20" grpId="0" bldLvl="0"/>
      <p:bldP spid="21" grpId="0" bldLvl="0" animBg="1"/>
      <p:bldP spid="22" grpId="0" bldLvl="0"/>
      <p:bldP spid="23" grpId="0" bldLvl="0" animBg="1"/>
      <p:bldP spid="24" grpId="0" bldLvl="0"/>
      <p:bldP spid="25" grpId="0" bldLvl="0" animBg="1"/>
      <p:bldP spid="26" grpId="0" bldLvl="0"/>
      <p:bldP spid="27" grpId="0" bldLvl="0" animBg="1"/>
      <p:bldP spid="28" grpId="0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163513" y="292100"/>
            <a:ext cx="2951162" cy="668338"/>
            <a:chOff x="1986" y="6538"/>
            <a:chExt cx="4648" cy="1049"/>
          </a:xfrm>
        </p:grpSpPr>
        <p:sp>
          <p:nvSpPr>
            <p:cNvPr id="10245" name="Freeform 65"/>
            <p:cNvSpPr/>
            <p:nvPr/>
          </p:nvSpPr>
          <p:spPr bwMode="auto">
            <a:xfrm>
              <a:off x="1986" y="6538"/>
              <a:ext cx="4648" cy="1049"/>
            </a:xfrm>
            <a:custGeom>
              <a:avLst/>
              <a:gdLst>
                <a:gd name="T0" fmla="*/ 55950 w 4104"/>
                <a:gd name="T1" fmla="*/ 0 h 770"/>
                <a:gd name="T2" fmla="*/ 53074 w 4104"/>
                <a:gd name="T3" fmla="*/ 4571 h 770"/>
                <a:gd name="T4" fmla="*/ 55950 w 4104"/>
                <a:gd name="T5" fmla="*/ 9134 h 770"/>
                <a:gd name="T6" fmla="*/ 0 w 4104"/>
                <a:gd name="T7" fmla="*/ 9134 h 770"/>
                <a:gd name="T8" fmla="*/ 0 w 4104"/>
                <a:gd name="T9" fmla="*/ 0 h 770"/>
                <a:gd name="T10" fmla="*/ 55950 w 4104"/>
                <a:gd name="T11" fmla="*/ 0 h 7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04" h="770">
                  <a:moveTo>
                    <a:pt x="4104" y="0"/>
                  </a:moveTo>
                  <a:lnTo>
                    <a:pt x="3893" y="385"/>
                  </a:lnTo>
                  <a:lnTo>
                    <a:pt x="4104" y="770"/>
                  </a:lnTo>
                  <a:lnTo>
                    <a:pt x="0" y="770"/>
                  </a:lnTo>
                  <a:lnTo>
                    <a:pt x="0" y="0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AD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6" name="矩形 4"/>
            <p:cNvSpPr>
              <a:spLocks noChangeArrowheads="1"/>
            </p:cNvSpPr>
            <p:nvPr/>
          </p:nvSpPr>
          <p:spPr bwMode="auto">
            <a:xfrm>
              <a:off x="2374" y="6603"/>
              <a:ext cx="3535" cy="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noProof="1">
                  <a:solidFill>
                    <a:srgbClr val="E72D8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分数的意义</a:t>
              </a:r>
            </a:p>
          </p:txBody>
        </p:sp>
      </p:grp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44525" y="1136650"/>
            <a:ext cx="7854950" cy="186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单位“1”的意义：一个或一些物体都可以看作一个整体，用自然数1来表示，通常把它叫作单位“1”。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44525" y="3048000"/>
            <a:ext cx="7854950" cy="127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分数单位：把单位“1”平均分成若干份，表示其中一份的数叫作分数单位。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1"/>
          <p:cNvGrpSpPr/>
          <p:nvPr/>
        </p:nvGrpSpPr>
        <p:grpSpPr bwMode="auto">
          <a:xfrm>
            <a:off x="395288" y="1127125"/>
            <a:ext cx="8569325" cy="842963"/>
            <a:chOff x="1043608" y="1635646"/>
            <a:chExt cx="8568952" cy="842962"/>
          </a:xfrm>
        </p:grpSpPr>
        <p:sp>
          <p:nvSpPr>
            <p:cNvPr id="11279" name="文本框 25"/>
            <p:cNvSpPr txBox="1">
              <a:spLocks noChangeArrowheads="1"/>
            </p:cNvSpPr>
            <p:nvPr/>
          </p:nvSpPr>
          <p:spPr bwMode="auto">
            <a:xfrm>
              <a:off x="1043608" y="1635646"/>
              <a:ext cx="8568952" cy="697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    </a:t>
              </a: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的分数单位是多少？它有几个这样的分数单位？</a:t>
              </a:r>
            </a:p>
          </p:txBody>
        </p:sp>
        <p:graphicFrame>
          <p:nvGraphicFramePr>
            <p:cNvPr id="11280" name="对象 26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1142033" y="1635646"/>
            <a:ext cx="298450" cy="842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39700" imgH="393700" progId="Equation.DSMT4">
                    <p:embed/>
                  </p:oleObj>
                </mc:Choice>
                <mc:Fallback>
                  <p:oleObj name="Equation" r:id="rId2" imgW="139700" imgH="393700" progId="Equation.DSMT4">
                    <p:embed/>
                    <p:pic>
                      <p:nvPicPr>
                        <p:cNvPr id="0" name="对象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2033" y="1635646"/>
                          <a:ext cx="298450" cy="84296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组合 10"/>
          <p:cNvGrpSpPr/>
          <p:nvPr/>
        </p:nvGrpSpPr>
        <p:grpSpPr bwMode="auto">
          <a:xfrm>
            <a:off x="791853" y="2080227"/>
            <a:ext cx="4503411" cy="1507744"/>
            <a:chOff x="577" y="4542"/>
            <a:chExt cx="7091" cy="2375"/>
          </a:xfrm>
        </p:grpSpPr>
        <p:grpSp>
          <p:nvGrpSpPr>
            <p:cNvPr id="11274" name="Group 57"/>
            <p:cNvGrpSpPr/>
            <p:nvPr/>
          </p:nvGrpSpPr>
          <p:grpSpPr bwMode="auto">
            <a:xfrm>
              <a:off x="577" y="4542"/>
              <a:ext cx="7091" cy="2375"/>
              <a:chOff x="123" y="2863"/>
              <a:chExt cx="2837" cy="950"/>
            </a:xfrm>
          </p:grpSpPr>
          <p:pic>
            <p:nvPicPr>
              <p:cNvPr id="11277" name="Picture 4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3" y="2909"/>
                <a:ext cx="538" cy="9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278" name="AutoShape 27"/>
              <p:cNvSpPr>
                <a:spLocks noChangeArrowheads="1"/>
              </p:cNvSpPr>
              <p:nvPr/>
            </p:nvSpPr>
            <p:spPr bwMode="auto">
              <a:xfrm>
                <a:off x="886" y="2863"/>
                <a:ext cx="2074" cy="599"/>
              </a:xfrm>
              <a:prstGeom prst="wedgeRoundRectCallout">
                <a:avLst>
                  <a:gd name="adj1" fmla="val -59037"/>
                  <a:gd name="adj2" fmla="val 7495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rgbClr val="E72D8B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  </a:t>
                </a:r>
                <a:r>
                  <a:rPr lang="zh-CN" altLang="en-US" sz="28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的分数单位是  。</a:t>
                </a:r>
              </a:p>
            </p:txBody>
          </p:sp>
        </p:grpSp>
        <p:graphicFrame>
          <p:nvGraphicFramePr>
            <p:cNvPr id="11275" name="对象 27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691" y="4611"/>
            <a:ext cx="472" cy="1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39700" imgH="393700" progId="Equation.DSMT4">
                    <p:embed/>
                  </p:oleObj>
                </mc:Choice>
                <mc:Fallback>
                  <p:oleObj name="Equation" r:id="rId5" imgW="139700" imgH="393700" progId="Equation.DSMT4">
                    <p:embed/>
                    <p:pic>
                      <p:nvPicPr>
                        <p:cNvPr id="0" name="对象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1" y="4611"/>
                          <a:ext cx="472" cy="132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6" name="对象 28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709" y="4596"/>
            <a:ext cx="472" cy="1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39700" imgH="393700" progId="Equation.DSMT4">
                    <p:embed/>
                  </p:oleObj>
                </mc:Choice>
                <mc:Fallback>
                  <p:oleObj name="Equation" r:id="rId7" imgW="139700" imgH="393700" progId="Equation.DSMT4">
                    <p:embed/>
                    <p:pic>
                      <p:nvPicPr>
                        <p:cNvPr id="0" name="对象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09" y="4596"/>
                          <a:ext cx="472" cy="132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Group 64"/>
          <p:cNvGrpSpPr/>
          <p:nvPr/>
        </p:nvGrpSpPr>
        <p:grpSpPr bwMode="auto">
          <a:xfrm>
            <a:off x="4356101" y="3209577"/>
            <a:ext cx="3771901" cy="1522413"/>
            <a:chOff x="2822" y="3201"/>
            <a:chExt cx="2376" cy="959"/>
          </a:xfrm>
        </p:grpSpPr>
        <p:pic>
          <p:nvPicPr>
            <p:cNvPr id="11272" name="Picture 48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727" y="3201"/>
              <a:ext cx="471" cy="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3" name="AutoShape 27"/>
            <p:cNvSpPr>
              <a:spLocks noChangeArrowheads="1"/>
            </p:cNvSpPr>
            <p:nvPr/>
          </p:nvSpPr>
          <p:spPr bwMode="auto">
            <a:xfrm>
              <a:off x="2822" y="3201"/>
              <a:ext cx="1682" cy="652"/>
            </a:xfrm>
            <a:prstGeom prst="wedgeRoundRectCallout">
              <a:avLst>
                <a:gd name="adj1" fmla="val 58583"/>
                <a:gd name="adj2" fmla="val 24060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它有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个这样的分数单位。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269" name="组合 15"/>
          <p:cNvGrpSpPr/>
          <p:nvPr/>
        </p:nvGrpSpPr>
        <p:grpSpPr bwMode="auto">
          <a:xfrm>
            <a:off x="3270250" y="265113"/>
            <a:ext cx="2555875" cy="684212"/>
            <a:chOff x="3095439" y="411510"/>
            <a:chExt cx="2556681" cy="683146"/>
          </a:xfrm>
        </p:grpSpPr>
        <p:pic>
          <p:nvPicPr>
            <p:cNvPr id="29" name="图片 16"/>
            <p:cNvPicPr>
              <a:picLocks noChangeAspect="1" noChangeArrowheads="1"/>
            </p:cNvPicPr>
            <p:nvPr/>
          </p:nvPicPr>
          <p:blipFill>
            <a:blip r:embed="rId10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 b="78905"/>
            <a:stretch>
              <a:fillRect/>
            </a:stretch>
          </p:blipFill>
          <p:spPr bwMode="auto">
            <a:xfrm>
              <a:off x="3095439" y="411510"/>
              <a:ext cx="2556681" cy="6831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71" name="TextBox 15"/>
            <p:cNvSpPr txBox="1">
              <a:spLocks noChangeArrowheads="1"/>
            </p:cNvSpPr>
            <p:nvPr/>
          </p:nvSpPr>
          <p:spPr bwMode="auto">
            <a:xfrm>
              <a:off x="3626367" y="411510"/>
              <a:ext cx="149482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EB535A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做一做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769938" y="490538"/>
            <a:ext cx="74025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         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什么是真分数、假分数、带分数？</a:t>
            </a:r>
          </a:p>
        </p:txBody>
      </p:sp>
      <p:pic>
        <p:nvPicPr>
          <p:cNvPr id="3" name="图片 2" descr="图形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222250"/>
            <a:ext cx="146685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 bwMode="auto">
          <a:xfrm>
            <a:off x="250825" y="855663"/>
            <a:ext cx="8713788" cy="969962"/>
            <a:chOff x="-10" y="5092"/>
            <a:chExt cx="14430" cy="1532"/>
          </a:xfrm>
        </p:grpSpPr>
        <p:sp>
          <p:nvSpPr>
            <p:cNvPr id="5" name="椭圆 4"/>
            <p:cNvSpPr/>
            <p:nvPr/>
          </p:nvSpPr>
          <p:spPr>
            <a:xfrm>
              <a:off x="587" y="5105"/>
              <a:ext cx="221" cy="639"/>
            </a:xfrm>
            <a:prstGeom prst="ellipse">
              <a:avLst/>
            </a:prstGeom>
            <a:noFill/>
            <a:ln>
              <a:solidFill>
                <a:srgbClr val="F292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b="1" noProof="1"/>
            </a:p>
          </p:txBody>
        </p:sp>
        <p:sp>
          <p:nvSpPr>
            <p:cNvPr id="6" name="椭圆 5"/>
            <p:cNvSpPr/>
            <p:nvPr/>
          </p:nvSpPr>
          <p:spPr>
            <a:xfrm>
              <a:off x="1249" y="5235"/>
              <a:ext cx="355" cy="584"/>
            </a:xfrm>
            <a:prstGeom prst="ellipse">
              <a:avLst/>
            </a:prstGeom>
            <a:noFill/>
            <a:ln>
              <a:solidFill>
                <a:srgbClr val="F292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b="1" noProof="1"/>
            </a:p>
          </p:txBody>
        </p:sp>
        <p:sp>
          <p:nvSpPr>
            <p:cNvPr id="7" name="任意多边形 23"/>
            <p:cNvSpPr/>
            <p:nvPr/>
          </p:nvSpPr>
          <p:spPr>
            <a:xfrm>
              <a:off x="-10" y="5092"/>
              <a:ext cx="14430" cy="522"/>
            </a:xfrm>
            <a:custGeom>
              <a:avLst/>
              <a:gdLst>
                <a:gd name="connsiteX0" fmla="*/ 0 w 9130748"/>
                <a:gd name="connsiteY0" fmla="*/ 0 h 736290"/>
                <a:gd name="connsiteX1" fmla="*/ 2835965 w 9130748"/>
                <a:gd name="connsiteY1" fmla="*/ 675861 h 736290"/>
                <a:gd name="connsiteX2" fmla="*/ 6228522 w 9130748"/>
                <a:gd name="connsiteY2" fmla="*/ 636105 h 736290"/>
                <a:gd name="connsiteX3" fmla="*/ 9130748 w 9130748"/>
                <a:gd name="connsiteY3" fmla="*/ 79513 h 7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30748" h="736290">
                  <a:moveTo>
                    <a:pt x="0" y="0"/>
                  </a:moveTo>
                  <a:cubicBezTo>
                    <a:pt x="898939" y="284922"/>
                    <a:pt x="1797878" y="569844"/>
                    <a:pt x="2835965" y="675861"/>
                  </a:cubicBezTo>
                  <a:cubicBezTo>
                    <a:pt x="3874052" y="781878"/>
                    <a:pt x="5179391" y="735496"/>
                    <a:pt x="6228522" y="636105"/>
                  </a:cubicBezTo>
                  <a:cubicBezTo>
                    <a:pt x="7277653" y="536714"/>
                    <a:pt x="8204200" y="308113"/>
                    <a:pt x="9130748" y="79513"/>
                  </a:cubicBezTo>
                </a:path>
              </a:pathLst>
            </a:custGeom>
            <a:noFill/>
            <a:ln>
              <a:solidFill>
                <a:srgbClr val="F292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b="1" noProof="1"/>
            </a:p>
          </p:txBody>
        </p:sp>
        <p:sp>
          <p:nvSpPr>
            <p:cNvPr id="12299" name="矩形 26"/>
            <p:cNvSpPr>
              <a:spLocks noChangeArrowheads="1"/>
            </p:cNvSpPr>
            <p:nvPr/>
          </p:nvSpPr>
          <p:spPr bwMode="auto">
            <a:xfrm rot="300000">
              <a:off x="255" y="5752"/>
              <a:ext cx="794" cy="819"/>
            </a:xfrm>
            <a:prstGeom prst="rect">
              <a:avLst/>
            </a:prstGeom>
            <a:solidFill>
              <a:srgbClr val="FB6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</a:t>
              </a:r>
            </a:p>
          </p:txBody>
        </p:sp>
        <p:sp>
          <p:nvSpPr>
            <p:cNvPr id="12300" name="矩形 27"/>
            <p:cNvSpPr>
              <a:spLocks noChangeArrowheads="1"/>
            </p:cNvSpPr>
            <p:nvPr/>
          </p:nvSpPr>
          <p:spPr bwMode="auto">
            <a:xfrm rot="-180000">
              <a:off x="1076" y="5829"/>
              <a:ext cx="826" cy="795"/>
            </a:xfrm>
            <a:prstGeom prst="rect">
              <a:avLst/>
            </a:prstGeom>
            <a:solidFill>
              <a:srgbClr val="FECC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zh-CN"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</a:t>
              </a:r>
            </a:p>
          </p:txBody>
        </p:sp>
      </p:grp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60375" y="1811338"/>
            <a:ext cx="8504238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分子比分母小的分数叫作真分数。真分数小于1。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60375" y="2363788"/>
            <a:ext cx="8504238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分子比分母大或者分子和分母相等的分数，叫作假分数。假分数等于或大于1。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60375" y="3349625"/>
            <a:ext cx="8504238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由整数（不包括0）和真分数合成的数，通常叫作带分数。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对象 2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263650" y="1123950"/>
          <a:ext cx="6430963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1932800" imgH="10058400" progId="Equation.DSMT4">
                  <p:embed/>
                </p:oleObj>
              </mc:Choice>
              <mc:Fallback>
                <p:oleObj name="Equation" r:id="rId2" imgW="71932800" imgH="10058400" progId="Equation.DSMT4">
                  <p:embed/>
                  <p:pic>
                    <p:nvPicPr>
                      <p:cNvPr id="0" name="对象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3650" y="1123950"/>
                        <a:ext cx="6430963" cy="8969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1252538" y="471488"/>
            <a:ext cx="32258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填一填。</a:t>
            </a:r>
          </a:p>
        </p:txBody>
      </p:sp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1252538" y="2103438"/>
            <a:ext cx="5689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解题过程中运用到了哪些知识？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131840" y="1491630"/>
            <a:ext cx="4048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923928" y="1089025"/>
            <a:ext cx="7556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</a:p>
        </p:txBody>
      </p:sp>
      <p:grpSp>
        <p:nvGrpSpPr>
          <p:cNvPr id="9" name="Group 57"/>
          <p:cNvGrpSpPr/>
          <p:nvPr/>
        </p:nvGrpSpPr>
        <p:grpSpPr bwMode="auto">
          <a:xfrm>
            <a:off x="566738" y="2725740"/>
            <a:ext cx="7389813" cy="1646238"/>
            <a:chOff x="325" y="3203"/>
            <a:chExt cx="4655" cy="1037"/>
          </a:xfrm>
        </p:grpSpPr>
        <p:sp>
          <p:nvSpPr>
            <p:cNvPr id="13322" name="AutoShape 27"/>
            <p:cNvSpPr>
              <a:spLocks noChangeArrowheads="1"/>
            </p:cNvSpPr>
            <p:nvPr/>
          </p:nvSpPr>
          <p:spPr bwMode="auto">
            <a:xfrm>
              <a:off x="1170" y="3281"/>
              <a:ext cx="3810" cy="881"/>
            </a:xfrm>
            <a:prstGeom prst="wedgeRoundRectCallout">
              <a:avLst>
                <a:gd name="adj1" fmla="val -56426"/>
                <a:gd name="adj2" fmla="val -1868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EB535A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分数的分子和分母同时乘或者除以相同的数(0除外)，分数的大小不变。</a:t>
              </a:r>
            </a:p>
          </p:txBody>
        </p:sp>
        <p:pic>
          <p:nvPicPr>
            <p:cNvPr id="13323" name="Picture 4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" y="3203"/>
              <a:ext cx="736" cy="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椭圆 1"/>
          <p:cNvSpPr/>
          <p:nvPr/>
        </p:nvSpPr>
        <p:spPr>
          <a:xfrm>
            <a:off x="6804248" y="1347614"/>
            <a:ext cx="432048" cy="432048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822916" y="1298466"/>
            <a:ext cx="4048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51764" y="843559"/>
          <a:ext cx="8640472" cy="3600000"/>
        </p:xfrm>
        <a:graphic>
          <a:graphicData uri="http://schemas.openxmlformats.org/drawingml/2006/table">
            <a:tbl>
              <a:tblPr firstRow="1" firstCol="1" bandRow="1"/>
              <a:tblGrid>
                <a:gridCol w="56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4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8928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相同点</a:t>
                      </a:r>
                      <a:endParaRPr lang="zh-CN" sz="2200" b="1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都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遵循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分数的基本性质。</a:t>
                      </a:r>
                      <a:endParaRPr lang="en-US" altLang="zh-CN" sz="2200" b="1" kern="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分数的大小不变。</a:t>
                      </a:r>
                      <a:endParaRPr lang="zh-CN" sz="2200" b="1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分数单位都发生了改变。</a:t>
                      </a:r>
                      <a:endParaRPr lang="zh-CN" sz="2200" b="1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0714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不同点</a:t>
                      </a:r>
                      <a:endParaRPr lang="zh-CN" sz="2200" b="1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约分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的对象是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一个分数，通分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的对象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至少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是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两个分数。</a:t>
                      </a:r>
                      <a:endParaRPr lang="zh-CN" sz="2200" b="1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约分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时，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分子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分母同时除以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同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一个不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为</a:t>
                      </a:r>
                      <a:r>
                        <a:rPr 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的数，通分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时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分子和分母同时乘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同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一个不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为</a:t>
                      </a:r>
                      <a:r>
                        <a:rPr 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的数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。</a:t>
                      </a:r>
                      <a:endParaRPr lang="zh-CN" sz="2200" b="1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CN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约分的结果通常是最简分数，通分的结果是得到同分母分数</a:t>
                      </a:r>
                      <a:r>
                        <a:rPr lang="zh-CN" altLang="en-US" sz="2200" b="1" kern="0" dirty="0"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。</a:t>
                      </a:r>
                      <a:endParaRPr lang="zh-CN" sz="2200" b="1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1979712" y="267494"/>
            <a:ext cx="5184576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约分与通分的联系与区别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对象 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624013" y="1132334"/>
          <a:ext cx="136525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00" imgH="9448800" progId="Equation.DSMT4">
                  <p:embed/>
                </p:oleObj>
              </mc:Choice>
              <mc:Fallback>
                <p:oleObj name="Equation" r:id="rId2" imgW="15240000" imgH="94488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4013" y="1132334"/>
                        <a:ext cx="136525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724525" y="1132334"/>
          <a:ext cx="1011238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9900" imgH="393700" progId="Equation.DSMT4">
                  <p:embed/>
                </p:oleObj>
              </mc:Choice>
              <mc:Fallback>
                <p:oleObj name="Equation" r:id="rId4" imgW="4699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1132334"/>
                        <a:ext cx="1011238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64" name="组合 15"/>
          <p:cNvGrpSpPr/>
          <p:nvPr/>
        </p:nvGrpSpPr>
        <p:grpSpPr bwMode="auto">
          <a:xfrm>
            <a:off x="3270250" y="336550"/>
            <a:ext cx="2555875" cy="684213"/>
            <a:chOff x="3095439" y="411510"/>
            <a:chExt cx="2556681" cy="683146"/>
          </a:xfrm>
        </p:grpSpPr>
        <p:pic>
          <p:nvPicPr>
            <p:cNvPr id="6" name="图片 16"/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 b="78905"/>
            <a:stretch>
              <a:fillRect/>
            </a:stretch>
          </p:blipFill>
          <p:spPr bwMode="auto">
            <a:xfrm>
              <a:off x="3095439" y="411510"/>
              <a:ext cx="2556681" cy="6831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70" name="TextBox 15"/>
            <p:cNvSpPr txBox="1">
              <a:spLocks noChangeArrowheads="1"/>
            </p:cNvSpPr>
            <p:nvPr/>
          </p:nvSpPr>
          <p:spPr bwMode="auto">
            <a:xfrm>
              <a:off x="3626367" y="411510"/>
              <a:ext cx="149482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EB535A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做一做</a:t>
              </a:r>
            </a:p>
          </p:txBody>
        </p:sp>
      </p:grpSp>
      <p:graphicFrame>
        <p:nvGraphicFramePr>
          <p:cNvPr id="8" name="对象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597025" y="2067372"/>
          <a:ext cx="738188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229600" imgH="9448800" progId="Equation.DSMT4">
                  <p:embed/>
                </p:oleObj>
              </mc:Choice>
              <mc:Fallback>
                <p:oleObj name="Equation" r:id="rId7" imgW="8229600" imgH="94488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7025" y="2067372"/>
                        <a:ext cx="738188" cy="842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738813" y="1975297"/>
          <a:ext cx="100965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69900" imgH="393700" progId="Equation.DSMT4">
                  <p:embed/>
                </p:oleObj>
              </mc:Choice>
              <mc:Fallback>
                <p:oleObj name="Equation" r:id="rId9" imgW="4699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8813" y="1975297"/>
                        <a:ext cx="1009650" cy="842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734050" y="2919859"/>
          <a:ext cx="573088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66700" imgH="393065" progId="Equation.DSMT4">
                  <p:embed/>
                </p:oleObj>
              </mc:Choice>
              <mc:Fallback>
                <p:oleObj name="Equation" r:id="rId11" imgW="266700" imgH="393065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4050" y="2919859"/>
                        <a:ext cx="573088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622648" y="2919859"/>
          <a:ext cx="573088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6400800" imgH="9448800" progId="Equation.DSMT4">
                  <p:embed/>
                </p:oleObj>
              </mc:Choice>
              <mc:Fallback>
                <p:oleObj name="Equation" r:id="rId13" imgW="6400800" imgH="9448800" progId="Equation.DSMT4">
                  <p:embed/>
                  <p:pic>
                    <p:nvPicPr>
                      <p:cNvPr id="0" name="对象 10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648" y="2919859"/>
                        <a:ext cx="573088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15"/>
          <p:cNvSpPr txBox="1">
            <a:spLocks noChangeArrowheads="1"/>
          </p:cNvSpPr>
          <p:nvPr/>
        </p:nvSpPr>
        <p:spPr bwMode="auto">
          <a:xfrm>
            <a:off x="1475656" y="4011910"/>
            <a:ext cx="5184576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说说你们是怎么算的。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5776" y="1725538"/>
            <a:ext cx="1389063" cy="746125"/>
          </a:xfrm>
          <a:prstGeom prst="rect">
            <a:avLst/>
          </a:prstGeom>
          <a:noFill/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分数的加法和减法</a:t>
            </a:r>
          </a:p>
        </p:txBody>
      </p:sp>
      <p:sp>
        <p:nvSpPr>
          <p:cNvPr id="5" name="矩形 4"/>
          <p:cNvSpPr/>
          <p:nvPr/>
        </p:nvSpPr>
        <p:spPr>
          <a:xfrm>
            <a:off x="2382839" y="1273100"/>
            <a:ext cx="3052762" cy="746125"/>
          </a:xfrm>
          <a:prstGeom prst="rect">
            <a:avLst/>
          </a:prstGeom>
          <a:noFill/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同分母分数加、减法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（分数单位相同）</a:t>
            </a:r>
          </a:p>
        </p:txBody>
      </p:sp>
      <p:sp>
        <p:nvSpPr>
          <p:cNvPr id="7" name="矩形 6"/>
          <p:cNvSpPr/>
          <p:nvPr/>
        </p:nvSpPr>
        <p:spPr>
          <a:xfrm>
            <a:off x="2382839" y="2617713"/>
            <a:ext cx="3052762" cy="746125"/>
          </a:xfrm>
          <a:prstGeom prst="rect">
            <a:avLst/>
          </a:prstGeom>
          <a:noFill/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异分母分数加、减法</a:t>
            </a:r>
            <a:endParaRPr lang="en-US" altLang="zh-CN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（分数单位不同）</a:t>
            </a:r>
          </a:p>
        </p:txBody>
      </p:sp>
      <p:sp>
        <p:nvSpPr>
          <p:cNvPr id="8" name="矩形 7"/>
          <p:cNvSpPr/>
          <p:nvPr/>
        </p:nvSpPr>
        <p:spPr>
          <a:xfrm>
            <a:off x="2392364" y="3557513"/>
            <a:ext cx="3043237" cy="471487"/>
          </a:xfrm>
          <a:prstGeom prst="rect">
            <a:avLst/>
          </a:prstGeom>
          <a:noFill/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分数加减混合运算</a:t>
            </a:r>
          </a:p>
        </p:txBody>
      </p:sp>
      <p:sp>
        <p:nvSpPr>
          <p:cNvPr id="10" name="矩形 9"/>
          <p:cNvSpPr/>
          <p:nvPr/>
        </p:nvSpPr>
        <p:spPr>
          <a:xfrm>
            <a:off x="6402388" y="916955"/>
            <a:ext cx="2057400" cy="476250"/>
          </a:xfrm>
          <a:prstGeom prst="rect">
            <a:avLst/>
          </a:prstGeom>
          <a:noFill/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整数的加减运算</a:t>
            </a:r>
          </a:p>
        </p:txBody>
      </p:sp>
      <p:sp>
        <p:nvSpPr>
          <p:cNvPr id="11" name="矩形 10"/>
          <p:cNvSpPr/>
          <p:nvPr/>
        </p:nvSpPr>
        <p:spPr>
          <a:xfrm>
            <a:off x="6392863" y="3363838"/>
            <a:ext cx="2283593" cy="747712"/>
          </a:xfrm>
          <a:prstGeom prst="rect">
            <a:avLst/>
          </a:prstGeom>
          <a:solidFill>
            <a:schemeClr val="bg1"/>
          </a:solidFill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整数加法的运算律</a:t>
            </a:r>
          </a:p>
        </p:txBody>
      </p:sp>
      <p:sp>
        <p:nvSpPr>
          <p:cNvPr id="12" name="矩形 11"/>
          <p:cNvSpPr/>
          <p:nvPr/>
        </p:nvSpPr>
        <p:spPr>
          <a:xfrm>
            <a:off x="4892676" y="2120825"/>
            <a:ext cx="1500188" cy="376238"/>
          </a:xfrm>
          <a:prstGeom prst="rect">
            <a:avLst/>
          </a:prstGeom>
          <a:noFill/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最小公倍数</a:t>
            </a:r>
          </a:p>
        </p:txBody>
      </p:sp>
      <p:grpSp>
        <p:nvGrpSpPr>
          <p:cNvPr id="71" name="组合 70"/>
          <p:cNvGrpSpPr/>
          <p:nvPr/>
        </p:nvGrpSpPr>
        <p:grpSpPr bwMode="auto">
          <a:xfrm>
            <a:off x="1874841" y="1615876"/>
            <a:ext cx="508001" cy="2206749"/>
            <a:chOff x="1874216" y="2355596"/>
            <a:chExt cx="507915" cy="2206617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1874216" y="2850990"/>
              <a:ext cx="322208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196424" y="2355596"/>
              <a:ext cx="0" cy="2206617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196424" y="2371594"/>
              <a:ext cx="185707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2190075" y="3760574"/>
              <a:ext cx="1888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2193249" y="4562213"/>
              <a:ext cx="1888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直接箭头连接符 40"/>
          <p:cNvCxnSpPr>
            <a:stCxn id="7" idx="0"/>
            <a:endCxn id="5" idx="2"/>
          </p:cNvCxnSpPr>
          <p:nvPr/>
        </p:nvCxnSpPr>
        <p:spPr>
          <a:xfrm flipV="1">
            <a:off x="3910014" y="2019225"/>
            <a:ext cx="0" cy="598488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3779839" y="2112888"/>
            <a:ext cx="86360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通分</a:t>
            </a:r>
          </a:p>
        </p:txBody>
      </p:sp>
      <p:cxnSp>
        <p:nvCxnSpPr>
          <p:cNvPr id="43" name="直接箭头连接符 42"/>
          <p:cNvCxnSpPr/>
          <p:nvPr/>
        </p:nvCxnSpPr>
        <p:spPr>
          <a:xfrm flipH="1">
            <a:off x="4500564" y="2319263"/>
            <a:ext cx="38735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>
            <a:stCxn id="8" idx="3"/>
            <a:endCxn id="10" idx="2"/>
          </p:cNvCxnSpPr>
          <p:nvPr/>
        </p:nvCxnSpPr>
        <p:spPr>
          <a:xfrm flipV="1">
            <a:off x="5435601" y="1393205"/>
            <a:ext cx="1995487" cy="2400052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/>
          <p:nvPr/>
        </p:nvCxnSpPr>
        <p:spPr>
          <a:xfrm flipV="1">
            <a:off x="7452320" y="1375246"/>
            <a:ext cx="0" cy="1944216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/>
          <p:nvPr/>
        </p:nvCxnSpPr>
        <p:spPr>
          <a:xfrm>
            <a:off x="5426076" y="3833738"/>
            <a:ext cx="966788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 bwMode="auto">
          <a:xfrm>
            <a:off x="539552" y="483518"/>
            <a:ext cx="1046163" cy="552450"/>
            <a:chOff x="255" y="5752"/>
            <a:chExt cx="1647" cy="872"/>
          </a:xfrm>
        </p:grpSpPr>
        <p:sp>
          <p:nvSpPr>
            <p:cNvPr id="16406" name="矩形 26"/>
            <p:cNvSpPr>
              <a:spLocks noChangeArrowheads="1"/>
            </p:cNvSpPr>
            <p:nvPr/>
          </p:nvSpPr>
          <p:spPr bwMode="auto">
            <a:xfrm rot="300000">
              <a:off x="255" y="5752"/>
              <a:ext cx="794" cy="819"/>
            </a:xfrm>
            <a:prstGeom prst="rect">
              <a:avLst/>
            </a:prstGeom>
            <a:solidFill>
              <a:srgbClr val="FB6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</a:t>
              </a:r>
            </a:p>
          </p:txBody>
        </p:sp>
        <p:sp>
          <p:nvSpPr>
            <p:cNvPr id="16407" name="矩形 27"/>
            <p:cNvSpPr>
              <a:spLocks noChangeArrowheads="1"/>
            </p:cNvSpPr>
            <p:nvPr/>
          </p:nvSpPr>
          <p:spPr bwMode="auto">
            <a:xfrm rot="-180000">
              <a:off x="1076" y="5829"/>
              <a:ext cx="826" cy="795"/>
            </a:xfrm>
            <a:prstGeom prst="rect">
              <a:avLst/>
            </a:prstGeom>
            <a:solidFill>
              <a:srgbClr val="FECC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zh-CN" sz="2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5"/>
          <p:cNvSpPr txBox="1">
            <a:spLocks noChangeArrowheads="1"/>
          </p:cNvSpPr>
          <p:nvPr/>
        </p:nvSpPr>
        <p:spPr bwMode="auto">
          <a:xfrm>
            <a:off x="717550" y="1158875"/>
            <a:ext cx="74104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长的绳子平均剪成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段，每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段长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，每段绳子是全长的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3211513" y="1849438"/>
          <a:ext cx="26035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406400" progId="Equation.DSMT4">
                  <p:embed/>
                </p:oleObj>
              </mc:Choice>
              <mc:Fallback>
                <p:oleObj name="Equation" r:id="rId2" imgW="139700" imgH="4064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1513" y="1849438"/>
                        <a:ext cx="26035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2428875" y="2560638"/>
          <a:ext cx="261938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406400" progId="Equation.DSMT4">
                  <p:embed/>
                </p:oleObj>
              </mc:Choice>
              <mc:Fallback>
                <p:oleObj name="Equation" r:id="rId4" imgW="139700" imgH="4064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75" y="2560638"/>
                        <a:ext cx="261938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238" y="80963"/>
            <a:ext cx="5857875" cy="584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文本框 3"/>
          <p:cNvSpPr txBox="1">
            <a:spLocks noChangeArrowheads="1"/>
          </p:cNvSpPr>
          <p:nvPr/>
        </p:nvSpPr>
        <p:spPr bwMode="auto">
          <a:xfrm>
            <a:off x="658813" y="65088"/>
            <a:ext cx="471646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三、综合运用，拓展提升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220072" y="820321"/>
            <a:ext cx="35397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EB535A"/>
                </a:solidFill>
              </a:rPr>
              <a:t>【</a:t>
            </a:r>
            <a:r>
              <a:rPr lang="zh-CN" altLang="en-US" sz="1600" b="1" dirty="0">
                <a:solidFill>
                  <a:srgbClr val="EB535A"/>
                </a:solidFill>
              </a:rPr>
              <a:t>选自教材</a:t>
            </a:r>
            <a:r>
              <a:rPr lang="en-US" altLang="zh-CN" sz="1600" b="1" dirty="0">
                <a:solidFill>
                  <a:srgbClr val="EB535A"/>
                </a:solidFill>
              </a:rPr>
              <a:t>P118 </a:t>
            </a:r>
            <a:r>
              <a:rPr lang="zh-CN" altLang="en-US" sz="16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600" b="1" dirty="0">
                <a:solidFill>
                  <a:srgbClr val="EB535A"/>
                </a:solidFill>
              </a:rPr>
              <a:t>5</a:t>
            </a:r>
            <a:r>
              <a:rPr lang="zh-CN" altLang="en-US" sz="1600" b="1" dirty="0">
                <a:solidFill>
                  <a:srgbClr val="EB535A"/>
                </a:solidFill>
              </a:rPr>
              <a:t>题</a:t>
            </a:r>
            <a:r>
              <a:rPr lang="en-US" altLang="zh-CN" sz="1600" b="1" dirty="0">
                <a:solidFill>
                  <a:srgbClr val="EB535A"/>
                </a:solidFill>
              </a:rPr>
              <a:t>】</a:t>
            </a:r>
            <a:endParaRPr lang="zh-CN" altLang="en-US" sz="1600" b="1" dirty="0">
              <a:solidFill>
                <a:srgbClr val="EB535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5"/>
          <p:cNvSpPr txBox="1">
            <a:spLocks noChangeArrowheads="1"/>
          </p:cNvSpPr>
          <p:nvPr/>
        </p:nvSpPr>
        <p:spPr bwMode="auto">
          <a:xfrm>
            <a:off x="143508" y="699542"/>
            <a:ext cx="8856984" cy="3677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1985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年第二次大熊猫调查结果显示，全国共有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1114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只野生大熊猫。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2015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年第四次大熊猫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调查结果显示，全国共有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1864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只野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生大熊猫，其中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1387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只生活在四川。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第二次调查到的野生大熊猫数量是第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四次调查数量的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；根据第四次调查，生活在四川的野生大熊猫占所有野生大熊猫数量的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874790" y="3159992"/>
          <a:ext cx="473075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15200" imgH="9753600" progId="Equation.DSMT4">
                  <p:embed/>
                </p:oleObj>
              </mc:Choice>
              <mc:Fallback>
                <p:oleObj name="Equation" r:id="rId2" imgW="7315200" imgH="97536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4790" y="3159992"/>
                        <a:ext cx="473075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5414963" y="3675957"/>
          <a:ext cx="571500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39200" imgH="9753600" progId="Equation.DSMT4">
                  <p:embed/>
                </p:oleObj>
              </mc:Choice>
              <mc:Fallback>
                <p:oleObj name="Equation" r:id="rId4" imgW="8839200" imgH="97536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4963" y="3675957"/>
                        <a:ext cx="571500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136" y="1347614"/>
            <a:ext cx="2949330" cy="189122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427984" y="433838"/>
            <a:ext cx="35397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EB535A"/>
                </a:solidFill>
              </a:rPr>
              <a:t>【</a:t>
            </a:r>
            <a:r>
              <a:rPr lang="zh-CN" altLang="en-US" sz="1600" b="1" dirty="0">
                <a:solidFill>
                  <a:srgbClr val="EB535A"/>
                </a:solidFill>
              </a:rPr>
              <a:t>选自教材</a:t>
            </a:r>
            <a:r>
              <a:rPr lang="en-US" altLang="zh-CN" sz="1600" b="1" dirty="0">
                <a:solidFill>
                  <a:srgbClr val="EB535A"/>
                </a:solidFill>
              </a:rPr>
              <a:t>P118 </a:t>
            </a:r>
            <a:r>
              <a:rPr lang="zh-CN" altLang="en-US" sz="16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600" b="1" dirty="0">
                <a:solidFill>
                  <a:srgbClr val="EB535A"/>
                </a:solidFill>
              </a:rPr>
              <a:t>5</a:t>
            </a:r>
            <a:r>
              <a:rPr lang="zh-CN" altLang="en-US" sz="1600" b="1" dirty="0">
                <a:solidFill>
                  <a:srgbClr val="EB535A"/>
                </a:solidFill>
              </a:rPr>
              <a:t>题</a:t>
            </a:r>
            <a:r>
              <a:rPr lang="en-US" altLang="zh-CN" sz="1600" b="1" dirty="0">
                <a:solidFill>
                  <a:srgbClr val="EB535A"/>
                </a:solidFill>
              </a:rPr>
              <a:t>】</a:t>
            </a:r>
            <a:endParaRPr lang="zh-CN" altLang="en-US" sz="1600" b="1" dirty="0">
              <a:solidFill>
                <a:srgbClr val="EB535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596106" y="978214"/>
            <a:ext cx="795178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用直线上的点表示下面各数，哪个数最接近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971550" y="3579813"/>
          <a:ext cx="23733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0" imgH="406400" progId="Equation.DSMT4">
                  <p:embed/>
                </p:oleObj>
              </mc:Choice>
              <mc:Fallback>
                <p:oleObj name="Equation" r:id="rId2" imgW="1143000" imgH="406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579813"/>
                        <a:ext cx="2373313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355976" y="480324"/>
            <a:ext cx="35397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EB535A"/>
                </a:solidFill>
              </a:rPr>
              <a:t>【</a:t>
            </a:r>
            <a:r>
              <a:rPr lang="zh-CN" altLang="en-US" sz="1600" b="1" dirty="0">
                <a:solidFill>
                  <a:srgbClr val="EB535A"/>
                </a:solidFill>
              </a:rPr>
              <a:t>选自教材</a:t>
            </a:r>
            <a:r>
              <a:rPr lang="en-US" altLang="zh-CN" sz="1600" b="1" dirty="0">
                <a:solidFill>
                  <a:srgbClr val="EB535A"/>
                </a:solidFill>
              </a:rPr>
              <a:t>P119 </a:t>
            </a:r>
            <a:r>
              <a:rPr lang="zh-CN" altLang="en-US" sz="16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600" b="1" dirty="0">
                <a:solidFill>
                  <a:srgbClr val="EB535A"/>
                </a:solidFill>
              </a:rPr>
              <a:t>6</a:t>
            </a:r>
            <a:r>
              <a:rPr lang="zh-CN" altLang="en-US" sz="1600" b="1" dirty="0">
                <a:solidFill>
                  <a:srgbClr val="EB535A"/>
                </a:solidFill>
              </a:rPr>
              <a:t>题</a:t>
            </a:r>
            <a:r>
              <a:rPr lang="en-US" altLang="zh-CN" sz="1600" b="1" dirty="0">
                <a:solidFill>
                  <a:srgbClr val="EB535A"/>
                </a:solidFill>
              </a:rPr>
              <a:t>】</a:t>
            </a:r>
            <a:endParaRPr lang="zh-CN" altLang="en-US" sz="1600" b="1" dirty="0">
              <a:solidFill>
                <a:srgbClr val="EB535A"/>
              </a:solidFill>
            </a:endParaRPr>
          </a:p>
        </p:txBody>
      </p:sp>
      <p:graphicFrame>
        <p:nvGraphicFramePr>
          <p:cNvPr id="6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914340" y="1923678"/>
          <a:ext cx="263421" cy="677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57600" imgH="9448800" progId="Equation.DSMT4">
                  <p:embed/>
                </p:oleObj>
              </mc:Choice>
              <mc:Fallback>
                <p:oleObj name="Equation" r:id="rId4" imgW="3657600" imgH="9448800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340" y="1923678"/>
                        <a:ext cx="263421" cy="67773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713802" y="1995686"/>
            <a:ext cx="6600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1.5</a:t>
            </a:r>
          </a:p>
        </p:txBody>
      </p:sp>
      <p:graphicFrame>
        <p:nvGraphicFramePr>
          <p:cNvPr id="8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782888" y="1924050"/>
          <a:ext cx="241300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52800" imgH="9448800" progId="Equation.DSMT4">
                  <p:embed/>
                </p:oleObj>
              </mc:Choice>
              <mc:Fallback>
                <p:oleObj name="Equation" r:id="rId6" imgW="3352800" imgH="9448800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8" y="1924050"/>
                        <a:ext cx="241300" cy="677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635896" y="1923678"/>
          <a:ext cx="415925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791200" imgH="9448800" progId="Equation.DSMT4">
                  <p:embed/>
                </p:oleObj>
              </mc:Choice>
              <mc:Fallback>
                <p:oleObj name="Equation" r:id="rId8" imgW="5791200" imgH="9448800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923678"/>
                        <a:ext cx="415925" cy="677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427984" y="1995686"/>
            <a:ext cx="6600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3.7</a:t>
            </a:r>
          </a:p>
        </p:txBody>
      </p:sp>
      <p:graphicFrame>
        <p:nvGraphicFramePr>
          <p:cNvPr id="11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436096" y="1924050"/>
          <a:ext cx="373063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181600" imgH="9448800" progId="Equation.DSMT4">
                  <p:embed/>
                </p:oleObj>
              </mc:Choice>
              <mc:Fallback>
                <p:oleObj name="Equation" r:id="rId10" imgW="5181600" imgH="9448800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1924050"/>
                        <a:ext cx="373063" cy="677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444208" y="1923678"/>
          <a:ext cx="2619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657600" imgH="9448800" progId="Equation.DSMT4">
                  <p:embed/>
                </p:oleObj>
              </mc:Choice>
              <mc:Fallback>
                <p:oleObj name="Equation" r:id="rId12" imgW="3657600" imgH="9448800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1923678"/>
                        <a:ext cx="261937" cy="677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164288" y="1995686"/>
            <a:ext cx="6600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2.8</a:t>
            </a:r>
          </a:p>
        </p:txBody>
      </p:sp>
      <p:graphicFrame>
        <p:nvGraphicFramePr>
          <p:cNvPr id="14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8178800" y="1924050"/>
          <a:ext cx="371475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181600" imgH="9448800" progId="Equation.DSMT4">
                  <p:embed/>
                </p:oleObj>
              </mc:Choice>
              <mc:Fallback>
                <p:oleObj name="Equation" r:id="rId14" imgW="5181600" imgH="9448800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8800" y="1924050"/>
                        <a:ext cx="371475" cy="677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组合 26">
            <a:extLst>
              <a:ext uri="{FF2B5EF4-FFF2-40B4-BE49-F238E27FC236}">
                <a16:creationId xmlns:a16="http://schemas.microsoft.com/office/drawing/2014/main" id="{D206F890-0EFD-69A3-594B-66FFE2F3F629}"/>
              </a:ext>
            </a:extLst>
          </p:cNvPr>
          <p:cNvGrpSpPr/>
          <p:nvPr/>
        </p:nvGrpSpPr>
        <p:grpSpPr>
          <a:xfrm>
            <a:off x="836114" y="2741215"/>
            <a:ext cx="7834785" cy="543307"/>
            <a:chOff x="836114" y="2741215"/>
            <a:chExt cx="7834785" cy="543307"/>
          </a:xfrm>
        </p:grpSpPr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AE429533-B9BD-5E45-3069-0F0B4D566606}"/>
                </a:ext>
              </a:extLst>
            </p:cNvPr>
            <p:cNvCxnSpPr/>
            <p:nvPr/>
          </p:nvCxnSpPr>
          <p:spPr>
            <a:xfrm>
              <a:off x="965993" y="2957190"/>
              <a:ext cx="770490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DCC1AA24-EB05-E5F7-8B1C-F726F75A4C30}"/>
                </a:ext>
              </a:extLst>
            </p:cNvPr>
            <p:cNvCxnSpPr/>
            <p:nvPr/>
          </p:nvCxnSpPr>
          <p:spPr>
            <a:xfrm>
              <a:off x="978693" y="2747565"/>
              <a:ext cx="0" cy="2159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A4875A50-70A7-947A-E1D0-757E62B44D82}"/>
                </a:ext>
              </a:extLst>
            </p:cNvPr>
            <p:cNvCxnSpPr/>
            <p:nvPr/>
          </p:nvCxnSpPr>
          <p:spPr>
            <a:xfrm>
              <a:off x="2782888" y="2741215"/>
              <a:ext cx="0" cy="2159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5FD689D2-FD23-0BCA-BAEA-DD148114A000}"/>
                </a:ext>
              </a:extLst>
            </p:cNvPr>
            <p:cNvCxnSpPr/>
            <p:nvPr/>
          </p:nvCxnSpPr>
          <p:spPr>
            <a:xfrm>
              <a:off x="4605338" y="2741215"/>
              <a:ext cx="0" cy="2159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3757BDE2-CA8E-F0A1-1230-D5E97550A33C}"/>
                </a:ext>
              </a:extLst>
            </p:cNvPr>
            <p:cNvCxnSpPr/>
            <p:nvPr/>
          </p:nvCxnSpPr>
          <p:spPr>
            <a:xfrm>
              <a:off x="6433096" y="2741215"/>
              <a:ext cx="0" cy="2159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60C6BFA2-0DF7-7E9C-B508-864D94B73237}"/>
                </a:ext>
              </a:extLst>
            </p:cNvPr>
            <p:cNvCxnSpPr/>
            <p:nvPr/>
          </p:nvCxnSpPr>
          <p:spPr>
            <a:xfrm>
              <a:off x="8244408" y="2741215"/>
              <a:ext cx="0" cy="2159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08222F1-4793-4347-8B95-129490B6F1CE}"/>
                </a:ext>
              </a:extLst>
            </p:cNvPr>
            <p:cNvSpPr txBox="1"/>
            <p:nvPr/>
          </p:nvSpPr>
          <p:spPr>
            <a:xfrm>
              <a:off x="836114" y="2915190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1A452AB-BB8E-A9EC-366B-CB85B4BC44B1}"/>
                </a:ext>
              </a:extLst>
            </p:cNvPr>
            <p:cNvSpPr txBox="1"/>
            <p:nvPr/>
          </p:nvSpPr>
          <p:spPr>
            <a:xfrm>
              <a:off x="2650436" y="2915190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CC22216-6DA8-E7E2-3FB2-B097B0132E98}"/>
                </a:ext>
              </a:extLst>
            </p:cNvPr>
            <p:cNvSpPr txBox="1"/>
            <p:nvPr/>
          </p:nvSpPr>
          <p:spPr>
            <a:xfrm>
              <a:off x="4467330" y="2915190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DFCD8F54-9758-AA99-86B8-3DD6D8CFC998}"/>
                </a:ext>
              </a:extLst>
            </p:cNvPr>
            <p:cNvSpPr txBox="1"/>
            <p:nvPr/>
          </p:nvSpPr>
          <p:spPr>
            <a:xfrm>
              <a:off x="6279244" y="2915190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946E7A7-3854-3C96-80FF-32FCD97F0274}"/>
                </a:ext>
              </a:extLst>
            </p:cNvPr>
            <p:cNvSpPr txBox="1"/>
            <p:nvPr/>
          </p:nvSpPr>
          <p:spPr>
            <a:xfrm>
              <a:off x="8106789" y="2915190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5"/>
          <p:cNvSpPr txBox="1">
            <a:spLocks noChangeArrowheads="1"/>
          </p:cNvSpPr>
          <p:nvPr/>
        </p:nvSpPr>
        <p:spPr bwMode="auto">
          <a:xfrm>
            <a:off x="477838" y="852488"/>
            <a:ext cx="848665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先填空，再把各数按从小到大的顺序排列起来。</a:t>
            </a:r>
          </a:p>
        </p:txBody>
      </p:sp>
      <p:graphicFrame>
        <p:nvGraphicFramePr>
          <p:cNvPr id="20483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827088" y="1677988"/>
          <a:ext cx="1338262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22300" imgH="393700" progId="Equation.DSMT4">
                  <p:embed/>
                </p:oleObj>
              </mc:Choice>
              <mc:Fallback>
                <p:oleObj name="Equation" r:id="rId2" imgW="6223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677988"/>
                        <a:ext cx="1338262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387600" y="1677988"/>
          <a:ext cx="14732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85800" imgH="393700" progId="Equation.DSMT4">
                  <p:embed/>
                </p:oleObj>
              </mc:Choice>
              <mc:Fallback>
                <p:oleObj name="Equation" r:id="rId4" imgW="6858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600" y="1677988"/>
                        <a:ext cx="1473200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083050" y="1677988"/>
          <a:ext cx="27305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9365" imgH="393700" progId="Equation.DSMT4">
                  <p:embed/>
                </p:oleObj>
              </mc:Choice>
              <mc:Fallback>
                <p:oleObj name="Equation" r:id="rId6" imgW="1269365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3050" y="1677988"/>
                        <a:ext cx="2730500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6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035800" y="1677988"/>
          <a:ext cx="12827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96900" imgH="393700" progId="Equation.DSMT4">
                  <p:embed/>
                </p:oleObj>
              </mc:Choice>
              <mc:Fallback>
                <p:oleObj name="Equation" r:id="rId8" imgW="5969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5800" y="1677988"/>
                        <a:ext cx="1282700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562100" y="1611313"/>
            <a:ext cx="404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263900" y="2071688"/>
            <a:ext cx="404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122863" y="1598613"/>
            <a:ext cx="404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119688" y="2081213"/>
            <a:ext cx="404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208713" y="1595438"/>
            <a:ext cx="40481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208713" y="2081213"/>
            <a:ext cx="404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7740650" y="1611313"/>
            <a:ext cx="404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7732713" y="2065338"/>
            <a:ext cx="404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1614488" y="2722563"/>
          <a:ext cx="2468562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855470" imgH="681355" progId="Equation.DSMT4">
                  <p:embed/>
                </p:oleObj>
              </mc:Choice>
              <mc:Fallback>
                <p:oleObj name="Equation" r:id="rId10" imgW="1855470" imgH="681355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4488" y="2722563"/>
                        <a:ext cx="2468562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355976" y="480324"/>
            <a:ext cx="35397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EB535A"/>
                </a:solidFill>
              </a:rPr>
              <a:t>【</a:t>
            </a:r>
            <a:r>
              <a:rPr lang="zh-CN" altLang="en-US" sz="1600" b="1" dirty="0">
                <a:solidFill>
                  <a:srgbClr val="EB535A"/>
                </a:solidFill>
              </a:rPr>
              <a:t>选自教材</a:t>
            </a:r>
            <a:r>
              <a:rPr lang="en-US" altLang="zh-CN" sz="1600" b="1" dirty="0">
                <a:solidFill>
                  <a:srgbClr val="EB535A"/>
                </a:solidFill>
              </a:rPr>
              <a:t>P119 </a:t>
            </a:r>
            <a:r>
              <a:rPr lang="zh-CN" altLang="en-US" sz="16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600" b="1" dirty="0">
                <a:solidFill>
                  <a:srgbClr val="EB535A"/>
                </a:solidFill>
              </a:rPr>
              <a:t>7</a:t>
            </a:r>
            <a:r>
              <a:rPr lang="zh-CN" altLang="en-US" sz="1600" b="1" dirty="0">
                <a:solidFill>
                  <a:srgbClr val="EB535A"/>
                </a:solidFill>
              </a:rPr>
              <a:t>题</a:t>
            </a:r>
            <a:r>
              <a:rPr lang="en-US" altLang="zh-CN" sz="1600" b="1" dirty="0">
                <a:solidFill>
                  <a:srgbClr val="EB535A"/>
                </a:solidFill>
              </a:rPr>
              <a:t>】</a:t>
            </a:r>
            <a:endParaRPr lang="zh-CN" altLang="en-US" sz="1600" b="1" dirty="0">
              <a:solidFill>
                <a:srgbClr val="EB535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5"/>
          <p:cNvSpPr txBox="1">
            <a:spLocks noChangeArrowheads="1"/>
          </p:cNvSpPr>
          <p:nvPr/>
        </p:nvSpPr>
        <p:spPr bwMode="auto">
          <a:xfrm>
            <a:off x="468313" y="593725"/>
            <a:ext cx="7951787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下列分数中哪些数是最简分数？把不是最简分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数的化成最简分数，并说一说化简的依据。</a:t>
            </a:r>
          </a:p>
        </p:txBody>
      </p:sp>
      <p:graphicFrame>
        <p:nvGraphicFramePr>
          <p:cNvPr id="21507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187450" y="1901825"/>
          <a:ext cx="30003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393700" progId="Equation.DSMT4">
                  <p:embed/>
                </p:oleObj>
              </mc:Choice>
              <mc:Fallback>
                <p:oleObj name="Equation" r:id="rId2" imgW="1397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901825"/>
                        <a:ext cx="300038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028825" y="1905000"/>
          <a:ext cx="492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393700" progId="Equation.DSMT4">
                  <p:embed/>
                </p:oleObj>
              </mc:Choice>
              <mc:Fallback>
                <p:oleObj name="Equation" r:id="rId4" imgW="2286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5" y="1905000"/>
                        <a:ext cx="492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074988" y="1905000"/>
          <a:ext cx="465137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900" imgH="393065" progId="Equation.DSMT4">
                  <p:embed/>
                </p:oleObj>
              </mc:Choice>
              <mc:Fallback>
                <p:oleObj name="Equation" r:id="rId6" imgW="215900" imgH="393065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4988" y="1905000"/>
                        <a:ext cx="465137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094163" y="1905000"/>
          <a:ext cx="492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8600" imgH="393700" progId="Equation.DSMT4">
                  <p:embed/>
                </p:oleObj>
              </mc:Choice>
              <mc:Fallback>
                <p:oleObj name="Equation" r:id="rId8" imgW="2286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4163" y="1905000"/>
                        <a:ext cx="492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对象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160963" y="1905000"/>
          <a:ext cx="492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28600" imgH="393700" progId="Equation.DSMT4">
                  <p:embed/>
                </p:oleObj>
              </mc:Choice>
              <mc:Fallback>
                <p:oleObj name="Equation" r:id="rId10" imgW="2286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963" y="1905000"/>
                        <a:ext cx="492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2" name="对象 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181725" y="1911350"/>
          <a:ext cx="327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2400" imgH="393700" progId="Equation.DSMT4">
                  <p:embed/>
                </p:oleObj>
              </mc:Choice>
              <mc:Fallback>
                <p:oleObj name="Equation" r:id="rId12" imgW="1524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1725" y="1911350"/>
                        <a:ext cx="3270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018338" y="1911350"/>
          <a:ext cx="46355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15900" imgH="393065" progId="Equation.DSMT4">
                  <p:embed/>
                </p:oleObj>
              </mc:Choice>
              <mc:Fallback>
                <p:oleObj name="Equation" r:id="rId14" imgW="215900" imgH="393065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8338" y="1911350"/>
                        <a:ext cx="46355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595313" y="2973388"/>
            <a:ext cx="800913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EB535A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化简的依据是分数的基本性质：用分数的分子与分母同时除以不为零的数，这个分数的大小不变。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444206" y="318210"/>
            <a:ext cx="35397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EB535A"/>
                </a:solidFill>
              </a:rPr>
              <a:t>【</a:t>
            </a:r>
            <a:r>
              <a:rPr lang="zh-CN" altLang="en-US" sz="1600" b="1" dirty="0">
                <a:solidFill>
                  <a:srgbClr val="EB535A"/>
                </a:solidFill>
              </a:rPr>
              <a:t>选自教材</a:t>
            </a:r>
            <a:r>
              <a:rPr lang="en-US" altLang="zh-CN" sz="1600" b="1" dirty="0">
                <a:solidFill>
                  <a:srgbClr val="EB535A"/>
                </a:solidFill>
              </a:rPr>
              <a:t>P119 </a:t>
            </a:r>
            <a:r>
              <a:rPr lang="zh-CN" altLang="en-US" sz="16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600" b="1" dirty="0">
                <a:solidFill>
                  <a:srgbClr val="EB535A"/>
                </a:solidFill>
              </a:rPr>
              <a:t>8</a:t>
            </a:r>
            <a:r>
              <a:rPr lang="zh-CN" altLang="en-US" sz="1600" b="1" dirty="0">
                <a:solidFill>
                  <a:srgbClr val="EB535A"/>
                </a:solidFill>
              </a:rPr>
              <a:t>题</a:t>
            </a:r>
            <a:r>
              <a:rPr lang="en-US" altLang="zh-CN" sz="1600" b="1" dirty="0">
                <a:solidFill>
                  <a:srgbClr val="EB535A"/>
                </a:solidFill>
              </a:rPr>
              <a:t>】</a:t>
            </a:r>
            <a:endParaRPr lang="zh-CN" altLang="en-US" sz="1600" b="1" dirty="0">
              <a:solidFill>
                <a:srgbClr val="EB535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4581525" y="2963863"/>
            <a:ext cx="396081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EB535A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其余的都不是最简分数：</a:t>
            </a:r>
          </a:p>
        </p:txBody>
      </p:sp>
      <p:grpSp>
        <p:nvGrpSpPr>
          <p:cNvPr id="22" name="组合 21"/>
          <p:cNvGrpSpPr/>
          <p:nvPr/>
        </p:nvGrpSpPr>
        <p:grpSpPr bwMode="auto">
          <a:xfrm>
            <a:off x="531813" y="2811463"/>
            <a:ext cx="3862387" cy="850900"/>
            <a:chOff x="521991" y="3116912"/>
            <a:chExt cx="3862713" cy="849786"/>
          </a:xfrm>
        </p:grpSpPr>
        <p:sp>
          <p:nvSpPr>
            <p:cNvPr id="22544" name="TextBox 15"/>
            <p:cNvSpPr txBox="1">
              <a:spLocks noChangeArrowheads="1"/>
            </p:cNvSpPr>
            <p:nvPr/>
          </p:nvSpPr>
          <p:spPr bwMode="auto">
            <a:xfrm>
              <a:off x="521991" y="3274852"/>
              <a:ext cx="2103729" cy="54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EB535A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最简分数有：</a:t>
              </a:r>
            </a:p>
          </p:txBody>
        </p:sp>
        <p:graphicFrame>
          <p:nvGraphicFramePr>
            <p:cNvPr id="22545" name="对象 1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727582" y="3116912"/>
            <a:ext cx="465137" cy="842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15900" imgH="393065" progId="Equation.DSMT4">
                    <p:embed/>
                  </p:oleObj>
                </mc:Choice>
                <mc:Fallback>
                  <p:oleObj name="Equation" r:id="rId2" imgW="215900" imgH="393065" progId="Equation.DSMT4">
                    <p:embed/>
                    <p:pic>
                      <p:nvPicPr>
                        <p:cNvPr id="0" name="对象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7582" y="3116912"/>
                          <a:ext cx="465137" cy="84296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46" name="对象 1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354451" y="3123735"/>
            <a:ext cx="492125" cy="842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28600" imgH="393700" progId="Equation.DSMT4">
                    <p:embed/>
                  </p:oleObj>
                </mc:Choice>
                <mc:Fallback>
                  <p:oleObj name="Equation" r:id="rId4" imgW="228600" imgH="393700" progId="Equation.DSMT4">
                    <p:embed/>
                    <p:pic>
                      <p:nvPicPr>
                        <p:cNvPr id="0" name="对象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4451" y="3123735"/>
                          <a:ext cx="492125" cy="84296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47" name="对象 1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057679" y="3123735"/>
            <a:ext cx="327025" cy="842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52400" imgH="393700" progId="Equation.DSMT4">
                    <p:embed/>
                  </p:oleObj>
                </mc:Choice>
                <mc:Fallback>
                  <p:oleObj name="Equation" r:id="rId6" imgW="152400" imgH="393700" progId="Equation.DSMT4">
                    <p:embed/>
                    <p:pic>
                      <p:nvPicPr>
                        <p:cNvPr id="0" name="对象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7679" y="3123735"/>
                          <a:ext cx="327025" cy="84296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" name="对象 1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347788" y="3768725"/>
          <a:ext cx="873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5765" imgH="393065" progId="Equation.DSMT4">
                  <p:embed/>
                </p:oleObj>
              </mc:Choice>
              <mc:Fallback>
                <p:oleObj name="Equation" r:id="rId8" imgW="405765" imgH="393065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7788" y="3768725"/>
                        <a:ext cx="873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076575" y="3770313"/>
          <a:ext cx="1038225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82600" imgH="393700" progId="Equation.DSMT4">
                  <p:embed/>
                </p:oleObj>
              </mc:Choice>
              <mc:Fallback>
                <p:oleObj name="Equation" r:id="rId10" imgW="482600" imgH="3937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6575" y="3770313"/>
                        <a:ext cx="1038225" cy="842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940300" y="3768725"/>
          <a:ext cx="1039813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82600" imgH="393700" progId="Equation.DSMT4">
                  <p:embed/>
                </p:oleObj>
              </mc:Choice>
              <mc:Fallback>
                <p:oleObj name="Equation" r:id="rId12" imgW="482600" imgH="3937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0300" y="3768725"/>
                        <a:ext cx="1039813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037388" y="3768725"/>
          <a:ext cx="111760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20700" imgH="393700" progId="Equation.DSMT4">
                  <p:embed/>
                </p:oleObj>
              </mc:Choice>
              <mc:Fallback>
                <p:oleObj name="Equation" r:id="rId14" imgW="520700" imgH="393700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7388" y="3768725"/>
                        <a:ext cx="111760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468313" y="593725"/>
            <a:ext cx="7951787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下列分数中哪些数是最简分数？把不是最简分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数的化成最简分数，并说一说化简的依据。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44206" y="318210"/>
            <a:ext cx="35397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EB535A"/>
                </a:solidFill>
              </a:rPr>
              <a:t>【</a:t>
            </a:r>
            <a:r>
              <a:rPr lang="zh-CN" altLang="en-US" sz="1600" b="1" dirty="0">
                <a:solidFill>
                  <a:srgbClr val="EB535A"/>
                </a:solidFill>
              </a:rPr>
              <a:t>选自教材</a:t>
            </a:r>
            <a:r>
              <a:rPr lang="en-US" altLang="zh-CN" sz="1600" b="1" dirty="0">
                <a:solidFill>
                  <a:srgbClr val="EB535A"/>
                </a:solidFill>
              </a:rPr>
              <a:t>P119 </a:t>
            </a:r>
            <a:r>
              <a:rPr lang="zh-CN" altLang="en-US" sz="16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600" b="1" dirty="0">
                <a:solidFill>
                  <a:srgbClr val="EB535A"/>
                </a:solidFill>
              </a:rPr>
              <a:t>8</a:t>
            </a:r>
            <a:r>
              <a:rPr lang="zh-CN" altLang="en-US" sz="1600" b="1" dirty="0">
                <a:solidFill>
                  <a:srgbClr val="EB535A"/>
                </a:solidFill>
              </a:rPr>
              <a:t>题</a:t>
            </a:r>
            <a:r>
              <a:rPr lang="en-US" altLang="zh-CN" sz="1600" b="1" dirty="0">
                <a:solidFill>
                  <a:srgbClr val="EB535A"/>
                </a:solidFill>
              </a:rPr>
              <a:t>】</a:t>
            </a:r>
            <a:endParaRPr lang="zh-CN" altLang="en-US" sz="1600" b="1" dirty="0">
              <a:solidFill>
                <a:srgbClr val="EB535A"/>
              </a:solidFill>
            </a:endParaRPr>
          </a:p>
        </p:txBody>
      </p:sp>
      <p:graphicFrame>
        <p:nvGraphicFramePr>
          <p:cNvPr id="23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187450" y="1901825"/>
          <a:ext cx="30003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393700" progId="Equation.DSMT4">
                  <p:embed/>
                </p:oleObj>
              </mc:Choice>
              <mc:Fallback>
                <p:oleObj name="Equation" r:id="rId16" imgW="139700" imgH="393700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901825"/>
                        <a:ext cx="300038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028825" y="1905000"/>
          <a:ext cx="492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28600" imgH="393700" progId="Equation.DSMT4">
                  <p:embed/>
                </p:oleObj>
              </mc:Choice>
              <mc:Fallback>
                <p:oleObj name="Equation" r:id="rId18" imgW="228600" imgH="393700" progId="Equation.DSMT4">
                  <p:embed/>
                  <p:pic>
                    <p:nvPicPr>
                      <p:cNvPr id="0" name="对象 4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5" y="1905000"/>
                        <a:ext cx="492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074988" y="1905000"/>
          <a:ext cx="465137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15900" imgH="393065" progId="Equation.DSMT4">
                  <p:embed/>
                </p:oleObj>
              </mc:Choice>
              <mc:Fallback>
                <p:oleObj name="Equation" r:id="rId20" imgW="215900" imgH="393065" progId="Equation.DSMT4">
                  <p:embed/>
                  <p:pic>
                    <p:nvPicPr>
                      <p:cNvPr id="0" name="对象 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4988" y="1905000"/>
                        <a:ext cx="465137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094163" y="1905000"/>
          <a:ext cx="492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28600" imgH="393700" progId="Equation.DSMT4">
                  <p:embed/>
                </p:oleObj>
              </mc:Choice>
              <mc:Fallback>
                <p:oleObj name="Equation" r:id="rId22" imgW="228600" imgH="393700" progId="Equation.DSMT4">
                  <p:embed/>
                  <p:pic>
                    <p:nvPicPr>
                      <p:cNvPr id="0" name="对象 6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4163" y="1905000"/>
                        <a:ext cx="492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160963" y="1905000"/>
          <a:ext cx="492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228600" imgH="393700" progId="Equation.DSMT4">
                  <p:embed/>
                </p:oleObj>
              </mc:Choice>
              <mc:Fallback>
                <p:oleObj name="Equation" r:id="rId24" imgW="228600" imgH="393700" progId="Equation.DSMT4">
                  <p:embed/>
                  <p:pic>
                    <p:nvPicPr>
                      <p:cNvPr id="0" name="对象 7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963" y="1905000"/>
                        <a:ext cx="492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181725" y="1911350"/>
          <a:ext cx="327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52400" imgH="393700" progId="Equation.DSMT4">
                  <p:embed/>
                </p:oleObj>
              </mc:Choice>
              <mc:Fallback>
                <p:oleObj name="Equation" r:id="rId26" imgW="152400" imgH="393700" progId="Equation.DSMT4">
                  <p:embed/>
                  <p:pic>
                    <p:nvPicPr>
                      <p:cNvPr id="0" name="对象 8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1725" y="1911350"/>
                        <a:ext cx="3270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018338" y="1911350"/>
          <a:ext cx="46355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215900" imgH="393065" progId="Equation.DSMT4">
                  <p:embed/>
                </p:oleObj>
              </mc:Choice>
              <mc:Fallback>
                <p:oleObj name="Equation" r:id="rId28" imgW="215900" imgH="393065" progId="Equation.DSMT4">
                  <p:embed/>
                  <p:pic>
                    <p:nvPicPr>
                      <p:cNvPr id="0" name="对象 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8338" y="1911350"/>
                        <a:ext cx="46355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5"/>
          <p:cNvSpPr txBox="1">
            <a:spLocks noChangeArrowheads="1"/>
          </p:cNvSpPr>
          <p:nvPr/>
        </p:nvSpPr>
        <p:spPr bwMode="auto">
          <a:xfrm>
            <a:off x="769938" y="339725"/>
            <a:ext cx="29527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</a:p>
        </p:txBody>
      </p:sp>
      <p:graphicFrame>
        <p:nvGraphicFramePr>
          <p:cNvPr id="23555" name="对象 2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900113" y="1276350"/>
          <a:ext cx="111760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0700" imgH="393700" progId="Equation.DSMT4">
                  <p:embed/>
                </p:oleObj>
              </mc:Choice>
              <mc:Fallback>
                <p:oleObj name="Equation" r:id="rId2" imgW="5207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276350"/>
                        <a:ext cx="111760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808288" y="1273175"/>
          <a:ext cx="73660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2900" imgH="393700" progId="Equation.DSMT4">
                  <p:embed/>
                </p:oleObj>
              </mc:Choice>
              <mc:Fallback>
                <p:oleObj name="Equation" r:id="rId4" imgW="3429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8288" y="1273175"/>
                        <a:ext cx="73660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503738" y="1273175"/>
          <a:ext cx="73660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2900" imgH="393700" progId="Equation.DSMT4">
                  <p:embed/>
                </p:oleObj>
              </mc:Choice>
              <mc:Fallback>
                <p:oleObj name="Equation" r:id="rId6" imgW="3429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3738" y="1273175"/>
                        <a:ext cx="73660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119813" y="1273175"/>
          <a:ext cx="133667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22300" imgH="393700" progId="Equation.DSMT4">
                  <p:embed/>
                </p:oleObj>
              </mc:Choice>
              <mc:Fallback>
                <p:oleObj name="Equation" r:id="rId8" imgW="6223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9813" y="1273175"/>
                        <a:ext cx="133667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对象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012825" y="2557463"/>
          <a:ext cx="73660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42900" imgH="393700" progId="Equation.DSMT4">
                  <p:embed/>
                </p:oleObj>
              </mc:Choice>
              <mc:Fallback>
                <p:oleObj name="Equation" r:id="rId10" imgW="3429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2557463"/>
                        <a:ext cx="736600" cy="842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对象 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767013" y="2586038"/>
          <a:ext cx="81915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81000" imgH="393700" progId="Equation.DSMT4">
                  <p:embed/>
                </p:oleObj>
              </mc:Choice>
              <mc:Fallback>
                <p:oleObj name="Equation" r:id="rId12" imgW="3810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7013" y="2586038"/>
                        <a:ext cx="819150" cy="842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476750" y="2552700"/>
          <a:ext cx="6826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17500" imgH="393065" progId="Equation.DSMT4">
                  <p:embed/>
                </p:oleObj>
              </mc:Choice>
              <mc:Fallback>
                <p:oleObj name="Equation" r:id="rId14" imgW="317500" imgH="393065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0" y="2552700"/>
                        <a:ext cx="6826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对象 1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103938" y="2470150"/>
          <a:ext cx="1417637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60400" imgH="431800" progId="Equation.DSMT4">
                  <p:embed/>
                </p:oleObj>
              </mc:Choice>
              <mc:Fallback>
                <p:oleObj name="Equation" r:id="rId16" imgW="660400" imgH="4318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3938" y="2470150"/>
                        <a:ext cx="1417637" cy="9255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2036763" y="1554163"/>
          <a:ext cx="419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03200" imgH="165100" progId="Equation.DSMT4">
                  <p:embed/>
                </p:oleObj>
              </mc:Choice>
              <mc:Fallback>
                <p:oleObj name="Equation" r:id="rId18" imgW="203200" imgH="1651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6763" y="1554163"/>
                        <a:ext cx="4191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3494088" y="1311275"/>
          <a:ext cx="52387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54000" imgH="405765" progId="Equation.DSMT4">
                  <p:embed/>
                </p:oleObj>
              </mc:Choice>
              <mc:Fallback>
                <p:oleObj name="Equation" r:id="rId20" imgW="254000" imgH="405765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4088" y="1311275"/>
                        <a:ext cx="52387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5240338" y="1301750"/>
          <a:ext cx="6826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30200" imgH="406400" progId="Equation.DSMT4">
                  <p:embed/>
                </p:oleObj>
              </mc:Choice>
              <mc:Fallback>
                <p:oleObj name="Equation" r:id="rId22" imgW="330200" imgH="4064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0338" y="1301750"/>
                        <a:ext cx="68262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7359650" y="1301750"/>
          <a:ext cx="655638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317500" imgH="405765" progId="Equation.DSMT4">
                  <p:embed/>
                </p:oleObj>
              </mc:Choice>
              <mc:Fallback>
                <p:oleObj name="Equation" r:id="rId24" imgW="317500" imgH="405765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9650" y="1301750"/>
                        <a:ext cx="655638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1749425" y="2582863"/>
          <a:ext cx="522288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54000" imgH="405765" progId="Equation.DSMT4">
                  <p:embed/>
                </p:oleObj>
              </mc:Choice>
              <mc:Fallback>
                <p:oleObj name="Equation" r:id="rId26" imgW="254000" imgH="405765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2582863"/>
                        <a:ext cx="522288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3582988" y="2625725"/>
          <a:ext cx="652462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317500" imgH="405765" progId="Equation.DSMT4">
                  <p:embed/>
                </p:oleObj>
              </mc:Choice>
              <mc:Fallback>
                <p:oleObj name="Equation" r:id="rId28" imgW="317500" imgH="405765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2988" y="2625725"/>
                        <a:ext cx="652462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5097463" y="2579688"/>
          <a:ext cx="677862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330200" imgH="406400" progId="Equation.DSMT4">
                  <p:embed/>
                </p:oleObj>
              </mc:Choice>
              <mc:Fallback>
                <p:oleObj name="Equation" r:id="rId30" imgW="330200" imgH="4064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7463" y="2579688"/>
                        <a:ext cx="677862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7486650" y="2549525"/>
          <a:ext cx="833438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405765" imgH="405765" progId="Equation.DSMT4">
                  <p:embed/>
                </p:oleObj>
              </mc:Choice>
              <mc:Fallback>
                <p:oleObj name="Equation" r:id="rId32" imgW="405765" imgH="405765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6650" y="2549525"/>
                        <a:ext cx="833438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444206" y="318210"/>
            <a:ext cx="35397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EB535A"/>
                </a:solidFill>
              </a:rPr>
              <a:t>【</a:t>
            </a:r>
            <a:r>
              <a:rPr lang="zh-CN" altLang="en-US" sz="1600" b="1" dirty="0">
                <a:solidFill>
                  <a:srgbClr val="EB535A"/>
                </a:solidFill>
              </a:rPr>
              <a:t>选自教材</a:t>
            </a:r>
            <a:r>
              <a:rPr lang="en-US" altLang="zh-CN" sz="1600" b="1" dirty="0">
                <a:solidFill>
                  <a:srgbClr val="EB535A"/>
                </a:solidFill>
              </a:rPr>
              <a:t>P119 </a:t>
            </a:r>
            <a:r>
              <a:rPr lang="zh-CN" altLang="en-US" sz="16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600" b="1" dirty="0">
                <a:solidFill>
                  <a:srgbClr val="EB535A"/>
                </a:solidFill>
              </a:rPr>
              <a:t>9</a:t>
            </a:r>
            <a:r>
              <a:rPr lang="zh-CN" altLang="en-US" sz="1600" b="1" dirty="0">
                <a:solidFill>
                  <a:srgbClr val="EB535A"/>
                </a:solidFill>
              </a:rPr>
              <a:t>题</a:t>
            </a:r>
            <a:r>
              <a:rPr lang="en-US" altLang="zh-CN" sz="1600" b="1" dirty="0">
                <a:solidFill>
                  <a:srgbClr val="EB535A"/>
                </a:solidFill>
              </a:rPr>
              <a:t>】</a:t>
            </a:r>
            <a:endParaRPr lang="zh-CN" altLang="en-US" sz="1600" b="1" dirty="0">
              <a:solidFill>
                <a:srgbClr val="EB535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468313" y="512763"/>
            <a:ext cx="741680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中国煤炭资源的种类较多，具体构成如右图。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）褐煤占煤炭总量的几分之几？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）你还能提出其他数学问题并解答吗？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116013" y="2241550"/>
          <a:ext cx="284956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43965" imgH="406400" progId="Equation.DSMT4">
                  <p:embed/>
                </p:oleObj>
              </mc:Choice>
              <mc:Fallback>
                <p:oleObj name="Equation" r:id="rId2" imgW="1243965" imgH="406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241550"/>
                        <a:ext cx="2849562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116013" y="3363913"/>
          <a:ext cx="3956050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26565" imgH="254000" progId="Equation.DSMT4">
                  <p:embed/>
                </p:oleObj>
              </mc:Choice>
              <mc:Fallback>
                <p:oleObj name="Equation" r:id="rId4" imgW="1726565" imgH="2540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363913"/>
                        <a:ext cx="3956050" cy="58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693988" y="3856038"/>
          <a:ext cx="1795462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7565" imgH="406400" progId="Equation.DSMT4">
                  <p:embed/>
                </p:oleObj>
              </mc:Choice>
              <mc:Fallback>
                <p:oleObj name="Equation" r:id="rId6" imgW="837565" imgH="4064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988" y="3856038"/>
                        <a:ext cx="1795462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6628" y="2214077"/>
            <a:ext cx="2371625" cy="23994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44206" y="318210"/>
            <a:ext cx="36535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EB535A"/>
                </a:solidFill>
              </a:rPr>
              <a:t>【</a:t>
            </a:r>
            <a:r>
              <a:rPr lang="zh-CN" altLang="en-US" sz="1600" b="1" dirty="0">
                <a:solidFill>
                  <a:srgbClr val="EB535A"/>
                </a:solidFill>
              </a:rPr>
              <a:t>选自教材</a:t>
            </a:r>
            <a:r>
              <a:rPr lang="en-US" altLang="zh-CN" sz="1600" b="1" dirty="0">
                <a:solidFill>
                  <a:srgbClr val="EB535A"/>
                </a:solidFill>
              </a:rPr>
              <a:t>P119 </a:t>
            </a:r>
            <a:r>
              <a:rPr lang="zh-CN" altLang="en-US" sz="16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600" b="1" dirty="0">
                <a:solidFill>
                  <a:srgbClr val="EB535A"/>
                </a:solidFill>
              </a:rPr>
              <a:t>10</a:t>
            </a:r>
            <a:r>
              <a:rPr lang="zh-CN" altLang="en-US" sz="1600" b="1" dirty="0">
                <a:solidFill>
                  <a:srgbClr val="EB535A"/>
                </a:solidFill>
              </a:rPr>
              <a:t>题</a:t>
            </a:r>
            <a:r>
              <a:rPr lang="en-US" altLang="zh-CN" sz="1600" b="1" dirty="0">
                <a:solidFill>
                  <a:srgbClr val="EB535A"/>
                </a:solidFill>
              </a:rPr>
              <a:t>】</a:t>
            </a:r>
            <a:endParaRPr lang="zh-CN" altLang="en-US" sz="1600" b="1" dirty="0">
              <a:solidFill>
                <a:srgbClr val="EB535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1036638" y="1028700"/>
            <a:ext cx="74168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）猜猜可能是几？</a:t>
            </a:r>
          </a:p>
        </p:txBody>
      </p:sp>
      <p:grpSp>
        <p:nvGrpSpPr>
          <p:cNvPr id="25603" name="组合 7"/>
          <p:cNvGrpSpPr/>
          <p:nvPr/>
        </p:nvGrpSpPr>
        <p:grpSpPr bwMode="auto">
          <a:xfrm>
            <a:off x="1658938" y="1990725"/>
            <a:ext cx="6119812" cy="144463"/>
            <a:chOff x="1763688" y="1851670"/>
            <a:chExt cx="6120680" cy="144016"/>
          </a:xfrm>
        </p:grpSpPr>
        <p:cxnSp>
          <p:nvCxnSpPr>
            <p:cNvPr id="4" name="直接箭头连接符 3"/>
            <p:cNvCxnSpPr/>
            <p:nvPr/>
          </p:nvCxnSpPr>
          <p:spPr>
            <a:xfrm>
              <a:off x="1763688" y="1995686"/>
              <a:ext cx="6120680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V="1">
              <a:off x="2771893" y="1851670"/>
              <a:ext cx="0" cy="14401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595" name="TextBox 15"/>
          <p:cNvSpPr txBox="1">
            <a:spLocks noChangeArrowheads="1"/>
          </p:cNvSpPr>
          <p:nvPr/>
        </p:nvSpPr>
        <p:spPr bwMode="auto">
          <a:xfrm>
            <a:off x="1982788" y="2152650"/>
            <a:ext cx="13684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）</a:t>
            </a:r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1036638" y="1025525"/>
            <a:ext cx="74168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）现在可能是几？</a:t>
            </a:r>
          </a:p>
        </p:txBody>
      </p:sp>
      <p:sp>
        <p:nvSpPr>
          <p:cNvPr id="25606" name="矩形 17"/>
          <p:cNvSpPr>
            <a:spLocks noChangeArrowheads="1"/>
          </p:cNvSpPr>
          <p:nvPr/>
        </p:nvSpPr>
        <p:spPr bwMode="auto">
          <a:xfrm>
            <a:off x="609600" y="998538"/>
            <a:ext cx="544513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 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0"/>
          <p:cNvGrpSpPr/>
          <p:nvPr/>
        </p:nvGrpSpPr>
        <p:grpSpPr bwMode="auto">
          <a:xfrm>
            <a:off x="3746500" y="2000250"/>
            <a:ext cx="1368425" cy="719138"/>
            <a:chOff x="4355976" y="2067698"/>
            <a:chExt cx="1368152" cy="718094"/>
          </a:xfrm>
        </p:grpSpPr>
        <p:cxnSp>
          <p:nvCxnSpPr>
            <p:cNvPr id="19" name="直接连接符 18"/>
            <p:cNvCxnSpPr/>
            <p:nvPr/>
          </p:nvCxnSpPr>
          <p:spPr>
            <a:xfrm flipV="1">
              <a:off x="4509933" y="2067698"/>
              <a:ext cx="0" cy="1442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27" name="TextBox 15"/>
            <p:cNvSpPr txBox="1">
              <a:spLocks noChangeArrowheads="1"/>
            </p:cNvSpPr>
            <p:nvPr/>
          </p:nvSpPr>
          <p:spPr bwMode="auto">
            <a:xfrm>
              <a:off x="4355976" y="2221535"/>
              <a:ext cx="1368152" cy="564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TextBox 15"/>
          <p:cNvSpPr txBox="1">
            <a:spLocks noChangeArrowheads="1"/>
          </p:cNvSpPr>
          <p:nvPr/>
        </p:nvSpPr>
        <p:spPr bwMode="auto">
          <a:xfrm>
            <a:off x="1036638" y="1019175"/>
            <a:ext cx="74168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）现在你能猜出来吗？</a:t>
            </a:r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4868863" y="1998663"/>
            <a:ext cx="490537" cy="1095375"/>
            <a:chOff x="5478859" y="2064921"/>
            <a:chExt cx="490538" cy="1095063"/>
          </a:xfrm>
        </p:grpSpPr>
        <p:cxnSp>
          <p:nvCxnSpPr>
            <p:cNvPr id="15" name="直接连接符 14"/>
            <p:cNvCxnSpPr/>
            <p:nvPr/>
          </p:nvCxnSpPr>
          <p:spPr>
            <a:xfrm flipV="1">
              <a:off x="5651896" y="2064921"/>
              <a:ext cx="0" cy="14442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5625" name="对象 30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478859" y="2317022"/>
            <a:ext cx="490538" cy="842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28600" imgH="393700" progId="Equation.DSMT4">
                    <p:embed/>
                  </p:oleObj>
                </mc:Choice>
                <mc:Fallback>
                  <p:oleObj name="Equation" r:id="rId2" imgW="228600" imgH="393700" progId="Equation.DSMT4">
                    <p:embed/>
                    <p:pic>
                      <p:nvPicPr>
                        <p:cNvPr id="0" name="对象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8859" y="2317022"/>
                          <a:ext cx="490538" cy="84296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4" name="TextBox 15"/>
          <p:cNvSpPr txBox="1">
            <a:spLocks noChangeArrowheads="1"/>
          </p:cNvSpPr>
          <p:nvPr/>
        </p:nvSpPr>
        <p:spPr bwMode="auto">
          <a:xfrm>
            <a:off x="1036638" y="1028700"/>
            <a:ext cx="74168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）说说分数的意义。</a:t>
            </a:r>
          </a:p>
        </p:txBody>
      </p:sp>
      <p:grpSp>
        <p:nvGrpSpPr>
          <p:cNvPr id="38" name="组合 37"/>
          <p:cNvGrpSpPr/>
          <p:nvPr/>
        </p:nvGrpSpPr>
        <p:grpSpPr bwMode="auto">
          <a:xfrm>
            <a:off x="1039813" y="946150"/>
            <a:ext cx="7416800" cy="847725"/>
            <a:chOff x="1249419" y="3435846"/>
            <a:chExt cx="7416824" cy="848568"/>
          </a:xfrm>
        </p:grpSpPr>
        <p:sp>
          <p:nvSpPr>
            <p:cNvPr id="25621" name="TextBox 15"/>
            <p:cNvSpPr txBox="1">
              <a:spLocks noChangeArrowheads="1"/>
            </p:cNvSpPr>
            <p:nvPr/>
          </p:nvSpPr>
          <p:spPr bwMode="auto">
            <a:xfrm>
              <a:off x="1249419" y="3514719"/>
              <a:ext cx="7416824" cy="564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）在直线上标出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     ，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1.2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     。</a:t>
              </a:r>
            </a:p>
          </p:txBody>
        </p:sp>
        <p:graphicFrame>
          <p:nvGraphicFramePr>
            <p:cNvPr id="25622" name="对象 35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788024" y="3435846"/>
            <a:ext cx="490538" cy="842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28600" imgH="393700" progId="Equation.DSMT4">
                    <p:embed/>
                  </p:oleObj>
                </mc:Choice>
                <mc:Fallback>
                  <p:oleObj name="Equation" r:id="rId4" imgW="228600" imgH="393700" progId="Equation.DSMT4">
                    <p:embed/>
                    <p:pic>
                      <p:nvPicPr>
                        <p:cNvPr id="0" name="对象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8024" y="3435846"/>
                          <a:ext cx="490538" cy="84296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23" name="对象 36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6529834" y="3441452"/>
            <a:ext cx="298450" cy="842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9700" imgH="393700" progId="Equation.DSMT4">
                    <p:embed/>
                  </p:oleObj>
                </mc:Choice>
                <mc:Fallback>
                  <p:oleObj name="Equation" r:id="rId6" imgW="139700" imgH="393700" progId="Equation.DSMT4">
                    <p:embed/>
                    <p:pic>
                      <p:nvPicPr>
                        <p:cNvPr id="0" name="对象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29834" y="3441452"/>
                          <a:ext cx="298450" cy="84296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" name="对象 3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503488" y="2152650"/>
          <a:ext cx="325437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400" imgH="393700" progId="Equation.DSMT4">
                  <p:embed/>
                </p:oleObj>
              </mc:Choice>
              <mc:Fallback>
                <p:oleObj name="Equation" r:id="rId8" imgW="152400" imgH="393700" progId="Equation.DSMT4">
                  <p:embed/>
                  <p:pic>
                    <p:nvPicPr>
                      <p:cNvPr id="0" name="对象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3488" y="2152650"/>
                        <a:ext cx="325437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直接连接符 24"/>
          <p:cNvCxnSpPr/>
          <p:nvPr/>
        </p:nvCxnSpPr>
        <p:spPr bwMode="auto">
          <a:xfrm flipV="1">
            <a:off x="6097588" y="2000250"/>
            <a:ext cx="0" cy="144463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对象 3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243388" y="2232025"/>
          <a:ext cx="48895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28600" imgH="393700" progId="Equation.DSMT4">
                  <p:embed/>
                </p:oleObj>
              </mc:Choice>
              <mc:Fallback>
                <p:oleObj name="Equation" r:id="rId10" imgW="228600" imgH="393700" progId="Equation.DSMT4">
                  <p:embed/>
                  <p:pic>
                    <p:nvPicPr>
                      <p:cNvPr id="0" name="对象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3388" y="2232025"/>
                        <a:ext cx="48895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15"/>
          <p:cNvSpPr txBox="1">
            <a:spLocks noChangeArrowheads="1"/>
          </p:cNvSpPr>
          <p:nvPr/>
        </p:nvSpPr>
        <p:spPr bwMode="auto">
          <a:xfrm>
            <a:off x="5929313" y="2132013"/>
            <a:ext cx="13684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8" name="直接连接符 27"/>
          <p:cNvCxnSpPr/>
          <p:nvPr/>
        </p:nvCxnSpPr>
        <p:spPr bwMode="auto">
          <a:xfrm flipV="1">
            <a:off x="4471988" y="2000250"/>
            <a:ext cx="0" cy="144463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 bwMode="auto">
          <a:xfrm flipV="1">
            <a:off x="4363596" y="2009775"/>
            <a:ext cx="0" cy="144463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15"/>
          <p:cNvSpPr txBox="1">
            <a:spLocks noChangeArrowheads="1"/>
          </p:cNvSpPr>
          <p:nvPr/>
        </p:nvSpPr>
        <p:spPr bwMode="auto">
          <a:xfrm>
            <a:off x="4046538" y="1477963"/>
            <a:ext cx="13684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1.2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1" name="直接连接符 30"/>
          <p:cNvCxnSpPr/>
          <p:nvPr/>
        </p:nvCxnSpPr>
        <p:spPr bwMode="auto">
          <a:xfrm flipV="1">
            <a:off x="6702425" y="2000250"/>
            <a:ext cx="0" cy="144463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对象 3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573838" y="2152650"/>
          <a:ext cx="29845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393700" progId="Equation.DSMT4">
                  <p:embed/>
                </p:oleObj>
              </mc:Choice>
              <mc:Fallback>
                <p:oleObj name="Equation" r:id="rId12" imgW="139700" imgH="393700" progId="Equation.DSMT4">
                  <p:embed/>
                  <p:pic>
                    <p:nvPicPr>
                      <p:cNvPr id="0" name="对象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3838" y="2152650"/>
                        <a:ext cx="29845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595" grpId="0"/>
      <p:bldP spid="9" grpId="0"/>
      <p:bldP spid="9" grpId="1"/>
      <p:bldP spid="22" grpId="0"/>
      <p:bldP spid="22" grpId="1"/>
      <p:bldP spid="34" grpId="0"/>
      <p:bldP spid="34" grpId="1"/>
      <p:bldP spid="27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5"/>
          <p:cNvSpPr txBox="1">
            <a:spLocks noChangeArrowheads="1"/>
          </p:cNvSpPr>
          <p:nvPr/>
        </p:nvSpPr>
        <p:spPr bwMode="auto">
          <a:xfrm>
            <a:off x="1276350" y="2454548"/>
            <a:ext cx="90487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</a:t>
            </a:r>
          </a:p>
        </p:txBody>
      </p:sp>
      <p:sp>
        <p:nvSpPr>
          <p:cNvPr id="5" name="左大括号 4"/>
          <p:cNvSpPr/>
          <p:nvPr/>
        </p:nvSpPr>
        <p:spPr>
          <a:xfrm>
            <a:off x="2227263" y="1030288"/>
            <a:ext cx="215900" cy="3413670"/>
          </a:xfrm>
          <a:prstGeom prst="leftBrace">
            <a:avLst>
              <a:gd name="adj1" fmla="val 48969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628" name="TextBox 15"/>
          <p:cNvSpPr txBox="1">
            <a:spLocks noChangeArrowheads="1"/>
          </p:cNvSpPr>
          <p:nvPr/>
        </p:nvSpPr>
        <p:spPr bwMode="auto">
          <a:xfrm>
            <a:off x="2355850" y="836613"/>
            <a:ext cx="43830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分数的意义（分数单位）</a:t>
            </a:r>
          </a:p>
        </p:txBody>
      </p:sp>
      <p:sp>
        <p:nvSpPr>
          <p:cNvPr id="26629" name="TextBox 15"/>
          <p:cNvSpPr txBox="1">
            <a:spLocks noChangeArrowheads="1"/>
          </p:cNvSpPr>
          <p:nvPr/>
        </p:nvSpPr>
        <p:spPr bwMode="auto">
          <a:xfrm>
            <a:off x="2355850" y="1700530"/>
            <a:ext cx="9191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</a:t>
            </a:r>
          </a:p>
        </p:txBody>
      </p:sp>
      <p:sp>
        <p:nvSpPr>
          <p:cNvPr id="9" name="左大括号 8"/>
          <p:cNvSpPr/>
          <p:nvPr/>
        </p:nvSpPr>
        <p:spPr>
          <a:xfrm>
            <a:off x="3211468" y="1495492"/>
            <a:ext cx="215900" cy="1006977"/>
          </a:xfrm>
          <a:prstGeom prst="leftBrace">
            <a:avLst>
              <a:gd name="adj1" fmla="val 31322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631" name="TextBox 15"/>
          <p:cNvSpPr txBox="1">
            <a:spLocks noChangeArrowheads="1"/>
          </p:cNvSpPr>
          <p:nvPr/>
        </p:nvSpPr>
        <p:spPr bwMode="auto">
          <a:xfrm>
            <a:off x="3406775" y="1368743"/>
            <a:ext cx="15382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真分数</a:t>
            </a:r>
          </a:p>
        </p:txBody>
      </p:sp>
      <p:sp>
        <p:nvSpPr>
          <p:cNvPr id="26632" name="TextBox 15"/>
          <p:cNvSpPr txBox="1">
            <a:spLocks noChangeArrowheads="1"/>
          </p:cNvSpPr>
          <p:nvPr/>
        </p:nvSpPr>
        <p:spPr bwMode="auto">
          <a:xfrm>
            <a:off x="3392488" y="2040255"/>
            <a:ext cx="15398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假分数</a:t>
            </a: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4619625" y="2306955"/>
            <a:ext cx="94138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597400" y="2405380"/>
            <a:ext cx="94138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5" name="TextBox 15"/>
          <p:cNvSpPr txBox="1">
            <a:spLocks noChangeArrowheads="1"/>
          </p:cNvSpPr>
          <p:nvPr/>
        </p:nvSpPr>
        <p:spPr bwMode="auto">
          <a:xfrm>
            <a:off x="5529263" y="2032318"/>
            <a:ext cx="2751137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带分数（整数）</a:t>
            </a:r>
          </a:p>
        </p:txBody>
      </p:sp>
      <p:sp>
        <p:nvSpPr>
          <p:cNvPr id="26636" name="TextBox 15"/>
          <p:cNvSpPr txBox="1">
            <a:spLocks noChangeArrowheads="1"/>
          </p:cNvSpPr>
          <p:nvPr/>
        </p:nvSpPr>
        <p:spPr bwMode="auto">
          <a:xfrm>
            <a:off x="2355850" y="2734469"/>
            <a:ext cx="1668463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基本性质</a:t>
            </a:r>
          </a:p>
        </p:txBody>
      </p:sp>
      <p:sp>
        <p:nvSpPr>
          <p:cNvPr id="19" name="左大括号 18"/>
          <p:cNvSpPr/>
          <p:nvPr/>
        </p:nvSpPr>
        <p:spPr>
          <a:xfrm>
            <a:off x="3946912" y="2678113"/>
            <a:ext cx="215900" cy="757733"/>
          </a:xfrm>
          <a:prstGeom prst="leftBrace">
            <a:avLst>
              <a:gd name="adj1" fmla="val 2426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638" name="TextBox 15"/>
          <p:cNvSpPr txBox="1">
            <a:spLocks noChangeArrowheads="1"/>
          </p:cNvSpPr>
          <p:nvPr/>
        </p:nvSpPr>
        <p:spPr bwMode="auto">
          <a:xfrm>
            <a:off x="4139952" y="2517775"/>
            <a:ext cx="15398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通分</a:t>
            </a:r>
          </a:p>
        </p:txBody>
      </p:sp>
      <p:sp>
        <p:nvSpPr>
          <p:cNvPr id="26639" name="TextBox 15"/>
          <p:cNvSpPr txBox="1">
            <a:spLocks noChangeArrowheads="1"/>
          </p:cNvSpPr>
          <p:nvPr/>
        </p:nvSpPr>
        <p:spPr bwMode="auto">
          <a:xfrm>
            <a:off x="4139952" y="2989263"/>
            <a:ext cx="15398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约分</a:t>
            </a:r>
          </a:p>
        </p:txBody>
      </p:sp>
      <p:sp>
        <p:nvSpPr>
          <p:cNvPr id="26640" name="TextBox 15"/>
          <p:cNvSpPr txBox="1">
            <a:spLocks noChangeArrowheads="1"/>
          </p:cNvSpPr>
          <p:nvPr/>
        </p:nvSpPr>
        <p:spPr bwMode="auto">
          <a:xfrm>
            <a:off x="2355850" y="3523531"/>
            <a:ext cx="3205162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分数的大小比较</a:t>
            </a:r>
          </a:p>
        </p:txBody>
      </p:sp>
      <p:sp>
        <p:nvSpPr>
          <p:cNvPr id="26641" name="TextBox 15"/>
          <p:cNvSpPr txBox="1">
            <a:spLocks noChangeArrowheads="1"/>
          </p:cNvSpPr>
          <p:nvPr/>
        </p:nvSpPr>
        <p:spPr bwMode="auto">
          <a:xfrm>
            <a:off x="2355850" y="4099595"/>
            <a:ext cx="431323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分数与小数的互化</a:t>
            </a:r>
          </a:p>
        </p:txBody>
      </p:sp>
      <p:grpSp>
        <p:nvGrpSpPr>
          <p:cNvPr id="26642" name="组合 20"/>
          <p:cNvGrpSpPr/>
          <p:nvPr/>
        </p:nvGrpSpPr>
        <p:grpSpPr bwMode="auto">
          <a:xfrm>
            <a:off x="122238" y="65088"/>
            <a:ext cx="3933825" cy="600075"/>
            <a:chOff x="121920" y="64453"/>
            <a:chExt cx="3934842" cy="600023"/>
          </a:xfrm>
        </p:grpSpPr>
        <p:grpSp>
          <p:nvGrpSpPr>
            <p:cNvPr id="22" name="组合 21"/>
            <p:cNvGrpSpPr/>
            <p:nvPr/>
          </p:nvGrpSpPr>
          <p:grpSpPr>
            <a:xfrm>
              <a:off x="121920" y="78789"/>
              <a:ext cx="3934842" cy="585687"/>
              <a:chOff x="121920" y="78789"/>
              <a:chExt cx="3934842" cy="585687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 rotWithShape="1">
              <a:blip r:embed="rId2"/>
              <a:srcRect r="37044"/>
              <a:stretch>
                <a:fillRect/>
              </a:stretch>
            </p:blipFill>
            <p:spPr>
              <a:xfrm>
                <a:off x="121920" y="81276"/>
                <a:ext cx="1975168" cy="583200"/>
              </a:xfrm>
              <a:prstGeom prst="rect">
                <a:avLst/>
              </a:prstGeom>
            </p:spPr>
          </p:pic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/>
              <a:srcRect l="37044"/>
              <a:stretch>
                <a:fillRect/>
              </a:stretch>
            </p:blipFill>
            <p:spPr>
              <a:xfrm>
                <a:off x="2081595" y="78789"/>
                <a:ext cx="1975167" cy="583200"/>
              </a:xfrm>
              <a:prstGeom prst="rect">
                <a:avLst/>
              </a:prstGeom>
            </p:spPr>
          </p:pic>
        </p:grpSp>
        <p:sp>
          <p:nvSpPr>
            <p:cNvPr id="23" name="文本框 3"/>
            <p:cNvSpPr txBox="1">
              <a:spLocks noChangeArrowheads="1"/>
            </p:cNvSpPr>
            <p:nvPr/>
          </p:nvSpPr>
          <p:spPr bwMode="auto">
            <a:xfrm>
              <a:off x="658634" y="64453"/>
              <a:ext cx="2656574" cy="58414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四、课堂小结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940</Words>
  <Application>Microsoft Office PowerPoint</Application>
  <PresentationFormat>全屏显示(16:9)</PresentationFormat>
  <Paragraphs>129</Paragraphs>
  <Slides>22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Fanmo Peng</cp:lastModifiedBy>
  <cp:revision>263</cp:revision>
  <dcterms:created xsi:type="dcterms:W3CDTF">2015-08-27T07:30:00Z</dcterms:created>
  <dcterms:modified xsi:type="dcterms:W3CDTF">2023-12-08T06:17:16Z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DAD1C3035EB74FEA9FEF490A4C060BC6</vt:lpwstr>
  </property>
</Properties>
</file>