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264" r:id="rId5"/>
    <p:sldId id="269" r:id="rId6"/>
    <p:sldId id="272" r:id="rId7"/>
    <p:sldId id="352" r:id="rId8"/>
    <p:sldId id="273" r:id="rId9"/>
    <p:sldId id="274" r:id="rId10"/>
    <p:sldId id="275" r:id="rId11"/>
    <p:sldId id="276" r:id="rId12"/>
    <p:sldId id="364" r:id="rId13"/>
    <p:sldId id="365" r:id="rId14"/>
    <p:sldId id="277" r:id="rId15"/>
    <p:sldId id="278" r:id="rId16"/>
    <p:sldId id="279" r:id="rId17"/>
    <p:sldId id="280" r:id="rId18"/>
    <p:sldId id="281" r:id="rId19"/>
    <p:sldId id="286" r:id="rId20"/>
    <p:sldId id="282" r:id="rId21"/>
    <p:sldId id="283" r:id="rId22"/>
    <p:sldId id="285" r:id="rId23"/>
    <p:sldId id="284" r:id="rId24"/>
    <p:sldId id="287" r:id="rId25"/>
    <p:sldId id="288" r:id="rId26"/>
    <p:sldId id="289" r:id="rId27"/>
    <p:sldId id="290" r:id="rId28"/>
    <p:sldId id="291" r:id="rId29"/>
    <p:sldId id="292" r:id="rId30"/>
    <p:sldId id="362" r:id="rId31"/>
    <p:sldId id="363" r:id="rId32"/>
    <p:sldId id="345" r:id="rId33"/>
  </p:sldIdLst>
  <p:sldSz cx="9144000" cy="5143500" type="screen16x9"/>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CAE1"/>
    <a:srgbClr val="E0F2F9"/>
    <a:srgbClr val="F8F8F8"/>
    <a:srgbClr val="EB535A"/>
    <a:srgbClr val="2F7CCD"/>
    <a:srgbClr val="E72D8B"/>
    <a:srgbClr val="FAD6E8"/>
    <a:srgbClr val="F292C2"/>
    <a:srgbClr val="E4443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04" autoAdjust="0"/>
    <p:restoredTop sz="96209" autoAdjust="0"/>
  </p:normalViewPr>
  <p:slideViewPr>
    <p:cSldViewPr>
      <p:cViewPr>
        <p:scale>
          <a:sx n="125" d="100"/>
          <a:sy n="125" d="100"/>
        </p:scale>
        <p:origin x="408" y="444"/>
      </p:cViewPr>
      <p:guideLst>
        <p:guide orient="horz" pos="1632"/>
        <p:guide orient="horz" pos="713"/>
        <p:guide orient="horz" pos="2970"/>
        <p:guide pos="158"/>
        <p:guide pos="35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4" Type="http://schemas.openxmlformats.org/officeDocument/2006/relationships/image" Target="../media/image35.wmf"/><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3D3956B3-4657-4852-9D2C-DAF795D8443A}"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smtClean="0"/>
            </a:lvl1pPr>
          </a:lstStyle>
          <a:p>
            <a:pPr>
              <a:defRPr/>
            </a:pPr>
            <a:fld id="{373E0B6F-4148-4F32-9364-47BE23EC9B94}"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195"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81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fld id="{5DC6782E-6F06-4BAF-8344-D9BBE3443173}"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5.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grpSp>
        <p:nvGrpSpPr>
          <p:cNvPr id="2" name="组合 1"/>
          <p:cNvGrpSpPr/>
          <p:nvPr userDrawn="1"/>
        </p:nvGrpSpPr>
        <p:grpSpPr bwMode="auto">
          <a:xfrm>
            <a:off x="0" y="0"/>
            <a:ext cx="9144000" cy="5143500"/>
            <a:chOff x="-827314" y="0"/>
            <a:chExt cx="12192000" cy="6858000"/>
          </a:xfrm>
        </p:grpSpPr>
        <p:pic>
          <p:nvPicPr>
            <p:cNvPr id="3"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7314"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314"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图片 4"/>
          <p:cNvPicPr>
            <a:picLocks noChangeAspect="1" noChangeArrowheads="1"/>
          </p:cNvPicPr>
          <p:nvPr userDrawn="1"/>
        </p:nvPicPr>
        <p:blipFill>
          <a:blip r:embed="rId4">
            <a:extLst>
              <a:ext uri="{28A0092B-C50C-407E-A947-70E740481C1C}">
                <a14:useLocalDpi xmlns:a14="http://schemas.microsoft.com/office/drawing/2010/main" val="0"/>
              </a:ext>
            </a:extLst>
          </a:blip>
          <a:srcRect l="13626" t="12599" r="13081" b="16516"/>
          <a:stretch>
            <a:fillRect/>
          </a:stretch>
        </p:blipFill>
        <p:spPr bwMode="auto">
          <a:xfrm>
            <a:off x="107950" y="431800"/>
            <a:ext cx="6192838"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副标题 6"/>
          <p:cNvSpPr txBox="1">
            <a:spLocks noChangeArrowheads="1"/>
          </p:cNvSpPr>
          <p:nvPr userDrawn="1"/>
        </p:nvSpPr>
        <p:spPr bwMode="auto">
          <a:xfrm>
            <a:off x="174791" y="256701"/>
            <a:ext cx="2160587" cy="396875"/>
          </a:xfrm>
          <a:prstGeom prst="rect">
            <a:avLst/>
          </a:prstGeom>
          <a:noFill/>
          <a:ln>
            <a:noFill/>
          </a:ln>
        </p:spPr>
        <p:txBody>
          <a:bodyPr/>
          <a:lstStyle>
            <a:lvl1pPr defTabSz="685800">
              <a:defRPr>
                <a:solidFill>
                  <a:schemeClr val="tx1"/>
                </a:solidFill>
                <a:latin typeface="Arial" panose="020B0604020202020204" pitchFamily="34" charset="0"/>
                <a:ea typeface="宋体" panose="02010600030101010101" pitchFamily="2" charset="-122"/>
              </a:defRPr>
            </a:lvl1pPr>
            <a:lvl2pPr marL="514350" indent="-171450" defTabSz="685800">
              <a:defRPr>
                <a:solidFill>
                  <a:schemeClr val="tx1"/>
                </a:solidFill>
                <a:latin typeface="Arial" panose="020B0604020202020204" pitchFamily="34" charset="0"/>
                <a:ea typeface="宋体" panose="02010600030101010101" pitchFamily="2" charset="-122"/>
              </a:defRPr>
            </a:lvl2pPr>
            <a:lvl3pPr marL="857250" indent="-171450" defTabSz="685800">
              <a:defRPr>
                <a:solidFill>
                  <a:schemeClr val="tx1"/>
                </a:solidFill>
                <a:latin typeface="Arial" panose="020B0604020202020204" pitchFamily="34" charset="0"/>
                <a:ea typeface="宋体" panose="02010600030101010101" pitchFamily="2" charset="-122"/>
              </a:defRPr>
            </a:lvl3pPr>
            <a:lvl4pPr marL="1200150" indent="-171450" defTabSz="685800">
              <a:defRPr>
                <a:solidFill>
                  <a:schemeClr val="tx1"/>
                </a:solidFill>
                <a:latin typeface="Arial" panose="020B0604020202020204" pitchFamily="34" charset="0"/>
                <a:ea typeface="宋体" panose="02010600030101010101" pitchFamily="2" charset="-122"/>
              </a:defRPr>
            </a:lvl4pPr>
            <a:lvl5pPr marL="1543050" indent="-171450" defTabSz="685800">
              <a:defRPr>
                <a:solidFill>
                  <a:schemeClr val="tx1"/>
                </a:solidFill>
                <a:latin typeface="Arial" panose="020B0604020202020204" pitchFamily="34" charset="0"/>
                <a:ea typeface="宋体" panose="02010600030101010101" pitchFamily="2" charset="-122"/>
              </a:defRPr>
            </a:lvl5pPr>
            <a:lvl6pPr marL="20002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574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146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718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2000" b="1" dirty="0">
                <a:latin typeface="Times New Roman" panose="02020603050405020304" pitchFamily="18" charset="0"/>
                <a:ea typeface="楷体" panose="02010609060101010101" pitchFamily="49" charset="-122"/>
                <a:cs typeface="Times New Roman" panose="02020603050405020304" pitchFamily="18" charset="0"/>
              </a:rPr>
              <a:t>R</a:t>
            </a:r>
            <a:r>
              <a:rPr lang="zh-CN" altLang="en-US" sz="2000" b="1" dirty="0">
                <a:latin typeface="Times New Roman" panose="02020603050405020304" pitchFamily="18" charset="0"/>
                <a:ea typeface="楷体" panose="02010609060101010101" pitchFamily="49" charset="-122"/>
                <a:cs typeface="Times New Roman" panose="02020603050405020304" pitchFamily="18" charset="0"/>
              </a:rPr>
              <a:t>·五年级下册</a:t>
            </a:r>
            <a:endParaRPr lang="zh-CN" altLang="en-US" sz="2000" b="1"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7" name="图片 6"/>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a:xfrm>
            <a:off x="5798453" y="836612"/>
            <a:ext cx="3245187" cy="4037013"/>
          </a:xfrm>
          <a:prstGeom prst="rect">
            <a:avLst/>
          </a:prstGeom>
          <a:effectLst>
            <a:outerShdw blurRad="63500" sx="102000" sy="102000" algn="ctr" rotWithShape="0">
              <a:prstClr val="black">
                <a:alpha val="40000"/>
              </a:prstClr>
            </a:outerShdw>
          </a:effectLst>
        </p:spPr>
      </p:pic>
      <p:pic>
        <p:nvPicPr>
          <p:cNvPr id="9" name="图片 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7" descr="C:\Users\nk\Desktop\状元成才路.png状元成才路"/>
          <p:cNvPicPr>
            <a:picLocks noChangeAspect="1"/>
          </p:cNvPicPr>
          <p:nvPr userDrawn="1"/>
        </p:nvPicPr>
        <p:blipFill>
          <a:blip r:embed="rId7"/>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grpSp>
        <p:nvGrpSpPr>
          <p:cNvPr id="2" name="组合 1"/>
          <p:cNvGrpSpPr/>
          <p:nvPr userDrawn="1"/>
        </p:nvGrpSpPr>
        <p:grpSpPr bwMode="auto">
          <a:xfrm>
            <a:off x="0" y="0"/>
            <a:ext cx="9144000" cy="5143500"/>
            <a:chOff x="-827314" y="0"/>
            <a:chExt cx="12192000" cy="6858000"/>
          </a:xfrm>
        </p:grpSpPr>
        <p:pic>
          <p:nvPicPr>
            <p:cNvPr id="3"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7314"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314"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矩形: 圆角 4"/>
          <p:cNvSpPr/>
          <p:nvPr userDrawn="1"/>
        </p:nvSpPr>
        <p:spPr>
          <a:xfrm>
            <a:off x="250825" y="268288"/>
            <a:ext cx="8642350" cy="4606925"/>
          </a:xfrm>
          <a:prstGeom prst="roundRect">
            <a:avLst>
              <a:gd name="adj" fmla="val 5093"/>
            </a:avLst>
          </a:prstGeom>
          <a:solidFill>
            <a:schemeClr val="bg1"/>
          </a:solidFill>
          <a:ln w="38100">
            <a:solidFill>
              <a:srgbClr val="2F7C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7" name="图片 7"/>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39125" y="4319588"/>
            <a:ext cx="919163"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6"/>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smtClean="0">
                <a:ea typeface="黑体" panose="02010609060101010101" pitchFamily="49" charset="-122"/>
              </a:defRPr>
            </a:lvl1pPr>
          </a:lstStyle>
          <a:p>
            <a:pPr>
              <a:defRPr/>
            </a:pPr>
            <a:fld id="{5BACB8E7-5225-4A5A-99C9-F65FD591E440}"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4.wmf"/><Relationship Id="rId3" Type="http://schemas.openxmlformats.org/officeDocument/2006/relationships/oleObject" Target="../embeddings/oleObject1.bin"/><Relationship Id="rId2" Type="http://schemas.openxmlformats.org/officeDocument/2006/relationships/image" Target="../media/image23.pn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25.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1.wmf"/><Relationship Id="rId7" Type="http://schemas.openxmlformats.org/officeDocument/2006/relationships/oleObject" Target="../embeddings/oleObject4.bin"/><Relationship Id="rId6" Type="http://schemas.openxmlformats.org/officeDocument/2006/relationships/image" Target="../media/image30.wmf"/><Relationship Id="rId5" Type="http://schemas.openxmlformats.org/officeDocument/2006/relationships/oleObject" Target="../embeddings/oleObject3.bin"/><Relationship Id="rId4" Type="http://schemas.openxmlformats.org/officeDocument/2006/relationships/image" Target="../media/image29.wmf"/><Relationship Id="rId3" Type="http://schemas.openxmlformats.org/officeDocument/2006/relationships/oleObject" Target="../embeddings/oleObject2.bin"/><Relationship Id="rId2" Type="http://schemas.openxmlformats.org/officeDocument/2006/relationships/image" Target="../media/image28.png"/><Relationship Id="rId10" Type="http://schemas.openxmlformats.org/officeDocument/2006/relationships/vmlDrawing" Target="../drawings/vmlDrawing2.vml"/><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5.wmf"/><Relationship Id="rId7" Type="http://schemas.openxmlformats.org/officeDocument/2006/relationships/oleObject" Target="../embeddings/oleObject8.bin"/><Relationship Id="rId6" Type="http://schemas.openxmlformats.org/officeDocument/2006/relationships/image" Target="../media/image34.wmf"/><Relationship Id="rId5" Type="http://schemas.openxmlformats.org/officeDocument/2006/relationships/oleObject" Target="../embeddings/oleObject7.bin"/><Relationship Id="rId4" Type="http://schemas.openxmlformats.org/officeDocument/2006/relationships/image" Target="../media/image33.wmf"/><Relationship Id="rId3" Type="http://schemas.openxmlformats.org/officeDocument/2006/relationships/oleObject" Target="../embeddings/oleObject6.bin"/><Relationship Id="rId2" Type="http://schemas.openxmlformats.org/officeDocument/2006/relationships/image" Target="../media/image32.wmf"/><Relationship Id="rId10" Type="http://schemas.openxmlformats.org/officeDocument/2006/relationships/vmlDrawing" Target="../drawings/vmlDrawing3.vml"/><Relationship Id="rId1"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13.bin"/><Relationship Id="rId8" Type="http://schemas.openxmlformats.org/officeDocument/2006/relationships/image" Target="../media/image43.wmf"/><Relationship Id="rId7" Type="http://schemas.openxmlformats.org/officeDocument/2006/relationships/oleObject" Target="../embeddings/oleObject12.bin"/><Relationship Id="rId6" Type="http://schemas.openxmlformats.org/officeDocument/2006/relationships/image" Target="../media/image42.wmf"/><Relationship Id="rId5" Type="http://schemas.openxmlformats.org/officeDocument/2006/relationships/oleObject" Target="../embeddings/oleObject11.bin"/><Relationship Id="rId4" Type="http://schemas.openxmlformats.org/officeDocument/2006/relationships/image" Target="../media/image41.wmf"/><Relationship Id="rId3" Type="http://schemas.openxmlformats.org/officeDocument/2006/relationships/oleObject" Target="../embeddings/oleObject10.bin"/><Relationship Id="rId2" Type="http://schemas.openxmlformats.org/officeDocument/2006/relationships/image" Target="../media/image40.wmf"/><Relationship Id="rId14" Type="http://schemas.openxmlformats.org/officeDocument/2006/relationships/vmlDrawing" Target="../drawings/vmlDrawing4.vml"/><Relationship Id="rId13" Type="http://schemas.openxmlformats.org/officeDocument/2006/relationships/slideLayout" Target="../slideLayouts/slideLayout2.xml"/><Relationship Id="rId12" Type="http://schemas.openxmlformats.org/officeDocument/2006/relationships/image" Target="../media/image45.wmf"/><Relationship Id="rId11" Type="http://schemas.openxmlformats.org/officeDocument/2006/relationships/oleObject" Target="../embeddings/oleObject14.bin"/><Relationship Id="rId10" Type="http://schemas.openxmlformats.org/officeDocument/2006/relationships/image" Target="../media/image44.wmf"/><Relationship Id="rId1"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2.xml"/><Relationship Id="rId3" Type="http://schemas.openxmlformats.org/officeDocument/2006/relationships/image" Target="../media/image47.png"/><Relationship Id="rId2" Type="http://schemas.openxmlformats.org/officeDocument/2006/relationships/image" Target="../media/image46.wmf"/><Relationship Id="rId1" Type="http://schemas.openxmlformats.org/officeDocument/2006/relationships/oleObject" Target="../embeddings/oleObject15.bin"/></Relationships>
</file>

<file path=ppt/slides/_rels/slide25.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slideLayout" Target="../slideLayouts/slideLayout2.xml"/><Relationship Id="rId3" Type="http://schemas.openxmlformats.org/officeDocument/2006/relationships/image" Target="../media/image49.wmf"/><Relationship Id="rId2" Type="http://schemas.openxmlformats.org/officeDocument/2006/relationships/oleObject" Target="../embeddings/oleObject16.bin"/><Relationship Id="rId1" Type="http://schemas.openxmlformats.org/officeDocument/2006/relationships/image" Target="../media/image4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2.xml"/><Relationship Id="rId2" Type="http://schemas.openxmlformats.org/officeDocument/2006/relationships/image" Target="../media/image51.wmf"/><Relationship Id="rId1" Type="http://schemas.openxmlformats.org/officeDocument/2006/relationships/oleObject" Target="../embeddings/oleObject17.bin"/></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png"/><Relationship Id="rId1"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2"/>
          <p:cNvSpPr txBox="1">
            <a:spLocks noChangeArrowheads="1"/>
          </p:cNvSpPr>
          <p:nvPr/>
        </p:nvSpPr>
        <p:spPr bwMode="auto">
          <a:xfrm>
            <a:off x="899592" y="2198055"/>
            <a:ext cx="44656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buFont typeface="Arial" panose="020B0604020202020204" pitchFamily="34" charset="0"/>
              <a:buNone/>
            </a:pPr>
            <a:r>
              <a:rPr lang="zh-CN" altLang="en-US" sz="4800" b="1" dirty="0">
                <a:latin typeface="Times New Roman" panose="02020603050405020304" pitchFamily="18" charset="0"/>
                <a:ea typeface="黑体" panose="02010609060101010101" pitchFamily="49" charset="-122"/>
                <a:cs typeface="Times New Roman" panose="02020603050405020304" pitchFamily="18" charset="0"/>
              </a:rPr>
              <a:t>图形与几何</a:t>
            </a:r>
            <a:endParaRPr lang="zh-CN" altLang="en-US" sz="4800" b="1"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171"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51720" y="765188"/>
            <a:ext cx="1439862" cy="141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组合 11"/>
          <p:cNvGrpSpPr/>
          <p:nvPr/>
        </p:nvGrpSpPr>
        <p:grpSpPr bwMode="auto">
          <a:xfrm>
            <a:off x="250825" y="7938"/>
            <a:ext cx="5280025" cy="938212"/>
            <a:chOff x="250825" y="8210"/>
            <a:chExt cx="5280024" cy="938166"/>
          </a:xfrm>
        </p:grpSpPr>
        <p:pic>
          <p:nvPicPr>
            <p:cNvPr id="9232"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0825" y="8210"/>
              <a:ext cx="5280024" cy="93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文本框 3"/>
            <p:cNvSpPr txBox="1">
              <a:spLocks noChangeArrowheads="1"/>
            </p:cNvSpPr>
            <p:nvPr/>
          </p:nvSpPr>
          <p:spPr bwMode="auto">
            <a:xfrm>
              <a:off x="1058863" y="217750"/>
              <a:ext cx="4151311" cy="522261"/>
            </a:xfrm>
            <a:prstGeom prst="rect">
              <a:avLst/>
            </a:prstGeom>
            <a:noFill/>
            <a:ln>
              <a:noFill/>
            </a:ln>
          </p:spPr>
          <p:txBody>
            <a:bodyPr wrap="none">
              <a:spAutoFit/>
            </a:bodyPr>
            <a:lstStyle>
              <a:lvl1pPr defTabSz="457200">
                <a:defRPr>
                  <a:solidFill>
                    <a:schemeClr val="tx1"/>
                  </a:solidFill>
                  <a:latin typeface="等线" panose="02010600030101010101" pitchFamily="2" charset="-122"/>
                  <a:ea typeface="等线" panose="02010600030101010101" pitchFamily="2" charset="-122"/>
                </a:defRPr>
              </a:lvl1pPr>
              <a:lvl2pPr marL="742950" indent="-285750" defTabSz="457200">
                <a:defRPr>
                  <a:solidFill>
                    <a:schemeClr val="tx1"/>
                  </a:solidFill>
                  <a:latin typeface="等线" panose="02010600030101010101" pitchFamily="2" charset="-122"/>
                  <a:ea typeface="等线" panose="02010600030101010101" pitchFamily="2" charset="-122"/>
                </a:defRPr>
              </a:lvl2pPr>
              <a:lvl3pPr marL="1143000" indent="-228600" defTabSz="457200">
                <a:defRPr>
                  <a:solidFill>
                    <a:schemeClr val="tx1"/>
                  </a:solidFill>
                  <a:latin typeface="等线" panose="02010600030101010101" pitchFamily="2" charset="-122"/>
                  <a:ea typeface="等线" panose="02010600030101010101" pitchFamily="2" charset="-122"/>
                </a:defRPr>
              </a:lvl3pPr>
              <a:lvl4pPr marL="1600200" indent="-228600" defTabSz="457200">
                <a:defRPr>
                  <a:solidFill>
                    <a:schemeClr val="tx1"/>
                  </a:solidFill>
                  <a:latin typeface="等线" panose="02010600030101010101" pitchFamily="2" charset="-122"/>
                  <a:ea typeface="等线" panose="02010600030101010101" pitchFamily="2" charset="-122"/>
                </a:defRPr>
              </a:lvl4pPr>
              <a:lvl5pPr marL="2057400" indent="-228600" defTabSz="457200">
                <a:defRPr>
                  <a:solidFill>
                    <a:schemeClr val="tx1"/>
                  </a:solidFill>
                  <a:latin typeface="等线" panose="02010600030101010101" pitchFamily="2" charset="-122"/>
                  <a:ea typeface="等线" panose="02010600030101010101" pitchFamily="2" charset="-122"/>
                </a:defRPr>
              </a:lvl5pPr>
              <a:lvl6pPr marL="25146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rPr>
                <a:t>一、复习回顾，唤醒知识</a:t>
              </a:r>
              <a:endPar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endParaRPr>
            </a:p>
          </p:txBody>
        </p:sp>
      </p:grpSp>
      <p:sp>
        <p:nvSpPr>
          <p:cNvPr id="4" name="TextBox 15"/>
          <p:cNvSpPr txBox="1">
            <a:spLocks noChangeArrowheads="1"/>
          </p:cNvSpPr>
          <p:nvPr/>
        </p:nvSpPr>
        <p:spPr bwMode="auto">
          <a:xfrm>
            <a:off x="1114425" y="842963"/>
            <a:ext cx="776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a:latin typeface="Times New Roman" panose="02020603050405020304" pitchFamily="18" charset="0"/>
                <a:ea typeface="黑体" panose="02010609060101010101" pitchFamily="49" charset="-122"/>
              </a:rPr>
              <a:t>         这学期我们学了哪些和“图形与几何”有关的内容？在哪个单元学的呢？</a:t>
            </a:r>
            <a:endParaRPr lang="zh-CN" altLang="en-US" sz="3000" b="1">
              <a:latin typeface="Times New Roman" panose="02020603050405020304" pitchFamily="18" charset="0"/>
              <a:ea typeface="黑体" panose="02010609060101010101" pitchFamily="49" charset="-122"/>
            </a:endParaRPr>
          </a:p>
        </p:txBody>
      </p:sp>
      <p:grpSp>
        <p:nvGrpSpPr>
          <p:cNvPr id="5" name="组合 4"/>
          <p:cNvGrpSpPr/>
          <p:nvPr/>
        </p:nvGrpSpPr>
        <p:grpSpPr bwMode="auto">
          <a:xfrm>
            <a:off x="458788" y="833438"/>
            <a:ext cx="1873250" cy="676275"/>
            <a:chOff x="2427" y="323"/>
            <a:chExt cx="2949" cy="1065"/>
          </a:xfrm>
        </p:grpSpPr>
        <p:sp>
          <p:nvSpPr>
            <p:cNvPr id="9230" name="Freeform 98"/>
            <p:cNvSpPr>
              <a:spLocks noEditPoints="1" noChangeArrowheads="1"/>
            </p:cNvSpPr>
            <p:nvPr/>
          </p:nvSpPr>
          <p:spPr bwMode="auto">
            <a:xfrm>
              <a:off x="2427" y="628"/>
              <a:ext cx="709" cy="582"/>
            </a:xfrm>
            <a:custGeom>
              <a:avLst/>
              <a:gdLst>
                <a:gd name="T0" fmla="*/ 2147483646 w 104"/>
                <a:gd name="T1" fmla="*/ 2147483646 h 80"/>
                <a:gd name="T2" fmla="*/ 2147483646 w 104"/>
                <a:gd name="T3" fmla="*/ 2147483646 h 80"/>
                <a:gd name="T4" fmla="*/ 2147483646 w 104"/>
                <a:gd name="T5" fmla="*/ 2147483646 h 80"/>
                <a:gd name="T6" fmla="*/ 2147483646 w 104"/>
                <a:gd name="T7" fmla="*/ 2147483646 h 80"/>
                <a:gd name="T8" fmla="*/ 2147483646 w 104"/>
                <a:gd name="T9" fmla="*/ 2147483646 h 80"/>
                <a:gd name="T10" fmla="*/ 2147483646 w 104"/>
                <a:gd name="T11" fmla="*/ 2147483646 h 80"/>
                <a:gd name="T12" fmla="*/ 2147483646 w 104"/>
                <a:gd name="T13" fmla="*/ 2147483646 h 80"/>
                <a:gd name="T14" fmla="*/ 2147483646 w 104"/>
                <a:gd name="T15" fmla="*/ 2147483646 h 80"/>
                <a:gd name="T16" fmla="*/ 2147483646 w 104"/>
                <a:gd name="T17" fmla="*/ 2147483646 h 80"/>
                <a:gd name="T18" fmla="*/ 2147483646 w 104"/>
                <a:gd name="T19" fmla="*/ 2147483646 h 80"/>
                <a:gd name="T20" fmla="*/ 2147483646 w 104"/>
                <a:gd name="T21" fmla="*/ 2147483646 h 80"/>
                <a:gd name="T22" fmla="*/ 2147483646 w 104"/>
                <a:gd name="T23" fmla="*/ 2147483646 h 80"/>
                <a:gd name="T24" fmla="*/ 2147483646 w 104"/>
                <a:gd name="T25" fmla="*/ 2147483646 h 80"/>
                <a:gd name="T26" fmla="*/ 2147483646 w 104"/>
                <a:gd name="T27" fmla="*/ 2147483646 h 80"/>
                <a:gd name="T28" fmla="*/ 2147483646 w 104"/>
                <a:gd name="T29" fmla="*/ 2147483646 h 80"/>
                <a:gd name="T30" fmla="*/ 2147483646 w 104"/>
                <a:gd name="T31" fmla="*/ 2147483646 h 80"/>
                <a:gd name="T32" fmla="*/ 2147483646 w 104"/>
                <a:gd name="T33" fmla="*/ 2147483646 h 80"/>
                <a:gd name="T34" fmla="*/ 2147483646 w 104"/>
                <a:gd name="T35" fmla="*/ 0 h 80"/>
                <a:gd name="T36" fmla="*/ 0 w 104"/>
                <a:gd name="T37" fmla="*/ 2147483646 h 80"/>
                <a:gd name="T38" fmla="*/ 0 w 104"/>
                <a:gd name="T39" fmla="*/ 2147483646 h 80"/>
                <a:gd name="T40" fmla="*/ 2147483646 w 104"/>
                <a:gd name="T41" fmla="*/ 2147483646 h 80"/>
                <a:gd name="T42" fmla="*/ 2147483646 w 104"/>
                <a:gd name="T43" fmla="*/ 2147483646 h 80"/>
                <a:gd name="T44" fmla="*/ 2147483646 w 104"/>
                <a:gd name="T45" fmla="*/ 2147483646 h 80"/>
                <a:gd name="T46" fmla="*/ 2147483646 w 104"/>
                <a:gd name="T47" fmla="*/ 2147483646 h 80"/>
                <a:gd name="T48" fmla="*/ 2147483646 w 104"/>
                <a:gd name="T49" fmla="*/ 2147483646 h 80"/>
                <a:gd name="T50" fmla="*/ 2147483646 w 104"/>
                <a:gd name="T51" fmla="*/ 2147483646 h 80"/>
                <a:gd name="T52" fmla="*/ 2147483646 w 104"/>
                <a:gd name="T53" fmla="*/ 2147483646 h 80"/>
                <a:gd name="T54" fmla="*/ 2147483646 w 104"/>
                <a:gd name="T55" fmla="*/ 2147483646 h 80"/>
                <a:gd name="T56" fmla="*/ 2147483646 w 104"/>
                <a:gd name="T57" fmla="*/ 2147483646 h 80"/>
                <a:gd name="T58" fmla="*/ 2147483646 w 104"/>
                <a:gd name="T59" fmla="*/ 2147483646 h 80"/>
                <a:gd name="T60" fmla="*/ 2147483646 w 104"/>
                <a:gd name="T61" fmla="*/ 2147483646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4" h="80">
                  <a:moveTo>
                    <a:pt x="21" y="44"/>
                  </a:moveTo>
                  <a:cubicBezTo>
                    <a:pt x="13" y="73"/>
                    <a:pt x="13" y="73"/>
                    <a:pt x="13" y="73"/>
                  </a:cubicBezTo>
                  <a:cubicBezTo>
                    <a:pt x="33" y="73"/>
                    <a:pt x="33" y="73"/>
                    <a:pt x="33" y="73"/>
                  </a:cubicBezTo>
                  <a:cubicBezTo>
                    <a:pt x="38" y="78"/>
                    <a:pt x="44" y="80"/>
                    <a:pt x="51" y="80"/>
                  </a:cubicBezTo>
                  <a:cubicBezTo>
                    <a:pt x="58" y="80"/>
                    <a:pt x="64" y="78"/>
                    <a:pt x="69" y="73"/>
                  </a:cubicBezTo>
                  <a:cubicBezTo>
                    <a:pt x="87" y="73"/>
                    <a:pt x="87" y="73"/>
                    <a:pt x="87" y="73"/>
                  </a:cubicBezTo>
                  <a:cubicBezTo>
                    <a:pt x="81" y="44"/>
                    <a:pt x="81" y="44"/>
                    <a:pt x="81" y="44"/>
                  </a:cubicBezTo>
                  <a:cubicBezTo>
                    <a:pt x="86" y="44"/>
                    <a:pt x="86" y="44"/>
                    <a:pt x="86" y="44"/>
                  </a:cubicBezTo>
                  <a:cubicBezTo>
                    <a:pt x="86" y="28"/>
                    <a:pt x="86" y="28"/>
                    <a:pt x="86" y="28"/>
                  </a:cubicBezTo>
                  <a:cubicBezTo>
                    <a:pt x="97" y="25"/>
                    <a:pt x="97" y="25"/>
                    <a:pt x="97" y="25"/>
                  </a:cubicBezTo>
                  <a:cubicBezTo>
                    <a:pt x="97" y="34"/>
                    <a:pt x="97" y="34"/>
                    <a:pt x="97" y="34"/>
                  </a:cubicBezTo>
                  <a:cubicBezTo>
                    <a:pt x="95" y="51"/>
                    <a:pt x="95" y="51"/>
                    <a:pt x="95" y="51"/>
                  </a:cubicBezTo>
                  <a:cubicBezTo>
                    <a:pt x="103" y="51"/>
                    <a:pt x="103" y="51"/>
                    <a:pt x="103" y="51"/>
                  </a:cubicBezTo>
                  <a:cubicBezTo>
                    <a:pt x="101" y="34"/>
                    <a:pt x="101" y="34"/>
                    <a:pt x="101" y="34"/>
                  </a:cubicBezTo>
                  <a:cubicBezTo>
                    <a:pt x="101" y="23"/>
                    <a:pt x="101" y="23"/>
                    <a:pt x="101" y="23"/>
                  </a:cubicBezTo>
                  <a:cubicBezTo>
                    <a:pt x="104" y="22"/>
                    <a:pt x="104" y="22"/>
                    <a:pt x="104" y="22"/>
                  </a:cubicBezTo>
                  <a:cubicBezTo>
                    <a:pt x="104" y="15"/>
                    <a:pt x="104" y="15"/>
                    <a:pt x="104" y="15"/>
                  </a:cubicBezTo>
                  <a:cubicBezTo>
                    <a:pt x="52" y="0"/>
                    <a:pt x="52" y="0"/>
                    <a:pt x="52" y="0"/>
                  </a:cubicBezTo>
                  <a:cubicBezTo>
                    <a:pt x="0" y="15"/>
                    <a:pt x="0" y="15"/>
                    <a:pt x="0" y="15"/>
                  </a:cubicBezTo>
                  <a:cubicBezTo>
                    <a:pt x="0" y="22"/>
                    <a:pt x="0" y="22"/>
                    <a:pt x="0" y="22"/>
                  </a:cubicBezTo>
                  <a:cubicBezTo>
                    <a:pt x="19" y="28"/>
                    <a:pt x="19" y="28"/>
                    <a:pt x="19" y="28"/>
                  </a:cubicBezTo>
                  <a:cubicBezTo>
                    <a:pt x="19" y="44"/>
                    <a:pt x="19" y="44"/>
                    <a:pt x="19" y="44"/>
                  </a:cubicBezTo>
                  <a:cubicBezTo>
                    <a:pt x="21" y="44"/>
                    <a:pt x="21" y="44"/>
                    <a:pt x="21" y="44"/>
                  </a:cubicBezTo>
                  <a:close/>
                  <a:moveTo>
                    <a:pt x="71" y="44"/>
                  </a:moveTo>
                  <a:cubicBezTo>
                    <a:pt x="72" y="46"/>
                    <a:pt x="72" y="47"/>
                    <a:pt x="72" y="48"/>
                  </a:cubicBezTo>
                  <a:cubicBezTo>
                    <a:pt x="72" y="55"/>
                    <a:pt x="69" y="61"/>
                    <a:pt x="65" y="66"/>
                  </a:cubicBezTo>
                  <a:cubicBezTo>
                    <a:pt x="62" y="70"/>
                    <a:pt x="57" y="73"/>
                    <a:pt x="51" y="73"/>
                  </a:cubicBezTo>
                  <a:cubicBezTo>
                    <a:pt x="46" y="73"/>
                    <a:pt x="41" y="70"/>
                    <a:pt x="37" y="66"/>
                  </a:cubicBezTo>
                  <a:cubicBezTo>
                    <a:pt x="33" y="61"/>
                    <a:pt x="31" y="55"/>
                    <a:pt x="31" y="48"/>
                  </a:cubicBezTo>
                  <a:cubicBezTo>
                    <a:pt x="31" y="47"/>
                    <a:pt x="31" y="46"/>
                    <a:pt x="31" y="44"/>
                  </a:cubicBezTo>
                  <a:lnTo>
                    <a:pt x="71" y="44"/>
                  </a:lnTo>
                  <a:close/>
                </a:path>
              </a:pathLst>
            </a:custGeom>
            <a:solidFill>
              <a:srgbClr val="E9667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31" name="文本框 3"/>
            <p:cNvSpPr txBox="1">
              <a:spLocks noChangeArrowheads="1"/>
            </p:cNvSpPr>
            <p:nvPr/>
          </p:nvSpPr>
          <p:spPr bwMode="auto">
            <a:xfrm>
              <a:off x="3247" y="323"/>
              <a:ext cx="2129" cy="1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200">
                  <a:solidFill>
                    <a:srgbClr val="0070C0"/>
                  </a:solidFill>
                  <a:latin typeface="微软雅黑" panose="020B0503020204020204" pitchFamily="34" charset="-122"/>
                  <a:ea typeface="微软雅黑" panose="020B0503020204020204" pitchFamily="34" charset="-122"/>
                </a:rPr>
                <a:t>思考</a:t>
              </a:r>
              <a:endParaRPr lang="zh-CN" altLang="en-US" sz="3200">
                <a:solidFill>
                  <a:srgbClr val="0070C0"/>
                </a:solidFill>
                <a:latin typeface="微软雅黑" panose="020B0503020204020204" pitchFamily="34" charset="-122"/>
                <a:ea typeface="微软雅黑" panose="020B0503020204020204" pitchFamily="34" charset="-122"/>
              </a:endParaRPr>
            </a:p>
          </p:txBody>
        </p:sp>
      </p:grpSp>
      <p:grpSp>
        <p:nvGrpSpPr>
          <p:cNvPr id="8" name="Group 46"/>
          <p:cNvGrpSpPr/>
          <p:nvPr/>
        </p:nvGrpSpPr>
        <p:grpSpPr bwMode="auto">
          <a:xfrm>
            <a:off x="2700338" y="1779590"/>
            <a:ext cx="5608638" cy="1081089"/>
            <a:chOff x="1861" y="1395"/>
            <a:chExt cx="3533" cy="681"/>
          </a:xfrm>
        </p:grpSpPr>
        <p:pic>
          <p:nvPicPr>
            <p:cNvPr id="9228" name="Picture 42"/>
            <p:cNvPicPr>
              <a:picLocks noChangeAspect="1" noChangeArrowheads="1"/>
            </p:cNvPicPr>
            <p:nvPr/>
          </p:nvPicPr>
          <p:blipFill rotWithShape="1">
            <a:blip r:embed="rId2">
              <a:extLst>
                <a:ext uri="{28A0092B-C50C-407E-A947-70E740481C1C}">
                  <a14:useLocalDpi xmlns:a14="http://schemas.microsoft.com/office/drawing/2010/main" val="0"/>
                </a:ext>
              </a:extLst>
            </a:blip>
            <a:srcRect l="877" t="-373" r="-877" b="32572"/>
            <a:stretch>
              <a:fillRect/>
            </a:stretch>
          </p:blipFill>
          <p:spPr bwMode="auto">
            <a:xfrm flipH="1">
              <a:off x="4900" y="1395"/>
              <a:ext cx="494" cy="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9" name="AutoShape 27"/>
            <p:cNvSpPr>
              <a:spLocks noChangeArrowheads="1"/>
            </p:cNvSpPr>
            <p:nvPr/>
          </p:nvSpPr>
          <p:spPr bwMode="auto">
            <a:xfrm>
              <a:off x="1861" y="1618"/>
              <a:ext cx="2810" cy="364"/>
            </a:xfrm>
            <a:prstGeom prst="wedgeRoundRectCallout">
              <a:avLst>
                <a:gd name="adj1" fmla="val 55815"/>
                <a:gd name="adj2" fmla="val 3389"/>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latin typeface="楷体" panose="02010609060101010101" pitchFamily="49" charset="-122"/>
                  <a:ea typeface="楷体" panose="02010609060101010101" pitchFamily="49" charset="-122"/>
                </a:rPr>
                <a:t>第一单元学习了观察物体。</a:t>
              </a:r>
              <a:endParaRPr lang="en-US" altLang="zh-CN" sz="2800" b="1">
                <a:latin typeface="楷体" panose="02010609060101010101" pitchFamily="49" charset="-122"/>
                <a:ea typeface="楷体" panose="02010609060101010101" pitchFamily="49" charset="-122"/>
              </a:endParaRPr>
            </a:p>
          </p:txBody>
        </p:sp>
      </p:grpSp>
      <p:grpSp>
        <p:nvGrpSpPr>
          <p:cNvPr id="11" name="Group 55"/>
          <p:cNvGrpSpPr/>
          <p:nvPr/>
        </p:nvGrpSpPr>
        <p:grpSpPr bwMode="auto">
          <a:xfrm>
            <a:off x="684214" y="2787650"/>
            <a:ext cx="6738938" cy="871537"/>
            <a:chOff x="457" y="1918"/>
            <a:chExt cx="4245" cy="549"/>
          </a:xfrm>
        </p:grpSpPr>
        <p:pic>
          <p:nvPicPr>
            <p:cNvPr id="9226" name="Picture 48"/>
            <p:cNvPicPr>
              <a:picLocks noChangeAspect="1" noChangeArrowheads="1"/>
            </p:cNvPicPr>
            <p:nvPr/>
          </p:nvPicPr>
          <p:blipFill rotWithShape="1">
            <a:blip r:embed="rId3">
              <a:extLst>
                <a:ext uri="{28A0092B-C50C-407E-A947-70E740481C1C}">
                  <a14:useLocalDpi xmlns:a14="http://schemas.microsoft.com/office/drawing/2010/main" val="0"/>
                </a:ext>
              </a:extLst>
            </a:blip>
            <a:srcRect l="-5723" b="42535"/>
            <a:stretch>
              <a:fillRect/>
            </a:stretch>
          </p:blipFill>
          <p:spPr bwMode="auto">
            <a:xfrm>
              <a:off x="457" y="1918"/>
              <a:ext cx="602" cy="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AutoShape 27"/>
            <p:cNvSpPr>
              <a:spLocks noChangeArrowheads="1"/>
            </p:cNvSpPr>
            <p:nvPr/>
          </p:nvSpPr>
          <p:spPr bwMode="auto">
            <a:xfrm>
              <a:off x="1341" y="2060"/>
              <a:ext cx="3361" cy="375"/>
            </a:xfrm>
            <a:prstGeom prst="wedgeRoundRectCallout">
              <a:avLst>
                <a:gd name="adj1" fmla="val -56315"/>
                <a:gd name="adj2" fmla="val -11111"/>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latin typeface="楷体" panose="02010609060101010101" pitchFamily="49" charset="-122"/>
                  <a:ea typeface="楷体" panose="02010609060101010101" pitchFamily="49" charset="-122"/>
                </a:rPr>
                <a:t>第三单元学习了长方体和正方体。</a:t>
              </a:r>
              <a:endParaRPr lang="zh-CN" altLang="en-US" sz="2800" b="1">
                <a:latin typeface="楷体" panose="02010609060101010101" pitchFamily="49" charset="-122"/>
                <a:ea typeface="楷体" panose="02010609060101010101" pitchFamily="49" charset="-122"/>
              </a:endParaRPr>
            </a:p>
          </p:txBody>
        </p:sp>
      </p:grpSp>
      <p:grpSp>
        <p:nvGrpSpPr>
          <p:cNvPr id="14" name="Group 61"/>
          <p:cNvGrpSpPr/>
          <p:nvPr/>
        </p:nvGrpSpPr>
        <p:grpSpPr bwMode="auto">
          <a:xfrm>
            <a:off x="2181225" y="3651252"/>
            <a:ext cx="5849938" cy="868363"/>
            <a:chOff x="1660" y="2221"/>
            <a:chExt cx="3685" cy="547"/>
          </a:xfrm>
        </p:grpSpPr>
        <p:sp>
          <p:nvSpPr>
            <p:cNvPr id="9225" name="AutoShape 27"/>
            <p:cNvSpPr>
              <a:spLocks noChangeArrowheads="1"/>
            </p:cNvSpPr>
            <p:nvPr/>
          </p:nvSpPr>
          <p:spPr bwMode="auto">
            <a:xfrm>
              <a:off x="1660" y="2381"/>
              <a:ext cx="2974" cy="358"/>
            </a:xfrm>
            <a:prstGeom prst="wedgeRoundRectCallout">
              <a:avLst>
                <a:gd name="adj1" fmla="val 56935"/>
                <a:gd name="adj2" fmla="val -13986"/>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latin typeface="楷体" panose="02010609060101010101" pitchFamily="49" charset="-122"/>
                  <a:ea typeface="楷体" panose="02010609060101010101" pitchFamily="49" charset="-122"/>
                </a:rPr>
                <a:t>第五单元学习了图形的运动。</a:t>
              </a:r>
              <a:endParaRPr lang="en-US" altLang="zh-CN" sz="2800" b="1">
                <a:latin typeface="楷体" panose="02010609060101010101" pitchFamily="49" charset="-122"/>
                <a:ea typeface="楷体" panose="02010609060101010101" pitchFamily="49" charset="-122"/>
              </a:endParaRPr>
            </a:p>
            <a:p>
              <a:pPr eaLnBrk="1" hangingPunct="1">
                <a:buFont typeface="Arial" panose="020B0604020202020204" pitchFamily="34" charset="0"/>
                <a:buNone/>
              </a:pPr>
              <a:endParaRPr lang="en-US" altLang="zh-CN">
                <a:latin typeface="楷体" panose="02010609060101010101" pitchFamily="49" charset="-122"/>
                <a:ea typeface="楷体" panose="02010609060101010101" pitchFamily="49" charset="-122"/>
              </a:endParaRPr>
            </a:p>
          </p:txBody>
        </p:sp>
        <p:pic>
          <p:nvPicPr>
            <p:cNvPr id="9224" name="Picture 49"/>
            <p:cNvPicPr>
              <a:picLocks noChangeAspect="1" noChangeArrowheads="1"/>
            </p:cNvPicPr>
            <p:nvPr/>
          </p:nvPicPr>
          <p:blipFill rotWithShape="1">
            <a:blip r:embed="rId4">
              <a:extLst>
                <a:ext uri="{28A0092B-C50C-407E-A947-70E740481C1C}">
                  <a14:useLocalDpi xmlns:a14="http://schemas.microsoft.com/office/drawing/2010/main" val="0"/>
                </a:ext>
              </a:extLst>
            </a:blip>
            <a:srcRect l="-949" t="1" b="29472"/>
            <a:stretch>
              <a:fillRect/>
            </a:stretch>
          </p:blipFill>
          <p:spPr bwMode="auto">
            <a:xfrm>
              <a:off x="4799" y="2221"/>
              <a:ext cx="546" cy="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5"/>
          <p:cNvSpPr txBox="1">
            <a:spLocks noChangeArrowheads="1"/>
          </p:cNvSpPr>
          <p:nvPr/>
        </p:nvSpPr>
        <p:spPr bwMode="auto">
          <a:xfrm>
            <a:off x="971550" y="879638"/>
            <a:ext cx="7776914" cy="1057790"/>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zh-CN" altLang="zh-CN" sz="2800" b="1" kern="0" dirty="0">
                <a:latin typeface="黑体" panose="02010609060101010101" pitchFamily="49" charset="-122"/>
                <a:ea typeface="黑体" panose="02010609060101010101" pitchFamily="49" charset="-122"/>
                <a:cs typeface="宋体" panose="02010600030101010101" pitchFamily="2" charset="-122"/>
              </a:rPr>
              <a:t>下面</a:t>
            </a:r>
            <a:r>
              <a:rPr lang="zh-CN" altLang="en-US" sz="2800" b="1" kern="0" dirty="0">
                <a:latin typeface="黑体" panose="02010609060101010101" pitchFamily="49" charset="-122"/>
                <a:ea typeface="黑体" panose="02010609060101010101" pitchFamily="49" charset="-122"/>
                <a:cs typeface="宋体" panose="02010600030101010101" pitchFamily="2" charset="-122"/>
              </a:rPr>
              <a:t>有许多种</a:t>
            </a:r>
            <a:r>
              <a:rPr lang="zh-CN" altLang="zh-CN" sz="2800" b="1" kern="0" dirty="0">
                <a:latin typeface="黑体" panose="02010609060101010101" pitchFamily="49" charset="-122"/>
                <a:ea typeface="黑体" panose="02010609060101010101" pitchFamily="49" charset="-122"/>
                <a:cs typeface="宋体" panose="02010600030101010101" pitchFamily="2" charset="-122"/>
              </a:rPr>
              <a:t>长方形</a:t>
            </a:r>
            <a:r>
              <a:rPr lang="zh-CN" altLang="en-US" sz="2800" b="1" kern="0" dirty="0">
                <a:latin typeface="黑体" panose="02010609060101010101" pitchFamily="49" charset="-122"/>
                <a:ea typeface="黑体" panose="02010609060101010101" pitchFamily="49" charset="-122"/>
                <a:cs typeface="宋体" panose="02010600030101010101" pitchFamily="2" charset="-122"/>
              </a:rPr>
              <a:t>和</a:t>
            </a:r>
            <a:r>
              <a:rPr lang="zh-CN" altLang="zh-CN" sz="2800" b="1" kern="0" dirty="0">
                <a:latin typeface="黑体" panose="02010609060101010101" pitchFamily="49" charset="-122"/>
                <a:ea typeface="黑体" panose="02010609060101010101" pitchFamily="49" charset="-122"/>
                <a:cs typeface="宋体" panose="02010600030101010101" pitchFamily="2" charset="-122"/>
              </a:rPr>
              <a:t>正方形</a:t>
            </a:r>
            <a:r>
              <a:rPr lang="zh-CN" altLang="en-US" sz="2800" b="1" kern="0" dirty="0">
                <a:latin typeface="黑体" panose="02010609060101010101" pitchFamily="49" charset="-122"/>
                <a:ea typeface="黑体" panose="02010609060101010101" pitchFamily="49" charset="-122"/>
                <a:cs typeface="宋体" panose="02010600030101010101" pitchFamily="2" charset="-122"/>
              </a:rPr>
              <a:t>卡纸</a:t>
            </a:r>
            <a:r>
              <a:rPr lang="zh-CN" altLang="zh-CN" sz="2800" b="1" kern="0" dirty="0">
                <a:latin typeface="黑体" panose="02010609060101010101" pitchFamily="49" charset="-122"/>
                <a:ea typeface="黑体" panose="02010609060101010101" pitchFamily="49" charset="-122"/>
                <a:cs typeface="宋体" panose="02010600030101010101" pitchFamily="2" charset="-122"/>
              </a:rPr>
              <a:t>，请你从中选择出部分</a:t>
            </a:r>
            <a:r>
              <a:rPr lang="zh-CN" altLang="en-US" sz="2800" b="1" kern="0" dirty="0">
                <a:latin typeface="黑体" panose="02010609060101010101" pitchFamily="49" charset="-122"/>
                <a:ea typeface="黑体" panose="02010609060101010101" pitchFamily="49" charset="-122"/>
                <a:cs typeface="宋体" panose="02010600030101010101" pitchFamily="2" charset="-122"/>
              </a:rPr>
              <a:t>卡纸</a:t>
            </a:r>
            <a:r>
              <a:rPr lang="zh-CN" altLang="zh-CN" sz="2800" b="1" kern="0" dirty="0">
                <a:latin typeface="黑体" panose="02010609060101010101" pitchFamily="49" charset="-122"/>
                <a:ea typeface="黑体" panose="02010609060101010101" pitchFamily="49" charset="-122"/>
                <a:cs typeface="宋体" panose="02010600030101010101" pitchFamily="2" charset="-122"/>
              </a:rPr>
              <a:t>，围成长方体，你会怎么选？</a:t>
            </a:r>
            <a:endParaRPr lang="zh-CN" altLang="en-US" sz="2800" b="1" dirty="0">
              <a:latin typeface="黑体" panose="02010609060101010101" pitchFamily="49" charset="-122"/>
              <a:ea typeface="黑体" panose="02010609060101010101" pitchFamily="49" charset="-122"/>
            </a:endParaRPr>
          </a:p>
        </p:txBody>
      </p:sp>
      <p:pic>
        <p:nvPicPr>
          <p:cNvPr id="10243"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36650" y="2067694"/>
            <a:ext cx="68707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4" name="组合 6"/>
          <p:cNvGrpSpPr/>
          <p:nvPr/>
        </p:nvGrpSpPr>
        <p:grpSpPr bwMode="auto">
          <a:xfrm>
            <a:off x="250825" y="7938"/>
            <a:ext cx="5280025" cy="938212"/>
            <a:chOff x="250825" y="8210"/>
            <a:chExt cx="5280024" cy="938166"/>
          </a:xfrm>
        </p:grpSpPr>
        <p:pic>
          <p:nvPicPr>
            <p:cNvPr id="10245"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210"/>
              <a:ext cx="5280024" cy="93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3"/>
            <p:cNvSpPr txBox="1">
              <a:spLocks noChangeArrowheads="1"/>
            </p:cNvSpPr>
            <p:nvPr/>
          </p:nvSpPr>
          <p:spPr bwMode="auto">
            <a:xfrm>
              <a:off x="1058863" y="217750"/>
              <a:ext cx="4151311" cy="522261"/>
            </a:xfrm>
            <a:prstGeom prst="rect">
              <a:avLst/>
            </a:prstGeom>
            <a:noFill/>
            <a:ln>
              <a:noFill/>
            </a:ln>
          </p:spPr>
          <p:txBody>
            <a:bodyPr wrap="none">
              <a:spAutoFit/>
            </a:bodyPr>
            <a:lstStyle>
              <a:lvl1pPr defTabSz="457200">
                <a:defRPr>
                  <a:solidFill>
                    <a:schemeClr val="tx1"/>
                  </a:solidFill>
                  <a:latin typeface="等线" panose="02010600030101010101" pitchFamily="2" charset="-122"/>
                  <a:ea typeface="等线" panose="02010600030101010101" pitchFamily="2" charset="-122"/>
                </a:defRPr>
              </a:lvl1pPr>
              <a:lvl2pPr marL="742950" indent="-285750" defTabSz="457200">
                <a:defRPr>
                  <a:solidFill>
                    <a:schemeClr val="tx1"/>
                  </a:solidFill>
                  <a:latin typeface="等线" panose="02010600030101010101" pitchFamily="2" charset="-122"/>
                  <a:ea typeface="等线" panose="02010600030101010101" pitchFamily="2" charset="-122"/>
                </a:defRPr>
              </a:lvl2pPr>
              <a:lvl3pPr marL="1143000" indent="-228600" defTabSz="457200">
                <a:defRPr>
                  <a:solidFill>
                    <a:schemeClr val="tx1"/>
                  </a:solidFill>
                  <a:latin typeface="等线" panose="02010600030101010101" pitchFamily="2" charset="-122"/>
                  <a:ea typeface="等线" panose="02010600030101010101" pitchFamily="2" charset="-122"/>
                </a:defRPr>
              </a:lvl3pPr>
              <a:lvl4pPr marL="1600200" indent="-228600" defTabSz="457200">
                <a:defRPr>
                  <a:solidFill>
                    <a:schemeClr val="tx1"/>
                  </a:solidFill>
                  <a:latin typeface="等线" panose="02010600030101010101" pitchFamily="2" charset="-122"/>
                  <a:ea typeface="等线" panose="02010600030101010101" pitchFamily="2" charset="-122"/>
                </a:defRPr>
              </a:lvl4pPr>
              <a:lvl5pPr marL="2057400" indent="-228600" defTabSz="457200">
                <a:defRPr>
                  <a:solidFill>
                    <a:schemeClr val="tx1"/>
                  </a:solidFill>
                  <a:latin typeface="等线" panose="02010600030101010101" pitchFamily="2" charset="-122"/>
                  <a:ea typeface="等线" panose="02010600030101010101" pitchFamily="2" charset="-122"/>
                </a:defRPr>
              </a:lvl5pPr>
              <a:lvl6pPr marL="25146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rPr>
                <a:t>二、操作整理，知识建构</a:t>
              </a:r>
              <a:endPar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立方体 6"/>
          <p:cNvSpPr/>
          <p:nvPr/>
        </p:nvSpPr>
        <p:spPr>
          <a:xfrm>
            <a:off x="1312863" y="2505075"/>
            <a:ext cx="2198687" cy="1435100"/>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立方体 7"/>
          <p:cNvSpPr/>
          <p:nvPr/>
        </p:nvSpPr>
        <p:spPr>
          <a:xfrm>
            <a:off x="5076825" y="2557463"/>
            <a:ext cx="2033588" cy="1312862"/>
          </a:xfrm>
          <a:prstGeom prst="cube">
            <a:avLst>
              <a:gd name="adj" fmla="val 1524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TextBox 15"/>
          <p:cNvSpPr txBox="1">
            <a:spLocks noChangeArrowheads="1"/>
          </p:cNvSpPr>
          <p:nvPr/>
        </p:nvSpPr>
        <p:spPr bwMode="auto">
          <a:xfrm>
            <a:off x="1763713" y="3814763"/>
            <a:ext cx="1122362" cy="563562"/>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en-US" altLang="zh-CN" sz="2800" b="1" kern="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10cm</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 name="TextBox 15"/>
          <p:cNvSpPr txBox="1">
            <a:spLocks noChangeArrowheads="1"/>
          </p:cNvSpPr>
          <p:nvPr/>
        </p:nvSpPr>
        <p:spPr bwMode="auto">
          <a:xfrm>
            <a:off x="2325688" y="3127375"/>
            <a:ext cx="1120775" cy="55880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en-US" altLang="zh-CN" sz="2800" b="1" kern="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7cm</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 name="TextBox 15"/>
          <p:cNvSpPr txBox="1">
            <a:spLocks noChangeArrowheads="1"/>
          </p:cNvSpPr>
          <p:nvPr/>
        </p:nvSpPr>
        <p:spPr bwMode="auto">
          <a:xfrm>
            <a:off x="3298825" y="3525838"/>
            <a:ext cx="1120775" cy="55880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en-US" altLang="zh-CN" sz="2800" b="1" kern="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5cm</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TextBox 15"/>
          <p:cNvSpPr txBox="1">
            <a:spLocks noChangeArrowheads="1"/>
          </p:cNvSpPr>
          <p:nvPr/>
        </p:nvSpPr>
        <p:spPr bwMode="auto">
          <a:xfrm>
            <a:off x="5481638" y="3827463"/>
            <a:ext cx="1120775" cy="55880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en-US" altLang="zh-CN" sz="2800" b="1" kern="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10cm</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 name="TextBox 15"/>
          <p:cNvSpPr txBox="1">
            <a:spLocks noChangeArrowheads="1"/>
          </p:cNvSpPr>
          <p:nvPr/>
        </p:nvSpPr>
        <p:spPr bwMode="auto">
          <a:xfrm>
            <a:off x="6092825" y="3003550"/>
            <a:ext cx="1122363" cy="563563"/>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en-US" altLang="zh-CN" sz="2800" b="1" kern="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7cm</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 name="TextBox 15"/>
          <p:cNvSpPr txBox="1">
            <a:spLocks noChangeArrowheads="1"/>
          </p:cNvSpPr>
          <p:nvPr/>
        </p:nvSpPr>
        <p:spPr bwMode="auto">
          <a:xfrm>
            <a:off x="7105650" y="3457575"/>
            <a:ext cx="1120775" cy="56515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buFont typeface="Arial" panose="020B0604020202020204" pitchFamily="34" charset="0"/>
              <a:buNone/>
              <a:defRPr/>
            </a:pPr>
            <a:r>
              <a:rPr lang="en-US" altLang="zh-CN" sz="2800" b="1" kern="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3cm</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1274" name="图片 2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4763" y="843558"/>
            <a:ext cx="1681659" cy="1160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图片 2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7653" y="1106162"/>
            <a:ext cx="1703611"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图片 2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82353" y="1303223"/>
            <a:ext cx="1716311" cy="66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图片 2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42495" y="1087710"/>
            <a:ext cx="144841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图片 26"/>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08028" y="1210742"/>
            <a:ext cx="1408319" cy="77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childTnLst>
                          </p:cTn>
                        </p:par>
                        <p:par>
                          <p:cTn id="21" fill="hold">
                            <p:stCondLst>
                              <p:cond delay="500"/>
                            </p:stCondLst>
                            <p:childTnLst>
                              <p:par>
                                <p:cTn id="22" presetID="3" presetClass="entr" presetSubtype="1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linds(horizontal)">
                                      <p:cBhvr>
                                        <p:cTn id="24" dur="500"/>
                                        <p:tgtEl>
                                          <p:spTgt spid="13"/>
                                        </p:tgtEl>
                                      </p:cBhvr>
                                    </p:animEffect>
                                  </p:childTnLst>
                                </p:cTn>
                              </p:par>
                            </p:childTnLst>
                          </p:cTn>
                        </p:par>
                        <p:par>
                          <p:cTn id="25" fill="hold">
                            <p:stCondLst>
                              <p:cond delay="1000"/>
                            </p:stCondLst>
                            <p:childTnLst>
                              <p:par>
                                <p:cTn id="26" presetID="3" presetClass="entr" presetSubtype="1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p:bldP spid="10" grpId="0" bldLvl="0"/>
      <p:bldP spid="11" grpId="0" bldLvl="0"/>
      <p:bldP spid="12" grpId="0" bldLvl="0"/>
      <p:bldP spid="13" grpId="0" bldLvl="0"/>
      <p:bldP spid="14"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nvGraphicFramePr>
        <p:xfrm>
          <a:off x="611188" y="1131590"/>
          <a:ext cx="8072438" cy="3557589"/>
        </p:xfrm>
        <a:graphic>
          <a:graphicData uri="http://schemas.openxmlformats.org/drawingml/2006/table">
            <a:tbl>
              <a:tblPr/>
              <a:tblGrid>
                <a:gridCol w="1436949"/>
                <a:gridCol w="3462519"/>
                <a:gridCol w="3172970"/>
              </a:tblGrid>
              <a:tr h="603466">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algn="ctr" eaLnBrk="1" hangingPunct="1">
                        <a:buNone/>
                      </a:pPr>
                      <a:endParaRPr lang="zh-CN" altLang="zh-CN"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292C2"/>
                    </a:solidFill>
                  </a:tcPr>
                </a:tc>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algn="ctr" eaLnBrk="1" hangingPunct="1">
                        <a:lnSpc>
                          <a:spcPct val="120000"/>
                        </a:lnSpc>
                        <a:spcBef>
                          <a:spcPct val="0"/>
                        </a:spcBef>
                        <a:buNone/>
                      </a:pPr>
                      <a:r>
                        <a:rPr lang="zh-CN" altLang="zh-CN" sz="2800" b="1" dirty="0">
                          <a:latin typeface="Times New Roman" panose="02020603050405020304" pitchFamily="18" charset="0"/>
                          <a:ea typeface="楷体" panose="02010609060101010101" pitchFamily="49" charset="-122"/>
                          <a:cs typeface="Times New Roman" panose="02020603050405020304" pitchFamily="18" charset="0"/>
                        </a:rPr>
                        <a:t>长方体</a:t>
                      </a:r>
                      <a:endParaRPr lang="zh-CN" altLang="zh-CN"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algn="ctr" eaLnBrk="1" hangingPunct="1">
                        <a:lnSpc>
                          <a:spcPct val="120000"/>
                        </a:lnSpc>
                        <a:spcBef>
                          <a:spcPct val="0"/>
                        </a:spcBef>
                        <a:buNone/>
                      </a:pPr>
                      <a:r>
                        <a:rPr lang="zh-CN" altLang="zh-CN" sz="2800" b="1" dirty="0">
                          <a:latin typeface="Times New Roman" panose="02020603050405020304" pitchFamily="18" charset="0"/>
                          <a:ea typeface="楷体" panose="02010609060101010101" pitchFamily="49" charset="-122"/>
                          <a:cs typeface="Times New Roman" panose="02020603050405020304" pitchFamily="18" charset="0"/>
                        </a:rPr>
                        <a:t>正方体</a:t>
                      </a:r>
                      <a:endParaRPr lang="zh-CN" altLang="zh-CN"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r>
              <a:tr h="533806">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algn="ctr" eaLnBrk="1" hangingPunct="1">
                        <a:spcBef>
                          <a:spcPct val="0"/>
                        </a:spcBef>
                        <a:buNone/>
                      </a:pPr>
                      <a:r>
                        <a:rPr lang="zh-CN" altLang="zh-CN" sz="2800" b="1" dirty="0">
                          <a:latin typeface="Times New Roman" panose="02020603050405020304" pitchFamily="18" charset="0"/>
                          <a:ea typeface="楷体" panose="02010609060101010101" pitchFamily="49" charset="-122"/>
                          <a:cs typeface="Times New Roman" panose="02020603050405020304" pitchFamily="18" charset="0"/>
                        </a:rPr>
                        <a:t>相同点</a:t>
                      </a:r>
                      <a:endParaRPr lang="zh-CN" altLang="zh-CN"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292C2"/>
                    </a:solidFill>
                  </a:tcPr>
                </a:tc>
                <a:tc gridSpan="2">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algn="ctr" eaLnBrk="1" hangingPunct="1">
                        <a:spcBef>
                          <a:spcPct val="0"/>
                        </a:spcBef>
                        <a:buNone/>
                      </a:pPr>
                      <a:r>
                        <a:rPr lang="en-US" altLang="zh-CN" sz="2800" b="1">
                          <a:latin typeface="Times New Roman" panose="02020603050405020304" pitchFamily="18" charset="0"/>
                          <a:ea typeface="楷体" panose="02010609060101010101" pitchFamily="49" charset="-122"/>
                          <a:cs typeface="Times New Roman" panose="02020603050405020304" pitchFamily="18" charset="0"/>
                        </a:rPr>
                        <a:t>6</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个面、</a:t>
                      </a:r>
                      <a:r>
                        <a:rPr lang="en-US" altLang="zh-CN" sz="2800" b="1">
                          <a:latin typeface="Times New Roman" panose="02020603050405020304" pitchFamily="18" charset="0"/>
                          <a:ea typeface="楷体" panose="02010609060101010101" pitchFamily="49" charset="-122"/>
                          <a:cs typeface="Times New Roman" panose="02020603050405020304" pitchFamily="18" charset="0"/>
                        </a:rPr>
                        <a:t>12</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条棱、</a:t>
                      </a:r>
                      <a:r>
                        <a:rPr lang="en-US" altLang="zh-CN" sz="2800" b="1">
                          <a:latin typeface="Times New Roman" panose="02020603050405020304" pitchFamily="18" charset="0"/>
                          <a:ea typeface="楷体" panose="02010609060101010101" pitchFamily="49" charset="-122"/>
                          <a:cs typeface="Times New Roman" panose="02020603050405020304" pitchFamily="18" charset="0"/>
                        </a:rPr>
                        <a:t>8</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个顶点</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1798281">
                <a:tc rowSpan="2">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algn="ctr" eaLnBrk="1" hangingPunct="1">
                        <a:spcBef>
                          <a:spcPct val="0"/>
                        </a:spcBef>
                        <a:buNone/>
                      </a:pP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p>
                      <a:pPr marL="0" lvl="0" indent="0" algn="ctr" eaLnBrk="1" hangingPunct="1">
                        <a:spcBef>
                          <a:spcPct val="0"/>
                        </a:spcBef>
                        <a:buNone/>
                      </a:pP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p>
                      <a:pPr marL="0" lvl="0" indent="0" algn="ctr" eaLnBrk="1" hangingPunct="1">
                        <a:spcBef>
                          <a:spcPct val="0"/>
                        </a:spcBef>
                        <a:buNone/>
                      </a:pPr>
                      <a:r>
                        <a:rPr lang="zh-CN" altLang="zh-CN" sz="2800" b="1" dirty="0">
                          <a:latin typeface="Times New Roman" panose="02020603050405020304" pitchFamily="18" charset="0"/>
                          <a:ea typeface="楷体" panose="02010609060101010101" pitchFamily="49" charset="-122"/>
                          <a:cs typeface="Times New Roman" panose="02020603050405020304" pitchFamily="18" charset="0"/>
                        </a:rPr>
                        <a:t>不同点</a:t>
                      </a:r>
                      <a:endParaRPr lang="zh-CN" altLang="zh-CN"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292C2"/>
                    </a:solidFill>
                  </a:tcPr>
                </a:tc>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eaLnBrk="1" hangingPunct="1">
                        <a:spcBef>
                          <a:spcPct val="0"/>
                        </a:spcBef>
                        <a:buNone/>
                      </a:pP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个面都是长方形（有时相对的两个面是正方形），相对面完全相同。</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eaLnBrk="1" hangingPunct="1">
                        <a:spcBef>
                          <a:spcPct val="0"/>
                        </a:spcBef>
                        <a:buNone/>
                      </a:pPr>
                      <a:r>
                        <a:rPr lang="en-US" altLang="zh-CN" sz="2800" b="1">
                          <a:latin typeface="Times New Roman" panose="02020603050405020304" pitchFamily="18" charset="0"/>
                          <a:ea typeface="楷体" panose="02010609060101010101" pitchFamily="49" charset="-122"/>
                          <a:cs typeface="Times New Roman" panose="02020603050405020304" pitchFamily="18" charset="0"/>
                        </a:rPr>
                        <a:t>6</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个面都是正方形，</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p>
                      <a:pPr marL="0" lvl="0" indent="0">
                        <a:spcBef>
                          <a:spcPct val="0"/>
                        </a:spcBef>
                        <a:buNone/>
                      </a:pPr>
                      <a:r>
                        <a:rPr lang="en-US" altLang="zh-CN" sz="2800" b="1">
                          <a:latin typeface="Times New Roman" panose="02020603050405020304" pitchFamily="18" charset="0"/>
                          <a:ea typeface="楷体" panose="02010609060101010101" pitchFamily="49" charset="-122"/>
                          <a:cs typeface="Times New Roman" panose="02020603050405020304" pitchFamily="18" charset="0"/>
                        </a:rPr>
                        <a:t>6</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个面完全相同。</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r>
              <a:tr h="62203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eaLnBrk="1" hangingPunct="1">
                        <a:spcBef>
                          <a:spcPct val="0"/>
                        </a:spcBef>
                        <a:buNone/>
                      </a:pPr>
                      <a:r>
                        <a:rPr lang="zh-CN" altLang="zh-CN" sz="2800" b="1" dirty="0">
                          <a:latin typeface="Times New Roman" panose="02020603050405020304" pitchFamily="18" charset="0"/>
                          <a:ea typeface="楷体" panose="02010609060101010101" pitchFamily="49" charset="-122"/>
                          <a:cs typeface="Times New Roman" panose="02020603050405020304" pitchFamily="18" charset="0"/>
                        </a:rPr>
                        <a:t>相对棱的长度相等</a:t>
                      </a:r>
                      <a:endParaRPr lang="zh-CN" altLang="zh-CN"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c>
                  <a:txBody>
                    <a:bodyPr/>
                    <a:lstStyle>
                      <a:lvl1pPr marL="342900" lvl="0" indent="-342900" algn="l" rtl="0" eaLnBrk="0" fontAlgn="base" hangingPunct="0">
                        <a:spcBef>
                          <a:spcPct val="20000"/>
                        </a:spcBef>
                        <a:spcAft>
                          <a:spcPct val="0"/>
                        </a:spcAft>
                        <a:buChar char="•"/>
                        <a:defRPr sz="2400" b="0" kern="1200">
                          <a:solidFill>
                            <a:srgbClr val="1C1C1C"/>
                          </a:solidFill>
                          <a:latin typeface="+mn-lt"/>
                          <a:ea typeface="+mn-ea"/>
                          <a:cs typeface="+mn-cs"/>
                        </a:defRPr>
                      </a:lvl1pPr>
                      <a:lvl2pPr marL="742950" lvl="1" indent="-285750" algn="l" rtl="0" eaLnBrk="0" fontAlgn="base" hangingPunct="0">
                        <a:spcBef>
                          <a:spcPct val="20000"/>
                        </a:spcBef>
                        <a:spcAft>
                          <a:spcPct val="0"/>
                        </a:spcAft>
                        <a:buChar char="–"/>
                        <a:defRPr sz="2000" b="0" kern="1200">
                          <a:solidFill>
                            <a:srgbClr val="1C1C1C"/>
                          </a:solidFill>
                          <a:latin typeface="+mn-lt"/>
                          <a:ea typeface="+mn-ea"/>
                        </a:defRPr>
                      </a:lvl2pPr>
                      <a:lvl3pPr marL="1143000" lvl="2" indent="-228600" algn="l" rtl="0" eaLnBrk="0" fontAlgn="base" hangingPunct="0">
                        <a:spcBef>
                          <a:spcPct val="20000"/>
                        </a:spcBef>
                        <a:spcAft>
                          <a:spcPct val="0"/>
                        </a:spcAft>
                        <a:buChar char="•"/>
                        <a:defRPr sz="1800" b="0" kern="1200">
                          <a:solidFill>
                            <a:srgbClr val="1C1C1C"/>
                          </a:solidFill>
                          <a:latin typeface="+mn-lt"/>
                          <a:ea typeface="+mn-ea"/>
                        </a:defRPr>
                      </a:lvl3pPr>
                      <a:lvl4pPr marL="1600200" lvl="3" indent="-228600" algn="l" rtl="0" eaLnBrk="0" fontAlgn="base" hangingPunct="0">
                        <a:spcBef>
                          <a:spcPct val="20000"/>
                        </a:spcBef>
                        <a:spcAft>
                          <a:spcPct val="0"/>
                        </a:spcAft>
                        <a:buChar char="–"/>
                        <a:defRPr sz="1800" b="0" kern="1200">
                          <a:solidFill>
                            <a:srgbClr val="1C1C1C"/>
                          </a:solidFill>
                          <a:latin typeface="+mn-lt"/>
                          <a:ea typeface="+mn-ea"/>
                        </a:defRPr>
                      </a:lvl4pPr>
                      <a:lvl5pPr marL="2057400" lvl="4" indent="-228600" algn="l" rtl="0" eaLnBrk="0" fontAlgn="base" hangingPunct="0">
                        <a:spcBef>
                          <a:spcPct val="20000"/>
                        </a:spcBef>
                        <a:spcAft>
                          <a:spcPct val="0"/>
                        </a:spcAft>
                        <a:buChar char="»"/>
                        <a:defRPr sz="1400" b="0" kern="1200">
                          <a:solidFill>
                            <a:srgbClr val="1C1C1C"/>
                          </a:solidFill>
                          <a:latin typeface="+mn-lt"/>
                          <a:ea typeface="+mn-ea"/>
                        </a:defRPr>
                      </a:lvl5pPr>
                    </a:lstStyle>
                    <a:p>
                      <a:pPr marL="0" lvl="0" indent="0" eaLnBrk="1" hangingPunct="1">
                        <a:spcBef>
                          <a:spcPct val="0"/>
                        </a:spcBef>
                        <a:buNone/>
                      </a:pP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12</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条棱长度都相等</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36" marR="91436" marT="45701" marB="45701" anchor="ctr">
                    <a:lnL w="12700" cap="flat" cmpd="sng" algn="ctr">
                      <a:solidFill>
                        <a:srgbClr val="E72D8B"/>
                      </a:solidFill>
                      <a:prstDash val="solid"/>
                      <a:round/>
                      <a:headEnd type="none" w="med" len="med"/>
                      <a:tailEnd type="none" w="med" len="med"/>
                    </a:lnL>
                    <a:lnR w="12700" cap="flat" cmpd="sng" algn="ctr">
                      <a:solidFill>
                        <a:srgbClr val="E72D8B"/>
                      </a:solidFill>
                      <a:prstDash val="solid"/>
                      <a:round/>
                      <a:headEnd type="none" w="med" len="med"/>
                      <a:tailEnd type="none" w="med" len="med"/>
                    </a:lnR>
                    <a:lnT w="12700" cap="flat" cmpd="sng" algn="ctr">
                      <a:solidFill>
                        <a:srgbClr val="E72D8B"/>
                      </a:solidFill>
                      <a:prstDash val="solid"/>
                      <a:round/>
                      <a:headEnd type="none" w="med" len="med"/>
                      <a:tailEnd type="none" w="med" len="med"/>
                    </a:lnT>
                    <a:lnB w="12700" cap="flat" cmpd="sng" algn="ctr">
                      <a:solidFill>
                        <a:srgbClr val="E72D8B"/>
                      </a:solidFill>
                      <a:prstDash val="solid"/>
                      <a:round/>
                      <a:headEnd type="none" w="med" len="med"/>
                      <a:tailEnd type="none" w="med" len="med"/>
                    </a:lnB>
                    <a:lnTlToBr>
                      <a:noFill/>
                    </a:lnTlToBr>
                    <a:lnBlToTr>
                      <a:noFill/>
                    </a:lnBlToTr>
                    <a:solidFill>
                      <a:srgbClr val="FAD6E8"/>
                    </a:solidFill>
                  </a:tcPr>
                </a:tc>
              </a:tr>
            </a:tbl>
          </a:graphicData>
        </a:graphic>
      </p:graphicFrame>
      <p:grpSp>
        <p:nvGrpSpPr>
          <p:cNvPr id="8" name="组合 7"/>
          <p:cNvGrpSpPr/>
          <p:nvPr/>
        </p:nvGrpSpPr>
        <p:grpSpPr bwMode="auto">
          <a:xfrm>
            <a:off x="1259632" y="411162"/>
            <a:ext cx="5417393" cy="2075491"/>
            <a:chOff x="1259895" y="411509"/>
            <a:chExt cx="5417130" cy="2075050"/>
          </a:xfrm>
        </p:grpSpPr>
        <p:sp>
          <p:nvSpPr>
            <p:cNvPr id="12313" name="AutoShape 27"/>
            <p:cNvSpPr>
              <a:spLocks noChangeArrowheads="1"/>
            </p:cNvSpPr>
            <p:nvPr/>
          </p:nvSpPr>
          <p:spPr bwMode="auto">
            <a:xfrm>
              <a:off x="2466975" y="411509"/>
              <a:ext cx="4210050" cy="1872157"/>
            </a:xfrm>
            <a:prstGeom prst="wedgeRoundRectCallout">
              <a:avLst>
                <a:gd name="adj1" fmla="val -55866"/>
                <a:gd name="adj2" fmla="val 29403"/>
                <a:gd name="adj3" fmla="val 16667"/>
              </a:avLst>
            </a:prstGeom>
            <a:solidFill>
              <a:srgbClr val="FAD6E8"/>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buFont typeface="Arial" panose="020B0604020202020204" pitchFamily="34" charset="0"/>
                <a:buNone/>
              </a:pPr>
              <a:r>
                <a:rPr lang="zh-CN" altLang="en-US" sz="2800" b="1" dirty="0">
                  <a:latin typeface="黑体" panose="02010609060101010101" pitchFamily="49" charset="-122"/>
                  <a:ea typeface="黑体" panose="02010609060101010101" pitchFamily="49" charset="-122"/>
                </a:rPr>
                <a:t>你能试着总结一下长方体和正方体的特征吗？它们之间又有什么联系？</a:t>
              </a:r>
              <a:endParaRPr lang="zh-CN" altLang="zh-CN" sz="2800" b="1" dirty="0">
                <a:latin typeface="黑体" panose="02010609060101010101" pitchFamily="49" charset="-122"/>
                <a:ea typeface="黑体" panose="02010609060101010101" pitchFamily="49" charset="-122"/>
              </a:endParaRPr>
            </a:p>
          </p:txBody>
        </p:sp>
        <p:pic>
          <p:nvPicPr>
            <p:cNvPr id="12314"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59895" y="987798"/>
              <a:ext cx="892894" cy="149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88"/>
          <p:cNvSpPr>
            <a:spLocks noChangeArrowheads="1"/>
          </p:cNvSpPr>
          <p:nvPr/>
        </p:nvSpPr>
        <p:spPr bwMode="auto">
          <a:xfrm>
            <a:off x="2555776" y="411162"/>
            <a:ext cx="4333875"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lnSpc>
                <a:spcPct val="120000"/>
              </a:lnSpc>
              <a:buFont typeface="Arial" panose="020B0604020202020204" pitchFamily="34" charset="0"/>
              <a:buNone/>
            </a:pPr>
            <a:r>
              <a:rPr lang="zh-CN" altLang="en-US" sz="2800" b="1" dirty="0">
                <a:solidFill>
                  <a:srgbClr val="FF0000"/>
                </a:solidFill>
                <a:latin typeface="楷体" panose="02010609060101010101" pitchFamily="49" charset="-122"/>
                <a:ea typeface="楷体" panose="02010609060101010101" pitchFamily="49" charset="-122"/>
              </a:rPr>
              <a:t>正方体是特殊的长方体。 </a:t>
            </a:r>
            <a:endParaRPr lang="zh-CN" altLang="en-US" sz="28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8"/>
                                        </p:tgtEl>
                                        <p:attrNameLst>
                                          <p:attrName>style.visibility</p:attrName>
                                        </p:attrNameLst>
                                      </p:cBhvr>
                                      <p:to>
                                        <p:strVal val="hidden"/>
                                      </p:to>
                                    </p:set>
                                  </p:childTnLst>
                                </p:cTn>
                              </p:par>
                            </p:childTnLst>
                          </p:cTn>
                        </p:par>
                        <p:par>
                          <p:cTn id="12" fill="hold">
                            <p:stCondLst>
                              <p:cond delay="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61988" y="1042988"/>
            <a:ext cx="469900" cy="492125"/>
          </a:xfrm>
          <a:prstGeom prst="ellipse">
            <a:avLst/>
          </a:prstGeom>
          <a:solidFill>
            <a:srgbClr val="E72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Font typeface="Arial" panose="020B0604020202020204" pitchFamily="34" charset="0"/>
              <a:buNone/>
              <a:defRPr/>
            </a:pPr>
            <a:r>
              <a:rPr lang="zh-CN" altLang="en-US" sz="2800" noProof="1">
                <a:latin typeface="Arial" panose="020B0604020202020204" pitchFamily="34" charset="0"/>
                <a:ea typeface="微软雅黑" panose="020B0503020204020204" pitchFamily="34" charset="-122"/>
              </a:rPr>
              <a:t>问</a:t>
            </a:r>
            <a:endParaRPr lang="zh-CN" altLang="en-US" sz="2800" noProof="1">
              <a:latin typeface="Arial" panose="020B0604020202020204" pitchFamily="34" charset="0"/>
              <a:ea typeface="微软雅黑" panose="020B0503020204020204" pitchFamily="34" charset="-122"/>
            </a:endParaRPr>
          </a:p>
        </p:txBody>
      </p:sp>
      <p:sp>
        <p:nvSpPr>
          <p:cNvPr id="13315" name="文本框 2"/>
          <p:cNvSpPr txBox="1">
            <a:spLocks noChangeArrowheads="1"/>
          </p:cNvSpPr>
          <p:nvPr/>
        </p:nvSpPr>
        <p:spPr bwMode="auto">
          <a:xfrm>
            <a:off x="1258888" y="987425"/>
            <a:ext cx="7583487"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3399FF"/>
                </a:solidFill>
                <a:latin typeface="黑体" panose="02010609060101010101" pitchFamily="49" charset="-122"/>
                <a:ea typeface="黑体" panose="02010609060101010101" pitchFamily="49" charset="-122"/>
              </a:rPr>
              <a:t>正方体和长方体的表面积的计算公式是什么？</a:t>
            </a:r>
            <a:endParaRPr lang="en-US" altLang="zh-CN" sz="2800" b="1" dirty="0">
              <a:solidFill>
                <a:srgbClr val="3399FF"/>
              </a:solidFill>
              <a:latin typeface="黑体" panose="02010609060101010101" pitchFamily="49" charset="-122"/>
              <a:ea typeface="黑体" panose="02010609060101010101" pitchFamily="49" charset="-122"/>
            </a:endParaRPr>
          </a:p>
        </p:txBody>
      </p:sp>
      <p:sp>
        <p:nvSpPr>
          <p:cNvPr id="4" name="文本框 3"/>
          <p:cNvSpPr txBox="1">
            <a:spLocks noChangeArrowheads="1"/>
          </p:cNvSpPr>
          <p:nvPr/>
        </p:nvSpPr>
        <p:spPr bwMode="auto">
          <a:xfrm>
            <a:off x="3019425" y="3446463"/>
            <a:ext cx="37973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buFont typeface="Arial" panose="020B0604020202020204" pitchFamily="34" charset="0"/>
              <a:buNone/>
            </a:pP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S </a:t>
            </a:r>
            <a:r>
              <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ab</a:t>
            </a:r>
            <a:r>
              <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ah</a:t>
            </a:r>
            <a:r>
              <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bh</a:t>
            </a:r>
            <a:r>
              <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)×2</a:t>
            </a:r>
            <a:endPar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7" name="矩形 6"/>
          <p:cNvSpPr>
            <a:spLocks noChangeArrowheads="1"/>
          </p:cNvSpPr>
          <p:nvPr/>
        </p:nvSpPr>
        <p:spPr bwMode="auto">
          <a:xfrm>
            <a:off x="1619250" y="1638300"/>
            <a:ext cx="5617046"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zh-CN" altLang="en-US" sz="2800" b="1" dirty="0">
                <a:solidFill>
                  <a:srgbClr val="E44438"/>
                </a:solidFill>
                <a:latin typeface="Times New Roman" panose="02020603050405020304" pitchFamily="18" charset="0"/>
                <a:ea typeface="楷体" panose="02010609060101010101" pitchFamily="49" charset="-122"/>
                <a:cs typeface="Times New Roman" panose="02020603050405020304" pitchFamily="18" charset="0"/>
              </a:rPr>
              <a:t>正方体的表面积=边长×边长×6</a:t>
            </a:r>
            <a:endParaRPr lang="zh-CN" altLang="en-US" sz="2800" b="1" dirty="0">
              <a:solidFill>
                <a:srgbClr val="E44438"/>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8" name="矩形 7"/>
          <p:cNvSpPr>
            <a:spLocks noChangeArrowheads="1"/>
          </p:cNvSpPr>
          <p:nvPr/>
        </p:nvSpPr>
        <p:spPr bwMode="auto">
          <a:xfrm>
            <a:off x="3890963" y="2206625"/>
            <a:ext cx="1976437"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S </a:t>
            </a:r>
            <a:r>
              <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 6</a:t>
            </a: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800" b="1" baseline="30000"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2</a:t>
            </a:r>
            <a:endParaRPr lang="zh-CN" altLang="en-US" sz="2800" b="1" baseline="30000"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9" name="矩形 8"/>
          <p:cNvSpPr>
            <a:spLocks noChangeArrowheads="1"/>
          </p:cNvSpPr>
          <p:nvPr/>
        </p:nvSpPr>
        <p:spPr bwMode="auto">
          <a:xfrm>
            <a:off x="744538" y="2808288"/>
            <a:ext cx="8281987"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zh-CN" altLang="en-US" sz="2800" b="1">
                <a:solidFill>
                  <a:srgbClr val="E44438"/>
                </a:solidFill>
                <a:latin typeface="Times New Roman" panose="02020603050405020304" pitchFamily="18" charset="0"/>
                <a:ea typeface="楷体" panose="02010609060101010101" pitchFamily="49" charset="-122"/>
                <a:cs typeface="Times New Roman" panose="02020603050405020304" pitchFamily="18" charset="0"/>
              </a:rPr>
              <a:t>长方体的表面积=（长×宽+长×高+宽×高）×2</a:t>
            </a:r>
            <a:endParaRPr lang="zh-CN" altLang="en-US" sz="2800" b="1">
              <a:solidFill>
                <a:srgbClr val="E44438"/>
              </a:solidFill>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27100" y="754063"/>
            <a:ext cx="469900" cy="492125"/>
          </a:xfrm>
          <a:prstGeom prst="ellipse">
            <a:avLst/>
          </a:prstGeom>
          <a:solidFill>
            <a:srgbClr val="E72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Font typeface="Arial" panose="020B0604020202020204" pitchFamily="34" charset="0"/>
              <a:buNone/>
              <a:defRPr/>
            </a:pPr>
            <a:r>
              <a:rPr lang="zh-CN" altLang="en-US" sz="2800" noProof="1">
                <a:latin typeface="Arial" panose="020B0604020202020204" pitchFamily="34" charset="0"/>
                <a:ea typeface="微软雅黑" panose="020B0503020204020204" pitchFamily="34" charset="-122"/>
              </a:rPr>
              <a:t>问</a:t>
            </a:r>
            <a:endParaRPr lang="zh-CN" altLang="en-US" sz="2800" noProof="1">
              <a:latin typeface="Arial" panose="020B0604020202020204" pitchFamily="34" charset="0"/>
              <a:ea typeface="微软雅黑" panose="020B0503020204020204" pitchFamily="34" charset="-122"/>
            </a:endParaRPr>
          </a:p>
        </p:txBody>
      </p:sp>
      <p:sp>
        <p:nvSpPr>
          <p:cNvPr id="14339" name="文本框 2"/>
          <p:cNvSpPr txBox="1">
            <a:spLocks noChangeArrowheads="1"/>
          </p:cNvSpPr>
          <p:nvPr/>
        </p:nvSpPr>
        <p:spPr bwMode="auto">
          <a:xfrm>
            <a:off x="1524000" y="698500"/>
            <a:ext cx="7583488"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3399FF"/>
                </a:solidFill>
                <a:latin typeface="黑体" panose="02010609060101010101" pitchFamily="49" charset="-122"/>
                <a:ea typeface="黑体" panose="02010609060101010101" pitchFamily="49" charset="-122"/>
              </a:rPr>
              <a:t>长方体和正方体体积的计算公式是什么？</a:t>
            </a:r>
            <a:endParaRPr lang="en-US" altLang="zh-CN" sz="2800" b="1" dirty="0">
              <a:solidFill>
                <a:srgbClr val="3399FF"/>
              </a:solidFill>
              <a:latin typeface="黑体" panose="02010609060101010101" pitchFamily="49" charset="-122"/>
              <a:ea typeface="黑体" panose="02010609060101010101" pitchFamily="49" charset="-122"/>
            </a:endParaRPr>
          </a:p>
        </p:txBody>
      </p:sp>
      <p:sp>
        <p:nvSpPr>
          <p:cNvPr id="4" name="文本框 3"/>
          <p:cNvSpPr txBox="1">
            <a:spLocks noChangeArrowheads="1"/>
          </p:cNvSpPr>
          <p:nvPr/>
        </p:nvSpPr>
        <p:spPr bwMode="auto">
          <a:xfrm>
            <a:off x="1955800" y="2551113"/>
            <a:ext cx="6504632"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buFont typeface="Arial" panose="020B0604020202020204" pitchFamily="34" charset="0"/>
              <a:buNone/>
            </a:pPr>
            <a:r>
              <a:rPr lang="zh-CN" altLang="en-US" sz="2800" b="1" dirty="0">
                <a:solidFill>
                  <a:srgbClr val="E44438"/>
                </a:solidFill>
                <a:latin typeface="Times New Roman" panose="02020603050405020304" pitchFamily="18" charset="0"/>
                <a:ea typeface="楷体" panose="02010609060101010101" pitchFamily="49" charset="-122"/>
                <a:cs typeface="Times New Roman" panose="02020603050405020304" pitchFamily="18" charset="0"/>
              </a:rPr>
              <a:t>正方体的体积=棱长×棱长×棱长</a:t>
            </a:r>
            <a:endParaRPr lang="zh-CN" altLang="en-US" sz="2800" b="1" dirty="0">
              <a:solidFill>
                <a:srgbClr val="E44438"/>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5" name="矩形 4"/>
          <p:cNvSpPr>
            <a:spLocks noChangeArrowheads="1"/>
          </p:cNvSpPr>
          <p:nvPr/>
        </p:nvSpPr>
        <p:spPr bwMode="auto">
          <a:xfrm>
            <a:off x="2387600" y="1296988"/>
            <a:ext cx="4776688"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zh-CN" altLang="en-US" sz="2800" b="1" dirty="0">
                <a:solidFill>
                  <a:srgbClr val="E44438"/>
                </a:solidFill>
                <a:latin typeface="Times New Roman" panose="02020603050405020304" pitchFamily="18" charset="0"/>
                <a:ea typeface="楷体" panose="02010609060101010101" pitchFamily="49" charset="-122"/>
                <a:cs typeface="Times New Roman" panose="02020603050405020304" pitchFamily="18" charset="0"/>
              </a:rPr>
              <a:t>长方体的体积=长×宽×高</a:t>
            </a:r>
            <a:endParaRPr lang="zh-CN" altLang="en-US" sz="2800" b="1" dirty="0">
              <a:solidFill>
                <a:srgbClr val="E44438"/>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矩形 5"/>
          <p:cNvSpPr>
            <a:spLocks noChangeArrowheads="1"/>
          </p:cNvSpPr>
          <p:nvPr/>
        </p:nvSpPr>
        <p:spPr bwMode="auto">
          <a:xfrm>
            <a:off x="4192588" y="1900238"/>
            <a:ext cx="1963737"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zh-CN" altLang="en-US" sz="2800" b="1" i="1">
                <a:solidFill>
                  <a:srgbClr val="E72D8B"/>
                </a:solidFill>
                <a:latin typeface="Times New Roman" panose="02020603050405020304" pitchFamily="18" charset="0"/>
                <a:ea typeface="楷体" panose="02010609060101010101" pitchFamily="49" charset="-122"/>
                <a:cs typeface="Times New Roman" panose="02020603050405020304" pitchFamily="18" charset="0"/>
              </a:rPr>
              <a:t>V = abh</a:t>
            </a:r>
            <a:endParaRPr lang="zh-CN" altLang="en-US" sz="2800" b="1" i="1">
              <a:solidFill>
                <a:srgbClr val="E72D8B"/>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7" name="矩形 6"/>
          <p:cNvSpPr>
            <a:spLocks noChangeArrowheads="1"/>
          </p:cNvSpPr>
          <p:nvPr/>
        </p:nvSpPr>
        <p:spPr bwMode="auto">
          <a:xfrm>
            <a:off x="4192588" y="3362325"/>
            <a:ext cx="18923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V </a:t>
            </a:r>
            <a:r>
              <a:rPr lang="zh-CN" altLang="en-US" sz="28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 </a:t>
            </a:r>
            <a:r>
              <a:rPr lang="zh-CN" altLang="en-US" sz="2800" b="1" i="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800" b="1" baseline="30000"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3</a:t>
            </a:r>
            <a:endParaRPr lang="zh-CN" altLang="en-US" sz="2800" b="1" baseline="30000"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
          <p:cNvSpPr>
            <a:spLocks noChangeArrowheads="1"/>
          </p:cNvSpPr>
          <p:nvPr/>
        </p:nvSpPr>
        <p:spPr bwMode="auto">
          <a:xfrm>
            <a:off x="1116013" y="730250"/>
            <a:ext cx="7275512" cy="417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说一说，下面的问题与哪些知识有关？</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①给房间的地面铺瓷砖。</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②仓库所占的空间有多大。</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③运动场上的沙坑占地面积是多少。</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④做一个纸盒需要多大的纸板。</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⑤运动会上明明参加</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400</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米赛跑的距离。</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⑥冰箱里面能装多少东西</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eaLnBrk="1">
              <a:lnSpc>
                <a:spcPct val="12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zh-CN" sz="2800" b="1" dirty="0">
                <a:latin typeface="Times New Roman" panose="02020603050405020304" pitchFamily="18" charset="0"/>
                <a:ea typeface="黑体" panose="02010609060101010101" pitchFamily="49" charset="-122"/>
                <a:cs typeface="Times New Roman" panose="02020603050405020304" pitchFamily="18" charset="0"/>
              </a:rPr>
              <a:t>⑦铺一个沙坑需要多少沙。</a:t>
            </a:r>
            <a:endParaRPr lang="zh-CN" altLang="zh-CN" sz="28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TextBox 15"/>
          <p:cNvSpPr txBox="1">
            <a:spLocks noChangeArrowheads="1"/>
          </p:cNvSpPr>
          <p:nvPr/>
        </p:nvSpPr>
        <p:spPr bwMode="auto">
          <a:xfrm>
            <a:off x="5445125" y="1230313"/>
            <a:ext cx="112077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FF0000"/>
                </a:solidFill>
                <a:latin typeface="黑体" panose="02010609060101010101" pitchFamily="49" charset="-122"/>
                <a:ea typeface="黑体" panose="02010609060101010101" pitchFamily="49" charset="-122"/>
              </a:rPr>
              <a:t>面积</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4" name="TextBox 15"/>
          <p:cNvSpPr txBox="1">
            <a:spLocks noChangeArrowheads="1"/>
          </p:cNvSpPr>
          <p:nvPr/>
        </p:nvSpPr>
        <p:spPr bwMode="auto">
          <a:xfrm>
            <a:off x="5695950" y="1749425"/>
            <a:ext cx="112236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FF0000"/>
                </a:solidFill>
                <a:latin typeface="黑体" panose="02010609060101010101" pitchFamily="49" charset="-122"/>
                <a:ea typeface="黑体" panose="02010609060101010101" pitchFamily="49" charset="-122"/>
              </a:rPr>
              <a:t>体积</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5" name="TextBox 15"/>
          <p:cNvSpPr txBox="1">
            <a:spLocks noChangeArrowheads="1"/>
          </p:cNvSpPr>
          <p:nvPr/>
        </p:nvSpPr>
        <p:spPr bwMode="auto">
          <a:xfrm>
            <a:off x="7161213" y="2254250"/>
            <a:ext cx="15494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a:solidFill>
                  <a:srgbClr val="FF0000"/>
                </a:solidFill>
                <a:latin typeface="黑体" panose="02010609060101010101" pitchFamily="49" charset="-122"/>
                <a:ea typeface="黑体" panose="02010609060101010101" pitchFamily="49" charset="-122"/>
              </a:rPr>
              <a:t>面积</a:t>
            </a:r>
            <a:endParaRPr lang="zh-CN" altLang="en-US" sz="2800" b="1">
              <a:solidFill>
                <a:srgbClr val="FF0000"/>
              </a:solidFill>
              <a:latin typeface="黑体" panose="02010609060101010101" pitchFamily="49" charset="-122"/>
              <a:ea typeface="黑体" panose="02010609060101010101" pitchFamily="49" charset="-122"/>
            </a:endParaRPr>
          </a:p>
        </p:txBody>
      </p:sp>
      <p:sp>
        <p:nvSpPr>
          <p:cNvPr id="6" name="TextBox 15"/>
          <p:cNvSpPr txBox="1">
            <a:spLocks noChangeArrowheads="1"/>
          </p:cNvSpPr>
          <p:nvPr/>
        </p:nvSpPr>
        <p:spPr bwMode="auto">
          <a:xfrm>
            <a:off x="6362079" y="2784475"/>
            <a:ext cx="17573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FF0000"/>
                </a:solidFill>
                <a:latin typeface="黑体" panose="02010609060101010101" pitchFamily="49" charset="-122"/>
                <a:ea typeface="黑体" panose="02010609060101010101" pitchFamily="49" charset="-122"/>
              </a:rPr>
              <a:t>表面积</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7" name="TextBox 15"/>
          <p:cNvSpPr txBox="1">
            <a:spLocks noChangeArrowheads="1"/>
          </p:cNvSpPr>
          <p:nvPr/>
        </p:nvSpPr>
        <p:spPr bwMode="auto">
          <a:xfrm>
            <a:off x="7548563" y="3298825"/>
            <a:ext cx="1122362"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a:solidFill>
                  <a:srgbClr val="FF0000"/>
                </a:solidFill>
                <a:latin typeface="黑体" panose="02010609060101010101" pitchFamily="49" charset="-122"/>
                <a:ea typeface="黑体" panose="02010609060101010101" pitchFamily="49" charset="-122"/>
              </a:rPr>
              <a:t>长度</a:t>
            </a:r>
            <a:endParaRPr lang="zh-CN" altLang="en-US" sz="2800" b="1">
              <a:solidFill>
                <a:srgbClr val="FF0000"/>
              </a:solidFill>
              <a:latin typeface="黑体" panose="02010609060101010101" pitchFamily="49" charset="-122"/>
              <a:ea typeface="黑体" panose="02010609060101010101" pitchFamily="49" charset="-122"/>
            </a:endParaRPr>
          </a:p>
        </p:txBody>
      </p:sp>
      <p:sp>
        <p:nvSpPr>
          <p:cNvPr id="8" name="TextBox 15"/>
          <p:cNvSpPr txBox="1">
            <a:spLocks noChangeArrowheads="1"/>
          </p:cNvSpPr>
          <p:nvPr/>
        </p:nvSpPr>
        <p:spPr bwMode="auto">
          <a:xfrm>
            <a:off x="5695950" y="3790950"/>
            <a:ext cx="1120775"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FF0000"/>
                </a:solidFill>
                <a:latin typeface="黑体" panose="02010609060101010101" pitchFamily="49" charset="-122"/>
                <a:ea typeface="黑体" panose="02010609060101010101" pitchFamily="49" charset="-122"/>
              </a:rPr>
              <a:t>容积</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9" name="TextBox 15"/>
          <p:cNvSpPr txBox="1">
            <a:spLocks noChangeArrowheads="1"/>
          </p:cNvSpPr>
          <p:nvPr/>
        </p:nvSpPr>
        <p:spPr bwMode="auto">
          <a:xfrm>
            <a:off x="5695950" y="4319588"/>
            <a:ext cx="23955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FF0000"/>
                </a:solidFill>
                <a:latin typeface="黑体" panose="02010609060101010101" pitchFamily="49" charset="-122"/>
                <a:ea typeface="黑体" panose="02010609060101010101" pitchFamily="49" charset="-122"/>
              </a:rPr>
              <a:t>容积或体积</a:t>
            </a:r>
            <a:endParaRPr lang="zh-CN" altLang="en-US" sz="2800" b="1" dirty="0">
              <a:solidFill>
                <a:srgbClr val="FF0000"/>
              </a:solidFill>
              <a:latin typeface="黑体" panose="02010609060101010101" pitchFamily="49" charset="-122"/>
              <a:ea typeface="黑体" panose="02010609060101010101" pitchFamily="49" charset="-122"/>
            </a:endParaRPr>
          </a:p>
        </p:txBody>
      </p:sp>
      <p:grpSp>
        <p:nvGrpSpPr>
          <p:cNvPr id="15370" name="组合 12"/>
          <p:cNvGrpSpPr/>
          <p:nvPr/>
        </p:nvGrpSpPr>
        <p:grpSpPr bwMode="auto">
          <a:xfrm>
            <a:off x="250825" y="7938"/>
            <a:ext cx="5280025" cy="938212"/>
            <a:chOff x="250825" y="8210"/>
            <a:chExt cx="5280024" cy="938166"/>
          </a:xfrm>
        </p:grpSpPr>
        <p:pic>
          <p:nvPicPr>
            <p:cNvPr id="15371" name="图片 1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0825" y="8210"/>
              <a:ext cx="5280024" cy="93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3"/>
            <p:cNvSpPr txBox="1">
              <a:spLocks noChangeArrowheads="1"/>
            </p:cNvSpPr>
            <p:nvPr/>
          </p:nvSpPr>
          <p:spPr bwMode="auto">
            <a:xfrm>
              <a:off x="1058863" y="217750"/>
              <a:ext cx="4151311" cy="522261"/>
            </a:xfrm>
            <a:prstGeom prst="rect">
              <a:avLst/>
            </a:prstGeom>
            <a:noFill/>
            <a:ln>
              <a:noFill/>
            </a:ln>
          </p:spPr>
          <p:txBody>
            <a:bodyPr wrap="none">
              <a:spAutoFit/>
            </a:bodyPr>
            <a:lstStyle>
              <a:lvl1pPr defTabSz="457200">
                <a:defRPr>
                  <a:solidFill>
                    <a:schemeClr val="tx1"/>
                  </a:solidFill>
                  <a:latin typeface="等线" panose="02010600030101010101" pitchFamily="2" charset="-122"/>
                  <a:ea typeface="等线" panose="02010600030101010101" pitchFamily="2" charset="-122"/>
                </a:defRPr>
              </a:lvl1pPr>
              <a:lvl2pPr marL="742950" indent="-285750" defTabSz="457200">
                <a:defRPr>
                  <a:solidFill>
                    <a:schemeClr val="tx1"/>
                  </a:solidFill>
                  <a:latin typeface="等线" panose="02010600030101010101" pitchFamily="2" charset="-122"/>
                  <a:ea typeface="等线" panose="02010600030101010101" pitchFamily="2" charset="-122"/>
                </a:defRPr>
              </a:lvl2pPr>
              <a:lvl3pPr marL="1143000" indent="-228600" defTabSz="457200">
                <a:defRPr>
                  <a:solidFill>
                    <a:schemeClr val="tx1"/>
                  </a:solidFill>
                  <a:latin typeface="等线" panose="02010600030101010101" pitchFamily="2" charset="-122"/>
                  <a:ea typeface="等线" panose="02010600030101010101" pitchFamily="2" charset="-122"/>
                </a:defRPr>
              </a:lvl3pPr>
              <a:lvl4pPr marL="1600200" indent="-228600" defTabSz="457200">
                <a:defRPr>
                  <a:solidFill>
                    <a:schemeClr val="tx1"/>
                  </a:solidFill>
                  <a:latin typeface="等线" panose="02010600030101010101" pitchFamily="2" charset="-122"/>
                  <a:ea typeface="等线" panose="02010600030101010101" pitchFamily="2" charset="-122"/>
                </a:defRPr>
              </a:lvl4pPr>
              <a:lvl5pPr marL="2057400" indent="-228600" defTabSz="457200">
                <a:defRPr>
                  <a:solidFill>
                    <a:schemeClr val="tx1"/>
                  </a:solidFill>
                  <a:latin typeface="等线" panose="02010600030101010101" pitchFamily="2" charset="-122"/>
                  <a:ea typeface="等线" panose="02010600030101010101" pitchFamily="2" charset="-122"/>
                </a:defRPr>
              </a:lvl5pPr>
              <a:lvl6pPr marL="25146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rPr>
                <a:t>三、分层训练，查漏补缺</a:t>
              </a:r>
              <a:endPar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p:bldP spid="4" grpId="0" bldLvl="0"/>
      <p:bldP spid="5" grpId="0" bldLvl="0"/>
      <p:bldP spid="6" grpId="0" bldLvl="0"/>
      <p:bldP spid="7" grpId="0" bldLvl="0"/>
      <p:bldP spid="8" grpId="0" bldLvl="0"/>
      <p:bldP spid="9" grpId="0" bldLvl="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1"/>
          <p:cNvSpPr txBox="1">
            <a:spLocks noChangeArrowheads="1"/>
          </p:cNvSpPr>
          <p:nvPr/>
        </p:nvSpPr>
        <p:spPr bwMode="auto">
          <a:xfrm>
            <a:off x="384175" y="555625"/>
            <a:ext cx="8688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dirty="0">
                <a:solidFill>
                  <a:srgbClr val="000000"/>
                </a:solidFill>
                <a:latin typeface="Times New Roman" panose="02020603050405020304" pitchFamily="18" charset="0"/>
                <a:ea typeface="黑体" panose="02010609060101010101" pitchFamily="49" charset="-122"/>
              </a:rPr>
              <a:t>2. </a:t>
            </a:r>
            <a:r>
              <a:rPr lang="zh-CN" altLang="en-US" sz="2800" b="1" dirty="0">
                <a:solidFill>
                  <a:srgbClr val="000000"/>
                </a:solidFill>
                <a:latin typeface="Times New Roman" panose="02020603050405020304" pitchFamily="18" charset="0"/>
                <a:ea typeface="黑体" panose="02010609060101010101" pitchFamily="49" charset="-122"/>
              </a:rPr>
              <a:t>下面</a:t>
            </a:r>
            <a:r>
              <a:rPr lang="en-US" altLang="zh-CN" sz="2800" b="1" dirty="0">
                <a:solidFill>
                  <a:srgbClr val="000000"/>
                </a:solidFill>
                <a:latin typeface="Times New Roman" panose="02020603050405020304" pitchFamily="18" charset="0"/>
                <a:ea typeface="黑体" panose="02010609060101010101" pitchFamily="49" charset="-122"/>
              </a:rPr>
              <a:t>3</a:t>
            </a:r>
            <a:r>
              <a:rPr lang="zh-CN" altLang="en-US" sz="2800" b="1" dirty="0">
                <a:solidFill>
                  <a:srgbClr val="000000"/>
                </a:solidFill>
                <a:latin typeface="Times New Roman" panose="02020603050405020304" pitchFamily="18" charset="0"/>
                <a:ea typeface="黑体" panose="02010609060101010101" pitchFamily="49" charset="-122"/>
              </a:rPr>
              <a:t>个几何体都是由棱长</a:t>
            </a:r>
            <a:r>
              <a:rPr lang="en-US" altLang="zh-CN" sz="2800" b="1" dirty="0">
                <a:solidFill>
                  <a:srgbClr val="000000"/>
                </a:solidFill>
                <a:latin typeface="Times New Roman" panose="02020603050405020304" pitchFamily="18" charset="0"/>
                <a:ea typeface="黑体" panose="02010609060101010101" pitchFamily="49" charset="-122"/>
              </a:rPr>
              <a:t>1cm</a:t>
            </a:r>
            <a:r>
              <a:rPr lang="zh-CN" altLang="en-US" sz="2800" b="1" dirty="0">
                <a:solidFill>
                  <a:srgbClr val="000000"/>
                </a:solidFill>
                <a:latin typeface="Times New Roman" panose="02020603050405020304" pitchFamily="18" charset="0"/>
                <a:ea typeface="黑体" panose="02010609060101010101" pitchFamily="49" charset="-122"/>
              </a:rPr>
              <a:t>的小正方体摆成的。</a:t>
            </a:r>
            <a:endParaRPr lang="zh-CN" altLang="en-US" sz="2800" b="1" dirty="0">
              <a:solidFill>
                <a:srgbClr val="000000"/>
              </a:solidFill>
              <a:latin typeface="Times New Roman" panose="02020603050405020304" pitchFamily="18" charset="0"/>
              <a:ea typeface="黑体" panose="02010609060101010101" pitchFamily="49" charset="-122"/>
            </a:endParaRPr>
          </a:p>
        </p:txBody>
      </p:sp>
      <p:pic>
        <p:nvPicPr>
          <p:cNvPr id="16387" name="图片 2"/>
          <p:cNvPicPr>
            <a:picLocks noChangeAspect="1" noChangeArrowheads="1"/>
          </p:cNvPicPr>
          <p:nvPr/>
        </p:nvPicPr>
        <p:blipFill rotWithShape="1">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971600" y="987574"/>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5"/>
          <p:cNvSpPr txBox="1">
            <a:spLocks noChangeArrowheads="1"/>
          </p:cNvSpPr>
          <p:nvPr/>
        </p:nvSpPr>
        <p:spPr bwMode="auto">
          <a:xfrm>
            <a:off x="539552" y="2643758"/>
            <a:ext cx="84613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dirty="0">
                <a:solidFill>
                  <a:srgbClr val="000000"/>
                </a:solidFill>
                <a:latin typeface="黑体" panose="02010609060101010101" pitchFamily="49" charset="-122"/>
                <a:ea typeface="黑体" panose="02010609060101010101" pitchFamily="49" charset="-122"/>
              </a:rPr>
              <a:t>下面的图形分别是哪个几何体从上面看到的</a:t>
            </a:r>
            <a:r>
              <a:rPr lang="en-US" altLang="zh-CN" sz="3000" b="1" dirty="0">
                <a:solidFill>
                  <a:srgbClr val="000000"/>
                </a:solidFill>
                <a:latin typeface="黑体" panose="02010609060101010101" pitchFamily="49" charset="-122"/>
                <a:ea typeface="黑体" panose="02010609060101010101" pitchFamily="49" charset="-122"/>
              </a:rPr>
              <a:t>?</a:t>
            </a:r>
            <a:endParaRPr lang="zh-CN" altLang="en-US" sz="3000" b="1" dirty="0">
              <a:solidFill>
                <a:srgbClr val="000000"/>
              </a:solidFill>
              <a:latin typeface="黑体" panose="02010609060101010101" pitchFamily="49" charset="-122"/>
              <a:ea typeface="黑体" panose="02010609060101010101" pitchFamily="49" charset="-122"/>
            </a:endParaRPr>
          </a:p>
        </p:txBody>
      </p:sp>
      <p:pic>
        <p:nvPicPr>
          <p:cNvPr id="9" name="图片 8"/>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3666" b="-33"/>
          <a:stretch>
            <a:fillRect/>
          </a:stretch>
        </p:blipFill>
        <p:spPr bwMode="auto">
          <a:xfrm>
            <a:off x="898258" y="2796471"/>
            <a:ext cx="7710142" cy="17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组合 19"/>
          <p:cNvGrpSpPr/>
          <p:nvPr/>
        </p:nvGrpSpPr>
        <p:grpSpPr bwMode="auto">
          <a:xfrm>
            <a:off x="2339752" y="3363838"/>
            <a:ext cx="4623786" cy="1292407"/>
            <a:chOff x="2725623" y="3798183"/>
            <a:chExt cx="4625575" cy="1292352"/>
          </a:xfrm>
        </p:grpSpPr>
        <p:pic>
          <p:nvPicPr>
            <p:cNvPr id="16394" name="图片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687595" y="3798183"/>
              <a:ext cx="663603" cy="129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AutoShape 27"/>
            <p:cNvSpPr>
              <a:spLocks noChangeArrowheads="1"/>
            </p:cNvSpPr>
            <p:nvPr/>
          </p:nvSpPr>
          <p:spPr bwMode="auto">
            <a:xfrm>
              <a:off x="2725623" y="4305293"/>
              <a:ext cx="3293397" cy="587375"/>
            </a:xfrm>
            <a:prstGeom prst="wedgeRoundRectCallout">
              <a:avLst>
                <a:gd name="adj1" fmla="val 66606"/>
                <a:gd name="adj2" fmla="val -41421"/>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dirty="0">
                  <a:solidFill>
                    <a:srgbClr val="000000"/>
                  </a:solidFill>
                  <a:latin typeface="楷体" panose="02010609060101010101" pitchFamily="49" charset="-122"/>
                  <a:ea typeface="楷体" panose="02010609060101010101" pitchFamily="49" charset="-122"/>
                </a:rPr>
                <a:t>将序号填在括号里。</a:t>
              </a:r>
              <a:endParaRPr lang="zh-CN" altLang="en-US" sz="2800" b="1" dirty="0">
                <a:solidFill>
                  <a:srgbClr val="000000"/>
                </a:solidFill>
                <a:latin typeface="楷体" panose="02010609060101010101" pitchFamily="49" charset="-122"/>
                <a:ea typeface="楷体" panose="02010609060101010101" pitchFamily="49" charset="-122"/>
              </a:endParaRPr>
            </a:p>
          </p:txBody>
        </p:sp>
      </p:grpSp>
      <p:sp>
        <p:nvSpPr>
          <p:cNvPr id="4" name="文本框 3"/>
          <p:cNvSpPr txBox="1"/>
          <p:nvPr/>
        </p:nvSpPr>
        <p:spPr>
          <a:xfrm>
            <a:off x="1382867" y="4080454"/>
            <a:ext cx="441146" cy="400110"/>
          </a:xfrm>
          <a:prstGeom prst="rect">
            <a:avLst/>
          </a:prstGeom>
          <a:noFill/>
        </p:spPr>
        <p:txBody>
          <a:bodyPr wrap="none" rtlCol="0">
            <a:spAutoFit/>
          </a:bodyPr>
          <a:lstStyle/>
          <a:p>
            <a:r>
              <a:rPr lang="zh-CN" altLang="en-US" sz="2000" b="1" dirty="0">
                <a:solidFill>
                  <a:srgbClr val="FF0000"/>
                </a:solidFill>
                <a:latin typeface="黑体" panose="02010609060101010101" pitchFamily="49" charset="-122"/>
                <a:ea typeface="黑体" panose="02010609060101010101" pitchFamily="49" charset="-122"/>
              </a:rPr>
              <a:t>③</a:t>
            </a:r>
            <a:endParaRPr lang="zh-CN" altLang="en-US" sz="2000" b="1" dirty="0">
              <a:solidFill>
                <a:srgbClr val="FF0000"/>
              </a:solidFill>
              <a:latin typeface="黑体" panose="02010609060101010101" pitchFamily="49" charset="-122"/>
              <a:ea typeface="黑体" panose="02010609060101010101" pitchFamily="49" charset="-122"/>
            </a:endParaRPr>
          </a:p>
        </p:txBody>
      </p:sp>
      <p:sp>
        <p:nvSpPr>
          <p:cNvPr id="5" name="文本框 4"/>
          <p:cNvSpPr txBox="1"/>
          <p:nvPr/>
        </p:nvSpPr>
        <p:spPr>
          <a:xfrm>
            <a:off x="4423435" y="4080454"/>
            <a:ext cx="441146" cy="400110"/>
          </a:xfrm>
          <a:prstGeom prst="rect">
            <a:avLst/>
          </a:prstGeom>
          <a:noFill/>
        </p:spPr>
        <p:txBody>
          <a:bodyPr wrap="none" rtlCol="0">
            <a:spAutoFit/>
          </a:bodyPr>
          <a:lstStyle/>
          <a:p>
            <a:r>
              <a:rPr lang="zh-CN" altLang="en-US" sz="2000" b="1" dirty="0">
                <a:solidFill>
                  <a:srgbClr val="FF0000"/>
                </a:solidFill>
                <a:latin typeface="黑体" panose="02010609060101010101" pitchFamily="49" charset="-122"/>
                <a:ea typeface="黑体" panose="02010609060101010101" pitchFamily="49" charset="-122"/>
              </a:rPr>
              <a:t>②</a:t>
            </a:r>
            <a:endParaRPr lang="zh-CN" altLang="en-US" sz="2000" b="1" dirty="0">
              <a:solidFill>
                <a:srgbClr val="FF0000"/>
              </a:solidFill>
              <a:latin typeface="黑体" panose="02010609060101010101" pitchFamily="49" charset="-122"/>
              <a:ea typeface="黑体" panose="02010609060101010101" pitchFamily="49" charset="-122"/>
            </a:endParaRPr>
          </a:p>
        </p:txBody>
      </p:sp>
      <p:sp>
        <p:nvSpPr>
          <p:cNvPr id="6" name="文本框 5"/>
          <p:cNvSpPr txBox="1"/>
          <p:nvPr/>
        </p:nvSpPr>
        <p:spPr>
          <a:xfrm>
            <a:off x="7464003" y="4080454"/>
            <a:ext cx="441146" cy="400110"/>
          </a:xfrm>
          <a:prstGeom prst="rect">
            <a:avLst/>
          </a:prstGeom>
          <a:noFill/>
        </p:spPr>
        <p:txBody>
          <a:bodyPr wrap="none" rtlCol="0">
            <a:spAutoFit/>
          </a:bodyPr>
          <a:lstStyle/>
          <a:p>
            <a:r>
              <a:rPr lang="zh-CN" altLang="en-US" sz="2000" b="1" dirty="0">
                <a:solidFill>
                  <a:srgbClr val="FF0000"/>
                </a:solidFill>
                <a:latin typeface="黑体" panose="02010609060101010101" pitchFamily="49" charset="-122"/>
                <a:ea typeface="黑体" panose="02010609060101010101" pitchFamily="49" charset="-122"/>
              </a:rPr>
              <a:t>①</a:t>
            </a:r>
            <a:endParaRPr lang="zh-CN" altLang="en-US" sz="2000" b="1"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20"/>
                                        </p:tgtEl>
                                        <p:attrNameLst>
                                          <p:attrName>style.visibility</p:attrName>
                                        </p:attrNameLst>
                                      </p:cBhvr>
                                      <p:to>
                                        <p:strVal val="hidden"/>
                                      </p:to>
                                    </p:set>
                                  </p:childTnLst>
                                </p:cTn>
                              </p:par>
                            </p:childTnLst>
                          </p:cTn>
                        </p:par>
                        <p:par>
                          <p:cTn id="19" fill="hold">
                            <p:stCondLst>
                              <p:cond delay="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1"/>
          <p:cNvSpPr txBox="1">
            <a:spLocks noChangeArrowheads="1"/>
          </p:cNvSpPr>
          <p:nvPr/>
        </p:nvSpPr>
        <p:spPr bwMode="auto">
          <a:xfrm>
            <a:off x="384175" y="555625"/>
            <a:ext cx="8688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dirty="0">
                <a:solidFill>
                  <a:srgbClr val="000000"/>
                </a:solidFill>
                <a:latin typeface="Times New Roman" panose="02020603050405020304" pitchFamily="18" charset="0"/>
                <a:ea typeface="黑体" panose="02010609060101010101" pitchFamily="49" charset="-122"/>
              </a:rPr>
              <a:t>2. </a:t>
            </a:r>
            <a:r>
              <a:rPr lang="zh-CN" altLang="en-US" sz="2800" b="1" dirty="0">
                <a:solidFill>
                  <a:srgbClr val="000000"/>
                </a:solidFill>
                <a:latin typeface="Times New Roman" panose="02020603050405020304" pitchFamily="18" charset="0"/>
                <a:ea typeface="黑体" panose="02010609060101010101" pitchFamily="49" charset="-122"/>
              </a:rPr>
              <a:t>下面</a:t>
            </a:r>
            <a:r>
              <a:rPr lang="en-US" altLang="zh-CN" sz="2800" b="1" dirty="0">
                <a:solidFill>
                  <a:srgbClr val="000000"/>
                </a:solidFill>
                <a:latin typeface="Times New Roman" panose="02020603050405020304" pitchFamily="18" charset="0"/>
                <a:ea typeface="黑体" panose="02010609060101010101" pitchFamily="49" charset="-122"/>
              </a:rPr>
              <a:t>3</a:t>
            </a:r>
            <a:r>
              <a:rPr lang="zh-CN" altLang="en-US" sz="2800" b="1" dirty="0">
                <a:solidFill>
                  <a:srgbClr val="000000"/>
                </a:solidFill>
                <a:latin typeface="Times New Roman" panose="02020603050405020304" pitchFamily="18" charset="0"/>
                <a:ea typeface="黑体" panose="02010609060101010101" pitchFamily="49" charset="-122"/>
              </a:rPr>
              <a:t>个几何体都是由棱长</a:t>
            </a:r>
            <a:r>
              <a:rPr lang="en-US" altLang="zh-CN" sz="2800" b="1" dirty="0">
                <a:solidFill>
                  <a:srgbClr val="000000"/>
                </a:solidFill>
                <a:latin typeface="Times New Roman" panose="02020603050405020304" pitchFamily="18" charset="0"/>
                <a:ea typeface="黑体" panose="02010609060101010101" pitchFamily="49" charset="-122"/>
              </a:rPr>
              <a:t>1cm</a:t>
            </a:r>
            <a:r>
              <a:rPr lang="zh-CN" altLang="en-US" sz="2800" b="1" dirty="0">
                <a:solidFill>
                  <a:srgbClr val="000000"/>
                </a:solidFill>
                <a:latin typeface="Times New Roman" panose="02020603050405020304" pitchFamily="18" charset="0"/>
                <a:ea typeface="黑体" panose="02010609060101010101" pitchFamily="49" charset="-122"/>
              </a:rPr>
              <a:t>的小正方体摆成的。</a:t>
            </a:r>
            <a:endParaRPr lang="zh-CN" altLang="en-US" sz="2800" b="1" dirty="0">
              <a:solidFill>
                <a:srgbClr val="000000"/>
              </a:solidFill>
              <a:latin typeface="Times New Roman" panose="02020603050405020304" pitchFamily="18" charset="0"/>
              <a:ea typeface="黑体" panose="02010609060101010101" pitchFamily="49" charset="-122"/>
            </a:endParaRPr>
          </a:p>
        </p:txBody>
      </p:sp>
      <p:pic>
        <p:nvPicPr>
          <p:cNvPr id="16387" name="图片 2"/>
          <p:cNvPicPr>
            <a:picLocks noChangeAspect="1" noChangeArrowheads="1"/>
          </p:cNvPicPr>
          <p:nvPr/>
        </p:nvPicPr>
        <p:blipFill rotWithShape="1">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971600" y="987574"/>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5"/>
          <p:cNvSpPr txBox="1">
            <a:spLocks noChangeArrowheads="1"/>
          </p:cNvSpPr>
          <p:nvPr/>
        </p:nvSpPr>
        <p:spPr bwMode="auto">
          <a:xfrm>
            <a:off x="539552" y="2643758"/>
            <a:ext cx="84613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dirty="0">
                <a:solidFill>
                  <a:srgbClr val="000000"/>
                </a:solidFill>
                <a:latin typeface="黑体" panose="02010609060101010101" pitchFamily="49" charset="-122"/>
                <a:ea typeface="黑体" panose="02010609060101010101" pitchFamily="49" charset="-122"/>
              </a:rPr>
              <a:t>如果从前面观察，看到的是什么图形？</a:t>
            </a:r>
            <a:endParaRPr lang="zh-CN" altLang="en-US" sz="3000" b="1" dirty="0">
              <a:solidFill>
                <a:srgbClr val="000000"/>
              </a:solidFill>
              <a:latin typeface="黑体" panose="02010609060101010101" pitchFamily="49" charset="-122"/>
              <a:ea typeface="黑体" panose="02010609060101010101" pitchFamily="49" charset="-122"/>
            </a:endParaRPr>
          </a:p>
        </p:txBody>
      </p:sp>
      <p:grpSp>
        <p:nvGrpSpPr>
          <p:cNvPr id="13" name="组合 12"/>
          <p:cNvGrpSpPr/>
          <p:nvPr/>
        </p:nvGrpSpPr>
        <p:grpSpPr>
          <a:xfrm>
            <a:off x="1115616" y="3651870"/>
            <a:ext cx="1440160" cy="720080"/>
            <a:chOff x="971600" y="3579862"/>
            <a:chExt cx="1440160" cy="720080"/>
          </a:xfrm>
        </p:grpSpPr>
        <p:sp>
          <p:nvSpPr>
            <p:cNvPr id="2" name="矩形 1"/>
            <p:cNvSpPr/>
            <p:nvPr/>
          </p:nvSpPr>
          <p:spPr>
            <a:xfrm>
              <a:off x="133164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3164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9168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05172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97160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 name="组合 13"/>
          <p:cNvGrpSpPr/>
          <p:nvPr/>
        </p:nvGrpSpPr>
        <p:grpSpPr>
          <a:xfrm>
            <a:off x="3779912" y="3651870"/>
            <a:ext cx="1440160" cy="720080"/>
            <a:chOff x="611560" y="3579862"/>
            <a:chExt cx="1440160" cy="720080"/>
          </a:xfrm>
        </p:grpSpPr>
        <p:sp>
          <p:nvSpPr>
            <p:cNvPr id="15" name="矩形 14"/>
            <p:cNvSpPr/>
            <p:nvPr/>
          </p:nvSpPr>
          <p:spPr>
            <a:xfrm>
              <a:off x="133164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3164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9168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160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7160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1156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092280" y="3363838"/>
            <a:ext cx="1080120" cy="1080120"/>
            <a:chOff x="971600" y="3219822"/>
            <a:chExt cx="1080120" cy="1080120"/>
          </a:xfrm>
        </p:grpSpPr>
        <p:sp>
          <p:nvSpPr>
            <p:cNvPr id="22" name="矩形 21"/>
            <p:cNvSpPr/>
            <p:nvPr/>
          </p:nvSpPr>
          <p:spPr>
            <a:xfrm>
              <a:off x="133164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33164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69168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160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160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1600" y="321982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1"/>
          <p:cNvSpPr txBox="1">
            <a:spLocks noChangeArrowheads="1"/>
          </p:cNvSpPr>
          <p:nvPr/>
        </p:nvSpPr>
        <p:spPr bwMode="auto">
          <a:xfrm>
            <a:off x="384175" y="555625"/>
            <a:ext cx="8688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dirty="0">
                <a:solidFill>
                  <a:srgbClr val="000000"/>
                </a:solidFill>
                <a:latin typeface="Times New Roman" panose="02020603050405020304" pitchFamily="18" charset="0"/>
                <a:ea typeface="黑体" panose="02010609060101010101" pitchFamily="49" charset="-122"/>
              </a:rPr>
              <a:t>2. </a:t>
            </a:r>
            <a:r>
              <a:rPr lang="zh-CN" altLang="en-US" sz="2800" b="1" dirty="0">
                <a:solidFill>
                  <a:srgbClr val="000000"/>
                </a:solidFill>
                <a:latin typeface="Times New Roman" panose="02020603050405020304" pitchFamily="18" charset="0"/>
                <a:ea typeface="黑体" panose="02010609060101010101" pitchFamily="49" charset="-122"/>
              </a:rPr>
              <a:t>下面</a:t>
            </a:r>
            <a:r>
              <a:rPr lang="en-US" altLang="zh-CN" sz="2800" b="1" dirty="0">
                <a:solidFill>
                  <a:srgbClr val="000000"/>
                </a:solidFill>
                <a:latin typeface="Times New Roman" panose="02020603050405020304" pitchFamily="18" charset="0"/>
                <a:ea typeface="黑体" panose="02010609060101010101" pitchFamily="49" charset="-122"/>
              </a:rPr>
              <a:t>3</a:t>
            </a:r>
            <a:r>
              <a:rPr lang="zh-CN" altLang="en-US" sz="2800" b="1" dirty="0">
                <a:solidFill>
                  <a:srgbClr val="000000"/>
                </a:solidFill>
                <a:latin typeface="Times New Roman" panose="02020603050405020304" pitchFamily="18" charset="0"/>
                <a:ea typeface="黑体" panose="02010609060101010101" pitchFamily="49" charset="-122"/>
              </a:rPr>
              <a:t>个几何体都是由棱长</a:t>
            </a:r>
            <a:r>
              <a:rPr lang="en-US" altLang="zh-CN" sz="2800" b="1" dirty="0">
                <a:solidFill>
                  <a:srgbClr val="000000"/>
                </a:solidFill>
                <a:latin typeface="Times New Roman" panose="02020603050405020304" pitchFamily="18" charset="0"/>
                <a:ea typeface="黑体" panose="02010609060101010101" pitchFamily="49" charset="-122"/>
              </a:rPr>
              <a:t>1cm</a:t>
            </a:r>
            <a:r>
              <a:rPr lang="zh-CN" altLang="en-US" sz="2800" b="1" dirty="0">
                <a:solidFill>
                  <a:srgbClr val="000000"/>
                </a:solidFill>
                <a:latin typeface="Times New Roman" panose="02020603050405020304" pitchFamily="18" charset="0"/>
                <a:ea typeface="黑体" panose="02010609060101010101" pitchFamily="49" charset="-122"/>
              </a:rPr>
              <a:t>的小正方体摆成的。</a:t>
            </a:r>
            <a:endParaRPr lang="zh-CN" altLang="en-US" sz="2800" b="1" dirty="0">
              <a:solidFill>
                <a:srgbClr val="000000"/>
              </a:solidFill>
              <a:latin typeface="Times New Roman" panose="02020603050405020304" pitchFamily="18" charset="0"/>
              <a:ea typeface="黑体" panose="02010609060101010101" pitchFamily="49" charset="-122"/>
            </a:endParaRPr>
          </a:p>
        </p:txBody>
      </p:sp>
      <p:pic>
        <p:nvPicPr>
          <p:cNvPr id="16387" name="图片 2"/>
          <p:cNvPicPr>
            <a:picLocks noChangeAspect="1" noChangeArrowheads="1"/>
          </p:cNvPicPr>
          <p:nvPr/>
        </p:nvPicPr>
        <p:blipFill rotWithShape="1">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971600" y="987574"/>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5"/>
          <p:cNvSpPr txBox="1">
            <a:spLocks noChangeArrowheads="1"/>
          </p:cNvSpPr>
          <p:nvPr/>
        </p:nvSpPr>
        <p:spPr bwMode="auto">
          <a:xfrm>
            <a:off x="539552" y="2643758"/>
            <a:ext cx="84613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a:solidFill>
                  <a:srgbClr val="000000"/>
                </a:solidFill>
                <a:latin typeface="黑体" panose="02010609060101010101" pitchFamily="49" charset="-122"/>
                <a:ea typeface="黑体" panose="02010609060101010101" pitchFamily="49" charset="-122"/>
              </a:rPr>
              <a:t>如果从左面</a:t>
            </a:r>
            <a:r>
              <a:rPr lang="zh-CN" altLang="en-US" sz="3000" b="1" dirty="0">
                <a:solidFill>
                  <a:srgbClr val="000000"/>
                </a:solidFill>
                <a:latin typeface="黑体" panose="02010609060101010101" pitchFamily="49" charset="-122"/>
                <a:ea typeface="黑体" panose="02010609060101010101" pitchFamily="49" charset="-122"/>
              </a:rPr>
              <a:t>观察，看到的是什么图形？</a:t>
            </a:r>
            <a:endParaRPr lang="zh-CN" altLang="en-US" sz="3000" b="1" dirty="0">
              <a:solidFill>
                <a:srgbClr val="000000"/>
              </a:solidFill>
              <a:latin typeface="黑体" panose="02010609060101010101" pitchFamily="49" charset="-122"/>
              <a:ea typeface="黑体" panose="02010609060101010101" pitchFamily="49" charset="-122"/>
            </a:endParaRPr>
          </a:p>
        </p:txBody>
      </p:sp>
      <p:grpSp>
        <p:nvGrpSpPr>
          <p:cNvPr id="13" name="组合 12"/>
          <p:cNvGrpSpPr/>
          <p:nvPr/>
        </p:nvGrpSpPr>
        <p:grpSpPr>
          <a:xfrm>
            <a:off x="1475656" y="3651870"/>
            <a:ext cx="720080" cy="720080"/>
            <a:chOff x="1331640" y="3579862"/>
            <a:chExt cx="720080" cy="720080"/>
          </a:xfrm>
        </p:grpSpPr>
        <p:sp>
          <p:nvSpPr>
            <p:cNvPr id="2" name="矩形 1"/>
            <p:cNvSpPr/>
            <p:nvPr/>
          </p:nvSpPr>
          <p:spPr>
            <a:xfrm>
              <a:off x="133164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3164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9168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39952" y="3651870"/>
            <a:ext cx="1080120" cy="720080"/>
            <a:chOff x="971600" y="3579862"/>
            <a:chExt cx="1080120" cy="720080"/>
          </a:xfrm>
        </p:grpSpPr>
        <p:sp>
          <p:nvSpPr>
            <p:cNvPr id="15" name="矩形 14"/>
            <p:cNvSpPr/>
            <p:nvPr/>
          </p:nvSpPr>
          <p:spPr>
            <a:xfrm>
              <a:off x="133164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3164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9168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7160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7160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092280" y="3363838"/>
            <a:ext cx="1080120" cy="1080120"/>
            <a:chOff x="971600" y="3219822"/>
            <a:chExt cx="1080120" cy="1080120"/>
          </a:xfrm>
        </p:grpSpPr>
        <p:sp>
          <p:nvSpPr>
            <p:cNvPr id="22" name="矩形 21"/>
            <p:cNvSpPr/>
            <p:nvPr/>
          </p:nvSpPr>
          <p:spPr>
            <a:xfrm>
              <a:off x="133164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33164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69168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971600" y="357986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71600" y="393990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971600" y="3219822"/>
              <a:ext cx="360040" cy="360040"/>
            </a:xfrm>
            <a:prstGeom prst="rect">
              <a:avLst/>
            </a:prstGeom>
            <a:solidFill>
              <a:srgbClr val="E0F2F9"/>
            </a:solidFill>
            <a:ln>
              <a:solidFill>
                <a:srgbClr val="6DCA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684213" y="3149600"/>
            <a:ext cx="803116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               </a:t>
            </a:r>
            <a:r>
              <a:rPr lang="zh-CN" altLang="en-US" sz="3000" b="1" dirty="0">
                <a:solidFill>
                  <a:srgbClr val="000000"/>
                </a:solidFill>
                <a:latin typeface="Times New Roman" panose="02020603050405020304" pitchFamily="18" charset="0"/>
                <a:ea typeface="黑体" panose="02010609060101010101" pitchFamily="49" charset="-122"/>
              </a:rPr>
              <a:t>①、②、③的体积分别是多少？①的体积是③的体积的几分之几？</a:t>
            </a:r>
            <a:endParaRPr lang="zh-CN" altLang="en-US" sz="3000" b="1" dirty="0">
              <a:solidFill>
                <a:srgbClr val="000000"/>
              </a:solidFill>
              <a:latin typeface="Times New Roman" panose="02020603050405020304" pitchFamily="18" charset="0"/>
              <a:ea typeface="黑体" panose="02010609060101010101" pitchFamily="49" charset="-122"/>
            </a:endParaRPr>
          </a:p>
        </p:txBody>
      </p:sp>
      <p:grpSp>
        <p:nvGrpSpPr>
          <p:cNvPr id="6" name="组合 5"/>
          <p:cNvGrpSpPr/>
          <p:nvPr/>
        </p:nvGrpSpPr>
        <p:grpSpPr bwMode="auto">
          <a:xfrm>
            <a:off x="685800" y="3114675"/>
            <a:ext cx="1535113" cy="604838"/>
            <a:chOff x="1163" y="1974"/>
            <a:chExt cx="2419" cy="952"/>
          </a:xfrm>
        </p:grpSpPr>
        <p:grpSp>
          <p:nvGrpSpPr>
            <p:cNvPr id="7" name="Group 36"/>
            <p:cNvGrpSpPr/>
            <p:nvPr/>
          </p:nvGrpSpPr>
          <p:grpSpPr bwMode="auto">
            <a:xfrm>
              <a:off x="1163" y="2234"/>
              <a:ext cx="626" cy="585"/>
              <a:chOff x="0" y="0"/>
              <a:chExt cx="739775" cy="690562"/>
            </a:xfrm>
            <a:solidFill>
              <a:srgbClr val="FFC000"/>
            </a:solidFill>
          </p:grpSpPr>
          <p:sp>
            <p:nvSpPr>
              <p:cNvPr id="9" name="Freeform 876"/>
              <p:cNvSpPr>
                <a:spLocks noChangeArrowheads="1"/>
              </p:cNvSpPr>
              <p:nvPr/>
            </p:nvSpPr>
            <p:spPr bwMode="auto">
              <a:xfrm>
                <a:off x="608013" y="71437"/>
                <a:ext cx="115888" cy="101600"/>
              </a:xfrm>
              <a:custGeom>
                <a:avLst/>
                <a:gdLst>
                  <a:gd name="T0" fmla="*/ 27951438 w 31"/>
                  <a:gd name="T1" fmla="*/ 353996978 h 27"/>
                  <a:gd name="T2" fmla="*/ 27951438 w 31"/>
                  <a:gd name="T3" fmla="*/ 382317037 h 27"/>
                  <a:gd name="T4" fmla="*/ 55899138 w 31"/>
                  <a:gd name="T5" fmla="*/ 382317037 h 27"/>
                  <a:gd name="T6" fmla="*/ 391301439 w 31"/>
                  <a:gd name="T7" fmla="*/ 127440267 h 27"/>
                  <a:gd name="T8" fmla="*/ 419252877 w 31"/>
                  <a:gd name="T9" fmla="*/ 84960178 h 27"/>
                  <a:gd name="T10" fmla="*/ 419252877 w 31"/>
                  <a:gd name="T11" fmla="*/ 42480089 h 27"/>
                  <a:gd name="T12" fmla="*/ 321424714 w 31"/>
                  <a:gd name="T13" fmla="*/ 14160030 h 27"/>
                  <a:gd name="T14" fmla="*/ 0 w 31"/>
                  <a:gd name="T15" fmla="*/ 254876770 h 27"/>
                  <a:gd name="T16" fmla="*/ 13973850 w 31"/>
                  <a:gd name="T17" fmla="*/ 283196830 h 27"/>
                  <a:gd name="T18" fmla="*/ 27951438 w 31"/>
                  <a:gd name="T19" fmla="*/ 353996978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0" name="Freeform 877"/>
              <p:cNvSpPr>
                <a:spLocks noChangeArrowheads="1"/>
              </p:cNvSpPr>
              <p:nvPr/>
            </p:nvSpPr>
            <p:spPr bwMode="auto">
              <a:xfrm>
                <a:off x="612775" y="225425"/>
                <a:ext cx="127000" cy="55563"/>
              </a:xfrm>
              <a:custGeom>
                <a:avLst/>
                <a:gdLst>
                  <a:gd name="T0" fmla="*/ 460431029 w 34"/>
                  <a:gd name="T1" fmla="*/ 96046202 h 15"/>
                  <a:gd name="T2" fmla="*/ 418573324 w 34"/>
                  <a:gd name="T3" fmla="*/ 68605488 h 15"/>
                  <a:gd name="T4" fmla="*/ 13951324 w 34"/>
                  <a:gd name="T5" fmla="*/ 0 h 15"/>
                  <a:gd name="T6" fmla="*/ 13951324 w 34"/>
                  <a:gd name="T7" fmla="*/ 41164775 h 15"/>
                  <a:gd name="T8" fmla="*/ 13951324 w 34"/>
                  <a:gd name="T9" fmla="*/ 96046202 h 15"/>
                  <a:gd name="T10" fmla="*/ 0 w 34"/>
                  <a:gd name="T11" fmla="*/ 137210976 h 15"/>
                  <a:gd name="T12" fmla="*/ 390666941 w 34"/>
                  <a:gd name="T13" fmla="*/ 205816465 h 15"/>
                  <a:gd name="T14" fmla="*/ 404622000 w 34"/>
                  <a:gd name="T15" fmla="*/ 205816465 h 15"/>
                  <a:gd name="T16" fmla="*/ 474382353 w 34"/>
                  <a:gd name="T17" fmla="*/ 150931333 h 15"/>
                  <a:gd name="T18" fmla="*/ 460431029 w 34"/>
                  <a:gd name="T19" fmla="*/ 96046202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1" name="Freeform 878"/>
              <p:cNvSpPr>
                <a:spLocks noChangeArrowheads="1"/>
              </p:cNvSpPr>
              <p:nvPr/>
            </p:nvSpPr>
            <p:spPr bwMode="auto">
              <a:xfrm>
                <a:off x="585788" y="304800"/>
                <a:ext cx="93663" cy="127000"/>
              </a:xfrm>
              <a:custGeom>
                <a:avLst/>
                <a:gdLst>
                  <a:gd name="T0" fmla="*/ 84218023 w 25"/>
                  <a:gd name="T1" fmla="*/ 27906382 h 34"/>
                  <a:gd name="T2" fmla="*/ 56145349 w 25"/>
                  <a:gd name="T3" fmla="*/ 0 h 34"/>
                  <a:gd name="T4" fmla="*/ 42110885 w 25"/>
                  <a:gd name="T5" fmla="*/ 41857706 h 34"/>
                  <a:gd name="T6" fmla="*/ 14038210 w 25"/>
                  <a:gd name="T7" fmla="*/ 97666735 h 34"/>
                  <a:gd name="T8" fmla="*/ 0 w 25"/>
                  <a:gd name="T9" fmla="*/ 139524441 h 34"/>
                  <a:gd name="T10" fmla="*/ 224581395 w 25"/>
                  <a:gd name="T11" fmla="*/ 446475971 h 34"/>
                  <a:gd name="T12" fmla="*/ 266692280 w 25"/>
                  <a:gd name="T13" fmla="*/ 474382353 h 34"/>
                  <a:gd name="T14" fmla="*/ 280726744 w 25"/>
                  <a:gd name="T15" fmla="*/ 474382353 h 34"/>
                  <a:gd name="T16" fmla="*/ 308799418 w 25"/>
                  <a:gd name="T17" fmla="*/ 460431029 h 34"/>
                  <a:gd name="T18" fmla="*/ 336872092 w 25"/>
                  <a:gd name="T19" fmla="*/ 418573324 h 34"/>
                  <a:gd name="T20" fmla="*/ 336872092 w 25"/>
                  <a:gd name="T21" fmla="*/ 376715618 h 34"/>
                  <a:gd name="T22" fmla="*/ 84218023 w 25"/>
                  <a:gd name="T23" fmla="*/ 2790638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2" name="Freeform 879"/>
              <p:cNvSpPr>
                <a:spLocks noChangeArrowheads="1"/>
              </p:cNvSpPr>
              <p:nvPr/>
            </p:nvSpPr>
            <p:spPr bwMode="auto">
              <a:xfrm>
                <a:off x="15875" y="71437"/>
                <a:ext cx="112713" cy="101600"/>
              </a:xfrm>
              <a:custGeom>
                <a:avLst/>
                <a:gdLst>
                  <a:gd name="T0" fmla="*/ 28230849 w 30"/>
                  <a:gd name="T1" fmla="*/ 127440267 h 27"/>
                  <a:gd name="T2" fmla="*/ 381127738 w 30"/>
                  <a:gd name="T3" fmla="*/ 382317037 h 27"/>
                  <a:gd name="T4" fmla="*/ 395243163 w 30"/>
                  <a:gd name="T5" fmla="*/ 382317037 h 27"/>
                  <a:gd name="T6" fmla="*/ 395243163 w 30"/>
                  <a:gd name="T7" fmla="*/ 339836948 h 27"/>
                  <a:gd name="T8" fmla="*/ 409358588 w 30"/>
                  <a:gd name="T9" fmla="*/ 283196830 h 27"/>
                  <a:gd name="T10" fmla="*/ 423474012 w 30"/>
                  <a:gd name="T11" fmla="*/ 240716741 h 27"/>
                  <a:gd name="T12" fmla="*/ 112927155 w 30"/>
                  <a:gd name="T13" fmla="*/ 14160030 h 27"/>
                  <a:gd name="T14" fmla="*/ 14115425 w 30"/>
                  <a:gd name="T15" fmla="*/ 42480089 h 27"/>
                  <a:gd name="T16" fmla="*/ 0 w 30"/>
                  <a:gd name="T17" fmla="*/ 84960178 h 27"/>
                  <a:gd name="T18" fmla="*/ 28230849 w 30"/>
                  <a:gd name="T19" fmla="*/ 127440267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3" name="Freeform 880"/>
              <p:cNvSpPr>
                <a:spLocks noChangeArrowheads="1"/>
              </p:cNvSpPr>
              <p:nvPr/>
            </p:nvSpPr>
            <p:spPr bwMode="auto">
              <a:xfrm>
                <a:off x="0" y="225425"/>
                <a:ext cx="120650" cy="55563"/>
              </a:xfrm>
              <a:custGeom>
                <a:avLst/>
                <a:gdLst>
                  <a:gd name="T0" fmla="*/ 454888203 w 32"/>
                  <a:gd name="T1" fmla="*/ 96046202 h 15"/>
                  <a:gd name="T2" fmla="*/ 440674125 w 32"/>
                  <a:gd name="T3" fmla="*/ 41164775 h 15"/>
                  <a:gd name="T4" fmla="*/ 440674125 w 32"/>
                  <a:gd name="T5" fmla="*/ 0 h 15"/>
                  <a:gd name="T6" fmla="*/ 56860083 w 32"/>
                  <a:gd name="T7" fmla="*/ 68605488 h 15"/>
                  <a:gd name="T8" fmla="*/ 14214078 w 32"/>
                  <a:gd name="T9" fmla="*/ 96046202 h 15"/>
                  <a:gd name="T10" fmla="*/ 0 w 32"/>
                  <a:gd name="T11" fmla="*/ 150931333 h 15"/>
                  <a:gd name="T12" fmla="*/ 71077931 w 32"/>
                  <a:gd name="T13" fmla="*/ 205816465 h 15"/>
                  <a:gd name="T14" fmla="*/ 71077931 w 32"/>
                  <a:gd name="T15" fmla="*/ 205816465 h 15"/>
                  <a:gd name="T16" fmla="*/ 454888203 w 32"/>
                  <a:gd name="T17" fmla="*/ 137210976 h 15"/>
                  <a:gd name="T18" fmla="*/ 454888203 w 32"/>
                  <a:gd name="T19" fmla="*/ 96046202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4" name="Freeform 881"/>
              <p:cNvSpPr>
                <a:spLocks noChangeArrowheads="1"/>
              </p:cNvSpPr>
              <p:nvPr/>
            </p:nvSpPr>
            <p:spPr bwMode="auto">
              <a:xfrm>
                <a:off x="60325" y="307975"/>
                <a:ext cx="90488" cy="123825"/>
              </a:xfrm>
              <a:custGeom>
                <a:avLst/>
                <a:gdLst>
                  <a:gd name="T0" fmla="*/ 298523682 w 24"/>
                  <a:gd name="T1" fmla="*/ 28160807 h 33"/>
                  <a:gd name="T2" fmla="*/ 284309526 w 24"/>
                  <a:gd name="T3" fmla="*/ 0 h 33"/>
                  <a:gd name="T4" fmla="*/ 255877442 w 24"/>
                  <a:gd name="T5" fmla="*/ 14078527 h 33"/>
                  <a:gd name="T6" fmla="*/ 14214157 w 24"/>
                  <a:gd name="T7" fmla="*/ 366067975 h 33"/>
                  <a:gd name="T8" fmla="*/ 0 w 24"/>
                  <a:gd name="T9" fmla="*/ 408307309 h 33"/>
                  <a:gd name="T10" fmla="*/ 28432084 w 24"/>
                  <a:gd name="T11" fmla="*/ 450546643 h 33"/>
                  <a:gd name="T12" fmla="*/ 71078324 w 24"/>
                  <a:gd name="T13" fmla="*/ 464625170 h 33"/>
                  <a:gd name="T14" fmla="*/ 85292481 w 24"/>
                  <a:gd name="T15" fmla="*/ 464625170 h 33"/>
                  <a:gd name="T16" fmla="*/ 127938721 w 24"/>
                  <a:gd name="T17" fmla="*/ 436464364 h 33"/>
                  <a:gd name="T18" fmla="*/ 341169923 w 24"/>
                  <a:gd name="T19" fmla="*/ 140796530 h 33"/>
                  <a:gd name="T20" fmla="*/ 326955766 w 24"/>
                  <a:gd name="T21" fmla="*/ 98557195 h 33"/>
                  <a:gd name="T22" fmla="*/ 298523682 w 24"/>
                  <a:gd name="T23" fmla="*/ 28160807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5" name="Freeform 882"/>
              <p:cNvSpPr>
                <a:spLocks noEditPoints="1" noChangeArrowheads="1"/>
              </p:cNvSpPr>
              <p:nvPr/>
            </p:nvSpPr>
            <p:spPr bwMode="auto">
              <a:xfrm>
                <a:off x="158750" y="0"/>
                <a:ext cx="419100" cy="506413"/>
              </a:xfrm>
              <a:custGeom>
                <a:avLst/>
                <a:gdLst>
                  <a:gd name="T0" fmla="*/ 784128616 w 112"/>
                  <a:gd name="T1" fmla="*/ 0 h 135"/>
                  <a:gd name="T2" fmla="*/ 0 w 112"/>
                  <a:gd name="T3" fmla="*/ 788008638 h 135"/>
                  <a:gd name="T4" fmla="*/ 238037574 w 112"/>
                  <a:gd name="T5" fmla="*/ 1421227453 h 135"/>
                  <a:gd name="T6" fmla="*/ 252040004 w 112"/>
                  <a:gd name="T7" fmla="*/ 1421227453 h 135"/>
                  <a:gd name="T8" fmla="*/ 420069169 w 112"/>
                  <a:gd name="T9" fmla="*/ 1801160993 h 135"/>
                  <a:gd name="T10" fmla="*/ 518086181 w 112"/>
                  <a:gd name="T11" fmla="*/ 1899660197 h 135"/>
                  <a:gd name="T12" fmla="*/ 1036168621 w 112"/>
                  <a:gd name="T13" fmla="*/ 1899660197 h 135"/>
                  <a:gd name="T14" fmla="*/ 1036168621 w 112"/>
                  <a:gd name="T15" fmla="*/ 1899660197 h 135"/>
                  <a:gd name="T16" fmla="*/ 1078175912 w 112"/>
                  <a:gd name="T17" fmla="*/ 1885589418 h 135"/>
                  <a:gd name="T18" fmla="*/ 1134185633 w 112"/>
                  <a:gd name="T19" fmla="*/ 1801160993 h 135"/>
                  <a:gd name="T20" fmla="*/ 1316217228 w 112"/>
                  <a:gd name="T21" fmla="*/ 1421227453 h 135"/>
                  <a:gd name="T22" fmla="*/ 1330219658 w 112"/>
                  <a:gd name="T23" fmla="*/ 1407156674 h 135"/>
                  <a:gd name="T24" fmla="*/ 1568257232 w 112"/>
                  <a:gd name="T25" fmla="*/ 788008638 h 135"/>
                  <a:gd name="T26" fmla="*/ 784128616 w 112"/>
                  <a:gd name="T27" fmla="*/ 0 h 135"/>
                  <a:gd name="T28" fmla="*/ 1162190494 w 112"/>
                  <a:gd name="T29" fmla="*/ 1308653719 h 135"/>
                  <a:gd name="T30" fmla="*/ 1148188063 w 112"/>
                  <a:gd name="T31" fmla="*/ 1322724498 h 135"/>
                  <a:gd name="T32" fmla="*/ 952157780 w 112"/>
                  <a:gd name="T33" fmla="*/ 1702658037 h 135"/>
                  <a:gd name="T34" fmla="*/ 602097021 w 112"/>
                  <a:gd name="T35" fmla="*/ 1702658037 h 135"/>
                  <a:gd name="T36" fmla="*/ 406066738 w 112"/>
                  <a:gd name="T37" fmla="*/ 1308653719 h 135"/>
                  <a:gd name="T38" fmla="*/ 392064308 w 112"/>
                  <a:gd name="T39" fmla="*/ 1308653719 h 135"/>
                  <a:gd name="T40" fmla="*/ 196034025 w 112"/>
                  <a:gd name="T41" fmla="*/ 788008638 h 135"/>
                  <a:gd name="T42" fmla="*/ 784128616 w 112"/>
                  <a:gd name="T43" fmla="*/ 197002159 h 135"/>
                  <a:gd name="T44" fmla="*/ 1372226949 w 112"/>
                  <a:gd name="T45" fmla="*/ 788008638 h 135"/>
                  <a:gd name="T46" fmla="*/ 1162190494 w 112"/>
                  <a:gd name="T47" fmla="*/ 1308653719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6" name="Freeform 883"/>
              <p:cNvSpPr>
                <a:spLocks noChangeArrowheads="1"/>
              </p:cNvSpPr>
              <p:nvPr/>
            </p:nvSpPr>
            <p:spPr bwMode="auto">
              <a:xfrm>
                <a:off x="288925" y="547687"/>
                <a:ext cx="158750" cy="142875"/>
              </a:xfrm>
              <a:custGeom>
                <a:avLst/>
                <a:gdLst>
                  <a:gd name="T0" fmla="*/ 514315982 w 42"/>
                  <a:gd name="T1" fmla="*/ 0 h 38"/>
                  <a:gd name="T2" fmla="*/ 71433720 w 42"/>
                  <a:gd name="T3" fmla="*/ 0 h 38"/>
                  <a:gd name="T4" fmla="*/ 0 w 42"/>
                  <a:gd name="T5" fmla="*/ 84818872 h 38"/>
                  <a:gd name="T6" fmla="*/ 0 w 42"/>
                  <a:gd name="T7" fmla="*/ 381686803 h 38"/>
                  <a:gd name="T8" fmla="*/ 71433720 w 42"/>
                  <a:gd name="T9" fmla="*/ 466509434 h 38"/>
                  <a:gd name="T10" fmla="*/ 142867440 w 42"/>
                  <a:gd name="T11" fmla="*/ 466509434 h 38"/>
                  <a:gd name="T12" fmla="*/ 185726161 w 42"/>
                  <a:gd name="T13" fmla="*/ 508916990 h 38"/>
                  <a:gd name="T14" fmla="*/ 242872381 w 42"/>
                  <a:gd name="T15" fmla="*/ 537191201 h 38"/>
                  <a:gd name="T16" fmla="*/ 342877321 w 42"/>
                  <a:gd name="T17" fmla="*/ 537191201 h 38"/>
                  <a:gd name="T18" fmla="*/ 400023542 w 42"/>
                  <a:gd name="T19" fmla="*/ 508916990 h 38"/>
                  <a:gd name="T20" fmla="*/ 442886042 w 42"/>
                  <a:gd name="T21" fmla="*/ 466509434 h 38"/>
                  <a:gd name="T22" fmla="*/ 514315982 w 42"/>
                  <a:gd name="T23" fmla="*/ 466509434 h 38"/>
                  <a:gd name="T24" fmla="*/ 600037202 w 42"/>
                  <a:gd name="T25" fmla="*/ 381686803 h 38"/>
                  <a:gd name="T26" fmla="*/ 600037202 w 42"/>
                  <a:gd name="T27" fmla="*/ 84818872 h 38"/>
                  <a:gd name="T28" fmla="*/ 514315982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grpSp>
        <p:sp>
          <p:nvSpPr>
            <p:cNvPr id="17415" name="文本框 29"/>
            <p:cNvSpPr txBox="1">
              <a:spLocks noChangeArrowheads="1"/>
            </p:cNvSpPr>
            <p:nvPr/>
          </p:nvSpPr>
          <p:spPr bwMode="auto">
            <a:xfrm>
              <a:off x="1717" y="1974"/>
              <a:ext cx="1865"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200" dirty="0">
                  <a:solidFill>
                    <a:srgbClr val="E72D8B"/>
                  </a:solidFill>
                  <a:latin typeface="黑体" panose="02010609060101010101" pitchFamily="49" charset="-122"/>
                  <a:ea typeface="黑体" panose="02010609060101010101" pitchFamily="49" charset="-122"/>
                </a:rPr>
                <a:t>问题</a:t>
              </a:r>
              <a:endParaRPr lang="zh-CN" altLang="en-US" sz="3200" dirty="0">
                <a:solidFill>
                  <a:srgbClr val="E72D8B"/>
                </a:solidFill>
                <a:latin typeface="黑体" panose="02010609060101010101" pitchFamily="49" charset="-122"/>
                <a:ea typeface="黑体" panose="02010609060101010101" pitchFamily="49" charset="-122"/>
              </a:endParaRPr>
            </a:p>
          </p:txBody>
        </p:sp>
      </p:grpSp>
      <p:sp>
        <p:nvSpPr>
          <p:cNvPr id="17" name="文本框 1"/>
          <p:cNvSpPr txBox="1">
            <a:spLocks noChangeArrowheads="1"/>
          </p:cNvSpPr>
          <p:nvPr/>
        </p:nvSpPr>
        <p:spPr bwMode="auto">
          <a:xfrm>
            <a:off x="384175" y="555625"/>
            <a:ext cx="8688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dirty="0">
                <a:solidFill>
                  <a:srgbClr val="000000"/>
                </a:solidFill>
                <a:latin typeface="Times New Roman" panose="02020603050405020304" pitchFamily="18" charset="0"/>
                <a:ea typeface="黑体" panose="02010609060101010101" pitchFamily="49" charset="-122"/>
              </a:rPr>
              <a:t>2. </a:t>
            </a:r>
            <a:r>
              <a:rPr lang="zh-CN" altLang="en-US" sz="2800" b="1" dirty="0">
                <a:solidFill>
                  <a:srgbClr val="000000"/>
                </a:solidFill>
                <a:latin typeface="Times New Roman" panose="02020603050405020304" pitchFamily="18" charset="0"/>
                <a:ea typeface="黑体" panose="02010609060101010101" pitchFamily="49" charset="-122"/>
              </a:rPr>
              <a:t>下面</a:t>
            </a:r>
            <a:r>
              <a:rPr lang="en-US" altLang="zh-CN" sz="2800" b="1" dirty="0">
                <a:solidFill>
                  <a:srgbClr val="000000"/>
                </a:solidFill>
                <a:latin typeface="Times New Roman" panose="02020603050405020304" pitchFamily="18" charset="0"/>
                <a:ea typeface="黑体" panose="02010609060101010101" pitchFamily="49" charset="-122"/>
              </a:rPr>
              <a:t>3</a:t>
            </a:r>
            <a:r>
              <a:rPr lang="zh-CN" altLang="en-US" sz="2800" b="1" dirty="0">
                <a:solidFill>
                  <a:srgbClr val="000000"/>
                </a:solidFill>
                <a:latin typeface="Times New Roman" panose="02020603050405020304" pitchFamily="18" charset="0"/>
                <a:ea typeface="黑体" panose="02010609060101010101" pitchFamily="49" charset="-122"/>
              </a:rPr>
              <a:t>个几何体都是由棱长</a:t>
            </a:r>
            <a:r>
              <a:rPr lang="en-US" altLang="zh-CN" sz="2800" b="1" dirty="0">
                <a:solidFill>
                  <a:srgbClr val="000000"/>
                </a:solidFill>
                <a:latin typeface="Times New Roman" panose="02020603050405020304" pitchFamily="18" charset="0"/>
                <a:ea typeface="黑体" panose="02010609060101010101" pitchFamily="49" charset="-122"/>
              </a:rPr>
              <a:t>1cm</a:t>
            </a:r>
            <a:r>
              <a:rPr lang="zh-CN" altLang="en-US" sz="2800" b="1" dirty="0">
                <a:solidFill>
                  <a:srgbClr val="000000"/>
                </a:solidFill>
                <a:latin typeface="Times New Roman" panose="02020603050405020304" pitchFamily="18" charset="0"/>
                <a:ea typeface="黑体" panose="02010609060101010101" pitchFamily="49" charset="-122"/>
              </a:rPr>
              <a:t>的小正方体摆成的。</a:t>
            </a:r>
            <a:endParaRPr lang="zh-CN" altLang="en-US" sz="2800" b="1" dirty="0">
              <a:solidFill>
                <a:srgbClr val="000000"/>
              </a:solidFill>
              <a:latin typeface="Times New Roman" panose="02020603050405020304" pitchFamily="18" charset="0"/>
              <a:ea typeface="黑体" panose="02010609060101010101" pitchFamily="49" charset="-122"/>
            </a:endParaRPr>
          </a:p>
        </p:txBody>
      </p:sp>
      <p:pic>
        <p:nvPicPr>
          <p:cNvPr id="2" name="图片 2"/>
          <p:cNvPicPr>
            <a:picLocks noChangeAspect="1" noChangeArrowheads="1"/>
          </p:cNvPicPr>
          <p:nvPr/>
        </p:nvPicPr>
        <p:blipFill rotWithShape="1">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971600" y="987574"/>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55"/>
          <p:cNvGrpSpPr/>
          <p:nvPr/>
        </p:nvGrpSpPr>
        <p:grpSpPr bwMode="auto">
          <a:xfrm>
            <a:off x="403225" y="2779713"/>
            <a:ext cx="4343400" cy="1309688"/>
            <a:chOff x="468" y="2231"/>
            <a:chExt cx="2736" cy="825"/>
          </a:xfrm>
        </p:grpSpPr>
        <p:pic>
          <p:nvPicPr>
            <p:cNvPr id="18445" name="Picture 4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8" y="2285"/>
              <a:ext cx="341"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6" name="AutoShape 27"/>
            <p:cNvSpPr>
              <a:spLocks noChangeArrowheads="1"/>
            </p:cNvSpPr>
            <p:nvPr/>
          </p:nvSpPr>
          <p:spPr bwMode="auto">
            <a:xfrm>
              <a:off x="1028" y="2231"/>
              <a:ext cx="2176" cy="619"/>
            </a:xfrm>
            <a:prstGeom prst="wedgeRoundRectCallout">
              <a:avLst>
                <a:gd name="adj1" fmla="val -54653"/>
                <a:gd name="adj2" fmla="val -4426"/>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黑体" panose="02010609060101010101" pitchFamily="49" charset="-122"/>
                </a:rPr>
                <a:t>棱长为1 cm的小正方体的体积是1 cm</a:t>
              </a:r>
              <a:r>
                <a:rPr lang="zh-CN" altLang="en-US" sz="2800" b="1" baseline="30000">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黑体" panose="02010609060101010101" pitchFamily="49" charset="-122"/>
                </a:rPr>
                <a:t>3</a:t>
              </a:r>
              <a:r>
                <a:rPr lang="zh-CN" altLang="en-US" sz="2800" b="1">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黑体" panose="02010609060101010101" pitchFamily="49" charset="-122"/>
                </a:rPr>
                <a:t>。</a:t>
              </a:r>
              <a:endParaRPr lang="zh-CN" altLang="en-US" sz="2800" b="1">
                <a:solidFill>
                  <a:srgbClr val="000000"/>
                </a:solidFill>
                <a:latin typeface="Times New Roman" panose="02020603050405020304" pitchFamily="18" charset="0"/>
                <a:ea typeface="楷体" panose="02010609060101010101" pitchFamily="49" charset="-122"/>
                <a:cs typeface="Times New Roman" panose="02020603050405020304" pitchFamily="18" charset="0"/>
                <a:sym typeface="黑体" panose="02010609060101010101" pitchFamily="49" charset="-122"/>
              </a:endParaRPr>
            </a:p>
          </p:txBody>
        </p:sp>
      </p:grpSp>
      <p:grpSp>
        <p:nvGrpSpPr>
          <p:cNvPr id="12" name="Group 46"/>
          <p:cNvGrpSpPr/>
          <p:nvPr/>
        </p:nvGrpSpPr>
        <p:grpSpPr bwMode="auto">
          <a:xfrm>
            <a:off x="4932364" y="2571750"/>
            <a:ext cx="3884613" cy="1398587"/>
            <a:chOff x="2970" y="1535"/>
            <a:chExt cx="2447" cy="881"/>
          </a:xfrm>
        </p:grpSpPr>
        <p:pic>
          <p:nvPicPr>
            <p:cNvPr id="18443"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7" y="1535"/>
              <a:ext cx="460" cy="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4" name="AutoShape 27"/>
            <p:cNvSpPr>
              <a:spLocks noChangeArrowheads="1"/>
            </p:cNvSpPr>
            <p:nvPr/>
          </p:nvSpPr>
          <p:spPr bwMode="auto">
            <a:xfrm>
              <a:off x="2970" y="1680"/>
              <a:ext cx="1807" cy="634"/>
            </a:xfrm>
            <a:prstGeom prst="wedgeRoundRectCallout">
              <a:avLst>
                <a:gd name="adj1" fmla="val 58366"/>
                <a:gd name="adj2" fmla="val -14056"/>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solidFill>
                    <a:srgbClr val="000000"/>
                  </a:solidFill>
                  <a:latin typeface="楷体" panose="02010609060101010101" pitchFamily="49" charset="-122"/>
                  <a:ea typeface="楷体" panose="02010609060101010101" pitchFamily="49" charset="-122"/>
                  <a:sym typeface="黑体" panose="02010609060101010101" pitchFamily="49" charset="-122"/>
                </a:rPr>
                <a:t>数出小正方体的个数就可以了</a:t>
              </a:r>
              <a:r>
                <a:rPr lang="zh-CN" altLang="en-US" sz="2800" b="1">
                  <a:solidFill>
                    <a:srgbClr val="000000"/>
                  </a:solidFill>
                  <a:latin typeface="楷体" panose="02010609060101010101" pitchFamily="49" charset="-122"/>
                  <a:ea typeface="楷体" panose="02010609060101010101" pitchFamily="49" charset="-122"/>
                </a:rPr>
                <a:t>。</a:t>
              </a:r>
              <a:endParaRPr lang="zh-CN" altLang="en-US" sz="2800" b="1">
                <a:solidFill>
                  <a:srgbClr val="000000"/>
                </a:solidFill>
                <a:latin typeface="楷体" panose="02010609060101010101" pitchFamily="49" charset="-122"/>
                <a:ea typeface="楷体" panose="02010609060101010101" pitchFamily="49" charset="-122"/>
              </a:endParaRPr>
            </a:p>
          </p:txBody>
        </p:sp>
      </p:grpSp>
      <p:sp>
        <p:nvSpPr>
          <p:cNvPr id="15" name="文本框 14"/>
          <p:cNvSpPr txBox="1">
            <a:spLocks noChangeArrowheads="1"/>
          </p:cNvSpPr>
          <p:nvPr/>
        </p:nvSpPr>
        <p:spPr bwMode="auto">
          <a:xfrm>
            <a:off x="1130300" y="2106613"/>
            <a:ext cx="12461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solidFill>
                  <a:srgbClr val="FF0000"/>
                </a:solidFill>
                <a:latin typeface="Times New Roman" panose="02020603050405020304" pitchFamily="18" charset="0"/>
                <a:ea typeface="黑体" panose="02010609060101010101" pitchFamily="49" charset="-122"/>
              </a:rPr>
              <a:t>6 cm</a:t>
            </a:r>
            <a:r>
              <a:rPr lang="zh-CN" altLang="en-US" sz="2800" b="1" baseline="30000">
                <a:solidFill>
                  <a:srgbClr val="FF0000"/>
                </a:solidFill>
                <a:latin typeface="Times New Roman" panose="02020603050405020304" pitchFamily="18" charset="0"/>
                <a:ea typeface="黑体" panose="02010609060101010101" pitchFamily="49" charset="-122"/>
              </a:rPr>
              <a:t>3</a:t>
            </a:r>
            <a:endParaRPr lang="zh-CN" altLang="en-US" sz="2800" b="1" baseline="30000">
              <a:solidFill>
                <a:srgbClr val="FF0000"/>
              </a:solidFill>
              <a:latin typeface="Times New Roman" panose="02020603050405020304" pitchFamily="18" charset="0"/>
              <a:ea typeface="黑体" panose="02010609060101010101" pitchFamily="49" charset="-122"/>
            </a:endParaRPr>
          </a:p>
        </p:txBody>
      </p:sp>
      <p:sp>
        <p:nvSpPr>
          <p:cNvPr id="16" name="文本框 15"/>
          <p:cNvSpPr txBox="1">
            <a:spLocks noChangeArrowheads="1"/>
          </p:cNvSpPr>
          <p:nvPr/>
        </p:nvSpPr>
        <p:spPr bwMode="auto">
          <a:xfrm>
            <a:off x="3995738" y="2106613"/>
            <a:ext cx="13954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a:solidFill>
                  <a:srgbClr val="FF0000"/>
                </a:solidFill>
                <a:latin typeface="Times New Roman" panose="02020603050405020304" pitchFamily="18" charset="0"/>
                <a:ea typeface="黑体" panose="02010609060101010101" pitchFamily="49" charset="-122"/>
              </a:rPr>
              <a:t>10</a:t>
            </a:r>
            <a:r>
              <a:rPr lang="zh-CN" altLang="en-US" sz="2800" b="1">
                <a:solidFill>
                  <a:srgbClr val="FF0000"/>
                </a:solidFill>
                <a:latin typeface="Times New Roman" panose="02020603050405020304" pitchFamily="18" charset="0"/>
                <a:ea typeface="黑体" panose="02010609060101010101" pitchFamily="49" charset="-122"/>
              </a:rPr>
              <a:t> cm</a:t>
            </a:r>
            <a:r>
              <a:rPr lang="zh-CN" altLang="en-US" sz="2800" b="1" baseline="30000">
                <a:solidFill>
                  <a:srgbClr val="FF0000"/>
                </a:solidFill>
                <a:latin typeface="Times New Roman" panose="02020603050405020304" pitchFamily="18" charset="0"/>
                <a:ea typeface="黑体" panose="02010609060101010101" pitchFamily="49" charset="-122"/>
              </a:rPr>
              <a:t>3</a:t>
            </a:r>
            <a:endParaRPr lang="zh-CN" altLang="en-US" sz="2800" b="1" baseline="30000">
              <a:solidFill>
                <a:srgbClr val="FF0000"/>
              </a:solidFill>
              <a:latin typeface="Times New Roman" panose="02020603050405020304" pitchFamily="18" charset="0"/>
              <a:ea typeface="黑体" panose="02010609060101010101" pitchFamily="49" charset="-122"/>
            </a:endParaRPr>
          </a:p>
        </p:txBody>
      </p:sp>
      <p:sp>
        <p:nvSpPr>
          <p:cNvPr id="17" name="文本框 16"/>
          <p:cNvSpPr txBox="1">
            <a:spLocks noChangeArrowheads="1"/>
          </p:cNvSpPr>
          <p:nvPr/>
        </p:nvSpPr>
        <p:spPr bwMode="auto">
          <a:xfrm>
            <a:off x="6630988" y="2106613"/>
            <a:ext cx="159861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a:solidFill>
                  <a:srgbClr val="FF0000"/>
                </a:solidFill>
                <a:latin typeface="Times New Roman" panose="02020603050405020304" pitchFamily="18" charset="0"/>
                <a:ea typeface="黑体" panose="02010609060101010101" pitchFamily="49" charset="-122"/>
              </a:rPr>
              <a:t>11 </a:t>
            </a:r>
            <a:r>
              <a:rPr lang="zh-CN" altLang="en-US" sz="2800" b="1">
                <a:solidFill>
                  <a:srgbClr val="FF0000"/>
                </a:solidFill>
                <a:latin typeface="Times New Roman" panose="02020603050405020304" pitchFamily="18" charset="0"/>
                <a:ea typeface="黑体" panose="02010609060101010101" pitchFamily="49" charset="-122"/>
              </a:rPr>
              <a:t>cm</a:t>
            </a:r>
            <a:r>
              <a:rPr lang="zh-CN" altLang="en-US" sz="2800" b="1" baseline="30000">
                <a:solidFill>
                  <a:srgbClr val="FF0000"/>
                </a:solidFill>
                <a:latin typeface="Times New Roman" panose="02020603050405020304" pitchFamily="18" charset="0"/>
                <a:ea typeface="黑体" panose="02010609060101010101" pitchFamily="49" charset="-122"/>
              </a:rPr>
              <a:t>3</a:t>
            </a:r>
            <a:endParaRPr lang="zh-CN" altLang="en-US" sz="2800" b="1" baseline="30000">
              <a:solidFill>
                <a:srgbClr val="FF0000"/>
              </a:solidFill>
              <a:latin typeface="Times New Roman" panose="02020603050405020304" pitchFamily="18" charset="0"/>
              <a:ea typeface="黑体" panose="02010609060101010101" pitchFamily="49" charset="-122"/>
            </a:endParaRPr>
          </a:p>
        </p:txBody>
      </p:sp>
      <p:grpSp>
        <p:nvGrpSpPr>
          <p:cNvPr id="18" name="组合 17"/>
          <p:cNvGrpSpPr/>
          <p:nvPr/>
        </p:nvGrpSpPr>
        <p:grpSpPr bwMode="auto">
          <a:xfrm>
            <a:off x="2300288" y="4017962"/>
            <a:ext cx="4330700" cy="768350"/>
            <a:chOff x="2115" y="6638"/>
            <a:chExt cx="6820" cy="1207"/>
          </a:xfrm>
        </p:grpSpPr>
        <p:sp>
          <p:nvSpPr>
            <p:cNvPr id="18441" name="文本框 5"/>
            <p:cNvSpPr txBox="1">
              <a:spLocks noChangeArrowheads="1"/>
            </p:cNvSpPr>
            <p:nvPr/>
          </p:nvSpPr>
          <p:spPr bwMode="auto">
            <a:xfrm>
              <a:off x="2115" y="6750"/>
              <a:ext cx="6820" cy="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①的体积是③的体积的  。</a:t>
              </a:r>
              <a:endParaRPr lang="zh-CN" altLang="en-US" sz="2800" b="1">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graphicFrame>
          <p:nvGraphicFramePr>
            <p:cNvPr id="18442" name="对象 6">
              <a:hlinkClick r:id="" action="ppaction://ole?verb=1"/>
            </p:cNvPr>
            <p:cNvGraphicFramePr>
              <a:graphicFrameLocks noChangeAspect="1"/>
            </p:cNvGraphicFramePr>
            <p:nvPr/>
          </p:nvGraphicFramePr>
          <p:xfrm>
            <a:off x="7877" y="6638"/>
            <a:ext cx="622" cy="1207"/>
          </p:xfrm>
          <a:graphic>
            <a:graphicData uri="http://schemas.openxmlformats.org/presentationml/2006/ole">
              <mc:AlternateContent xmlns:mc="http://schemas.openxmlformats.org/markup-compatibility/2006">
                <mc:Choice xmlns:v="urn:schemas-microsoft-com:vml" Requires="v">
                  <p:oleObj spid="_x0000_s1027" name="" r:id="rId3" imgW="203200" imgH="393700" progId="Equation.KSEE3">
                    <p:embed/>
                  </p:oleObj>
                </mc:Choice>
                <mc:Fallback>
                  <p:oleObj name="" r:id="rId3" imgW="203200" imgH="393700" progId="Equation.KSEE3">
                    <p:embed/>
                    <p:pic>
                      <p:nvPicPr>
                        <p:cNvPr id="0" name="对象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7" y="6638"/>
                          <a:ext cx="622" cy="1207"/>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pic>
        <p:nvPicPr>
          <p:cNvPr id="2" name="图片 2"/>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899592" y="411510"/>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455613" y="3394075"/>
            <a:ext cx="823277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2800" b="1" dirty="0">
                <a:solidFill>
                  <a:srgbClr val="000000"/>
                </a:solidFill>
                <a:latin typeface="Times New Roman" panose="02020603050405020304" pitchFamily="18" charset="0"/>
                <a:ea typeface="黑体" panose="02010609060101010101" pitchFamily="49" charset="-122"/>
              </a:rPr>
              <a:t>                  </a:t>
            </a:r>
            <a:r>
              <a:rPr lang="zh-CN" altLang="en-US" sz="2800" b="1" dirty="0">
                <a:solidFill>
                  <a:srgbClr val="000000"/>
                </a:solidFill>
                <a:latin typeface="Times New Roman" panose="02020603050405020304" pitchFamily="18" charset="0"/>
                <a:ea typeface="黑体" panose="02010609060101010101" pitchFamily="49" charset="-122"/>
              </a:rPr>
              <a:t>如果要把①、②、③分别继续补搭成一个大正方体，每个图形至少还需要多少个小正方体？</a:t>
            </a:r>
            <a:endParaRPr lang="zh-CN" altLang="en-US" sz="2800" b="1" dirty="0">
              <a:solidFill>
                <a:srgbClr val="000000"/>
              </a:solidFill>
              <a:latin typeface="Times New Roman" panose="02020603050405020304" pitchFamily="18" charset="0"/>
              <a:ea typeface="黑体" panose="02010609060101010101" pitchFamily="49" charset="-122"/>
            </a:endParaRPr>
          </a:p>
        </p:txBody>
      </p:sp>
      <p:pic>
        <p:nvPicPr>
          <p:cNvPr id="19459" name="图片 2" descr="图形1"/>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1188" y="3413125"/>
            <a:ext cx="1385887"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1"/>
          <p:cNvSpPr txBox="1">
            <a:spLocks noChangeArrowheads="1"/>
          </p:cNvSpPr>
          <p:nvPr/>
        </p:nvSpPr>
        <p:spPr bwMode="auto">
          <a:xfrm>
            <a:off x="339840" y="696611"/>
            <a:ext cx="8688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dirty="0">
                <a:solidFill>
                  <a:srgbClr val="000000"/>
                </a:solidFill>
                <a:latin typeface="Times New Roman" panose="02020603050405020304" pitchFamily="18" charset="0"/>
                <a:ea typeface="黑体" panose="02010609060101010101" pitchFamily="49" charset="-122"/>
              </a:rPr>
              <a:t>2. </a:t>
            </a:r>
            <a:r>
              <a:rPr lang="zh-CN" altLang="en-US" sz="2800" b="1" dirty="0">
                <a:solidFill>
                  <a:srgbClr val="000000"/>
                </a:solidFill>
                <a:latin typeface="Times New Roman" panose="02020603050405020304" pitchFamily="18" charset="0"/>
                <a:ea typeface="黑体" panose="02010609060101010101" pitchFamily="49" charset="-122"/>
              </a:rPr>
              <a:t>下面</a:t>
            </a:r>
            <a:r>
              <a:rPr lang="en-US" altLang="zh-CN" sz="2800" b="1" dirty="0">
                <a:solidFill>
                  <a:srgbClr val="000000"/>
                </a:solidFill>
                <a:latin typeface="Times New Roman" panose="02020603050405020304" pitchFamily="18" charset="0"/>
                <a:ea typeface="黑体" panose="02010609060101010101" pitchFamily="49" charset="-122"/>
              </a:rPr>
              <a:t>3</a:t>
            </a:r>
            <a:r>
              <a:rPr lang="zh-CN" altLang="en-US" sz="2800" b="1" dirty="0">
                <a:solidFill>
                  <a:srgbClr val="000000"/>
                </a:solidFill>
                <a:latin typeface="Times New Roman" panose="02020603050405020304" pitchFamily="18" charset="0"/>
                <a:ea typeface="黑体" panose="02010609060101010101" pitchFamily="49" charset="-122"/>
              </a:rPr>
              <a:t>个几何体都是由棱长</a:t>
            </a:r>
            <a:r>
              <a:rPr lang="en-US" altLang="zh-CN" sz="2800" b="1" dirty="0">
                <a:solidFill>
                  <a:srgbClr val="000000"/>
                </a:solidFill>
                <a:latin typeface="Times New Roman" panose="02020603050405020304" pitchFamily="18" charset="0"/>
                <a:ea typeface="黑体" panose="02010609060101010101" pitchFamily="49" charset="-122"/>
              </a:rPr>
              <a:t>1cm</a:t>
            </a:r>
            <a:r>
              <a:rPr lang="zh-CN" altLang="en-US" sz="2800" b="1" dirty="0">
                <a:solidFill>
                  <a:srgbClr val="000000"/>
                </a:solidFill>
                <a:latin typeface="Times New Roman" panose="02020603050405020304" pitchFamily="18" charset="0"/>
                <a:ea typeface="黑体" panose="02010609060101010101" pitchFamily="49" charset="-122"/>
              </a:rPr>
              <a:t>的小正方体摆成的。</a:t>
            </a:r>
            <a:endParaRPr lang="zh-CN" altLang="en-US" sz="2800" b="1" dirty="0">
              <a:solidFill>
                <a:srgbClr val="000000"/>
              </a:solidFill>
              <a:latin typeface="Times New Roman" panose="02020603050405020304" pitchFamily="18" charset="0"/>
              <a:ea typeface="黑体" panose="02010609060101010101" pitchFamily="49" charset="-122"/>
            </a:endParaRPr>
          </a:p>
        </p:txBody>
      </p:sp>
      <p:pic>
        <p:nvPicPr>
          <p:cNvPr id="2" name="图片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899592" y="1347614"/>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3995738" y="2071191"/>
            <a:ext cx="4468373" cy="1513386"/>
            <a:chOff x="4154057" y="1967853"/>
            <a:chExt cx="4468525" cy="1511775"/>
          </a:xfrm>
        </p:grpSpPr>
        <p:sp>
          <p:nvSpPr>
            <p:cNvPr id="5" name="圆角矩形标注 25"/>
            <p:cNvSpPr/>
            <p:nvPr/>
          </p:nvSpPr>
          <p:spPr bwMode="auto">
            <a:xfrm flipH="1">
              <a:off x="4154057" y="2239523"/>
              <a:ext cx="3232260" cy="664455"/>
            </a:xfrm>
            <a:prstGeom prst="wedgeRoundRectCallout">
              <a:avLst>
                <a:gd name="adj1" fmla="val -60950"/>
                <a:gd name="adj2" fmla="val 2512"/>
                <a:gd name="adj3" fmla="val 16667"/>
              </a:avLst>
            </a:prstGeom>
            <a:solidFill>
              <a:schemeClr val="bg1"/>
            </a:solidFill>
            <a:ln w="19050">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buFont typeface="Arial" panose="020B0604020202020204" pitchFamily="34" charset="0"/>
                <a:buNone/>
                <a:defRPr/>
              </a:pPr>
              <a:r>
                <a:rPr lang="zh-CN" altLang="en-US" sz="2800" b="1" noProof="1">
                  <a:solidFill>
                    <a:prstClr val="black"/>
                  </a:solidFill>
                  <a:latin typeface="楷体" panose="02010609060101010101" pitchFamily="49" charset="-122"/>
                  <a:ea typeface="楷体" panose="02010609060101010101" pitchFamily="49" charset="-122"/>
                </a:rPr>
                <a:t>说一说你的思路。</a:t>
              </a:r>
              <a:endParaRPr lang="zh-CN" altLang="en-US" sz="2800" b="1" noProof="1">
                <a:solidFill>
                  <a:prstClr val="black"/>
                </a:solidFill>
                <a:latin typeface="楷体" panose="02010609060101010101" pitchFamily="49" charset="-122"/>
                <a:ea typeface="楷体" panose="02010609060101010101" pitchFamily="49" charset="-122"/>
              </a:endParaRPr>
            </a:p>
          </p:txBody>
        </p:sp>
        <p:pic>
          <p:nvPicPr>
            <p:cNvPr id="20488"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952700" y="1967853"/>
              <a:ext cx="669882" cy="151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bwMode="auto">
          <a:xfrm>
            <a:off x="680863" y="2931269"/>
            <a:ext cx="6250162" cy="1816943"/>
            <a:chOff x="571681" y="2724050"/>
            <a:chExt cx="6249211" cy="1815481"/>
          </a:xfrm>
        </p:grpSpPr>
        <p:sp>
          <p:nvSpPr>
            <p:cNvPr id="20485" name="AutoShape 27"/>
            <p:cNvSpPr>
              <a:spLocks noChangeArrowheads="1"/>
            </p:cNvSpPr>
            <p:nvPr/>
          </p:nvSpPr>
          <p:spPr bwMode="auto">
            <a:xfrm>
              <a:off x="1691680" y="3027363"/>
              <a:ext cx="5129212" cy="1512168"/>
            </a:xfrm>
            <a:prstGeom prst="wedgeRoundRectCallout">
              <a:avLst>
                <a:gd name="adj1" fmla="val -56542"/>
                <a:gd name="adj2" fmla="val -12074"/>
                <a:gd name="adj3" fmla="val 16667"/>
              </a:avLst>
            </a:prstGeom>
            <a:solidFill>
              <a:srgbClr val="FFFFFF"/>
            </a:solidFill>
            <a:ln w="19050">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dirty="0">
                  <a:solidFill>
                    <a:srgbClr val="000000"/>
                  </a:solidFill>
                  <a:latin typeface="楷体" panose="02010609060101010101" pitchFamily="49" charset="-122"/>
                  <a:ea typeface="楷体" panose="02010609060101010101" pitchFamily="49" charset="-122"/>
                  <a:sym typeface="黑体" panose="02010609060101010101" pitchFamily="49" charset="-122"/>
                </a:rPr>
                <a:t>要补成大正方体，则图形的正面、侧面和上面的都是正方形，且小正方体个数都得一样多。</a:t>
              </a:r>
              <a:endParaRPr lang="zh-CN" altLang="en-US" sz="2800" b="1" dirty="0">
                <a:solidFill>
                  <a:srgbClr val="000000"/>
                </a:solidFill>
                <a:latin typeface="楷体" panose="02010609060101010101" pitchFamily="49" charset="-122"/>
                <a:ea typeface="楷体" panose="02010609060101010101" pitchFamily="49" charset="-122"/>
                <a:sym typeface="黑体" panose="02010609060101010101" pitchFamily="49" charset="-122"/>
              </a:endParaRPr>
            </a:p>
          </p:txBody>
        </p:sp>
        <p:pic>
          <p:nvPicPr>
            <p:cNvPr id="20486"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681" y="2724050"/>
              <a:ext cx="744539" cy="151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899592" y="411510"/>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nvSpPr>
        <p:spPr bwMode="auto">
          <a:xfrm>
            <a:off x="2195513" y="2355850"/>
            <a:ext cx="4956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图形①：4×4×4-6=58（个）</a:t>
            </a:r>
            <a:endPar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文本框 3"/>
          <p:cNvSpPr txBox="1">
            <a:spLocks noChangeArrowheads="1"/>
          </p:cNvSpPr>
          <p:nvPr/>
        </p:nvSpPr>
        <p:spPr bwMode="auto">
          <a:xfrm>
            <a:off x="2195513" y="3003550"/>
            <a:ext cx="4956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图形②：4×4×4-10=54（个）</a:t>
            </a:r>
            <a:endPar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 name="文本框 4"/>
          <p:cNvSpPr txBox="1">
            <a:spLocks noChangeArrowheads="1"/>
          </p:cNvSpPr>
          <p:nvPr/>
        </p:nvSpPr>
        <p:spPr bwMode="auto">
          <a:xfrm>
            <a:off x="2195513" y="3651250"/>
            <a:ext cx="4956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图形③：3×3×3-11=16（个）</a:t>
            </a:r>
            <a:endParaRPr lang="zh-CN" altLang="en-US" sz="28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 name="图片 2"/>
          <p:cNvPicPr>
            <a:picLocks noChangeAspect="1" noChangeArrowheads="1"/>
          </p:cNvPicPr>
          <p:nvPr/>
        </p:nvPicPr>
        <p:blipFill rotWithShape="1">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188" t="5518" r="-188" b="3641"/>
          <a:stretch>
            <a:fillRect/>
          </a:stretch>
        </p:blipFill>
        <p:spPr bwMode="auto">
          <a:xfrm>
            <a:off x="899592" y="411510"/>
            <a:ext cx="73580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654050" y="806450"/>
            <a:ext cx="1535113" cy="604838"/>
            <a:chOff x="1163" y="1974"/>
            <a:chExt cx="2419" cy="952"/>
          </a:xfrm>
        </p:grpSpPr>
        <p:grpSp>
          <p:nvGrpSpPr>
            <p:cNvPr id="3" name="Group 36"/>
            <p:cNvGrpSpPr/>
            <p:nvPr/>
          </p:nvGrpSpPr>
          <p:grpSpPr bwMode="auto">
            <a:xfrm>
              <a:off x="1163" y="2234"/>
              <a:ext cx="626" cy="585"/>
              <a:chOff x="0" y="0"/>
              <a:chExt cx="739775" cy="690562"/>
            </a:xfrm>
            <a:solidFill>
              <a:srgbClr val="FFC000"/>
            </a:solidFill>
          </p:grpSpPr>
          <p:sp>
            <p:nvSpPr>
              <p:cNvPr id="5" name="Freeform 876"/>
              <p:cNvSpPr>
                <a:spLocks noChangeArrowheads="1"/>
              </p:cNvSpPr>
              <p:nvPr/>
            </p:nvSpPr>
            <p:spPr bwMode="auto">
              <a:xfrm>
                <a:off x="608013" y="71437"/>
                <a:ext cx="115888" cy="101600"/>
              </a:xfrm>
              <a:custGeom>
                <a:avLst/>
                <a:gdLst>
                  <a:gd name="T0" fmla="*/ 27951438 w 31"/>
                  <a:gd name="T1" fmla="*/ 353996978 h 27"/>
                  <a:gd name="T2" fmla="*/ 27951438 w 31"/>
                  <a:gd name="T3" fmla="*/ 382317037 h 27"/>
                  <a:gd name="T4" fmla="*/ 55899138 w 31"/>
                  <a:gd name="T5" fmla="*/ 382317037 h 27"/>
                  <a:gd name="T6" fmla="*/ 391301439 w 31"/>
                  <a:gd name="T7" fmla="*/ 127440267 h 27"/>
                  <a:gd name="T8" fmla="*/ 419252877 w 31"/>
                  <a:gd name="T9" fmla="*/ 84960178 h 27"/>
                  <a:gd name="T10" fmla="*/ 419252877 w 31"/>
                  <a:gd name="T11" fmla="*/ 42480089 h 27"/>
                  <a:gd name="T12" fmla="*/ 321424714 w 31"/>
                  <a:gd name="T13" fmla="*/ 14160030 h 27"/>
                  <a:gd name="T14" fmla="*/ 0 w 31"/>
                  <a:gd name="T15" fmla="*/ 254876770 h 27"/>
                  <a:gd name="T16" fmla="*/ 13973850 w 31"/>
                  <a:gd name="T17" fmla="*/ 283196830 h 27"/>
                  <a:gd name="T18" fmla="*/ 27951438 w 31"/>
                  <a:gd name="T19" fmla="*/ 353996978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6" name="Freeform 877"/>
              <p:cNvSpPr>
                <a:spLocks noChangeArrowheads="1"/>
              </p:cNvSpPr>
              <p:nvPr/>
            </p:nvSpPr>
            <p:spPr bwMode="auto">
              <a:xfrm>
                <a:off x="612775" y="225425"/>
                <a:ext cx="127000" cy="55563"/>
              </a:xfrm>
              <a:custGeom>
                <a:avLst/>
                <a:gdLst>
                  <a:gd name="T0" fmla="*/ 460431029 w 34"/>
                  <a:gd name="T1" fmla="*/ 96046202 h 15"/>
                  <a:gd name="T2" fmla="*/ 418573324 w 34"/>
                  <a:gd name="T3" fmla="*/ 68605488 h 15"/>
                  <a:gd name="T4" fmla="*/ 13951324 w 34"/>
                  <a:gd name="T5" fmla="*/ 0 h 15"/>
                  <a:gd name="T6" fmla="*/ 13951324 w 34"/>
                  <a:gd name="T7" fmla="*/ 41164775 h 15"/>
                  <a:gd name="T8" fmla="*/ 13951324 w 34"/>
                  <a:gd name="T9" fmla="*/ 96046202 h 15"/>
                  <a:gd name="T10" fmla="*/ 0 w 34"/>
                  <a:gd name="T11" fmla="*/ 137210976 h 15"/>
                  <a:gd name="T12" fmla="*/ 390666941 w 34"/>
                  <a:gd name="T13" fmla="*/ 205816465 h 15"/>
                  <a:gd name="T14" fmla="*/ 404622000 w 34"/>
                  <a:gd name="T15" fmla="*/ 205816465 h 15"/>
                  <a:gd name="T16" fmla="*/ 474382353 w 34"/>
                  <a:gd name="T17" fmla="*/ 150931333 h 15"/>
                  <a:gd name="T18" fmla="*/ 460431029 w 34"/>
                  <a:gd name="T19" fmla="*/ 96046202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7" name="Freeform 878"/>
              <p:cNvSpPr>
                <a:spLocks noChangeArrowheads="1"/>
              </p:cNvSpPr>
              <p:nvPr/>
            </p:nvSpPr>
            <p:spPr bwMode="auto">
              <a:xfrm>
                <a:off x="585788" y="304800"/>
                <a:ext cx="93663" cy="127000"/>
              </a:xfrm>
              <a:custGeom>
                <a:avLst/>
                <a:gdLst>
                  <a:gd name="T0" fmla="*/ 84218023 w 25"/>
                  <a:gd name="T1" fmla="*/ 27906382 h 34"/>
                  <a:gd name="T2" fmla="*/ 56145349 w 25"/>
                  <a:gd name="T3" fmla="*/ 0 h 34"/>
                  <a:gd name="T4" fmla="*/ 42110885 w 25"/>
                  <a:gd name="T5" fmla="*/ 41857706 h 34"/>
                  <a:gd name="T6" fmla="*/ 14038210 w 25"/>
                  <a:gd name="T7" fmla="*/ 97666735 h 34"/>
                  <a:gd name="T8" fmla="*/ 0 w 25"/>
                  <a:gd name="T9" fmla="*/ 139524441 h 34"/>
                  <a:gd name="T10" fmla="*/ 224581395 w 25"/>
                  <a:gd name="T11" fmla="*/ 446475971 h 34"/>
                  <a:gd name="T12" fmla="*/ 266692280 w 25"/>
                  <a:gd name="T13" fmla="*/ 474382353 h 34"/>
                  <a:gd name="T14" fmla="*/ 280726744 w 25"/>
                  <a:gd name="T15" fmla="*/ 474382353 h 34"/>
                  <a:gd name="T16" fmla="*/ 308799418 w 25"/>
                  <a:gd name="T17" fmla="*/ 460431029 h 34"/>
                  <a:gd name="T18" fmla="*/ 336872092 w 25"/>
                  <a:gd name="T19" fmla="*/ 418573324 h 34"/>
                  <a:gd name="T20" fmla="*/ 336872092 w 25"/>
                  <a:gd name="T21" fmla="*/ 376715618 h 34"/>
                  <a:gd name="T22" fmla="*/ 84218023 w 25"/>
                  <a:gd name="T23" fmla="*/ 2790638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8" name="Freeform 879"/>
              <p:cNvSpPr>
                <a:spLocks noChangeArrowheads="1"/>
              </p:cNvSpPr>
              <p:nvPr/>
            </p:nvSpPr>
            <p:spPr bwMode="auto">
              <a:xfrm>
                <a:off x="15875" y="71437"/>
                <a:ext cx="112713" cy="101600"/>
              </a:xfrm>
              <a:custGeom>
                <a:avLst/>
                <a:gdLst>
                  <a:gd name="T0" fmla="*/ 28230849 w 30"/>
                  <a:gd name="T1" fmla="*/ 127440267 h 27"/>
                  <a:gd name="T2" fmla="*/ 381127738 w 30"/>
                  <a:gd name="T3" fmla="*/ 382317037 h 27"/>
                  <a:gd name="T4" fmla="*/ 395243163 w 30"/>
                  <a:gd name="T5" fmla="*/ 382317037 h 27"/>
                  <a:gd name="T6" fmla="*/ 395243163 w 30"/>
                  <a:gd name="T7" fmla="*/ 339836948 h 27"/>
                  <a:gd name="T8" fmla="*/ 409358588 w 30"/>
                  <a:gd name="T9" fmla="*/ 283196830 h 27"/>
                  <a:gd name="T10" fmla="*/ 423474012 w 30"/>
                  <a:gd name="T11" fmla="*/ 240716741 h 27"/>
                  <a:gd name="T12" fmla="*/ 112927155 w 30"/>
                  <a:gd name="T13" fmla="*/ 14160030 h 27"/>
                  <a:gd name="T14" fmla="*/ 14115425 w 30"/>
                  <a:gd name="T15" fmla="*/ 42480089 h 27"/>
                  <a:gd name="T16" fmla="*/ 0 w 30"/>
                  <a:gd name="T17" fmla="*/ 84960178 h 27"/>
                  <a:gd name="T18" fmla="*/ 28230849 w 30"/>
                  <a:gd name="T19" fmla="*/ 127440267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9" name="Freeform 880"/>
              <p:cNvSpPr>
                <a:spLocks noChangeArrowheads="1"/>
              </p:cNvSpPr>
              <p:nvPr/>
            </p:nvSpPr>
            <p:spPr bwMode="auto">
              <a:xfrm>
                <a:off x="0" y="225425"/>
                <a:ext cx="120650" cy="55563"/>
              </a:xfrm>
              <a:custGeom>
                <a:avLst/>
                <a:gdLst>
                  <a:gd name="T0" fmla="*/ 454888203 w 32"/>
                  <a:gd name="T1" fmla="*/ 96046202 h 15"/>
                  <a:gd name="T2" fmla="*/ 440674125 w 32"/>
                  <a:gd name="T3" fmla="*/ 41164775 h 15"/>
                  <a:gd name="T4" fmla="*/ 440674125 w 32"/>
                  <a:gd name="T5" fmla="*/ 0 h 15"/>
                  <a:gd name="T6" fmla="*/ 56860083 w 32"/>
                  <a:gd name="T7" fmla="*/ 68605488 h 15"/>
                  <a:gd name="T8" fmla="*/ 14214078 w 32"/>
                  <a:gd name="T9" fmla="*/ 96046202 h 15"/>
                  <a:gd name="T10" fmla="*/ 0 w 32"/>
                  <a:gd name="T11" fmla="*/ 150931333 h 15"/>
                  <a:gd name="T12" fmla="*/ 71077931 w 32"/>
                  <a:gd name="T13" fmla="*/ 205816465 h 15"/>
                  <a:gd name="T14" fmla="*/ 71077931 w 32"/>
                  <a:gd name="T15" fmla="*/ 205816465 h 15"/>
                  <a:gd name="T16" fmla="*/ 454888203 w 32"/>
                  <a:gd name="T17" fmla="*/ 137210976 h 15"/>
                  <a:gd name="T18" fmla="*/ 454888203 w 32"/>
                  <a:gd name="T19" fmla="*/ 96046202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0" name="Freeform 881"/>
              <p:cNvSpPr>
                <a:spLocks noChangeArrowheads="1"/>
              </p:cNvSpPr>
              <p:nvPr/>
            </p:nvSpPr>
            <p:spPr bwMode="auto">
              <a:xfrm>
                <a:off x="60325" y="307975"/>
                <a:ext cx="90488" cy="123825"/>
              </a:xfrm>
              <a:custGeom>
                <a:avLst/>
                <a:gdLst>
                  <a:gd name="T0" fmla="*/ 298523682 w 24"/>
                  <a:gd name="T1" fmla="*/ 28160807 h 33"/>
                  <a:gd name="T2" fmla="*/ 284309526 w 24"/>
                  <a:gd name="T3" fmla="*/ 0 h 33"/>
                  <a:gd name="T4" fmla="*/ 255877442 w 24"/>
                  <a:gd name="T5" fmla="*/ 14078527 h 33"/>
                  <a:gd name="T6" fmla="*/ 14214157 w 24"/>
                  <a:gd name="T7" fmla="*/ 366067975 h 33"/>
                  <a:gd name="T8" fmla="*/ 0 w 24"/>
                  <a:gd name="T9" fmla="*/ 408307309 h 33"/>
                  <a:gd name="T10" fmla="*/ 28432084 w 24"/>
                  <a:gd name="T11" fmla="*/ 450546643 h 33"/>
                  <a:gd name="T12" fmla="*/ 71078324 w 24"/>
                  <a:gd name="T13" fmla="*/ 464625170 h 33"/>
                  <a:gd name="T14" fmla="*/ 85292481 w 24"/>
                  <a:gd name="T15" fmla="*/ 464625170 h 33"/>
                  <a:gd name="T16" fmla="*/ 127938721 w 24"/>
                  <a:gd name="T17" fmla="*/ 436464364 h 33"/>
                  <a:gd name="T18" fmla="*/ 341169923 w 24"/>
                  <a:gd name="T19" fmla="*/ 140796530 h 33"/>
                  <a:gd name="T20" fmla="*/ 326955766 w 24"/>
                  <a:gd name="T21" fmla="*/ 98557195 h 33"/>
                  <a:gd name="T22" fmla="*/ 298523682 w 24"/>
                  <a:gd name="T23" fmla="*/ 28160807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1" name="Freeform 882"/>
              <p:cNvSpPr>
                <a:spLocks noEditPoints="1" noChangeArrowheads="1"/>
              </p:cNvSpPr>
              <p:nvPr/>
            </p:nvSpPr>
            <p:spPr bwMode="auto">
              <a:xfrm>
                <a:off x="158750" y="0"/>
                <a:ext cx="419100" cy="506413"/>
              </a:xfrm>
              <a:custGeom>
                <a:avLst/>
                <a:gdLst>
                  <a:gd name="T0" fmla="*/ 784128616 w 112"/>
                  <a:gd name="T1" fmla="*/ 0 h 135"/>
                  <a:gd name="T2" fmla="*/ 0 w 112"/>
                  <a:gd name="T3" fmla="*/ 788008638 h 135"/>
                  <a:gd name="T4" fmla="*/ 238037574 w 112"/>
                  <a:gd name="T5" fmla="*/ 1421227453 h 135"/>
                  <a:gd name="T6" fmla="*/ 252040004 w 112"/>
                  <a:gd name="T7" fmla="*/ 1421227453 h 135"/>
                  <a:gd name="T8" fmla="*/ 420069169 w 112"/>
                  <a:gd name="T9" fmla="*/ 1801160993 h 135"/>
                  <a:gd name="T10" fmla="*/ 518086181 w 112"/>
                  <a:gd name="T11" fmla="*/ 1899660197 h 135"/>
                  <a:gd name="T12" fmla="*/ 1036168621 w 112"/>
                  <a:gd name="T13" fmla="*/ 1899660197 h 135"/>
                  <a:gd name="T14" fmla="*/ 1036168621 w 112"/>
                  <a:gd name="T15" fmla="*/ 1899660197 h 135"/>
                  <a:gd name="T16" fmla="*/ 1078175912 w 112"/>
                  <a:gd name="T17" fmla="*/ 1885589418 h 135"/>
                  <a:gd name="T18" fmla="*/ 1134185633 w 112"/>
                  <a:gd name="T19" fmla="*/ 1801160993 h 135"/>
                  <a:gd name="T20" fmla="*/ 1316217228 w 112"/>
                  <a:gd name="T21" fmla="*/ 1421227453 h 135"/>
                  <a:gd name="T22" fmla="*/ 1330219658 w 112"/>
                  <a:gd name="T23" fmla="*/ 1407156674 h 135"/>
                  <a:gd name="T24" fmla="*/ 1568257232 w 112"/>
                  <a:gd name="T25" fmla="*/ 788008638 h 135"/>
                  <a:gd name="T26" fmla="*/ 784128616 w 112"/>
                  <a:gd name="T27" fmla="*/ 0 h 135"/>
                  <a:gd name="T28" fmla="*/ 1162190494 w 112"/>
                  <a:gd name="T29" fmla="*/ 1308653719 h 135"/>
                  <a:gd name="T30" fmla="*/ 1148188063 w 112"/>
                  <a:gd name="T31" fmla="*/ 1322724498 h 135"/>
                  <a:gd name="T32" fmla="*/ 952157780 w 112"/>
                  <a:gd name="T33" fmla="*/ 1702658037 h 135"/>
                  <a:gd name="T34" fmla="*/ 602097021 w 112"/>
                  <a:gd name="T35" fmla="*/ 1702658037 h 135"/>
                  <a:gd name="T36" fmla="*/ 406066738 w 112"/>
                  <a:gd name="T37" fmla="*/ 1308653719 h 135"/>
                  <a:gd name="T38" fmla="*/ 392064308 w 112"/>
                  <a:gd name="T39" fmla="*/ 1308653719 h 135"/>
                  <a:gd name="T40" fmla="*/ 196034025 w 112"/>
                  <a:gd name="T41" fmla="*/ 788008638 h 135"/>
                  <a:gd name="T42" fmla="*/ 784128616 w 112"/>
                  <a:gd name="T43" fmla="*/ 197002159 h 135"/>
                  <a:gd name="T44" fmla="*/ 1372226949 w 112"/>
                  <a:gd name="T45" fmla="*/ 788008638 h 135"/>
                  <a:gd name="T46" fmla="*/ 1162190494 w 112"/>
                  <a:gd name="T47" fmla="*/ 1308653719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2" name="Freeform 883"/>
              <p:cNvSpPr>
                <a:spLocks noChangeArrowheads="1"/>
              </p:cNvSpPr>
              <p:nvPr/>
            </p:nvSpPr>
            <p:spPr bwMode="auto">
              <a:xfrm>
                <a:off x="288925" y="547687"/>
                <a:ext cx="158750" cy="142875"/>
              </a:xfrm>
              <a:custGeom>
                <a:avLst/>
                <a:gdLst>
                  <a:gd name="T0" fmla="*/ 514315982 w 42"/>
                  <a:gd name="T1" fmla="*/ 0 h 38"/>
                  <a:gd name="T2" fmla="*/ 71433720 w 42"/>
                  <a:gd name="T3" fmla="*/ 0 h 38"/>
                  <a:gd name="T4" fmla="*/ 0 w 42"/>
                  <a:gd name="T5" fmla="*/ 84818872 h 38"/>
                  <a:gd name="T6" fmla="*/ 0 w 42"/>
                  <a:gd name="T7" fmla="*/ 381686803 h 38"/>
                  <a:gd name="T8" fmla="*/ 71433720 w 42"/>
                  <a:gd name="T9" fmla="*/ 466509434 h 38"/>
                  <a:gd name="T10" fmla="*/ 142867440 w 42"/>
                  <a:gd name="T11" fmla="*/ 466509434 h 38"/>
                  <a:gd name="T12" fmla="*/ 185726161 w 42"/>
                  <a:gd name="T13" fmla="*/ 508916990 h 38"/>
                  <a:gd name="T14" fmla="*/ 242872381 w 42"/>
                  <a:gd name="T15" fmla="*/ 537191201 h 38"/>
                  <a:gd name="T16" fmla="*/ 342877321 w 42"/>
                  <a:gd name="T17" fmla="*/ 537191201 h 38"/>
                  <a:gd name="T18" fmla="*/ 400023542 w 42"/>
                  <a:gd name="T19" fmla="*/ 508916990 h 38"/>
                  <a:gd name="T20" fmla="*/ 442886042 w 42"/>
                  <a:gd name="T21" fmla="*/ 466509434 h 38"/>
                  <a:gd name="T22" fmla="*/ 514315982 w 42"/>
                  <a:gd name="T23" fmla="*/ 466509434 h 38"/>
                  <a:gd name="T24" fmla="*/ 600037202 w 42"/>
                  <a:gd name="T25" fmla="*/ 381686803 h 38"/>
                  <a:gd name="T26" fmla="*/ 600037202 w 42"/>
                  <a:gd name="T27" fmla="*/ 84818872 h 38"/>
                  <a:gd name="T28" fmla="*/ 514315982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grpSp>
        <p:sp>
          <p:nvSpPr>
            <p:cNvPr id="22537" name="文本框 29"/>
            <p:cNvSpPr txBox="1">
              <a:spLocks noChangeArrowheads="1"/>
            </p:cNvSpPr>
            <p:nvPr/>
          </p:nvSpPr>
          <p:spPr bwMode="auto">
            <a:xfrm>
              <a:off x="1717" y="1974"/>
              <a:ext cx="1865"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200" dirty="0">
                  <a:solidFill>
                    <a:srgbClr val="E72D8B"/>
                  </a:solidFill>
                  <a:latin typeface="黑体" panose="02010609060101010101" pitchFamily="49" charset="-122"/>
                  <a:ea typeface="黑体" panose="02010609060101010101" pitchFamily="49" charset="-122"/>
                </a:rPr>
                <a:t>问题</a:t>
              </a:r>
              <a:endParaRPr lang="zh-CN" altLang="en-US" sz="3200" dirty="0">
                <a:solidFill>
                  <a:srgbClr val="E72D8B"/>
                </a:solidFill>
                <a:latin typeface="黑体" panose="02010609060101010101" pitchFamily="49" charset="-122"/>
                <a:ea typeface="黑体" panose="02010609060101010101" pitchFamily="49" charset="-122"/>
              </a:endParaRPr>
            </a:p>
          </p:txBody>
        </p:sp>
      </p:grpSp>
      <p:sp>
        <p:nvSpPr>
          <p:cNvPr id="13" name="文本框 12"/>
          <p:cNvSpPr txBox="1">
            <a:spLocks noChangeArrowheads="1"/>
          </p:cNvSpPr>
          <p:nvPr/>
        </p:nvSpPr>
        <p:spPr bwMode="auto">
          <a:xfrm>
            <a:off x="2006228" y="850900"/>
            <a:ext cx="6526212"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dirty="0">
                <a:solidFill>
                  <a:srgbClr val="000000"/>
                </a:solidFill>
                <a:latin typeface="Times New Roman" panose="02020603050405020304" pitchFamily="18" charset="0"/>
                <a:ea typeface="黑体" panose="02010609060101010101" pitchFamily="49" charset="-122"/>
              </a:rPr>
              <a:t>观察物体要注意什么？有什么规律？</a:t>
            </a:r>
            <a:endParaRPr lang="zh-CN" altLang="en-US" sz="3000" b="1" dirty="0">
              <a:solidFill>
                <a:srgbClr val="000000"/>
              </a:solidFill>
              <a:latin typeface="Times New Roman" panose="02020603050405020304" pitchFamily="18" charset="0"/>
              <a:ea typeface="黑体" panose="02010609060101010101" pitchFamily="49" charset="-122"/>
            </a:endParaRPr>
          </a:p>
        </p:txBody>
      </p:sp>
      <p:sp>
        <p:nvSpPr>
          <p:cNvPr id="14" name="TextBox 30"/>
          <p:cNvSpPr txBox="1">
            <a:spLocks noChangeArrowheads="1"/>
          </p:cNvSpPr>
          <p:nvPr/>
        </p:nvSpPr>
        <p:spPr bwMode="auto">
          <a:xfrm>
            <a:off x="1404938" y="1725613"/>
            <a:ext cx="723582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buFont typeface="Arial" panose="020B0604020202020204" pitchFamily="34" charset="0"/>
              <a:buNone/>
            </a:pPr>
            <a:r>
              <a:rPr lang="zh-CN" altLang="en-US" sz="3000" b="1">
                <a:solidFill>
                  <a:srgbClr val="1C1C1C"/>
                </a:solidFill>
                <a:latin typeface="楷体" panose="02010609060101010101" pitchFamily="49" charset="-122"/>
                <a:ea typeface="楷体" panose="02010609060101010101" pitchFamily="49" charset="-122"/>
              </a:rPr>
              <a:t>根据从一个方向看到的平面图形摆出的立体图形不一定相同。</a:t>
            </a:r>
            <a:endParaRPr lang="zh-CN" altLang="en-US" sz="3000" b="1">
              <a:solidFill>
                <a:srgbClr val="1C1C1C"/>
              </a:solidFill>
              <a:latin typeface="楷体" panose="02010609060101010101" pitchFamily="49" charset="-122"/>
              <a:ea typeface="楷体" panose="02010609060101010101" pitchFamily="49" charset="-122"/>
            </a:endParaRPr>
          </a:p>
        </p:txBody>
      </p:sp>
      <p:sp>
        <p:nvSpPr>
          <p:cNvPr id="15" name="矩形 14"/>
          <p:cNvSpPr/>
          <p:nvPr/>
        </p:nvSpPr>
        <p:spPr>
          <a:xfrm>
            <a:off x="871538" y="1831975"/>
            <a:ext cx="457200" cy="457200"/>
          </a:xfrm>
          <a:prstGeom prst="rect">
            <a:avLst/>
          </a:prstGeom>
          <a:solidFill>
            <a:srgbClr val="FE604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Font typeface="Arial" panose="020B0604020202020204" pitchFamily="34" charset="0"/>
              <a:buNone/>
              <a:defRPr/>
            </a:pPr>
            <a:r>
              <a:rPr lang="en-US" altLang="zh-CN" sz="3200" b="1" noProof="1">
                <a:solidFill>
                  <a:prstClr val="white"/>
                </a:solidFill>
                <a:ea typeface="楷体_GB2312" panose="02010609030101010101" pitchFamily="49" charset="-122"/>
              </a:rPr>
              <a:t>1.</a:t>
            </a:r>
            <a:endParaRPr lang="en-US" altLang="zh-CN" sz="3200" b="1" noProof="1">
              <a:solidFill>
                <a:prstClr val="white"/>
              </a:solidFill>
              <a:ea typeface="楷体_GB2312" panose="02010609030101010101" pitchFamily="49" charset="-122"/>
            </a:endParaRPr>
          </a:p>
        </p:txBody>
      </p:sp>
      <p:sp>
        <p:nvSpPr>
          <p:cNvPr id="16" name="矩形 15"/>
          <p:cNvSpPr/>
          <p:nvPr/>
        </p:nvSpPr>
        <p:spPr>
          <a:xfrm>
            <a:off x="841375" y="3148013"/>
            <a:ext cx="460375" cy="457200"/>
          </a:xfrm>
          <a:prstGeom prst="rect">
            <a:avLst/>
          </a:prstGeom>
          <a:solidFill>
            <a:srgbClr val="37A7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Font typeface="Arial" panose="020B0604020202020204" pitchFamily="34" charset="0"/>
              <a:buNone/>
              <a:defRPr/>
            </a:pPr>
            <a:r>
              <a:rPr lang="en-US" altLang="zh-CN" sz="3200" b="1" noProof="1">
                <a:solidFill>
                  <a:prstClr val="white"/>
                </a:solidFill>
                <a:ea typeface="楷体_GB2312" panose="02010609030101010101" pitchFamily="49" charset="-122"/>
              </a:rPr>
              <a:t>2.</a:t>
            </a:r>
            <a:endParaRPr lang="en-US" altLang="zh-CN" sz="3200" b="1" noProof="1">
              <a:solidFill>
                <a:prstClr val="white"/>
              </a:solidFill>
              <a:ea typeface="楷体_GB2312" panose="02010609030101010101" pitchFamily="49" charset="-122"/>
            </a:endParaRPr>
          </a:p>
        </p:txBody>
      </p:sp>
      <p:sp>
        <p:nvSpPr>
          <p:cNvPr id="17" name="TextBox 30"/>
          <p:cNvSpPr txBox="1">
            <a:spLocks noChangeArrowheads="1"/>
          </p:cNvSpPr>
          <p:nvPr/>
        </p:nvSpPr>
        <p:spPr bwMode="auto">
          <a:xfrm>
            <a:off x="1404938" y="3003550"/>
            <a:ext cx="709771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dirty="0">
                <a:solidFill>
                  <a:srgbClr val="000000"/>
                </a:solidFill>
                <a:latin typeface="楷体" panose="02010609060101010101" pitchFamily="49" charset="-122"/>
                <a:ea typeface="楷体" panose="02010609060101010101" pitchFamily="49" charset="-122"/>
              </a:rPr>
              <a:t>根据从三个方向看到的平面图形确定的立体图形的形状一定相同。</a:t>
            </a:r>
            <a:endParaRPr lang="zh-CN" altLang="en-US" sz="3000" b="1" dirty="0">
              <a:solidFill>
                <a:srgbClr val="00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strVal val="#ppt_h"/>
                                          </p:val>
                                        </p:tav>
                                        <p:tav tm="100000">
                                          <p:val>
                                            <p:strVal val="#ppt_h"/>
                                          </p:val>
                                        </p:tav>
                                      </p:tavLst>
                                    </p:anim>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strVal val="#ppt_h"/>
                                          </p:val>
                                        </p:tav>
                                        <p:tav tm="100000">
                                          <p:val>
                                            <p:strVal val="#ppt_h"/>
                                          </p:val>
                                        </p:tav>
                                      </p:tavLst>
                                    </p:anim>
                                  </p:childTnLst>
                                </p:cTn>
                              </p:par>
                            </p:childTnLst>
                          </p:cTn>
                        </p:par>
                        <p:par>
                          <p:cTn id="29" fill="hold">
                            <p:stCondLst>
                              <p:cond delay="500"/>
                            </p:stCondLst>
                            <p:childTnLst>
                              <p:par>
                                <p:cTn id="30" presetID="3" presetClass="entr" presetSubtype="1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linds(horizontal)">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ldLvl="0" animBg="1"/>
      <p:bldP spid="15" grpId="0" bldLvl="0" animBg="1"/>
      <p:bldP spid="16" grpId="0" bldLvl="0" animBg="1"/>
      <p:bldP spid="17"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3"/>
          <p:cNvGrpSpPr/>
          <p:nvPr/>
        </p:nvGrpSpPr>
        <p:grpSpPr bwMode="auto">
          <a:xfrm>
            <a:off x="684213" y="771525"/>
            <a:ext cx="8116887" cy="2259013"/>
            <a:chOff x="876" y="1536"/>
            <a:chExt cx="12782" cy="3556"/>
          </a:xfrm>
        </p:grpSpPr>
        <p:pic>
          <p:nvPicPr>
            <p:cNvPr id="23575" name="图片 1" descr="6IJ2QQW3F$$[{@K2$Y$408R"/>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6" y="1581"/>
              <a:ext cx="6958" cy="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6" name="图片 2" descr="ZPW9LEI()VL$NBBK3%2{4Y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48" y="1536"/>
              <a:ext cx="5910" cy="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55" name="文本框 4"/>
          <p:cNvSpPr txBox="1">
            <a:spLocks noChangeArrowheads="1"/>
          </p:cNvSpPr>
          <p:nvPr/>
        </p:nvSpPr>
        <p:spPr bwMode="auto">
          <a:xfrm>
            <a:off x="395288" y="3032125"/>
            <a:ext cx="81962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1</a:t>
            </a:r>
            <a:r>
              <a:rPr lang="zh-CN" altLang="en-US" sz="3000" b="1" dirty="0">
                <a:solidFill>
                  <a:srgbClr val="000000"/>
                </a:solidFill>
                <a:latin typeface="Times New Roman" panose="02020603050405020304" pitchFamily="18" charset="0"/>
                <a:ea typeface="黑体" panose="02010609060101010101" pitchFamily="49" charset="-122"/>
              </a:rPr>
              <a:t>）说一说左图可以通过怎样的运动得到右图。</a:t>
            </a:r>
            <a:endParaRPr lang="zh-CN" altLang="en-US" sz="3000" b="1" dirty="0">
              <a:solidFill>
                <a:srgbClr val="000000"/>
              </a:solidFill>
              <a:latin typeface="Times New Roman" panose="02020603050405020304" pitchFamily="18" charset="0"/>
              <a:ea typeface="黑体" panose="02010609060101010101" pitchFamily="49" charset="-122"/>
            </a:endParaRPr>
          </a:p>
        </p:txBody>
      </p:sp>
      <p:sp>
        <p:nvSpPr>
          <p:cNvPr id="23556" name="文本框 1"/>
          <p:cNvSpPr txBox="1">
            <a:spLocks noChangeArrowheads="1"/>
          </p:cNvSpPr>
          <p:nvPr/>
        </p:nvSpPr>
        <p:spPr bwMode="auto">
          <a:xfrm>
            <a:off x="250825" y="842963"/>
            <a:ext cx="5873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3.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8" name="文本框 7"/>
          <p:cNvSpPr txBox="1">
            <a:spLocks noChangeArrowheads="1"/>
          </p:cNvSpPr>
          <p:nvPr/>
        </p:nvSpPr>
        <p:spPr bwMode="auto">
          <a:xfrm>
            <a:off x="2235200" y="1858963"/>
            <a:ext cx="4683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800" b="1" i="1">
                <a:solidFill>
                  <a:srgbClr val="000000"/>
                </a:solidFill>
                <a:latin typeface="Times New Roman" panose="02020603050405020304" pitchFamily="18" charset="0"/>
                <a:ea typeface="黑体" panose="02010609060101010101" pitchFamily="49" charset="-122"/>
              </a:rPr>
              <a:t>O</a:t>
            </a:r>
            <a:endParaRPr lang="en-US" altLang="zh-CN" sz="2800" b="1" i="1">
              <a:solidFill>
                <a:srgbClr val="000000"/>
              </a:solidFill>
              <a:latin typeface="Times New Roman" panose="02020603050405020304" pitchFamily="18" charset="0"/>
              <a:ea typeface="黑体" panose="02010609060101010101" pitchFamily="49" charset="-122"/>
            </a:endParaRPr>
          </a:p>
        </p:txBody>
      </p:sp>
      <p:sp>
        <p:nvSpPr>
          <p:cNvPr id="9" name="文本框 8"/>
          <p:cNvSpPr txBox="1">
            <a:spLocks noChangeArrowheads="1"/>
          </p:cNvSpPr>
          <p:nvPr/>
        </p:nvSpPr>
        <p:spPr bwMode="auto">
          <a:xfrm>
            <a:off x="735013" y="3552825"/>
            <a:ext cx="77247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zh-CN"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左边图形以</a:t>
            </a:r>
            <a:r>
              <a:rPr lang="en-US" altLang="zh-CN" sz="28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O</a:t>
            </a: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点为旋转中心，经过三次</a:t>
            </a:r>
            <a:r>
              <a:rPr lang="en-US" altLang="zh-CN"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90°</a:t>
            </a: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旋转得到右图，旋转方向：顺时针或逆时针均可。</a:t>
            </a:r>
            <a:endPar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grpSp>
        <p:nvGrpSpPr>
          <p:cNvPr id="12" name="组合 11"/>
          <p:cNvGrpSpPr/>
          <p:nvPr/>
        </p:nvGrpSpPr>
        <p:grpSpPr bwMode="auto">
          <a:xfrm>
            <a:off x="1746281" y="1659732"/>
            <a:ext cx="1485075" cy="501650"/>
            <a:chOff x="2069633" y="2320763"/>
            <a:chExt cx="1500833" cy="501974"/>
          </a:xfrm>
        </p:grpSpPr>
        <p:pic>
          <p:nvPicPr>
            <p:cNvPr id="13" name="图片 12" descr="6IJ2QQW3F$$[{@K2$Y$408R"/>
            <p:cNvPicPr>
              <a:picLocks noChangeAspect="1" noChangeArrowheads="1"/>
            </p:cNvPicPr>
            <p:nvPr/>
          </p:nvPicPr>
          <p:blipFill rotWithShape="1">
            <a:blip r:embed="rId1">
              <a:clrChange>
                <a:clrFrom>
                  <a:srgbClr val="FFFFFF"/>
                </a:clrFrom>
                <a:clrTo>
                  <a:srgbClr val="FFFFFF">
                    <a:alpha val="0"/>
                  </a:srgbClr>
                </a:clrTo>
              </a:clrChange>
            </a:blip>
            <a:srcRect l="23858" t="39030" r="59258" b="38296"/>
            <a:stretch>
              <a:fillRect/>
            </a:stretch>
          </p:blipFill>
          <p:spPr bwMode="auto">
            <a:xfrm>
              <a:off x="2069633" y="2320763"/>
              <a:ext cx="749548" cy="501974"/>
            </a:xfrm>
            <a:custGeom>
              <a:avLst/>
              <a:gdLst>
                <a:gd name="connsiteX0" fmla="*/ 500671 w 746042"/>
                <a:gd name="connsiteY0" fmla="*/ 0 h 501974"/>
                <a:gd name="connsiteX1" fmla="*/ 505342 w 746042"/>
                <a:gd name="connsiteY1" fmla="*/ 0 h 501974"/>
                <a:gd name="connsiteX2" fmla="*/ 746042 w 746042"/>
                <a:gd name="connsiteY2" fmla="*/ 240700 h 501974"/>
                <a:gd name="connsiteX3" fmla="*/ 746042 w 746042"/>
                <a:gd name="connsiteY3" fmla="*/ 252600 h 501974"/>
                <a:gd name="connsiteX4" fmla="*/ 500012 w 746042"/>
                <a:gd name="connsiteY4" fmla="*/ 498630 h 501974"/>
                <a:gd name="connsiteX5" fmla="*/ 251678 w 746042"/>
                <a:gd name="connsiteY5" fmla="*/ 250296 h 501974"/>
                <a:gd name="connsiteX6" fmla="*/ 0 w 746042"/>
                <a:gd name="connsiteY6" fmla="*/ 501974 h 501974"/>
                <a:gd name="connsiteX7" fmla="*/ 0 w 746042"/>
                <a:gd name="connsiteY7" fmla="*/ 160636 h 501974"/>
                <a:gd name="connsiteX8" fmla="*/ 1382 w 746042"/>
                <a:gd name="connsiteY8" fmla="*/ 162018 h 501974"/>
                <a:gd name="connsiteX9" fmla="*/ 1382 w 746042"/>
                <a:gd name="connsiteY9" fmla="*/ 4767 h 501974"/>
                <a:gd name="connsiteX10" fmla="*/ 248643 w 746042"/>
                <a:gd name="connsiteY10" fmla="*/ 252028 h 50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042" h="501974">
                  <a:moveTo>
                    <a:pt x="500671" y="0"/>
                  </a:moveTo>
                  <a:lnTo>
                    <a:pt x="505342" y="0"/>
                  </a:lnTo>
                  <a:lnTo>
                    <a:pt x="746042" y="240700"/>
                  </a:lnTo>
                  <a:lnTo>
                    <a:pt x="746042" y="252600"/>
                  </a:lnTo>
                  <a:lnTo>
                    <a:pt x="500012" y="498630"/>
                  </a:lnTo>
                  <a:lnTo>
                    <a:pt x="251678" y="250296"/>
                  </a:lnTo>
                  <a:lnTo>
                    <a:pt x="0" y="501974"/>
                  </a:lnTo>
                  <a:lnTo>
                    <a:pt x="0" y="160636"/>
                  </a:lnTo>
                  <a:lnTo>
                    <a:pt x="1382" y="162018"/>
                  </a:lnTo>
                  <a:lnTo>
                    <a:pt x="1382" y="4767"/>
                  </a:lnTo>
                  <a:lnTo>
                    <a:pt x="248643" y="252028"/>
                  </a:lnTo>
                  <a:close/>
                </a:path>
              </a:pathLst>
            </a:custGeom>
            <a:noFill/>
            <a:ln>
              <a:noFill/>
            </a:ln>
          </p:spPr>
        </p:pic>
        <p:grpSp>
          <p:nvGrpSpPr>
            <p:cNvPr id="23572" name="组合 13"/>
            <p:cNvGrpSpPr/>
            <p:nvPr/>
          </p:nvGrpSpPr>
          <p:grpSpPr bwMode="auto">
            <a:xfrm>
              <a:off x="2916592" y="2323384"/>
              <a:ext cx="653874" cy="484146"/>
              <a:chOff x="3221656" y="3075806"/>
              <a:chExt cx="653874" cy="484146"/>
            </a:xfrm>
          </p:grpSpPr>
          <p:sp>
            <p:nvSpPr>
              <p:cNvPr id="15" name="矩形 14"/>
              <p:cNvSpPr/>
              <p:nvPr/>
            </p:nvSpPr>
            <p:spPr>
              <a:xfrm rot="2548794">
                <a:off x="3221960" y="3151023"/>
                <a:ext cx="352166" cy="3335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等腰三角形 15"/>
              <p:cNvSpPr/>
              <p:nvPr/>
            </p:nvSpPr>
            <p:spPr>
              <a:xfrm rot="16200000">
                <a:off x="3516686" y="3200429"/>
                <a:ext cx="482911" cy="23477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17" name="组合 16"/>
          <p:cNvGrpSpPr/>
          <p:nvPr/>
        </p:nvGrpSpPr>
        <p:grpSpPr bwMode="auto">
          <a:xfrm rot="5400000">
            <a:off x="1724660" y="1666875"/>
            <a:ext cx="1524000" cy="503555"/>
            <a:chOff x="2106984" y="2320763"/>
            <a:chExt cx="1463482" cy="502290"/>
          </a:xfrm>
        </p:grpSpPr>
        <p:pic>
          <p:nvPicPr>
            <p:cNvPr id="18" name="图片 17" descr="6IJ2QQW3F$$[{@K2$Y$408R"/>
            <p:cNvPicPr>
              <a:picLocks noChangeAspect="1" noChangeArrowheads="1"/>
            </p:cNvPicPr>
            <p:nvPr/>
          </p:nvPicPr>
          <p:blipFill rotWithShape="1">
            <a:blip r:embed="rId1">
              <a:clrChange>
                <a:clrFrom>
                  <a:srgbClr val="FFFFFF"/>
                </a:clrFrom>
                <a:clrTo>
                  <a:srgbClr val="FFFFFF">
                    <a:alpha val="0"/>
                  </a:srgbClr>
                </a:clrTo>
              </a:clrChange>
            </a:blip>
            <a:srcRect l="23858" t="39030" r="59258" b="38296"/>
            <a:stretch>
              <a:fillRect/>
            </a:stretch>
          </p:blipFill>
          <p:spPr bwMode="auto">
            <a:xfrm>
              <a:off x="2106984" y="2320763"/>
              <a:ext cx="730662" cy="502290"/>
            </a:xfrm>
            <a:custGeom>
              <a:avLst/>
              <a:gdLst>
                <a:gd name="connsiteX0" fmla="*/ 500671 w 746042"/>
                <a:gd name="connsiteY0" fmla="*/ 0 h 501974"/>
                <a:gd name="connsiteX1" fmla="*/ 505342 w 746042"/>
                <a:gd name="connsiteY1" fmla="*/ 0 h 501974"/>
                <a:gd name="connsiteX2" fmla="*/ 746042 w 746042"/>
                <a:gd name="connsiteY2" fmla="*/ 240700 h 501974"/>
                <a:gd name="connsiteX3" fmla="*/ 746042 w 746042"/>
                <a:gd name="connsiteY3" fmla="*/ 252600 h 501974"/>
                <a:gd name="connsiteX4" fmla="*/ 500012 w 746042"/>
                <a:gd name="connsiteY4" fmla="*/ 498630 h 501974"/>
                <a:gd name="connsiteX5" fmla="*/ 251678 w 746042"/>
                <a:gd name="connsiteY5" fmla="*/ 250296 h 501974"/>
                <a:gd name="connsiteX6" fmla="*/ 0 w 746042"/>
                <a:gd name="connsiteY6" fmla="*/ 501974 h 501974"/>
                <a:gd name="connsiteX7" fmla="*/ 0 w 746042"/>
                <a:gd name="connsiteY7" fmla="*/ 160636 h 501974"/>
                <a:gd name="connsiteX8" fmla="*/ 1382 w 746042"/>
                <a:gd name="connsiteY8" fmla="*/ 162018 h 501974"/>
                <a:gd name="connsiteX9" fmla="*/ 1382 w 746042"/>
                <a:gd name="connsiteY9" fmla="*/ 4767 h 501974"/>
                <a:gd name="connsiteX10" fmla="*/ 248643 w 746042"/>
                <a:gd name="connsiteY10" fmla="*/ 252028 h 50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042" h="501974">
                  <a:moveTo>
                    <a:pt x="500671" y="0"/>
                  </a:moveTo>
                  <a:lnTo>
                    <a:pt x="505342" y="0"/>
                  </a:lnTo>
                  <a:lnTo>
                    <a:pt x="746042" y="240700"/>
                  </a:lnTo>
                  <a:lnTo>
                    <a:pt x="746042" y="252600"/>
                  </a:lnTo>
                  <a:lnTo>
                    <a:pt x="500012" y="498630"/>
                  </a:lnTo>
                  <a:lnTo>
                    <a:pt x="251678" y="250296"/>
                  </a:lnTo>
                  <a:lnTo>
                    <a:pt x="0" y="501974"/>
                  </a:lnTo>
                  <a:lnTo>
                    <a:pt x="0" y="160636"/>
                  </a:lnTo>
                  <a:lnTo>
                    <a:pt x="1382" y="162018"/>
                  </a:lnTo>
                  <a:lnTo>
                    <a:pt x="1382" y="4767"/>
                  </a:lnTo>
                  <a:lnTo>
                    <a:pt x="248643" y="252028"/>
                  </a:lnTo>
                  <a:close/>
                </a:path>
              </a:pathLst>
            </a:custGeom>
            <a:noFill/>
            <a:ln>
              <a:noFill/>
            </a:ln>
          </p:spPr>
        </p:pic>
        <p:grpSp>
          <p:nvGrpSpPr>
            <p:cNvPr id="23568" name="组合 18"/>
            <p:cNvGrpSpPr/>
            <p:nvPr/>
          </p:nvGrpSpPr>
          <p:grpSpPr bwMode="auto">
            <a:xfrm>
              <a:off x="2916592" y="2323384"/>
              <a:ext cx="653874" cy="484146"/>
              <a:chOff x="3221656" y="3075806"/>
              <a:chExt cx="653874" cy="484146"/>
            </a:xfrm>
          </p:grpSpPr>
          <p:sp>
            <p:nvSpPr>
              <p:cNvPr id="20" name="矩形 19"/>
              <p:cNvSpPr/>
              <p:nvPr/>
            </p:nvSpPr>
            <p:spPr>
              <a:xfrm rot="2548794">
                <a:off x="3221961" y="3150778"/>
                <a:ext cx="352166" cy="3341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等腰三角形 20"/>
              <p:cNvSpPr/>
              <p:nvPr/>
            </p:nvSpPr>
            <p:spPr>
              <a:xfrm rot="16200000">
                <a:off x="3516656" y="3200449"/>
                <a:ext cx="482972" cy="23477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grpSp>
        <p:nvGrpSpPr>
          <p:cNvPr id="22" name="组合 21"/>
          <p:cNvGrpSpPr/>
          <p:nvPr/>
        </p:nvGrpSpPr>
        <p:grpSpPr bwMode="auto">
          <a:xfrm rot="10800000">
            <a:off x="1783555" y="1653540"/>
            <a:ext cx="1448278" cy="501650"/>
            <a:chOff x="2096586" y="2318857"/>
            <a:chExt cx="1473880" cy="501974"/>
          </a:xfrm>
        </p:grpSpPr>
        <p:pic>
          <p:nvPicPr>
            <p:cNvPr id="23" name="图片 22" descr="6IJ2QQW3F$$[{@K2$Y$408R"/>
            <p:cNvPicPr>
              <a:picLocks noChangeAspect="1" noChangeArrowheads="1"/>
            </p:cNvPicPr>
            <p:nvPr/>
          </p:nvPicPr>
          <p:blipFill rotWithShape="1">
            <a:blip r:embed="rId1">
              <a:clrChange>
                <a:clrFrom>
                  <a:srgbClr val="FFFFFF"/>
                </a:clrFrom>
                <a:clrTo>
                  <a:srgbClr val="FFFFFF">
                    <a:alpha val="0"/>
                  </a:srgbClr>
                </a:clrTo>
              </a:clrChange>
            </a:blip>
            <a:srcRect l="23858" t="39030" r="59258" b="38296"/>
            <a:stretch>
              <a:fillRect/>
            </a:stretch>
          </p:blipFill>
          <p:spPr bwMode="auto">
            <a:xfrm>
              <a:off x="2096586" y="2318857"/>
              <a:ext cx="756730" cy="501974"/>
            </a:xfrm>
            <a:custGeom>
              <a:avLst/>
              <a:gdLst>
                <a:gd name="connsiteX0" fmla="*/ 500671 w 746042"/>
                <a:gd name="connsiteY0" fmla="*/ 0 h 501974"/>
                <a:gd name="connsiteX1" fmla="*/ 505342 w 746042"/>
                <a:gd name="connsiteY1" fmla="*/ 0 h 501974"/>
                <a:gd name="connsiteX2" fmla="*/ 746042 w 746042"/>
                <a:gd name="connsiteY2" fmla="*/ 240700 h 501974"/>
                <a:gd name="connsiteX3" fmla="*/ 746042 w 746042"/>
                <a:gd name="connsiteY3" fmla="*/ 252600 h 501974"/>
                <a:gd name="connsiteX4" fmla="*/ 500012 w 746042"/>
                <a:gd name="connsiteY4" fmla="*/ 498630 h 501974"/>
                <a:gd name="connsiteX5" fmla="*/ 251678 w 746042"/>
                <a:gd name="connsiteY5" fmla="*/ 250296 h 501974"/>
                <a:gd name="connsiteX6" fmla="*/ 0 w 746042"/>
                <a:gd name="connsiteY6" fmla="*/ 501974 h 501974"/>
                <a:gd name="connsiteX7" fmla="*/ 0 w 746042"/>
                <a:gd name="connsiteY7" fmla="*/ 160636 h 501974"/>
                <a:gd name="connsiteX8" fmla="*/ 1382 w 746042"/>
                <a:gd name="connsiteY8" fmla="*/ 162018 h 501974"/>
                <a:gd name="connsiteX9" fmla="*/ 1382 w 746042"/>
                <a:gd name="connsiteY9" fmla="*/ 4767 h 501974"/>
                <a:gd name="connsiteX10" fmla="*/ 248643 w 746042"/>
                <a:gd name="connsiteY10" fmla="*/ 252028 h 50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6042" h="501974">
                  <a:moveTo>
                    <a:pt x="500671" y="0"/>
                  </a:moveTo>
                  <a:lnTo>
                    <a:pt x="505342" y="0"/>
                  </a:lnTo>
                  <a:lnTo>
                    <a:pt x="746042" y="240700"/>
                  </a:lnTo>
                  <a:lnTo>
                    <a:pt x="746042" y="252600"/>
                  </a:lnTo>
                  <a:lnTo>
                    <a:pt x="500012" y="498630"/>
                  </a:lnTo>
                  <a:lnTo>
                    <a:pt x="251678" y="250296"/>
                  </a:lnTo>
                  <a:lnTo>
                    <a:pt x="0" y="501974"/>
                  </a:lnTo>
                  <a:lnTo>
                    <a:pt x="0" y="160636"/>
                  </a:lnTo>
                  <a:lnTo>
                    <a:pt x="1382" y="162018"/>
                  </a:lnTo>
                  <a:lnTo>
                    <a:pt x="1382" y="4767"/>
                  </a:lnTo>
                  <a:lnTo>
                    <a:pt x="248643" y="252028"/>
                  </a:lnTo>
                  <a:close/>
                </a:path>
              </a:pathLst>
            </a:custGeom>
            <a:noFill/>
            <a:ln>
              <a:noFill/>
            </a:ln>
          </p:spPr>
        </p:pic>
        <p:grpSp>
          <p:nvGrpSpPr>
            <p:cNvPr id="23564" name="组合 23"/>
            <p:cNvGrpSpPr/>
            <p:nvPr/>
          </p:nvGrpSpPr>
          <p:grpSpPr bwMode="auto">
            <a:xfrm>
              <a:off x="2916592" y="2323384"/>
              <a:ext cx="653874" cy="484146"/>
              <a:chOff x="3221656" y="3075806"/>
              <a:chExt cx="653874" cy="484146"/>
            </a:xfrm>
          </p:grpSpPr>
          <p:sp>
            <p:nvSpPr>
              <p:cNvPr id="25" name="矩形 24"/>
              <p:cNvSpPr/>
              <p:nvPr/>
            </p:nvSpPr>
            <p:spPr>
              <a:xfrm rot="2548794">
                <a:off x="3279068" y="3151022"/>
                <a:ext cx="352166" cy="3335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等腰三角形 25"/>
              <p:cNvSpPr/>
              <p:nvPr/>
            </p:nvSpPr>
            <p:spPr>
              <a:xfrm rot="16200000">
                <a:off x="3573794" y="3200429"/>
                <a:ext cx="482911" cy="234778"/>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sp>
        <p:nvSpPr>
          <p:cNvPr id="7" name="椭圆 6"/>
          <p:cNvSpPr>
            <a:spLocks noChangeArrowheads="1"/>
          </p:cNvSpPr>
          <p:nvPr/>
        </p:nvSpPr>
        <p:spPr bwMode="auto">
          <a:xfrm>
            <a:off x="2449513" y="1873250"/>
            <a:ext cx="74612" cy="74613"/>
          </a:xfrm>
          <a:prstGeom prst="ellipse">
            <a:avLst/>
          </a:prstGeom>
          <a:solidFill>
            <a:srgbClr val="FF0000"/>
          </a:solidFill>
          <a:ln>
            <a:noFill/>
          </a:ln>
          <a:extLst>
            <a:ext uri="{91240B29-F687-4F45-9708-019B960494DF}">
              <a14:hiddenLine xmlns:a14="http://schemas.microsoft.com/office/drawing/2010/main" w="19050">
                <a:solidFill>
                  <a:srgbClr val="000000"/>
                </a:solidFill>
                <a:rou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endParaRPr lang="zh-CN" altLang="en-US" sz="3200" b="1">
              <a:solidFill>
                <a:srgbClr val="00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nodeType="clickEffect">
                                  <p:stCondLst>
                                    <p:cond delay="0"/>
                                  </p:stCondLst>
                                  <p:childTnLst>
                                    <p:animRot by="5400000">
                                      <p:cBhvr>
                                        <p:cTn id="19" dur="2000" fill="hold"/>
                                        <p:tgtEl>
                                          <p:spTgt spid="12"/>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par>
                          <p:cTn id="24" fill="hold">
                            <p:stCondLst>
                              <p:cond delay="0"/>
                            </p:stCondLst>
                            <p:childTnLst>
                              <p:par>
                                <p:cTn id="25" presetID="8" presetClass="emph" presetSubtype="0" fill="hold" nodeType="afterEffect">
                                  <p:stCondLst>
                                    <p:cond delay="0"/>
                                  </p:stCondLst>
                                  <p:childTnLst>
                                    <p:animRot by="5400000">
                                      <p:cBhvr>
                                        <p:cTn id="26" dur="2000" fill="hold"/>
                                        <p:tgtEl>
                                          <p:spTgt spid="1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0"/>
                            </p:stCondLst>
                            <p:childTnLst>
                              <p:par>
                                <p:cTn id="32" presetID="8" presetClass="emph" presetSubtype="0" fill="hold" nodeType="afterEffect">
                                  <p:stCondLst>
                                    <p:cond delay="0"/>
                                  </p:stCondLst>
                                  <p:childTnLst>
                                    <p:animRot by="5400000">
                                      <p:cBhvr>
                                        <p:cTn id="33" dur="2000" fill="hold"/>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3"/>
          <p:cNvGrpSpPr/>
          <p:nvPr/>
        </p:nvGrpSpPr>
        <p:grpSpPr bwMode="auto">
          <a:xfrm>
            <a:off x="684213" y="771525"/>
            <a:ext cx="8116887" cy="2259013"/>
            <a:chOff x="876" y="1536"/>
            <a:chExt cx="12782" cy="3556"/>
          </a:xfrm>
        </p:grpSpPr>
        <p:pic>
          <p:nvPicPr>
            <p:cNvPr id="24590" name="图片 1" descr="6IJ2QQW3F$$[{@K2$Y$408R"/>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6" y="1581"/>
              <a:ext cx="6958" cy="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图片 2" descr="ZPW9LEI()VL$NBBK3%2{4Y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48" y="1536"/>
              <a:ext cx="5910" cy="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79" name="文本框 1"/>
          <p:cNvSpPr txBox="1">
            <a:spLocks noChangeArrowheads="1"/>
          </p:cNvSpPr>
          <p:nvPr/>
        </p:nvSpPr>
        <p:spPr bwMode="auto">
          <a:xfrm>
            <a:off x="250825" y="842963"/>
            <a:ext cx="5873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3.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24580" name="文本框 5"/>
          <p:cNvSpPr txBox="1">
            <a:spLocks noChangeArrowheads="1"/>
          </p:cNvSpPr>
          <p:nvPr/>
        </p:nvSpPr>
        <p:spPr bwMode="auto">
          <a:xfrm>
            <a:off x="323850" y="3014663"/>
            <a:ext cx="8196263"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a:solidFill>
                  <a:srgbClr val="000000"/>
                </a:solidFill>
                <a:latin typeface="Times New Roman" panose="02020603050405020304" pitchFamily="18" charset="0"/>
                <a:ea typeface="黑体" panose="02010609060101010101" pitchFamily="49" charset="-122"/>
              </a:rPr>
              <a:t>（</a:t>
            </a:r>
            <a:r>
              <a:rPr lang="en-US" altLang="zh-CN" sz="3000" b="1">
                <a:solidFill>
                  <a:srgbClr val="000000"/>
                </a:solidFill>
                <a:latin typeface="Times New Roman" panose="02020603050405020304" pitchFamily="18" charset="0"/>
                <a:ea typeface="黑体" panose="02010609060101010101" pitchFamily="49" charset="-122"/>
              </a:rPr>
              <a:t>2</a:t>
            </a:r>
            <a:r>
              <a:rPr lang="zh-CN" altLang="en-US" sz="3000" b="1">
                <a:solidFill>
                  <a:srgbClr val="000000"/>
                </a:solidFill>
                <a:latin typeface="Times New Roman" panose="02020603050405020304" pitchFamily="18" charset="0"/>
                <a:ea typeface="黑体" panose="02010609060101010101" pitchFamily="49" charset="-122"/>
              </a:rPr>
              <a:t>）右图中绿色部分占整个图案的几分之几？</a:t>
            </a:r>
            <a:endParaRPr lang="en-US" altLang="zh-CN" sz="3000" b="1">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          </a:t>
            </a:r>
            <a:r>
              <a:rPr lang="zh-CN" altLang="en-US" sz="3000" b="1">
                <a:solidFill>
                  <a:srgbClr val="000000"/>
                </a:solidFill>
                <a:latin typeface="Times New Roman" panose="02020603050405020304" pitchFamily="18" charset="0"/>
                <a:ea typeface="黑体" panose="02010609060101010101" pitchFamily="49" charset="-122"/>
              </a:rPr>
              <a:t>红色部分占整个图案的几分之几？红色部</a:t>
            </a:r>
            <a:endParaRPr lang="en-US" altLang="zh-CN" sz="3000" b="1">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          </a:t>
            </a:r>
            <a:r>
              <a:rPr lang="zh-CN" altLang="en-US" sz="3000" b="1">
                <a:solidFill>
                  <a:srgbClr val="000000"/>
                </a:solidFill>
                <a:latin typeface="Times New Roman" panose="02020603050405020304" pitchFamily="18" charset="0"/>
                <a:ea typeface="黑体" panose="02010609060101010101" pitchFamily="49" charset="-122"/>
              </a:rPr>
              <a:t>分比绿色部分多占整个图案的几分之几？</a:t>
            </a:r>
            <a:endParaRPr lang="zh-CN" altLang="en-US" sz="3000" b="1">
              <a:solidFill>
                <a:srgbClr val="000000"/>
              </a:solidFill>
              <a:latin typeface="Times New Roman" panose="02020603050405020304" pitchFamily="18" charset="0"/>
              <a:ea typeface="黑体" panose="02010609060101010101" pitchFamily="49" charset="-122"/>
            </a:endParaRPr>
          </a:p>
        </p:txBody>
      </p:sp>
      <p:grpSp>
        <p:nvGrpSpPr>
          <p:cNvPr id="9" name="组合 8"/>
          <p:cNvGrpSpPr/>
          <p:nvPr/>
        </p:nvGrpSpPr>
        <p:grpSpPr bwMode="auto">
          <a:xfrm>
            <a:off x="7824788" y="2066925"/>
            <a:ext cx="635000" cy="865188"/>
            <a:chOff x="7884368" y="1923678"/>
            <a:chExt cx="635422" cy="864096"/>
          </a:xfrm>
        </p:grpSpPr>
        <p:sp>
          <p:nvSpPr>
            <p:cNvPr id="7" name="对话气泡: 圆角矩形 6"/>
            <p:cNvSpPr/>
            <p:nvPr/>
          </p:nvSpPr>
          <p:spPr>
            <a:xfrm>
              <a:off x="7884368" y="1923678"/>
              <a:ext cx="635422" cy="864096"/>
            </a:xfrm>
            <a:prstGeom prst="wedgeRoundRectCallout">
              <a:avLst>
                <a:gd name="adj1" fmla="val -53003"/>
                <a:gd name="adj2" fmla="val 71735"/>
                <a:gd name="adj3" fmla="val 16667"/>
              </a:avLst>
            </a:prstGeom>
            <a:solidFill>
              <a:srgbClr val="FFFFFF"/>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24589" name="对象 7">
              <a:hlinkClick r:id="" action="ppaction://ole?verb=1"/>
            </p:cNvPr>
            <p:cNvGraphicFramePr>
              <a:graphicFrameLocks noChangeAspect="1"/>
            </p:cNvGraphicFramePr>
            <p:nvPr/>
          </p:nvGraphicFramePr>
          <p:xfrm>
            <a:off x="8048314" y="1959371"/>
            <a:ext cx="307529" cy="792709"/>
          </p:xfrm>
          <a:graphic>
            <a:graphicData uri="http://schemas.openxmlformats.org/presentationml/2006/ole">
              <mc:AlternateContent xmlns:mc="http://schemas.openxmlformats.org/markup-compatibility/2006">
                <mc:Choice xmlns:v="urn:schemas-microsoft-com:vml" Requires="v">
                  <p:oleObj spid="_x0000_s2053" name="Equation" r:id="rId3" imgW="152400" imgH="393700" progId="Equation.DSMT4">
                    <p:embed/>
                  </p:oleObj>
                </mc:Choice>
                <mc:Fallback>
                  <p:oleObj name="Equation" r:id="rId3" imgW="152400" imgH="393700" progId="Equation.DSMT4">
                    <p:embed/>
                    <p:pic>
                      <p:nvPicPr>
                        <p:cNvPr id="0" name="对象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8314" y="1959371"/>
                          <a:ext cx="307529" cy="7927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0" name="组合 9"/>
          <p:cNvGrpSpPr/>
          <p:nvPr/>
        </p:nvGrpSpPr>
        <p:grpSpPr bwMode="auto">
          <a:xfrm>
            <a:off x="5265738" y="2139950"/>
            <a:ext cx="635000" cy="863600"/>
            <a:chOff x="7884368" y="1923678"/>
            <a:chExt cx="635422" cy="864096"/>
          </a:xfrm>
        </p:grpSpPr>
        <p:sp>
          <p:nvSpPr>
            <p:cNvPr id="11" name="对话气泡: 圆角矩形 10"/>
            <p:cNvSpPr/>
            <p:nvPr/>
          </p:nvSpPr>
          <p:spPr>
            <a:xfrm>
              <a:off x="7884368" y="1923678"/>
              <a:ext cx="635422" cy="864096"/>
            </a:xfrm>
            <a:prstGeom prst="wedgeRoundRectCallout">
              <a:avLst>
                <a:gd name="adj1" fmla="val 46003"/>
                <a:gd name="adj2" fmla="val 117450"/>
                <a:gd name="adj3" fmla="val 16667"/>
              </a:avLst>
            </a:prstGeom>
            <a:solidFill>
              <a:srgbClr val="FFFFFF"/>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24587" name="对象 11">
              <a:hlinkClick r:id="" action="ppaction://ole?verb=1"/>
            </p:cNvPr>
            <p:cNvGraphicFramePr>
              <a:graphicFrameLocks noChangeAspect="1"/>
            </p:cNvGraphicFramePr>
            <p:nvPr/>
          </p:nvGraphicFramePr>
          <p:xfrm>
            <a:off x="8048314" y="1959371"/>
            <a:ext cx="307529" cy="792709"/>
          </p:xfrm>
          <a:graphic>
            <a:graphicData uri="http://schemas.openxmlformats.org/presentationml/2006/ole">
              <mc:AlternateContent xmlns:mc="http://schemas.openxmlformats.org/markup-compatibility/2006">
                <mc:Choice xmlns:v="urn:schemas-microsoft-com:vml" Requires="v">
                  <p:oleObj spid="_x0000_s2054" name="Equation" r:id="rId5" imgW="152400" imgH="393700" progId="Equation.DSMT4">
                    <p:embed/>
                  </p:oleObj>
                </mc:Choice>
                <mc:Fallback>
                  <p:oleObj name="Equation" r:id="rId5" imgW="152400" imgH="393700" progId="Equation.DSMT4">
                    <p:embed/>
                    <p:pic>
                      <p:nvPicPr>
                        <p:cNvPr id="0" name="对象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8314" y="1959371"/>
                          <a:ext cx="307529" cy="7927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9" name="组合 18"/>
          <p:cNvGrpSpPr/>
          <p:nvPr/>
        </p:nvGrpSpPr>
        <p:grpSpPr bwMode="auto">
          <a:xfrm>
            <a:off x="8110538" y="3363913"/>
            <a:ext cx="636587" cy="863600"/>
            <a:chOff x="7884368" y="1923678"/>
            <a:chExt cx="635422" cy="864096"/>
          </a:xfrm>
        </p:grpSpPr>
        <p:sp>
          <p:nvSpPr>
            <p:cNvPr id="20" name="对话气泡: 圆角矩形 19"/>
            <p:cNvSpPr/>
            <p:nvPr/>
          </p:nvSpPr>
          <p:spPr>
            <a:xfrm>
              <a:off x="7884368" y="1923678"/>
              <a:ext cx="635422" cy="864096"/>
            </a:xfrm>
            <a:prstGeom prst="wedgeRoundRectCallout">
              <a:avLst>
                <a:gd name="adj1" fmla="val -56457"/>
                <a:gd name="adj2" fmla="val 59036"/>
                <a:gd name="adj3" fmla="val 16667"/>
              </a:avLst>
            </a:prstGeom>
            <a:solidFill>
              <a:srgbClr val="FFFFFF"/>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24585" name="对象 20">
              <a:hlinkClick r:id="" action="ppaction://ole?verb=1"/>
            </p:cNvPr>
            <p:cNvGraphicFramePr>
              <a:graphicFrameLocks noChangeAspect="1"/>
            </p:cNvGraphicFramePr>
            <p:nvPr/>
          </p:nvGraphicFramePr>
          <p:xfrm>
            <a:off x="8048314" y="1959371"/>
            <a:ext cx="307529" cy="792709"/>
          </p:xfrm>
          <a:graphic>
            <a:graphicData uri="http://schemas.openxmlformats.org/presentationml/2006/ole">
              <mc:AlternateContent xmlns:mc="http://schemas.openxmlformats.org/markup-compatibility/2006">
                <mc:Choice xmlns:v="urn:schemas-microsoft-com:vml" Requires="v">
                  <p:oleObj spid="_x0000_s2055" name="Equation" r:id="rId7" imgW="152400" imgH="393700" progId="Equation.DSMT4">
                    <p:embed/>
                  </p:oleObj>
                </mc:Choice>
                <mc:Fallback>
                  <p:oleObj name="Equation" r:id="rId7" imgW="152400" imgH="393700" progId="Equation.DSMT4">
                    <p:embed/>
                    <p:pic>
                      <p:nvPicPr>
                        <p:cNvPr id="0" name="对象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48314" y="1959371"/>
                          <a:ext cx="307529" cy="7927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5"/>
          <p:cNvSpPr txBox="1">
            <a:spLocks noChangeArrowheads="1"/>
          </p:cNvSpPr>
          <p:nvPr/>
        </p:nvSpPr>
        <p:spPr bwMode="auto">
          <a:xfrm>
            <a:off x="1967681" y="842963"/>
            <a:ext cx="67087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a:solidFill>
                  <a:srgbClr val="000000"/>
                </a:solidFill>
                <a:latin typeface="Times New Roman" panose="02020603050405020304" pitchFamily="18" charset="0"/>
                <a:ea typeface="黑体" panose="02010609060101010101" pitchFamily="49" charset="-122"/>
              </a:rPr>
              <a:t>什么运动是旋转？旋转有什么特点？</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3" name="TextBox 15"/>
          <p:cNvSpPr txBox="1">
            <a:spLocks noChangeArrowheads="1"/>
          </p:cNvSpPr>
          <p:nvPr/>
        </p:nvSpPr>
        <p:spPr bwMode="auto">
          <a:xfrm>
            <a:off x="712788" y="1674813"/>
            <a:ext cx="80010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dirty="0">
                <a:solidFill>
                  <a:srgbClr val="FF0000"/>
                </a:solidFill>
                <a:latin typeface="楷体" panose="02010609060101010101" pitchFamily="49" charset="-122"/>
                <a:ea typeface="楷体" panose="02010609060101010101" pitchFamily="49" charset="-122"/>
              </a:rPr>
              <a:t>图形的旋转是图形上的每一点在平面上绕某个旋转中心旋转一定角度的位置移动。</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4" name="TextBox 15"/>
          <p:cNvSpPr txBox="1">
            <a:spLocks noChangeArrowheads="1"/>
          </p:cNvSpPr>
          <p:nvPr/>
        </p:nvSpPr>
        <p:spPr bwMode="auto">
          <a:xfrm>
            <a:off x="720725" y="2773363"/>
            <a:ext cx="8001000" cy="162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800" b="1">
                <a:solidFill>
                  <a:srgbClr val="FF0000"/>
                </a:solidFill>
                <a:latin typeface="楷体" panose="02010609060101010101" pitchFamily="49" charset="-122"/>
                <a:ea typeface="楷体" panose="02010609060101010101" pitchFamily="49" charset="-122"/>
              </a:rPr>
              <a:t>旋转前后图形的大小和形状没有改变；两组对应点分别与旋转中心的连线所成的角相等，都等于旋转角；旋转中心是唯一不动的点。</a:t>
            </a:r>
            <a:endParaRPr lang="zh-CN" altLang="en-US" sz="2800" b="1">
              <a:solidFill>
                <a:srgbClr val="FF0000"/>
              </a:solidFill>
              <a:latin typeface="楷体" panose="02010609060101010101" pitchFamily="49" charset="-122"/>
              <a:ea typeface="楷体" panose="02010609060101010101" pitchFamily="49" charset="-122"/>
            </a:endParaRPr>
          </a:p>
        </p:txBody>
      </p:sp>
      <p:grpSp>
        <p:nvGrpSpPr>
          <p:cNvPr id="25605" name="组合 4"/>
          <p:cNvGrpSpPr/>
          <p:nvPr/>
        </p:nvGrpSpPr>
        <p:grpSpPr bwMode="auto">
          <a:xfrm>
            <a:off x="654050" y="806450"/>
            <a:ext cx="1535113" cy="604838"/>
            <a:chOff x="1163" y="1974"/>
            <a:chExt cx="2419" cy="952"/>
          </a:xfrm>
        </p:grpSpPr>
        <p:grpSp>
          <p:nvGrpSpPr>
            <p:cNvPr id="6" name="Group 36"/>
            <p:cNvGrpSpPr/>
            <p:nvPr/>
          </p:nvGrpSpPr>
          <p:grpSpPr bwMode="auto">
            <a:xfrm>
              <a:off x="1163" y="2234"/>
              <a:ext cx="626" cy="585"/>
              <a:chOff x="0" y="0"/>
              <a:chExt cx="739775" cy="690562"/>
            </a:xfrm>
            <a:solidFill>
              <a:srgbClr val="FFC000"/>
            </a:solidFill>
          </p:grpSpPr>
          <p:sp>
            <p:nvSpPr>
              <p:cNvPr id="8" name="Freeform 876"/>
              <p:cNvSpPr>
                <a:spLocks noChangeArrowheads="1"/>
              </p:cNvSpPr>
              <p:nvPr/>
            </p:nvSpPr>
            <p:spPr bwMode="auto">
              <a:xfrm>
                <a:off x="608013" y="71437"/>
                <a:ext cx="115888" cy="101600"/>
              </a:xfrm>
              <a:custGeom>
                <a:avLst/>
                <a:gdLst>
                  <a:gd name="T0" fmla="*/ 27951438 w 31"/>
                  <a:gd name="T1" fmla="*/ 353996978 h 27"/>
                  <a:gd name="T2" fmla="*/ 27951438 w 31"/>
                  <a:gd name="T3" fmla="*/ 382317037 h 27"/>
                  <a:gd name="T4" fmla="*/ 55899138 w 31"/>
                  <a:gd name="T5" fmla="*/ 382317037 h 27"/>
                  <a:gd name="T6" fmla="*/ 391301439 w 31"/>
                  <a:gd name="T7" fmla="*/ 127440267 h 27"/>
                  <a:gd name="T8" fmla="*/ 419252877 w 31"/>
                  <a:gd name="T9" fmla="*/ 84960178 h 27"/>
                  <a:gd name="T10" fmla="*/ 419252877 w 31"/>
                  <a:gd name="T11" fmla="*/ 42480089 h 27"/>
                  <a:gd name="T12" fmla="*/ 321424714 w 31"/>
                  <a:gd name="T13" fmla="*/ 14160030 h 27"/>
                  <a:gd name="T14" fmla="*/ 0 w 31"/>
                  <a:gd name="T15" fmla="*/ 254876770 h 27"/>
                  <a:gd name="T16" fmla="*/ 13973850 w 31"/>
                  <a:gd name="T17" fmla="*/ 283196830 h 27"/>
                  <a:gd name="T18" fmla="*/ 27951438 w 31"/>
                  <a:gd name="T19" fmla="*/ 353996978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9" name="Freeform 877"/>
              <p:cNvSpPr>
                <a:spLocks noChangeArrowheads="1"/>
              </p:cNvSpPr>
              <p:nvPr/>
            </p:nvSpPr>
            <p:spPr bwMode="auto">
              <a:xfrm>
                <a:off x="612775" y="225425"/>
                <a:ext cx="127000" cy="55563"/>
              </a:xfrm>
              <a:custGeom>
                <a:avLst/>
                <a:gdLst>
                  <a:gd name="T0" fmla="*/ 460431029 w 34"/>
                  <a:gd name="T1" fmla="*/ 96046202 h 15"/>
                  <a:gd name="T2" fmla="*/ 418573324 w 34"/>
                  <a:gd name="T3" fmla="*/ 68605488 h 15"/>
                  <a:gd name="T4" fmla="*/ 13951324 w 34"/>
                  <a:gd name="T5" fmla="*/ 0 h 15"/>
                  <a:gd name="T6" fmla="*/ 13951324 w 34"/>
                  <a:gd name="T7" fmla="*/ 41164775 h 15"/>
                  <a:gd name="T8" fmla="*/ 13951324 w 34"/>
                  <a:gd name="T9" fmla="*/ 96046202 h 15"/>
                  <a:gd name="T10" fmla="*/ 0 w 34"/>
                  <a:gd name="T11" fmla="*/ 137210976 h 15"/>
                  <a:gd name="T12" fmla="*/ 390666941 w 34"/>
                  <a:gd name="T13" fmla="*/ 205816465 h 15"/>
                  <a:gd name="T14" fmla="*/ 404622000 w 34"/>
                  <a:gd name="T15" fmla="*/ 205816465 h 15"/>
                  <a:gd name="T16" fmla="*/ 474382353 w 34"/>
                  <a:gd name="T17" fmla="*/ 150931333 h 15"/>
                  <a:gd name="T18" fmla="*/ 460431029 w 34"/>
                  <a:gd name="T19" fmla="*/ 96046202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0" name="Freeform 878"/>
              <p:cNvSpPr>
                <a:spLocks noChangeArrowheads="1"/>
              </p:cNvSpPr>
              <p:nvPr/>
            </p:nvSpPr>
            <p:spPr bwMode="auto">
              <a:xfrm>
                <a:off x="585788" y="304800"/>
                <a:ext cx="93663" cy="127000"/>
              </a:xfrm>
              <a:custGeom>
                <a:avLst/>
                <a:gdLst>
                  <a:gd name="T0" fmla="*/ 84218023 w 25"/>
                  <a:gd name="T1" fmla="*/ 27906382 h 34"/>
                  <a:gd name="T2" fmla="*/ 56145349 w 25"/>
                  <a:gd name="T3" fmla="*/ 0 h 34"/>
                  <a:gd name="T4" fmla="*/ 42110885 w 25"/>
                  <a:gd name="T5" fmla="*/ 41857706 h 34"/>
                  <a:gd name="T6" fmla="*/ 14038210 w 25"/>
                  <a:gd name="T7" fmla="*/ 97666735 h 34"/>
                  <a:gd name="T8" fmla="*/ 0 w 25"/>
                  <a:gd name="T9" fmla="*/ 139524441 h 34"/>
                  <a:gd name="T10" fmla="*/ 224581395 w 25"/>
                  <a:gd name="T11" fmla="*/ 446475971 h 34"/>
                  <a:gd name="T12" fmla="*/ 266692280 w 25"/>
                  <a:gd name="T13" fmla="*/ 474382353 h 34"/>
                  <a:gd name="T14" fmla="*/ 280726744 w 25"/>
                  <a:gd name="T15" fmla="*/ 474382353 h 34"/>
                  <a:gd name="T16" fmla="*/ 308799418 w 25"/>
                  <a:gd name="T17" fmla="*/ 460431029 h 34"/>
                  <a:gd name="T18" fmla="*/ 336872092 w 25"/>
                  <a:gd name="T19" fmla="*/ 418573324 h 34"/>
                  <a:gd name="T20" fmla="*/ 336872092 w 25"/>
                  <a:gd name="T21" fmla="*/ 376715618 h 34"/>
                  <a:gd name="T22" fmla="*/ 84218023 w 25"/>
                  <a:gd name="T23" fmla="*/ 2790638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1" name="Freeform 879"/>
              <p:cNvSpPr>
                <a:spLocks noChangeArrowheads="1"/>
              </p:cNvSpPr>
              <p:nvPr/>
            </p:nvSpPr>
            <p:spPr bwMode="auto">
              <a:xfrm>
                <a:off x="15875" y="71437"/>
                <a:ext cx="112713" cy="101600"/>
              </a:xfrm>
              <a:custGeom>
                <a:avLst/>
                <a:gdLst>
                  <a:gd name="T0" fmla="*/ 28230849 w 30"/>
                  <a:gd name="T1" fmla="*/ 127440267 h 27"/>
                  <a:gd name="T2" fmla="*/ 381127738 w 30"/>
                  <a:gd name="T3" fmla="*/ 382317037 h 27"/>
                  <a:gd name="T4" fmla="*/ 395243163 w 30"/>
                  <a:gd name="T5" fmla="*/ 382317037 h 27"/>
                  <a:gd name="T6" fmla="*/ 395243163 w 30"/>
                  <a:gd name="T7" fmla="*/ 339836948 h 27"/>
                  <a:gd name="T8" fmla="*/ 409358588 w 30"/>
                  <a:gd name="T9" fmla="*/ 283196830 h 27"/>
                  <a:gd name="T10" fmla="*/ 423474012 w 30"/>
                  <a:gd name="T11" fmla="*/ 240716741 h 27"/>
                  <a:gd name="T12" fmla="*/ 112927155 w 30"/>
                  <a:gd name="T13" fmla="*/ 14160030 h 27"/>
                  <a:gd name="T14" fmla="*/ 14115425 w 30"/>
                  <a:gd name="T15" fmla="*/ 42480089 h 27"/>
                  <a:gd name="T16" fmla="*/ 0 w 30"/>
                  <a:gd name="T17" fmla="*/ 84960178 h 27"/>
                  <a:gd name="T18" fmla="*/ 28230849 w 30"/>
                  <a:gd name="T19" fmla="*/ 127440267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2" name="Freeform 880"/>
              <p:cNvSpPr>
                <a:spLocks noChangeArrowheads="1"/>
              </p:cNvSpPr>
              <p:nvPr/>
            </p:nvSpPr>
            <p:spPr bwMode="auto">
              <a:xfrm>
                <a:off x="0" y="225425"/>
                <a:ext cx="120650" cy="55563"/>
              </a:xfrm>
              <a:custGeom>
                <a:avLst/>
                <a:gdLst>
                  <a:gd name="T0" fmla="*/ 454888203 w 32"/>
                  <a:gd name="T1" fmla="*/ 96046202 h 15"/>
                  <a:gd name="T2" fmla="*/ 440674125 w 32"/>
                  <a:gd name="T3" fmla="*/ 41164775 h 15"/>
                  <a:gd name="T4" fmla="*/ 440674125 w 32"/>
                  <a:gd name="T5" fmla="*/ 0 h 15"/>
                  <a:gd name="T6" fmla="*/ 56860083 w 32"/>
                  <a:gd name="T7" fmla="*/ 68605488 h 15"/>
                  <a:gd name="T8" fmla="*/ 14214078 w 32"/>
                  <a:gd name="T9" fmla="*/ 96046202 h 15"/>
                  <a:gd name="T10" fmla="*/ 0 w 32"/>
                  <a:gd name="T11" fmla="*/ 150931333 h 15"/>
                  <a:gd name="T12" fmla="*/ 71077931 w 32"/>
                  <a:gd name="T13" fmla="*/ 205816465 h 15"/>
                  <a:gd name="T14" fmla="*/ 71077931 w 32"/>
                  <a:gd name="T15" fmla="*/ 205816465 h 15"/>
                  <a:gd name="T16" fmla="*/ 454888203 w 32"/>
                  <a:gd name="T17" fmla="*/ 137210976 h 15"/>
                  <a:gd name="T18" fmla="*/ 454888203 w 32"/>
                  <a:gd name="T19" fmla="*/ 96046202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3" name="Freeform 881"/>
              <p:cNvSpPr>
                <a:spLocks noChangeArrowheads="1"/>
              </p:cNvSpPr>
              <p:nvPr/>
            </p:nvSpPr>
            <p:spPr bwMode="auto">
              <a:xfrm>
                <a:off x="60325" y="307975"/>
                <a:ext cx="90488" cy="123825"/>
              </a:xfrm>
              <a:custGeom>
                <a:avLst/>
                <a:gdLst>
                  <a:gd name="T0" fmla="*/ 298523682 w 24"/>
                  <a:gd name="T1" fmla="*/ 28160807 h 33"/>
                  <a:gd name="T2" fmla="*/ 284309526 w 24"/>
                  <a:gd name="T3" fmla="*/ 0 h 33"/>
                  <a:gd name="T4" fmla="*/ 255877442 w 24"/>
                  <a:gd name="T5" fmla="*/ 14078527 h 33"/>
                  <a:gd name="T6" fmla="*/ 14214157 w 24"/>
                  <a:gd name="T7" fmla="*/ 366067975 h 33"/>
                  <a:gd name="T8" fmla="*/ 0 w 24"/>
                  <a:gd name="T9" fmla="*/ 408307309 h 33"/>
                  <a:gd name="T10" fmla="*/ 28432084 w 24"/>
                  <a:gd name="T11" fmla="*/ 450546643 h 33"/>
                  <a:gd name="T12" fmla="*/ 71078324 w 24"/>
                  <a:gd name="T13" fmla="*/ 464625170 h 33"/>
                  <a:gd name="T14" fmla="*/ 85292481 w 24"/>
                  <a:gd name="T15" fmla="*/ 464625170 h 33"/>
                  <a:gd name="T16" fmla="*/ 127938721 w 24"/>
                  <a:gd name="T17" fmla="*/ 436464364 h 33"/>
                  <a:gd name="T18" fmla="*/ 341169923 w 24"/>
                  <a:gd name="T19" fmla="*/ 140796530 h 33"/>
                  <a:gd name="T20" fmla="*/ 326955766 w 24"/>
                  <a:gd name="T21" fmla="*/ 98557195 h 33"/>
                  <a:gd name="T22" fmla="*/ 298523682 w 24"/>
                  <a:gd name="T23" fmla="*/ 28160807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4" name="Freeform 882"/>
              <p:cNvSpPr>
                <a:spLocks noEditPoints="1" noChangeArrowheads="1"/>
              </p:cNvSpPr>
              <p:nvPr/>
            </p:nvSpPr>
            <p:spPr bwMode="auto">
              <a:xfrm>
                <a:off x="158750" y="0"/>
                <a:ext cx="419100" cy="506413"/>
              </a:xfrm>
              <a:custGeom>
                <a:avLst/>
                <a:gdLst>
                  <a:gd name="T0" fmla="*/ 784128616 w 112"/>
                  <a:gd name="T1" fmla="*/ 0 h 135"/>
                  <a:gd name="T2" fmla="*/ 0 w 112"/>
                  <a:gd name="T3" fmla="*/ 788008638 h 135"/>
                  <a:gd name="T4" fmla="*/ 238037574 w 112"/>
                  <a:gd name="T5" fmla="*/ 1421227453 h 135"/>
                  <a:gd name="T6" fmla="*/ 252040004 w 112"/>
                  <a:gd name="T7" fmla="*/ 1421227453 h 135"/>
                  <a:gd name="T8" fmla="*/ 420069169 w 112"/>
                  <a:gd name="T9" fmla="*/ 1801160993 h 135"/>
                  <a:gd name="T10" fmla="*/ 518086181 w 112"/>
                  <a:gd name="T11" fmla="*/ 1899660197 h 135"/>
                  <a:gd name="T12" fmla="*/ 1036168621 w 112"/>
                  <a:gd name="T13" fmla="*/ 1899660197 h 135"/>
                  <a:gd name="T14" fmla="*/ 1036168621 w 112"/>
                  <a:gd name="T15" fmla="*/ 1899660197 h 135"/>
                  <a:gd name="T16" fmla="*/ 1078175912 w 112"/>
                  <a:gd name="T17" fmla="*/ 1885589418 h 135"/>
                  <a:gd name="T18" fmla="*/ 1134185633 w 112"/>
                  <a:gd name="T19" fmla="*/ 1801160993 h 135"/>
                  <a:gd name="T20" fmla="*/ 1316217228 w 112"/>
                  <a:gd name="T21" fmla="*/ 1421227453 h 135"/>
                  <a:gd name="T22" fmla="*/ 1330219658 w 112"/>
                  <a:gd name="T23" fmla="*/ 1407156674 h 135"/>
                  <a:gd name="T24" fmla="*/ 1568257232 w 112"/>
                  <a:gd name="T25" fmla="*/ 788008638 h 135"/>
                  <a:gd name="T26" fmla="*/ 784128616 w 112"/>
                  <a:gd name="T27" fmla="*/ 0 h 135"/>
                  <a:gd name="T28" fmla="*/ 1162190494 w 112"/>
                  <a:gd name="T29" fmla="*/ 1308653719 h 135"/>
                  <a:gd name="T30" fmla="*/ 1148188063 w 112"/>
                  <a:gd name="T31" fmla="*/ 1322724498 h 135"/>
                  <a:gd name="T32" fmla="*/ 952157780 w 112"/>
                  <a:gd name="T33" fmla="*/ 1702658037 h 135"/>
                  <a:gd name="T34" fmla="*/ 602097021 w 112"/>
                  <a:gd name="T35" fmla="*/ 1702658037 h 135"/>
                  <a:gd name="T36" fmla="*/ 406066738 w 112"/>
                  <a:gd name="T37" fmla="*/ 1308653719 h 135"/>
                  <a:gd name="T38" fmla="*/ 392064308 w 112"/>
                  <a:gd name="T39" fmla="*/ 1308653719 h 135"/>
                  <a:gd name="T40" fmla="*/ 196034025 w 112"/>
                  <a:gd name="T41" fmla="*/ 788008638 h 135"/>
                  <a:gd name="T42" fmla="*/ 784128616 w 112"/>
                  <a:gd name="T43" fmla="*/ 197002159 h 135"/>
                  <a:gd name="T44" fmla="*/ 1372226949 w 112"/>
                  <a:gd name="T45" fmla="*/ 788008638 h 135"/>
                  <a:gd name="T46" fmla="*/ 1162190494 w 112"/>
                  <a:gd name="T47" fmla="*/ 1308653719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sp>
            <p:nvSpPr>
              <p:cNvPr id="15" name="Freeform 883"/>
              <p:cNvSpPr>
                <a:spLocks noChangeArrowheads="1"/>
              </p:cNvSpPr>
              <p:nvPr/>
            </p:nvSpPr>
            <p:spPr bwMode="auto">
              <a:xfrm>
                <a:off x="288925" y="547687"/>
                <a:ext cx="158750" cy="142875"/>
              </a:xfrm>
              <a:custGeom>
                <a:avLst/>
                <a:gdLst>
                  <a:gd name="T0" fmla="*/ 514315982 w 42"/>
                  <a:gd name="T1" fmla="*/ 0 h 38"/>
                  <a:gd name="T2" fmla="*/ 71433720 w 42"/>
                  <a:gd name="T3" fmla="*/ 0 h 38"/>
                  <a:gd name="T4" fmla="*/ 0 w 42"/>
                  <a:gd name="T5" fmla="*/ 84818872 h 38"/>
                  <a:gd name="T6" fmla="*/ 0 w 42"/>
                  <a:gd name="T7" fmla="*/ 381686803 h 38"/>
                  <a:gd name="T8" fmla="*/ 71433720 w 42"/>
                  <a:gd name="T9" fmla="*/ 466509434 h 38"/>
                  <a:gd name="T10" fmla="*/ 142867440 w 42"/>
                  <a:gd name="T11" fmla="*/ 466509434 h 38"/>
                  <a:gd name="T12" fmla="*/ 185726161 w 42"/>
                  <a:gd name="T13" fmla="*/ 508916990 h 38"/>
                  <a:gd name="T14" fmla="*/ 242872381 w 42"/>
                  <a:gd name="T15" fmla="*/ 537191201 h 38"/>
                  <a:gd name="T16" fmla="*/ 342877321 w 42"/>
                  <a:gd name="T17" fmla="*/ 537191201 h 38"/>
                  <a:gd name="T18" fmla="*/ 400023542 w 42"/>
                  <a:gd name="T19" fmla="*/ 508916990 h 38"/>
                  <a:gd name="T20" fmla="*/ 442886042 w 42"/>
                  <a:gd name="T21" fmla="*/ 466509434 h 38"/>
                  <a:gd name="T22" fmla="*/ 514315982 w 42"/>
                  <a:gd name="T23" fmla="*/ 466509434 h 38"/>
                  <a:gd name="T24" fmla="*/ 600037202 w 42"/>
                  <a:gd name="T25" fmla="*/ 381686803 h 38"/>
                  <a:gd name="T26" fmla="*/ 600037202 w 42"/>
                  <a:gd name="T27" fmla="*/ 84818872 h 38"/>
                  <a:gd name="T28" fmla="*/ 514315982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panose="020B0604020202020204" pitchFamily="34" charset="0"/>
                  <a:buNone/>
                  <a:defRPr/>
                </a:pPr>
                <a:endParaRPr lang="zh-CN" altLang="en-US" noProof="1">
                  <a:solidFill>
                    <a:prstClr val="black"/>
                  </a:solidFill>
                </a:endParaRPr>
              </a:p>
            </p:txBody>
          </p:sp>
        </p:grpSp>
        <p:sp>
          <p:nvSpPr>
            <p:cNvPr id="25607" name="文本框 29"/>
            <p:cNvSpPr txBox="1">
              <a:spLocks noChangeArrowheads="1"/>
            </p:cNvSpPr>
            <p:nvPr/>
          </p:nvSpPr>
          <p:spPr bwMode="auto">
            <a:xfrm>
              <a:off x="1717" y="1974"/>
              <a:ext cx="1865"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200">
                  <a:solidFill>
                    <a:srgbClr val="E72D8B"/>
                  </a:solidFill>
                  <a:latin typeface="黑体" panose="02010609060101010101" pitchFamily="49" charset="-122"/>
                  <a:ea typeface="黑体" panose="02010609060101010101" pitchFamily="49" charset="-122"/>
                </a:rPr>
                <a:t>问题</a:t>
              </a:r>
              <a:endParaRPr lang="zh-CN" altLang="en-US" sz="3200">
                <a:solidFill>
                  <a:srgbClr val="E72D8B"/>
                </a:solidFill>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2"/>
          <p:cNvGraphicFramePr>
            <a:graphicFrameLocks noGrp="1"/>
          </p:cNvGraphicFramePr>
          <p:nvPr/>
        </p:nvGraphicFramePr>
        <p:xfrm>
          <a:off x="576263" y="931863"/>
          <a:ext cx="7991476" cy="3727449"/>
        </p:xfrm>
        <a:graphic>
          <a:graphicData uri="http://schemas.openxmlformats.org/drawingml/2006/table">
            <a:tbl>
              <a:tblPr firstRow="1" bandRow="1">
                <a:tableStyleId>{5C22544A-7EE6-4342-B048-85BDC9FD1C3A}</a:tableStyleId>
              </a:tblPr>
              <a:tblGrid>
                <a:gridCol w="1619473"/>
                <a:gridCol w="2376265"/>
                <a:gridCol w="2520279"/>
                <a:gridCol w="1475459"/>
              </a:tblGrid>
              <a:tr h="670761">
                <a:tc>
                  <a:txBody>
                    <a:bodyPr/>
                    <a:lstStyle/>
                    <a:p>
                      <a:pPr algn="ct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名称</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E72D8B"/>
                    </a:solidFill>
                  </a:tcPr>
                </a:tc>
                <a:tc>
                  <a:txBody>
                    <a:bodyPr/>
                    <a:lstStyle/>
                    <a:p>
                      <a:pPr algn="ct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图形及条件</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E72D8B"/>
                    </a:solidFill>
                  </a:tcPr>
                </a:tc>
                <a:tc>
                  <a:txBody>
                    <a:bodyPr/>
                    <a:lstStyle/>
                    <a:p>
                      <a:pPr algn="ct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表面积</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E72D8B"/>
                    </a:solidFill>
                  </a:tcPr>
                </a:tc>
                <a:tc>
                  <a:txBody>
                    <a:bodyPr/>
                    <a:lstStyle/>
                    <a:p>
                      <a:pPr algn="ct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体积</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E72D8B"/>
                    </a:solidFill>
                  </a:tcPr>
                </a:tc>
              </a:tr>
              <a:tr h="1528344">
                <a:tc>
                  <a:txBody>
                    <a:bodyPr/>
                    <a:lstStyle/>
                    <a:p>
                      <a:pPr algn="ct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长方体</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chemeClr val="accent4">
                        <a:lumMod val="20000"/>
                        <a:lumOff val="80000"/>
                      </a:schemeClr>
                    </a:solidFill>
                  </a:tcPr>
                </a:tc>
                <a:tc>
                  <a:txBody>
                    <a:bodyPr/>
                    <a:lstStyle/>
                    <a:p>
                      <a:pPr algn="ct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chemeClr val="accent4">
                        <a:lumMod val="20000"/>
                        <a:lumOff val="80000"/>
                      </a:schemeClr>
                    </a:solidFill>
                  </a:tcPr>
                </a:tc>
                <a:tc>
                  <a:txBody>
                    <a:bodyPr/>
                    <a:lstStyle/>
                    <a:p>
                      <a:pPr algn="l"/>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S=</a:t>
                      </a:r>
                      <a:endParaRPr lang="zh-CN" altLang="en-US" sz="2800" b="1" i="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V=</a:t>
                      </a:r>
                      <a:endParaRPr lang="zh-CN" altLang="en-US" sz="2800" b="1" i="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chemeClr val="accent4">
                        <a:lumMod val="20000"/>
                        <a:lumOff val="80000"/>
                      </a:schemeClr>
                    </a:solidFill>
                  </a:tcPr>
                </a:tc>
              </a:tr>
              <a:tr h="1528344">
                <a:tc>
                  <a:txBody>
                    <a:bodyPr/>
                    <a:lstStyle/>
                    <a:p>
                      <a:pPr algn="ct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正方体</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FAD6E8"/>
                    </a:solidFill>
                  </a:tcPr>
                </a:tc>
                <a:tc>
                  <a:txBody>
                    <a:bodyPr/>
                    <a:lstStyle/>
                    <a:p>
                      <a:pPr algn="ctr"/>
                      <a:endParaRPr lang="zh-CN" altLang="en-US" sz="2800" b="1">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FAD6E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S=</a:t>
                      </a:r>
                      <a:endParaRPr lang="zh-CN" altLang="en-US" sz="2800" b="1" i="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FAD6E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V=</a:t>
                      </a:r>
                      <a:endParaRPr lang="zh-CN" altLang="en-US" sz="2800" b="1" i="1" dirty="0">
                        <a:latin typeface="Times New Roman" panose="02020603050405020304" pitchFamily="18" charset="0"/>
                        <a:ea typeface="楷体" panose="02010609060101010101" pitchFamily="49" charset="-122"/>
                        <a:cs typeface="Times New Roman" panose="02020603050405020304" pitchFamily="18" charset="0"/>
                      </a:endParaRPr>
                    </a:p>
                  </a:txBody>
                  <a:tcPr marL="91424" marR="91424" marT="45714" marB="45714" anchor="ctr">
                    <a:solidFill>
                      <a:srgbClr val="FAD6E8"/>
                    </a:solidFill>
                  </a:tcPr>
                </a:tc>
              </a:tr>
            </a:tbl>
          </a:graphicData>
        </a:graphic>
      </p:graphicFrame>
      <p:sp>
        <p:nvSpPr>
          <p:cNvPr id="26648" name="文本框 1"/>
          <p:cNvSpPr txBox="1">
            <a:spLocks noChangeArrowheads="1"/>
          </p:cNvSpPr>
          <p:nvPr/>
        </p:nvSpPr>
        <p:spPr bwMode="auto">
          <a:xfrm>
            <a:off x="625475" y="342491"/>
            <a:ext cx="2722389"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4. </a:t>
            </a:r>
            <a:r>
              <a:rPr lang="zh-CN" altLang="en-US" sz="3000" b="1" dirty="0">
                <a:solidFill>
                  <a:srgbClr val="000000"/>
                </a:solidFill>
                <a:latin typeface="Times New Roman" panose="02020603050405020304" pitchFamily="18" charset="0"/>
                <a:ea typeface="黑体" panose="02010609060101010101" pitchFamily="49" charset="-122"/>
              </a:rPr>
              <a:t>填写下表。</a:t>
            </a:r>
            <a:r>
              <a:rPr lang="en-US" altLang="zh-CN" sz="3000" b="1" dirty="0">
                <a:solidFill>
                  <a:srgbClr val="000000"/>
                </a:solidFill>
                <a:latin typeface="Times New Roman" panose="02020603050405020304" pitchFamily="18" charset="0"/>
                <a:ea typeface="黑体" panose="02010609060101010101" pitchFamily="49" charset="-122"/>
              </a:rPr>
              <a:t> </a:t>
            </a:r>
            <a:endParaRPr lang="zh-CN" altLang="en-US" sz="3000" b="1" dirty="0">
              <a:solidFill>
                <a:srgbClr val="000000"/>
              </a:solidFill>
              <a:latin typeface="Times New Roman" panose="02020603050405020304" pitchFamily="18" charset="0"/>
              <a:ea typeface="黑体" panose="02010609060101010101" pitchFamily="49" charset="-122"/>
            </a:endParaRPr>
          </a:p>
        </p:txBody>
      </p:sp>
      <p:graphicFrame>
        <p:nvGraphicFramePr>
          <p:cNvPr id="4" name="对象 3"/>
          <p:cNvGraphicFramePr>
            <a:graphicFrameLocks noChangeAspect="1"/>
          </p:cNvGraphicFramePr>
          <p:nvPr/>
        </p:nvGraphicFramePr>
        <p:xfrm>
          <a:off x="4603750" y="2506663"/>
          <a:ext cx="2454275" cy="561975"/>
        </p:xfrm>
        <a:graphic>
          <a:graphicData uri="http://schemas.openxmlformats.org/presentationml/2006/ole">
            <mc:AlternateContent xmlns:mc="http://schemas.openxmlformats.org/markup-compatibility/2006">
              <mc:Choice xmlns:v="urn:schemas-microsoft-com:vml" Requires="v">
                <p:oleObj spid="_x0000_s3078" name="Equation" r:id="rId1" imgW="1116965" imgH="254000" progId="Equation.DSMT4">
                  <p:embed/>
                </p:oleObj>
              </mc:Choice>
              <mc:Fallback>
                <p:oleObj name="Equation" r:id="rId1" imgW="1116965" imgH="254000" progId="Equation.DSMT4">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0" y="2506663"/>
                        <a:ext cx="2454275" cy="561975"/>
                      </a:xfrm>
                      <a:prstGeom prst="rect">
                        <a:avLst/>
                      </a:prstGeom>
                      <a:noFill/>
                      <a:ln>
                        <a:noFill/>
                      </a:ln>
                    </p:spPr>
                  </p:pic>
                </p:oleObj>
              </mc:Fallback>
            </mc:AlternateContent>
          </a:graphicData>
        </a:graphic>
      </p:graphicFrame>
      <p:graphicFrame>
        <p:nvGraphicFramePr>
          <p:cNvPr id="5" name="对象 4"/>
          <p:cNvGraphicFramePr>
            <a:graphicFrameLocks noChangeAspect="1"/>
          </p:cNvGraphicFramePr>
          <p:nvPr/>
        </p:nvGraphicFramePr>
        <p:xfrm>
          <a:off x="7702550" y="2124075"/>
          <a:ext cx="663575" cy="427038"/>
        </p:xfrm>
        <a:graphic>
          <a:graphicData uri="http://schemas.openxmlformats.org/presentationml/2006/ole">
            <mc:AlternateContent xmlns:mc="http://schemas.openxmlformats.org/markup-compatibility/2006">
              <mc:Choice xmlns:v="urn:schemas-microsoft-com:vml" Requires="v">
                <p:oleObj spid="_x0000_s3079" name="Equation" r:id="rId3" imgW="279400" imgH="177800" progId="Equation.DSMT4">
                  <p:embed/>
                </p:oleObj>
              </mc:Choice>
              <mc:Fallback>
                <p:oleObj name="Equation" r:id="rId3" imgW="279400" imgH="177800" progId="Equation.DSMT4">
                  <p:embed/>
                  <p:pic>
                    <p:nvPicPr>
                      <p:cNvPr id="0" name="对象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2550" y="2124075"/>
                        <a:ext cx="6635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对象 5"/>
          <p:cNvGraphicFramePr>
            <a:graphicFrameLocks noChangeAspect="1"/>
          </p:cNvGraphicFramePr>
          <p:nvPr/>
        </p:nvGraphicFramePr>
        <p:xfrm>
          <a:off x="5068888" y="3635375"/>
          <a:ext cx="646112" cy="519113"/>
        </p:xfrm>
        <a:graphic>
          <a:graphicData uri="http://schemas.openxmlformats.org/presentationml/2006/ole">
            <mc:AlternateContent xmlns:mc="http://schemas.openxmlformats.org/markup-compatibility/2006">
              <mc:Choice xmlns:v="urn:schemas-microsoft-com:vml" Requires="v">
                <p:oleObj spid="_x0000_s3080" name="Equation" r:id="rId5" imgW="254000" imgH="203200" progId="Equation.DSMT4">
                  <p:embed/>
                </p:oleObj>
              </mc:Choice>
              <mc:Fallback>
                <p:oleObj name="Equation" r:id="rId5" imgW="254000" imgH="203200" progId="Equation.DSMT4">
                  <p:embed/>
                  <p:pic>
                    <p:nvPicPr>
                      <p:cNvPr id="0" name="对象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8888" y="3635375"/>
                        <a:ext cx="6461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对象 7"/>
          <p:cNvGraphicFramePr>
            <a:graphicFrameLocks noChangeAspect="1"/>
          </p:cNvGraphicFramePr>
          <p:nvPr/>
        </p:nvGraphicFramePr>
        <p:xfrm>
          <a:off x="7740650" y="3582988"/>
          <a:ext cx="461963" cy="530225"/>
        </p:xfrm>
        <a:graphic>
          <a:graphicData uri="http://schemas.openxmlformats.org/presentationml/2006/ole">
            <mc:AlternateContent xmlns:mc="http://schemas.openxmlformats.org/markup-compatibility/2006">
              <mc:Choice xmlns:v="urn:schemas-microsoft-com:vml" Requires="v">
                <p:oleObj spid="_x0000_s3081" name="Equation" r:id="rId7" imgW="177800" imgH="203200" progId="Equation.DSMT4">
                  <p:embed/>
                </p:oleObj>
              </mc:Choice>
              <mc:Fallback>
                <p:oleObj name="Equation" r:id="rId7" imgW="177800" imgH="203200" progId="Equation.DSMT4">
                  <p:embed/>
                  <p:pic>
                    <p:nvPicPr>
                      <p:cNvPr id="0" name="对象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0650" y="3582988"/>
                        <a:ext cx="46196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立方体 6"/>
          <p:cNvSpPr/>
          <p:nvPr/>
        </p:nvSpPr>
        <p:spPr>
          <a:xfrm>
            <a:off x="2500313" y="1968500"/>
            <a:ext cx="1538287" cy="890588"/>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654" name="文本框 1"/>
          <p:cNvSpPr txBox="1">
            <a:spLocks noChangeArrowheads="1"/>
          </p:cNvSpPr>
          <p:nvPr/>
        </p:nvSpPr>
        <p:spPr bwMode="auto">
          <a:xfrm>
            <a:off x="2944813" y="2451100"/>
            <a:ext cx="6492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400" b="1" i="1">
                <a:solidFill>
                  <a:srgbClr val="000000"/>
                </a:solidFill>
                <a:latin typeface="Times New Roman" panose="02020603050405020304" pitchFamily="18" charset="0"/>
                <a:ea typeface="黑体" panose="02010609060101010101" pitchFamily="49" charset="-122"/>
              </a:rPr>
              <a:t>a</a:t>
            </a:r>
            <a:endParaRPr lang="en-US" altLang="zh-CN" sz="2400" b="1" i="1">
              <a:solidFill>
                <a:srgbClr val="000000"/>
              </a:solidFill>
              <a:latin typeface="Times New Roman" panose="02020603050405020304" pitchFamily="18" charset="0"/>
              <a:ea typeface="黑体" panose="02010609060101010101" pitchFamily="49" charset="-122"/>
            </a:endParaRPr>
          </a:p>
        </p:txBody>
      </p:sp>
      <p:sp>
        <p:nvSpPr>
          <p:cNvPr id="26655" name="文本框 1"/>
          <p:cNvSpPr txBox="1">
            <a:spLocks noChangeArrowheads="1"/>
          </p:cNvSpPr>
          <p:nvPr/>
        </p:nvSpPr>
        <p:spPr bwMode="auto">
          <a:xfrm>
            <a:off x="3924300" y="2593975"/>
            <a:ext cx="64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400" b="1" i="1">
                <a:solidFill>
                  <a:srgbClr val="000000"/>
                </a:solidFill>
                <a:latin typeface="Times New Roman" panose="02020603050405020304" pitchFamily="18" charset="0"/>
                <a:ea typeface="黑体" panose="02010609060101010101" pitchFamily="49" charset="-122"/>
              </a:rPr>
              <a:t>b</a:t>
            </a:r>
            <a:endParaRPr lang="en-US" altLang="zh-CN" sz="2400" b="1" i="1">
              <a:solidFill>
                <a:srgbClr val="000000"/>
              </a:solidFill>
              <a:latin typeface="Times New Roman" panose="02020603050405020304" pitchFamily="18" charset="0"/>
              <a:ea typeface="黑体" panose="02010609060101010101" pitchFamily="49" charset="-122"/>
            </a:endParaRPr>
          </a:p>
        </p:txBody>
      </p:sp>
      <p:sp>
        <p:nvSpPr>
          <p:cNvPr id="26656" name="文本框 1"/>
          <p:cNvSpPr txBox="1">
            <a:spLocks noChangeArrowheads="1"/>
          </p:cNvSpPr>
          <p:nvPr/>
        </p:nvSpPr>
        <p:spPr bwMode="auto">
          <a:xfrm>
            <a:off x="4067175" y="2028825"/>
            <a:ext cx="647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400" b="1" i="1">
                <a:solidFill>
                  <a:srgbClr val="000000"/>
                </a:solidFill>
                <a:latin typeface="Times New Roman" panose="02020603050405020304" pitchFamily="18" charset="0"/>
                <a:ea typeface="黑体" panose="02010609060101010101" pitchFamily="49" charset="-122"/>
              </a:rPr>
              <a:t>h</a:t>
            </a:r>
            <a:endParaRPr lang="en-US" altLang="zh-CN" sz="2400" b="1" i="1">
              <a:solidFill>
                <a:srgbClr val="000000"/>
              </a:solidFill>
              <a:latin typeface="Times New Roman" panose="02020603050405020304" pitchFamily="18" charset="0"/>
              <a:ea typeface="黑体" panose="02010609060101010101" pitchFamily="49" charset="-122"/>
            </a:endParaRPr>
          </a:p>
        </p:txBody>
      </p:sp>
      <p:sp>
        <p:nvSpPr>
          <p:cNvPr id="14" name="立方体 13"/>
          <p:cNvSpPr/>
          <p:nvPr/>
        </p:nvSpPr>
        <p:spPr>
          <a:xfrm>
            <a:off x="2587625" y="3394075"/>
            <a:ext cx="1006475" cy="892175"/>
          </a:xfrm>
          <a:prstGeom prst="cub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6658" name="文本框 1"/>
          <p:cNvSpPr txBox="1">
            <a:spLocks noChangeArrowheads="1"/>
          </p:cNvSpPr>
          <p:nvPr/>
        </p:nvSpPr>
        <p:spPr bwMode="auto">
          <a:xfrm>
            <a:off x="2838450" y="3895725"/>
            <a:ext cx="64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400" b="1" i="1">
                <a:solidFill>
                  <a:srgbClr val="000000"/>
                </a:solidFill>
                <a:latin typeface="Times New Roman" panose="02020603050405020304" pitchFamily="18" charset="0"/>
                <a:ea typeface="黑体" panose="02010609060101010101" pitchFamily="49" charset="-122"/>
              </a:rPr>
              <a:t>a</a:t>
            </a:r>
            <a:endParaRPr lang="en-US" altLang="zh-CN" sz="2400" b="1" i="1">
              <a:solidFill>
                <a:srgbClr val="000000"/>
              </a:solidFill>
              <a:latin typeface="Times New Roman" panose="02020603050405020304" pitchFamily="18" charset="0"/>
              <a:ea typeface="黑体" panose="02010609060101010101" pitchFamily="49" charset="-122"/>
            </a:endParaRPr>
          </a:p>
        </p:txBody>
      </p:sp>
      <p:sp>
        <p:nvSpPr>
          <p:cNvPr id="26659" name="文本框 1"/>
          <p:cNvSpPr txBox="1">
            <a:spLocks noChangeArrowheads="1"/>
          </p:cNvSpPr>
          <p:nvPr/>
        </p:nvSpPr>
        <p:spPr bwMode="auto">
          <a:xfrm>
            <a:off x="3390900" y="4003675"/>
            <a:ext cx="64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400" b="1" i="1">
                <a:solidFill>
                  <a:srgbClr val="000000"/>
                </a:solidFill>
                <a:latin typeface="Times New Roman" panose="02020603050405020304" pitchFamily="18" charset="0"/>
                <a:ea typeface="黑体" panose="02010609060101010101" pitchFamily="49" charset="-122"/>
              </a:rPr>
              <a:t>a</a:t>
            </a:r>
            <a:endParaRPr lang="en-US" altLang="zh-CN" sz="2400" b="1" i="1">
              <a:solidFill>
                <a:srgbClr val="000000"/>
              </a:solidFill>
              <a:latin typeface="Times New Roman" panose="02020603050405020304" pitchFamily="18" charset="0"/>
              <a:ea typeface="黑体" panose="02010609060101010101" pitchFamily="49" charset="-122"/>
            </a:endParaRPr>
          </a:p>
        </p:txBody>
      </p:sp>
      <p:sp>
        <p:nvSpPr>
          <p:cNvPr id="26660" name="文本框 1"/>
          <p:cNvSpPr txBox="1">
            <a:spLocks noChangeArrowheads="1"/>
          </p:cNvSpPr>
          <p:nvPr/>
        </p:nvSpPr>
        <p:spPr bwMode="auto">
          <a:xfrm>
            <a:off x="3563938" y="3427413"/>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en-US" altLang="zh-CN" sz="2400" b="1" i="1">
                <a:solidFill>
                  <a:srgbClr val="000000"/>
                </a:solidFill>
                <a:latin typeface="Times New Roman" panose="02020603050405020304" pitchFamily="18" charset="0"/>
                <a:ea typeface="黑体" panose="02010609060101010101" pitchFamily="49" charset="-122"/>
              </a:rPr>
              <a:t>a</a:t>
            </a:r>
            <a:endParaRPr lang="en-US" altLang="zh-CN" sz="2400" b="1" i="1">
              <a:solidFill>
                <a:srgbClr val="000000"/>
              </a:solidFill>
              <a:latin typeface="Times New Roman" panose="02020603050405020304" pitchFamily="18" charset="0"/>
              <a:ea typeface="黑体" panose="02010609060101010101" pitchFamily="49" charset="-122"/>
            </a:endParaRPr>
          </a:p>
        </p:txBody>
      </p:sp>
      <p:sp>
        <p:nvSpPr>
          <p:cNvPr id="3" name="文本框 2"/>
          <p:cNvSpPr txBox="1"/>
          <p:nvPr/>
        </p:nvSpPr>
        <p:spPr>
          <a:xfrm>
            <a:off x="4682703" y="467804"/>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P119 </a:t>
            </a:r>
            <a:r>
              <a:rPr lang="zh-CN" altLang="en-US" sz="1400" b="1" dirty="0">
                <a:solidFill>
                  <a:srgbClr val="EB535A"/>
                </a:solidFill>
              </a:rPr>
              <a:t>练习二十八 第</a:t>
            </a:r>
            <a:r>
              <a:rPr lang="en-US" altLang="zh-CN" sz="1400" b="1" dirty="0">
                <a:solidFill>
                  <a:srgbClr val="EB535A"/>
                </a:solidFill>
              </a:rPr>
              <a:t>11</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755650" y="771525"/>
            <a:ext cx="7632774"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5. </a:t>
            </a: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1</a:t>
            </a:r>
            <a:r>
              <a:rPr lang="zh-CN" altLang="en-US" sz="3000" b="1" dirty="0">
                <a:solidFill>
                  <a:srgbClr val="000000"/>
                </a:solidFill>
                <a:latin typeface="Times New Roman" panose="02020603050405020304" pitchFamily="18" charset="0"/>
                <a:ea typeface="黑体" panose="02010609060101010101" pitchFamily="49" charset="-122"/>
              </a:rPr>
              <a:t>）举例说明</a:t>
            </a:r>
            <a:r>
              <a:rPr lang="en-US" altLang="zh-CN" sz="3000" b="1" dirty="0">
                <a:solidFill>
                  <a:srgbClr val="000000"/>
                </a:solidFill>
                <a:latin typeface="Times New Roman" panose="02020603050405020304" pitchFamily="18" charset="0"/>
                <a:ea typeface="黑体" panose="02010609060101010101" pitchFamily="49" charset="-122"/>
              </a:rPr>
              <a:t>1cm</a:t>
            </a:r>
            <a:r>
              <a:rPr lang="en-US" altLang="zh-CN" sz="3000" b="1" baseline="30000" dirty="0">
                <a:solidFill>
                  <a:srgbClr val="000000"/>
                </a:solidFill>
                <a:latin typeface="Times New Roman" panose="02020603050405020304" pitchFamily="18" charset="0"/>
                <a:ea typeface="黑体" panose="02010609060101010101" pitchFamily="49" charset="-122"/>
              </a:rPr>
              <a:t>3</a:t>
            </a: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1dm</a:t>
            </a:r>
            <a:r>
              <a:rPr lang="en-US" altLang="zh-CN" sz="3000" b="1" baseline="30000" dirty="0">
                <a:solidFill>
                  <a:srgbClr val="000000"/>
                </a:solidFill>
                <a:latin typeface="Times New Roman" panose="02020603050405020304" pitchFamily="18" charset="0"/>
                <a:ea typeface="黑体" panose="02010609060101010101" pitchFamily="49" charset="-122"/>
              </a:rPr>
              <a:t>3</a:t>
            </a: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1m</a:t>
            </a:r>
            <a:r>
              <a:rPr lang="en-US" altLang="zh-CN" sz="3000" b="1" baseline="30000" dirty="0">
                <a:solidFill>
                  <a:srgbClr val="000000"/>
                </a:solidFill>
                <a:latin typeface="Times New Roman" panose="02020603050405020304" pitchFamily="18" charset="0"/>
                <a:ea typeface="黑体" panose="02010609060101010101" pitchFamily="49" charset="-122"/>
              </a:rPr>
              <a:t>3</a:t>
            </a:r>
            <a:r>
              <a:rPr lang="zh-CN" altLang="en-US" sz="3000" b="1" dirty="0">
                <a:solidFill>
                  <a:srgbClr val="000000"/>
                </a:solidFill>
                <a:latin typeface="Times New Roman" panose="02020603050405020304" pitchFamily="18" charset="0"/>
                <a:ea typeface="黑体" panose="02010609060101010101" pitchFamily="49" charset="-122"/>
              </a:rPr>
              <a:t>各有多</a:t>
            </a:r>
            <a:endParaRPr lang="en-US" altLang="zh-CN" sz="30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              </a:t>
            </a:r>
            <a:r>
              <a:rPr lang="zh-CN" altLang="en-US" sz="3000" b="1" dirty="0">
                <a:solidFill>
                  <a:srgbClr val="000000"/>
                </a:solidFill>
                <a:latin typeface="Times New Roman" panose="02020603050405020304" pitchFamily="18" charset="0"/>
                <a:ea typeface="黑体" panose="02010609060101010101" pitchFamily="49" charset="-122"/>
              </a:rPr>
              <a:t>大，</a:t>
            </a:r>
            <a:r>
              <a:rPr lang="en-US" altLang="zh-CN" sz="3000" b="1" dirty="0">
                <a:solidFill>
                  <a:srgbClr val="000000"/>
                </a:solidFill>
                <a:latin typeface="Times New Roman" panose="02020603050405020304" pitchFamily="18" charset="0"/>
                <a:ea typeface="黑体" panose="02010609060101010101" pitchFamily="49" charset="-122"/>
              </a:rPr>
              <a:t>1L</a:t>
            </a: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1mL</a:t>
            </a:r>
            <a:r>
              <a:rPr lang="zh-CN" altLang="en-US" sz="3000" b="1" dirty="0">
                <a:solidFill>
                  <a:srgbClr val="000000"/>
                </a:solidFill>
                <a:latin typeface="Times New Roman" panose="02020603050405020304" pitchFamily="18" charset="0"/>
                <a:ea typeface="黑体" panose="02010609060101010101" pitchFamily="49" charset="-122"/>
              </a:rPr>
              <a:t>的水大约有多少。</a:t>
            </a:r>
            <a:endParaRPr lang="zh-CN" altLang="en-US" sz="3000" b="1" dirty="0">
              <a:solidFill>
                <a:srgbClr val="000000"/>
              </a:solidFill>
              <a:latin typeface="Times New Roman" panose="02020603050405020304" pitchFamily="18" charset="0"/>
              <a:ea typeface="黑体" panose="02010609060101010101" pitchFamily="49" charset="-122"/>
            </a:endParaRPr>
          </a:p>
        </p:txBody>
      </p:sp>
      <p:grpSp>
        <p:nvGrpSpPr>
          <p:cNvPr id="13" name="组合 12"/>
          <p:cNvGrpSpPr/>
          <p:nvPr/>
        </p:nvGrpSpPr>
        <p:grpSpPr bwMode="auto">
          <a:xfrm>
            <a:off x="276225" y="1965325"/>
            <a:ext cx="2382838" cy="1993900"/>
            <a:chOff x="280618" y="2355726"/>
            <a:chExt cx="2384000" cy="1994628"/>
          </a:xfrm>
        </p:grpSpPr>
        <p:pic>
          <p:nvPicPr>
            <p:cNvPr id="27662" name="图片 4"/>
            <p:cNvPicPr>
              <a:picLocks noChangeAspect="1" noChangeArrowheads="1"/>
            </p:cNvPicPr>
            <p:nvPr/>
          </p:nvPicPr>
          <p:blipFill>
            <a:blip r:embed="rId1">
              <a:extLst>
                <a:ext uri="{28A0092B-C50C-407E-A947-70E740481C1C}">
                  <a14:useLocalDpi xmlns:a14="http://schemas.microsoft.com/office/drawing/2010/main" val="0"/>
                </a:ext>
              </a:extLst>
            </a:blip>
            <a:srcRect b="15427"/>
            <a:stretch>
              <a:fillRect/>
            </a:stretch>
          </p:blipFill>
          <p:spPr bwMode="auto">
            <a:xfrm>
              <a:off x="280618" y="2355726"/>
              <a:ext cx="2384000"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3" name="矩形 9"/>
            <p:cNvSpPr>
              <a:spLocks noChangeArrowheads="1"/>
            </p:cNvSpPr>
            <p:nvPr/>
          </p:nvSpPr>
          <p:spPr bwMode="auto">
            <a:xfrm>
              <a:off x="1001174" y="3827134"/>
              <a:ext cx="942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1cm</a:t>
              </a:r>
              <a:r>
                <a:rPr lang="en-US" altLang="zh-CN" sz="2800" b="1" baseline="30000">
                  <a:solidFill>
                    <a:srgbClr val="FF0000"/>
                  </a:solidFill>
                  <a:latin typeface="Times New Roman" panose="02020603050405020304" pitchFamily="18" charset="0"/>
                  <a:ea typeface="黑体" panose="02010609060101010101" pitchFamily="49" charset="-122"/>
                </a:rPr>
                <a:t>3</a:t>
              </a:r>
              <a:endParaRPr lang="zh-CN" altLang="en-US" sz="2800">
                <a:solidFill>
                  <a:srgbClr val="FF0000"/>
                </a:solidFill>
              </a:endParaRPr>
            </a:p>
          </p:txBody>
        </p:sp>
      </p:grpSp>
      <p:grpSp>
        <p:nvGrpSpPr>
          <p:cNvPr id="14" name="组合 13"/>
          <p:cNvGrpSpPr/>
          <p:nvPr/>
        </p:nvGrpSpPr>
        <p:grpSpPr bwMode="auto">
          <a:xfrm>
            <a:off x="2339975" y="2225675"/>
            <a:ext cx="1754188" cy="1939925"/>
            <a:chOff x="3059832" y="2452422"/>
            <a:chExt cx="1754926" cy="1939976"/>
          </a:xfrm>
        </p:grpSpPr>
        <p:pic>
          <p:nvPicPr>
            <p:cNvPr id="7" name="图片 6"/>
            <p:cNvPicPr>
              <a:picLocks noChangeAspect="1"/>
            </p:cNvPicPr>
            <p:nvPr/>
          </p:nvPicPr>
          <p:blipFill rotWithShape="1">
            <a:blip r:embed="rId2"/>
            <a:srcRect t="50000"/>
            <a:stretch>
              <a:fillRect/>
            </a:stretch>
          </p:blipFill>
          <p:spPr>
            <a:xfrm>
              <a:off x="3059832" y="2452422"/>
              <a:ext cx="1754926" cy="1318776"/>
            </a:xfrm>
            <a:prstGeom prst="rect">
              <a:avLst/>
            </a:prstGeom>
            <a:ln>
              <a:noFill/>
            </a:ln>
            <a:effectLst>
              <a:softEdge rad="112500"/>
            </a:effectLst>
          </p:spPr>
        </p:pic>
        <p:sp>
          <p:nvSpPr>
            <p:cNvPr id="27661" name="矩形 10"/>
            <p:cNvSpPr>
              <a:spLocks noChangeArrowheads="1"/>
            </p:cNvSpPr>
            <p:nvPr/>
          </p:nvSpPr>
          <p:spPr bwMode="auto">
            <a:xfrm>
              <a:off x="3650921" y="3869178"/>
              <a:ext cx="984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1dm</a:t>
              </a:r>
              <a:r>
                <a:rPr lang="en-US" altLang="zh-CN" sz="2800" b="1" baseline="30000">
                  <a:solidFill>
                    <a:srgbClr val="FF0000"/>
                  </a:solidFill>
                  <a:latin typeface="Times New Roman" panose="02020603050405020304" pitchFamily="18" charset="0"/>
                  <a:ea typeface="黑体" panose="02010609060101010101" pitchFamily="49" charset="-122"/>
                </a:rPr>
                <a:t>3</a:t>
              </a:r>
              <a:endParaRPr lang="zh-CN" altLang="en-US" sz="2800">
                <a:solidFill>
                  <a:srgbClr val="FF0000"/>
                </a:solidFill>
              </a:endParaRPr>
            </a:p>
          </p:txBody>
        </p:sp>
      </p:grpSp>
      <p:grpSp>
        <p:nvGrpSpPr>
          <p:cNvPr id="15" name="组合 14"/>
          <p:cNvGrpSpPr/>
          <p:nvPr/>
        </p:nvGrpSpPr>
        <p:grpSpPr bwMode="auto">
          <a:xfrm>
            <a:off x="4029075" y="1965325"/>
            <a:ext cx="2398713" cy="2736850"/>
            <a:chOff x="5580112" y="2211710"/>
            <a:chExt cx="2399480" cy="2737924"/>
          </a:xfrm>
        </p:grpSpPr>
        <p:pic>
          <p:nvPicPr>
            <p:cNvPr id="27658"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211710"/>
              <a:ext cx="2399480" cy="2399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矩形 11"/>
            <p:cNvSpPr>
              <a:spLocks noChangeArrowheads="1"/>
            </p:cNvSpPr>
            <p:nvPr/>
          </p:nvSpPr>
          <p:spPr bwMode="auto">
            <a:xfrm>
              <a:off x="6486956" y="4426414"/>
              <a:ext cx="7841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1m</a:t>
              </a:r>
              <a:r>
                <a:rPr lang="en-US" altLang="zh-CN" sz="2800" b="1" baseline="30000">
                  <a:solidFill>
                    <a:srgbClr val="FF0000"/>
                  </a:solidFill>
                  <a:latin typeface="Times New Roman" panose="02020603050405020304" pitchFamily="18" charset="0"/>
                  <a:ea typeface="黑体" panose="02010609060101010101" pitchFamily="49" charset="-122"/>
                </a:rPr>
                <a:t>3</a:t>
              </a:r>
              <a:endParaRPr lang="zh-CN" altLang="en-US" sz="2800">
                <a:solidFill>
                  <a:srgbClr val="FF0000"/>
                </a:solidFill>
              </a:endParaRPr>
            </a:p>
          </p:txBody>
        </p:sp>
      </p:grpSp>
      <p:grpSp>
        <p:nvGrpSpPr>
          <p:cNvPr id="22" name="组合 21"/>
          <p:cNvGrpSpPr/>
          <p:nvPr/>
        </p:nvGrpSpPr>
        <p:grpSpPr bwMode="auto">
          <a:xfrm>
            <a:off x="6315075" y="1919288"/>
            <a:ext cx="1995488" cy="2782887"/>
            <a:chOff x="6314626" y="1918852"/>
            <a:chExt cx="1996470" cy="2783892"/>
          </a:xfrm>
        </p:grpSpPr>
        <p:pic>
          <p:nvPicPr>
            <p:cNvPr id="20" name="图片 19"/>
            <p:cNvPicPr>
              <a:picLocks noChangeAspect="1"/>
            </p:cNvPicPr>
            <p:nvPr/>
          </p:nvPicPr>
          <p:blipFill rotWithShape="1">
            <a:blip r:embed="rId4"/>
            <a:srcRect b="10037"/>
            <a:stretch>
              <a:fillRect/>
            </a:stretch>
          </p:blipFill>
          <p:spPr>
            <a:xfrm>
              <a:off x="6314626" y="1918852"/>
              <a:ext cx="1996470" cy="2397277"/>
            </a:xfrm>
            <a:prstGeom prst="rect">
              <a:avLst/>
            </a:prstGeom>
            <a:ln>
              <a:noFill/>
            </a:ln>
            <a:effectLst>
              <a:softEdge rad="112500"/>
            </a:effectLst>
          </p:spPr>
        </p:pic>
        <p:sp>
          <p:nvSpPr>
            <p:cNvPr id="27657" name="矩形 20"/>
            <p:cNvSpPr>
              <a:spLocks noChangeArrowheads="1"/>
            </p:cNvSpPr>
            <p:nvPr/>
          </p:nvSpPr>
          <p:spPr bwMode="auto">
            <a:xfrm>
              <a:off x="7121540" y="4179524"/>
              <a:ext cx="603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FF0000"/>
                  </a:solidFill>
                  <a:latin typeface="Times New Roman" panose="02020603050405020304" pitchFamily="18" charset="0"/>
                  <a:ea typeface="黑体" panose="02010609060101010101" pitchFamily="49" charset="-122"/>
                </a:rPr>
                <a:t>1L</a:t>
              </a:r>
              <a:endParaRPr lang="zh-CN" altLang="en-US" sz="2800">
                <a:solidFill>
                  <a:srgbClr val="FF0000"/>
                </a:solidFill>
              </a:endParaRPr>
            </a:p>
          </p:txBody>
        </p:sp>
      </p:grpSp>
      <p:sp>
        <p:nvSpPr>
          <p:cNvPr id="2" name="文本框 1"/>
          <p:cNvSpPr txBox="1"/>
          <p:nvPr/>
        </p:nvSpPr>
        <p:spPr>
          <a:xfrm>
            <a:off x="467544" y="47803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P119 </a:t>
            </a:r>
            <a:r>
              <a:rPr lang="zh-CN" altLang="en-US" sz="1400" b="1" dirty="0">
                <a:solidFill>
                  <a:srgbClr val="EB535A"/>
                </a:solidFill>
              </a:rPr>
              <a:t>练习二十八 第</a:t>
            </a:r>
            <a:r>
              <a:rPr lang="en-US" altLang="zh-CN" sz="1400" b="1" dirty="0">
                <a:solidFill>
                  <a:srgbClr val="EB535A"/>
                </a:solidFill>
              </a:rPr>
              <a:t>12</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
        <p:nvSpPr>
          <p:cNvPr id="23" name="对话气泡: 圆角矩形 22"/>
          <p:cNvSpPr/>
          <p:nvPr/>
        </p:nvSpPr>
        <p:spPr>
          <a:xfrm>
            <a:off x="4522788" y="306388"/>
            <a:ext cx="2303462" cy="558800"/>
          </a:xfrm>
          <a:prstGeom prst="wedgeRoundRectCallout">
            <a:avLst>
              <a:gd name="adj1" fmla="val -50675"/>
              <a:gd name="adj2" fmla="val 138127"/>
              <a:gd name="adj3" fmla="val 16667"/>
            </a:avLst>
          </a:prstGeom>
          <a:noFill/>
          <a:ln>
            <a:solidFill>
              <a:srgbClr val="E72D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大约</a:t>
            </a:r>
            <a:r>
              <a:rPr lang="en-US" altLang="zh-CN" sz="32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20</a:t>
            </a:r>
            <a:r>
              <a:rPr lang="zh-CN" altLang="en-US" sz="32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rPr>
              <a:t>滴水</a:t>
            </a:r>
            <a:endParaRPr lang="zh-CN" altLang="en-US" sz="3200" b="1" dirty="0">
              <a:solidFill>
                <a:srgbClr val="E72D8B"/>
              </a:solidFill>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2"/>
          <p:cNvSpPr txBox="1">
            <a:spLocks noChangeArrowheads="1"/>
          </p:cNvSpPr>
          <p:nvPr/>
        </p:nvSpPr>
        <p:spPr bwMode="auto">
          <a:xfrm>
            <a:off x="539750" y="944563"/>
            <a:ext cx="1655763"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5. </a:t>
            </a: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2</a:t>
            </a:r>
            <a:r>
              <a:rPr lang="zh-CN" altLang="en-US" sz="3000" b="1" dirty="0">
                <a:solidFill>
                  <a:srgbClr val="000000"/>
                </a:solidFill>
                <a:latin typeface="Times New Roman" panose="02020603050405020304" pitchFamily="18" charset="0"/>
                <a:ea typeface="黑体" panose="02010609060101010101" pitchFamily="49" charset="-122"/>
              </a:rPr>
              <a:t>）</a:t>
            </a:r>
            <a:endParaRPr lang="zh-CN" altLang="en-US" sz="3000" b="1" dirty="0">
              <a:solidFill>
                <a:srgbClr val="000000"/>
              </a:solidFill>
              <a:latin typeface="Times New Roman" panose="02020603050405020304" pitchFamily="18" charset="0"/>
              <a:ea typeface="黑体" panose="02010609060101010101" pitchFamily="49" charset="-122"/>
            </a:endParaRPr>
          </a:p>
        </p:txBody>
      </p:sp>
      <p:sp>
        <p:nvSpPr>
          <p:cNvPr id="28675" name="文本框 3"/>
          <p:cNvSpPr txBox="1">
            <a:spLocks noChangeArrowheads="1"/>
          </p:cNvSpPr>
          <p:nvPr/>
        </p:nvSpPr>
        <p:spPr bwMode="auto">
          <a:xfrm>
            <a:off x="395288" y="1573213"/>
            <a:ext cx="25209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1m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=____dm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28676" name="文本框 4"/>
          <p:cNvSpPr txBox="1">
            <a:spLocks noChangeArrowheads="1"/>
          </p:cNvSpPr>
          <p:nvPr/>
        </p:nvSpPr>
        <p:spPr bwMode="auto">
          <a:xfrm>
            <a:off x="3059113" y="1573213"/>
            <a:ext cx="295275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700dm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=____m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28677" name="文本框 5"/>
          <p:cNvSpPr txBox="1">
            <a:spLocks noChangeArrowheads="1"/>
          </p:cNvSpPr>
          <p:nvPr/>
        </p:nvSpPr>
        <p:spPr bwMode="auto">
          <a:xfrm>
            <a:off x="6156325" y="1563688"/>
            <a:ext cx="295275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81cm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=____mL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28678" name="文本框 6"/>
          <p:cNvSpPr txBox="1">
            <a:spLocks noChangeArrowheads="1"/>
          </p:cNvSpPr>
          <p:nvPr/>
        </p:nvSpPr>
        <p:spPr bwMode="auto">
          <a:xfrm>
            <a:off x="539750" y="2484438"/>
            <a:ext cx="2519363"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1L=____dm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28679" name="文本框 7"/>
          <p:cNvSpPr txBox="1">
            <a:spLocks noChangeArrowheads="1"/>
          </p:cNvSpPr>
          <p:nvPr/>
        </p:nvSpPr>
        <p:spPr bwMode="auto">
          <a:xfrm>
            <a:off x="3032125" y="2484438"/>
            <a:ext cx="29527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2.3dm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=____cm</a:t>
            </a:r>
            <a:r>
              <a:rPr lang="en-US" altLang="zh-CN" sz="3000" b="1" baseline="30000">
                <a:solidFill>
                  <a:srgbClr val="000000"/>
                </a:solidFill>
                <a:latin typeface="Times New Roman" panose="02020603050405020304" pitchFamily="18" charset="0"/>
                <a:ea typeface="黑体" panose="02010609060101010101" pitchFamily="49" charset="-122"/>
              </a:rPr>
              <a:t>3</a:t>
            </a:r>
            <a:r>
              <a:rPr lang="en-US" altLang="zh-CN" sz="3000" b="1">
                <a:solidFill>
                  <a:srgbClr val="000000"/>
                </a:solidFill>
                <a:latin typeface="Times New Roman" panose="02020603050405020304" pitchFamily="18" charset="0"/>
                <a:ea typeface="黑体" panose="02010609060101010101" pitchFamily="49" charset="-122"/>
              </a:rPr>
              <a:t>    </a:t>
            </a:r>
            <a:endParaRPr lang="zh-CN" altLang="en-US" sz="3000" b="1">
              <a:solidFill>
                <a:srgbClr val="000000"/>
              </a:solidFill>
              <a:latin typeface="Times New Roman" panose="02020603050405020304" pitchFamily="18" charset="0"/>
              <a:ea typeface="黑体" panose="02010609060101010101" pitchFamily="49" charset="-122"/>
            </a:endParaRPr>
          </a:p>
        </p:txBody>
      </p:sp>
      <p:sp>
        <p:nvSpPr>
          <p:cNvPr id="28680" name="文本框 8"/>
          <p:cNvSpPr txBox="1">
            <a:spLocks noChangeArrowheads="1"/>
          </p:cNvSpPr>
          <p:nvPr/>
        </p:nvSpPr>
        <p:spPr bwMode="auto">
          <a:xfrm>
            <a:off x="6096000" y="2486025"/>
            <a:ext cx="2952750"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560mL=____L    </a:t>
            </a:r>
            <a:endParaRPr lang="zh-CN" altLang="en-US" sz="3000" b="1">
              <a:solidFill>
                <a:srgbClr val="000000"/>
              </a:solidFill>
              <a:latin typeface="Times New Roman" panose="02020603050405020304" pitchFamily="18" charset="0"/>
              <a:ea typeface="黑体" panose="02010609060101010101" pitchFamily="49" charset="-122"/>
            </a:endParaRPr>
          </a:p>
        </p:txBody>
      </p:sp>
      <p:graphicFrame>
        <p:nvGraphicFramePr>
          <p:cNvPr id="10" name="对象 9"/>
          <p:cNvGraphicFramePr>
            <a:graphicFrameLocks noChangeAspect="1"/>
          </p:cNvGraphicFramePr>
          <p:nvPr/>
        </p:nvGraphicFramePr>
        <p:xfrm>
          <a:off x="1306513" y="1638300"/>
          <a:ext cx="882650" cy="465138"/>
        </p:xfrm>
        <a:graphic>
          <a:graphicData uri="http://schemas.openxmlformats.org/presentationml/2006/ole">
            <mc:AlternateContent xmlns:mc="http://schemas.openxmlformats.org/markup-compatibility/2006">
              <mc:Choice xmlns:v="urn:schemas-microsoft-com:vml" Requires="v">
                <p:oleObj spid="_x0000_s4104" name="Equation" r:id="rId1" imgW="342900" imgH="177800" progId="Equation.DSMT4">
                  <p:embed/>
                </p:oleObj>
              </mc:Choice>
              <mc:Fallback>
                <p:oleObj name="Equation" r:id="rId1" imgW="342900" imgH="177800" progId="Equation.DSMT4">
                  <p:embed/>
                  <p:pic>
                    <p:nvPicPr>
                      <p:cNvPr id="0" name="对象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13" y="1638300"/>
                        <a:ext cx="882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对象 10"/>
          <p:cNvGraphicFramePr>
            <a:graphicFrameLocks noChangeAspect="1"/>
          </p:cNvGraphicFramePr>
          <p:nvPr/>
        </p:nvGraphicFramePr>
        <p:xfrm>
          <a:off x="4716463" y="1641475"/>
          <a:ext cx="620712" cy="461963"/>
        </p:xfrm>
        <a:graphic>
          <a:graphicData uri="http://schemas.openxmlformats.org/presentationml/2006/ole">
            <mc:AlternateContent xmlns:mc="http://schemas.openxmlformats.org/markup-compatibility/2006">
              <mc:Choice xmlns:v="urn:schemas-microsoft-com:vml" Requires="v">
                <p:oleObj spid="_x0000_s4105" name="Equation" r:id="rId3" imgW="241300" imgH="177800" progId="Equation.DSMT4">
                  <p:embed/>
                </p:oleObj>
              </mc:Choice>
              <mc:Fallback>
                <p:oleObj name="Equation" r:id="rId3" imgW="241300" imgH="177800" progId="Equation.DSMT4">
                  <p:embed/>
                  <p:pic>
                    <p:nvPicPr>
                      <p:cNvPr id="0" name="对象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641475"/>
                        <a:ext cx="6207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对象 11"/>
          <p:cNvGraphicFramePr>
            <a:graphicFrameLocks noChangeAspect="1"/>
          </p:cNvGraphicFramePr>
          <p:nvPr/>
        </p:nvGraphicFramePr>
        <p:xfrm>
          <a:off x="7666038" y="1631950"/>
          <a:ext cx="487362" cy="461963"/>
        </p:xfrm>
        <a:graphic>
          <a:graphicData uri="http://schemas.openxmlformats.org/presentationml/2006/ole">
            <mc:AlternateContent xmlns:mc="http://schemas.openxmlformats.org/markup-compatibility/2006">
              <mc:Choice xmlns:v="urn:schemas-microsoft-com:vml" Requires="v">
                <p:oleObj spid="_x0000_s4106" name="Equation" r:id="rId5" imgW="190500" imgH="177800" progId="Equation.DSMT4">
                  <p:embed/>
                </p:oleObj>
              </mc:Choice>
              <mc:Fallback>
                <p:oleObj name="Equation" r:id="rId5" imgW="190500" imgH="177800" progId="Equation.DSMT4">
                  <p:embed/>
                  <p:pic>
                    <p:nvPicPr>
                      <p:cNvPr id="0" name="对象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6038" y="1631950"/>
                        <a:ext cx="4873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对象 12"/>
          <p:cNvGraphicFramePr>
            <a:graphicFrameLocks noChangeAspect="1"/>
          </p:cNvGraphicFramePr>
          <p:nvPr/>
        </p:nvGraphicFramePr>
        <p:xfrm>
          <a:off x="1606550" y="2562225"/>
          <a:ext cx="293688" cy="430213"/>
        </p:xfrm>
        <a:graphic>
          <a:graphicData uri="http://schemas.openxmlformats.org/presentationml/2006/ole">
            <mc:AlternateContent xmlns:mc="http://schemas.openxmlformats.org/markup-compatibility/2006">
              <mc:Choice xmlns:v="urn:schemas-microsoft-com:vml" Requires="v">
                <p:oleObj spid="_x0000_s4107" name="Equation" r:id="rId7" imgW="114300" imgH="165100" progId="Equation.DSMT4">
                  <p:embed/>
                </p:oleObj>
              </mc:Choice>
              <mc:Fallback>
                <p:oleObj name="Equation" r:id="rId7" imgW="114300" imgH="165100" progId="Equation.DSMT4">
                  <p:embed/>
                  <p:pic>
                    <p:nvPicPr>
                      <p:cNvPr id="0" name="对象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6550" y="2562225"/>
                        <a:ext cx="2936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对象 13"/>
          <p:cNvGraphicFramePr>
            <a:graphicFrameLocks noChangeAspect="1"/>
          </p:cNvGraphicFramePr>
          <p:nvPr/>
        </p:nvGraphicFramePr>
        <p:xfrm>
          <a:off x="4411663" y="2576513"/>
          <a:ext cx="915987" cy="460375"/>
        </p:xfrm>
        <a:graphic>
          <a:graphicData uri="http://schemas.openxmlformats.org/presentationml/2006/ole">
            <mc:AlternateContent xmlns:mc="http://schemas.openxmlformats.org/markup-compatibility/2006">
              <mc:Choice xmlns:v="urn:schemas-microsoft-com:vml" Requires="v">
                <p:oleObj spid="_x0000_s4108" name="Equation" r:id="rId9" imgW="354965" imgH="177800" progId="Equation.DSMT4">
                  <p:embed/>
                </p:oleObj>
              </mc:Choice>
              <mc:Fallback>
                <p:oleObj name="Equation" r:id="rId9" imgW="354965" imgH="177800" progId="Equation.DSMT4">
                  <p:embed/>
                  <p:pic>
                    <p:nvPicPr>
                      <p:cNvPr id="0" name="对象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1663" y="2576513"/>
                        <a:ext cx="915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对象 14"/>
          <p:cNvGraphicFramePr>
            <a:graphicFrameLocks noChangeAspect="1"/>
          </p:cNvGraphicFramePr>
          <p:nvPr/>
        </p:nvGraphicFramePr>
        <p:xfrm>
          <a:off x="7545388" y="2552700"/>
          <a:ext cx="817562" cy="460375"/>
        </p:xfrm>
        <a:graphic>
          <a:graphicData uri="http://schemas.openxmlformats.org/presentationml/2006/ole">
            <mc:AlternateContent xmlns:mc="http://schemas.openxmlformats.org/markup-compatibility/2006">
              <mc:Choice xmlns:v="urn:schemas-microsoft-com:vml" Requires="v">
                <p:oleObj spid="_x0000_s4109" name="Equation" r:id="rId11" imgW="316865" imgH="177800" progId="Equation.DSMT4">
                  <p:embed/>
                </p:oleObj>
              </mc:Choice>
              <mc:Fallback>
                <p:oleObj name="Equation" r:id="rId11" imgW="316865" imgH="177800" progId="Equation.DSMT4">
                  <p:embed/>
                  <p:pic>
                    <p:nvPicPr>
                      <p:cNvPr id="0" name="对象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45388" y="2552700"/>
                        <a:ext cx="817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文本框 1"/>
          <p:cNvSpPr txBox="1"/>
          <p:nvPr/>
        </p:nvSpPr>
        <p:spPr>
          <a:xfrm>
            <a:off x="467544" y="47803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P119 </a:t>
            </a:r>
            <a:r>
              <a:rPr lang="zh-CN" altLang="en-US" sz="1400" b="1" dirty="0">
                <a:solidFill>
                  <a:srgbClr val="EB535A"/>
                </a:solidFill>
              </a:rPr>
              <a:t>练习二十八 第</a:t>
            </a:r>
            <a:r>
              <a:rPr lang="en-US" altLang="zh-CN" sz="1400" b="1" dirty="0">
                <a:solidFill>
                  <a:srgbClr val="EB535A"/>
                </a:solidFill>
              </a:rPr>
              <a:t>12</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框 3"/>
          <p:cNvSpPr txBox="1">
            <a:spLocks noChangeArrowheads="1"/>
          </p:cNvSpPr>
          <p:nvPr/>
        </p:nvSpPr>
        <p:spPr bwMode="auto">
          <a:xfrm>
            <a:off x="455613" y="457200"/>
            <a:ext cx="5832475" cy="2809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6. </a:t>
            </a:r>
            <a:r>
              <a:rPr lang="zh-CN" altLang="en-US" sz="3000" b="1" dirty="0">
                <a:solidFill>
                  <a:srgbClr val="000000"/>
                </a:solidFill>
                <a:latin typeface="Times New Roman" panose="02020603050405020304" pitchFamily="18" charset="0"/>
                <a:ea typeface="黑体" panose="02010609060101010101" pitchFamily="49" charset="-122"/>
              </a:rPr>
              <a:t>一块长方形铁皮（如右图），</a:t>
            </a:r>
            <a:endParaRPr lang="en-US" altLang="zh-CN" sz="30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    </a:t>
            </a:r>
            <a:r>
              <a:rPr lang="zh-CN" altLang="en-US" sz="3000" b="1" dirty="0">
                <a:solidFill>
                  <a:srgbClr val="000000"/>
                </a:solidFill>
                <a:latin typeface="Times New Roman" panose="02020603050405020304" pitchFamily="18" charset="0"/>
                <a:ea typeface="黑体" panose="02010609060101010101" pitchFamily="49" charset="-122"/>
              </a:rPr>
              <a:t>从四个角各切掉一个边长</a:t>
            </a:r>
            <a:endParaRPr lang="en-US" altLang="zh-CN" sz="3000" b="1" dirty="0">
              <a:solidFill>
                <a:srgbClr val="000000"/>
              </a:solidFill>
              <a:latin typeface="Times New Roman" panose="02020603050405020304" pitchFamily="18" charset="0"/>
              <a:ea typeface="黑体" panose="02010609060101010101" pitchFamily="49" charset="-122"/>
            </a:endParaRPr>
          </a:p>
          <a:p>
            <a:pPr marL="355600" indent="-355600"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    5cm</a:t>
            </a:r>
            <a:r>
              <a:rPr lang="zh-CN" altLang="en-US" sz="3000" b="1" dirty="0">
                <a:solidFill>
                  <a:srgbClr val="000000"/>
                </a:solidFill>
                <a:latin typeface="Times New Roman" panose="02020603050405020304" pitchFamily="18" charset="0"/>
                <a:ea typeface="黑体" panose="02010609060101010101" pitchFamily="49" charset="-122"/>
              </a:rPr>
              <a:t>的正方形，然后做成无盖盒子。这个盒子用了多少铁皮？它的容积有多大？</a:t>
            </a:r>
            <a:endParaRPr lang="zh-CN" altLang="en-US" sz="3000" b="1" dirty="0">
              <a:solidFill>
                <a:srgbClr val="000000"/>
              </a:solidFill>
              <a:latin typeface="Times New Roman" panose="02020603050405020304" pitchFamily="18" charset="0"/>
              <a:ea typeface="黑体" panose="02010609060101010101" pitchFamily="49" charset="-122"/>
            </a:endParaRPr>
          </a:p>
        </p:txBody>
      </p:sp>
      <p:graphicFrame>
        <p:nvGraphicFramePr>
          <p:cNvPr id="5" name="对象 4"/>
          <p:cNvGraphicFramePr>
            <a:graphicFrameLocks noChangeAspect="1"/>
          </p:cNvGraphicFramePr>
          <p:nvPr/>
        </p:nvGraphicFramePr>
        <p:xfrm>
          <a:off x="455613" y="3281363"/>
          <a:ext cx="8232775" cy="1298575"/>
        </p:xfrm>
        <a:graphic>
          <a:graphicData uri="http://schemas.openxmlformats.org/presentationml/2006/ole">
            <mc:AlternateContent xmlns:mc="http://schemas.openxmlformats.org/markup-compatibility/2006">
              <mc:Choice xmlns:v="urn:schemas-microsoft-com:vml" Requires="v">
                <p:oleObj spid="_x0000_s5123" name="Equation" r:id="rId1" imgW="3708400" imgH="584200" progId="Equation.DSMT4">
                  <p:embed/>
                </p:oleObj>
              </mc:Choice>
              <mc:Fallback>
                <p:oleObj name="Equation" r:id="rId1" imgW="3708400" imgH="584200" progId="Equation.DSMT4">
                  <p:embed/>
                  <p:pic>
                    <p:nvPicPr>
                      <p:cNvPr id="0" name="对象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3" y="3281363"/>
                        <a:ext cx="8232775"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文本框 1"/>
          <p:cNvSpPr txBox="1"/>
          <p:nvPr/>
        </p:nvSpPr>
        <p:spPr>
          <a:xfrm>
            <a:off x="5671632" y="2900363"/>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P120 </a:t>
            </a:r>
            <a:r>
              <a:rPr lang="zh-CN" altLang="en-US" sz="1400" b="1" dirty="0">
                <a:solidFill>
                  <a:srgbClr val="EB535A"/>
                </a:solidFill>
              </a:rPr>
              <a:t>练习二十八 第</a:t>
            </a:r>
            <a:r>
              <a:rPr lang="en-US" altLang="zh-CN" sz="1400" b="1" dirty="0">
                <a:solidFill>
                  <a:srgbClr val="EB535A"/>
                </a:solidFill>
              </a:rPr>
              <a:t>13</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pic>
        <p:nvPicPr>
          <p:cNvPr id="3" name="图片 2"/>
          <p:cNvPicPr>
            <a:picLocks noChangeAspect="1"/>
          </p:cNvPicPr>
          <p:nvPr/>
        </p:nvPicPr>
        <p:blipFill>
          <a:blip r:embed="rId3"/>
          <a:stretch>
            <a:fillRect/>
          </a:stretch>
        </p:blipFill>
        <p:spPr>
          <a:xfrm>
            <a:off x="6268988" y="674142"/>
            <a:ext cx="2240170" cy="20032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42050" y="1276350"/>
            <a:ext cx="2484438"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文本框 3"/>
          <p:cNvSpPr txBox="1">
            <a:spLocks noChangeArrowheads="1"/>
          </p:cNvSpPr>
          <p:nvPr/>
        </p:nvSpPr>
        <p:spPr bwMode="auto">
          <a:xfrm>
            <a:off x="450850" y="655638"/>
            <a:ext cx="5832475" cy="2809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355600" indent="-355600"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7. </a:t>
            </a:r>
            <a:r>
              <a:rPr lang="zh-CN" altLang="en-US" sz="3000" b="1" dirty="0">
                <a:solidFill>
                  <a:srgbClr val="000000"/>
                </a:solidFill>
                <a:latin typeface="Times New Roman" panose="02020603050405020304" pitchFamily="18" charset="0"/>
                <a:ea typeface="黑体" panose="02010609060101010101" pitchFamily="49" charset="-122"/>
              </a:rPr>
              <a:t>一个长方体的玻璃缸，长</a:t>
            </a:r>
            <a:r>
              <a:rPr lang="en-US" altLang="zh-CN" sz="3000" b="1" dirty="0">
                <a:solidFill>
                  <a:srgbClr val="000000"/>
                </a:solidFill>
                <a:latin typeface="Times New Roman" panose="02020603050405020304" pitchFamily="18" charset="0"/>
                <a:ea typeface="黑体" panose="02010609060101010101" pitchFamily="49" charset="-122"/>
              </a:rPr>
              <a:t>8dm</a:t>
            </a:r>
            <a:r>
              <a:rPr lang="zh-CN" altLang="en-US" sz="3000" b="1" dirty="0">
                <a:solidFill>
                  <a:srgbClr val="000000"/>
                </a:solidFill>
                <a:latin typeface="Times New Roman" panose="02020603050405020304" pitchFamily="18" charset="0"/>
                <a:ea typeface="黑体" panose="02010609060101010101" pitchFamily="49" charset="-122"/>
              </a:rPr>
              <a:t>，宽</a:t>
            </a:r>
            <a:r>
              <a:rPr lang="en-US" altLang="zh-CN" sz="3000" b="1" dirty="0">
                <a:solidFill>
                  <a:srgbClr val="000000"/>
                </a:solidFill>
                <a:latin typeface="Times New Roman" panose="02020603050405020304" pitchFamily="18" charset="0"/>
                <a:ea typeface="黑体" panose="02010609060101010101" pitchFamily="49" charset="-122"/>
              </a:rPr>
              <a:t>6dm</a:t>
            </a:r>
            <a:r>
              <a:rPr lang="zh-CN" altLang="en-US" sz="3000" b="1" dirty="0">
                <a:solidFill>
                  <a:srgbClr val="000000"/>
                </a:solidFill>
                <a:latin typeface="Times New Roman" panose="02020603050405020304" pitchFamily="18" charset="0"/>
                <a:ea typeface="黑体" panose="02010609060101010101" pitchFamily="49" charset="-122"/>
              </a:rPr>
              <a:t>，高</a:t>
            </a:r>
            <a:r>
              <a:rPr lang="en-US" altLang="zh-CN" sz="3000" b="1" dirty="0">
                <a:solidFill>
                  <a:srgbClr val="000000"/>
                </a:solidFill>
                <a:latin typeface="Times New Roman" panose="02020603050405020304" pitchFamily="18" charset="0"/>
                <a:ea typeface="黑体" panose="02010609060101010101" pitchFamily="49" charset="-122"/>
              </a:rPr>
              <a:t>4dm</a:t>
            </a:r>
            <a:r>
              <a:rPr lang="zh-CN" altLang="en-US" sz="3000" b="1" dirty="0">
                <a:solidFill>
                  <a:srgbClr val="000000"/>
                </a:solidFill>
                <a:latin typeface="Times New Roman" panose="02020603050405020304" pitchFamily="18" charset="0"/>
                <a:ea typeface="黑体" panose="02010609060101010101" pitchFamily="49" charset="-122"/>
              </a:rPr>
              <a:t>，水深</a:t>
            </a:r>
            <a:r>
              <a:rPr lang="en-US" altLang="zh-CN" sz="3000" b="1" dirty="0">
                <a:solidFill>
                  <a:srgbClr val="000000"/>
                </a:solidFill>
                <a:latin typeface="Times New Roman" panose="02020603050405020304" pitchFamily="18" charset="0"/>
                <a:ea typeface="黑体" panose="02010609060101010101" pitchFamily="49" charset="-122"/>
              </a:rPr>
              <a:t>2.8dm</a:t>
            </a:r>
            <a:r>
              <a:rPr lang="zh-CN" altLang="en-US" sz="3000" b="1" dirty="0">
                <a:solidFill>
                  <a:srgbClr val="000000"/>
                </a:solidFill>
                <a:latin typeface="Times New Roman" panose="02020603050405020304" pitchFamily="18" charset="0"/>
                <a:ea typeface="黑体" panose="02010609060101010101" pitchFamily="49" charset="-122"/>
              </a:rPr>
              <a:t>。如果竖直放入一块棱长为</a:t>
            </a:r>
            <a:r>
              <a:rPr lang="en-US" altLang="zh-CN" sz="3000" b="1" dirty="0">
                <a:solidFill>
                  <a:srgbClr val="000000"/>
                </a:solidFill>
                <a:latin typeface="Times New Roman" panose="02020603050405020304" pitchFamily="18" charset="0"/>
                <a:ea typeface="黑体" panose="02010609060101010101" pitchFamily="49" charset="-122"/>
              </a:rPr>
              <a:t>4dm</a:t>
            </a:r>
            <a:r>
              <a:rPr lang="zh-CN" altLang="en-US" sz="3000" b="1" dirty="0">
                <a:solidFill>
                  <a:srgbClr val="000000"/>
                </a:solidFill>
                <a:latin typeface="Times New Roman" panose="02020603050405020304" pitchFamily="18" charset="0"/>
                <a:ea typeface="黑体" panose="02010609060101010101" pitchFamily="49" charset="-122"/>
              </a:rPr>
              <a:t>的正方体铁块，缸里的水会溢出多少升？</a:t>
            </a:r>
            <a:endParaRPr lang="zh-CN" altLang="en-US" sz="3000" b="1" dirty="0">
              <a:solidFill>
                <a:srgbClr val="000000"/>
              </a:solidFill>
              <a:latin typeface="Times New Roman" panose="02020603050405020304" pitchFamily="18" charset="0"/>
              <a:ea typeface="黑体" panose="02010609060101010101" pitchFamily="49" charset="-122"/>
            </a:endParaRPr>
          </a:p>
        </p:txBody>
      </p:sp>
      <p:graphicFrame>
        <p:nvGraphicFramePr>
          <p:cNvPr id="5" name="对象 4"/>
          <p:cNvGraphicFramePr>
            <a:graphicFrameLocks noChangeAspect="1"/>
          </p:cNvGraphicFramePr>
          <p:nvPr/>
        </p:nvGraphicFramePr>
        <p:xfrm>
          <a:off x="1258888" y="3657600"/>
          <a:ext cx="6870700" cy="654050"/>
        </p:xfrm>
        <a:graphic>
          <a:graphicData uri="http://schemas.openxmlformats.org/presentationml/2006/ole">
            <mc:AlternateContent xmlns:mc="http://schemas.openxmlformats.org/markup-compatibility/2006">
              <mc:Choice xmlns:v="urn:schemas-microsoft-com:vml" Requires="v">
                <p:oleObj spid="_x0000_s6147" name="Equation" r:id="rId2" imgW="2933700" imgH="279400" progId="Equation.DSMT4">
                  <p:embed/>
                </p:oleObj>
              </mc:Choice>
              <mc:Fallback>
                <p:oleObj name="Equation" r:id="rId2" imgW="2933700" imgH="279400" progId="Equation.DSMT4">
                  <p:embed/>
                  <p:pic>
                    <p:nvPicPr>
                      <p:cNvPr id="0" name="对象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3657600"/>
                        <a:ext cx="687070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文本框 1"/>
          <p:cNvSpPr txBox="1"/>
          <p:nvPr/>
        </p:nvSpPr>
        <p:spPr>
          <a:xfrm>
            <a:off x="4694238" y="40560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P120 </a:t>
            </a:r>
            <a:r>
              <a:rPr lang="zh-CN" altLang="en-US" sz="1400" b="1" dirty="0">
                <a:solidFill>
                  <a:srgbClr val="EB535A"/>
                </a:solidFill>
              </a:rPr>
              <a:t>练习二十八 第</a:t>
            </a:r>
            <a:r>
              <a:rPr lang="en-US" altLang="zh-CN" sz="1400" b="1" dirty="0">
                <a:solidFill>
                  <a:srgbClr val="EB535A"/>
                </a:solidFill>
              </a:rPr>
              <a:t>14</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466725" y="747713"/>
            <a:ext cx="5832475"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8. </a:t>
            </a:r>
            <a:r>
              <a:rPr lang="zh-CN" altLang="en-US" sz="3000" b="1" dirty="0">
                <a:solidFill>
                  <a:srgbClr val="000000"/>
                </a:solidFill>
                <a:latin typeface="Times New Roman" panose="02020603050405020304" pitchFamily="18" charset="0"/>
                <a:ea typeface="黑体" panose="02010609060101010101" pitchFamily="49" charset="-122"/>
              </a:rPr>
              <a:t>用</a:t>
            </a:r>
            <a:r>
              <a:rPr lang="en-US" altLang="zh-CN" sz="3000" b="1" dirty="0">
                <a:solidFill>
                  <a:srgbClr val="000000"/>
                </a:solidFill>
                <a:latin typeface="Times New Roman" panose="02020603050405020304" pitchFamily="18" charset="0"/>
                <a:ea typeface="黑体" panose="02010609060101010101" pitchFamily="49" charset="-122"/>
              </a:rPr>
              <a:t>4</a:t>
            </a:r>
            <a:r>
              <a:rPr lang="zh-CN" altLang="en-US" sz="3000" b="1" dirty="0">
                <a:solidFill>
                  <a:srgbClr val="000000"/>
                </a:solidFill>
                <a:latin typeface="Times New Roman" panose="02020603050405020304" pitchFamily="18" charset="0"/>
                <a:ea typeface="黑体" panose="02010609060101010101" pitchFamily="49" charset="-122"/>
              </a:rPr>
              <a:t>个         摆一摆。</a:t>
            </a:r>
            <a:endParaRPr lang="zh-CN" altLang="en-US" sz="3000" b="1" dirty="0">
              <a:solidFill>
                <a:srgbClr val="000000"/>
              </a:solidFill>
              <a:latin typeface="Times New Roman" panose="02020603050405020304" pitchFamily="18" charset="0"/>
              <a:ea typeface="黑体" panose="02010609060101010101" pitchFamily="49" charset="-122"/>
            </a:endParaRPr>
          </a:p>
        </p:txBody>
      </p:sp>
      <p:sp>
        <p:nvSpPr>
          <p:cNvPr id="3" name="立方体 2"/>
          <p:cNvSpPr/>
          <p:nvPr/>
        </p:nvSpPr>
        <p:spPr>
          <a:xfrm>
            <a:off x="2051050" y="793750"/>
            <a:ext cx="503238" cy="504825"/>
          </a:xfrm>
          <a:prstGeom prst="cube">
            <a:avLst/>
          </a:prstGeom>
          <a:solidFill>
            <a:schemeClr val="bg1">
              <a:lumMod val="8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1748" name="组合 11"/>
          <p:cNvGrpSpPr/>
          <p:nvPr/>
        </p:nvGrpSpPr>
        <p:grpSpPr bwMode="auto">
          <a:xfrm>
            <a:off x="468313" y="1398588"/>
            <a:ext cx="7704137" cy="1149350"/>
            <a:chOff x="899592" y="1422035"/>
            <a:chExt cx="7704856" cy="1149715"/>
          </a:xfrm>
        </p:grpSpPr>
        <p:sp>
          <p:nvSpPr>
            <p:cNvPr id="31760" name="文本框 3"/>
            <p:cNvSpPr txBox="1">
              <a:spLocks noChangeArrowheads="1"/>
            </p:cNvSpPr>
            <p:nvPr/>
          </p:nvSpPr>
          <p:spPr bwMode="auto">
            <a:xfrm>
              <a:off x="899592" y="1424448"/>
              <a:ext cx="7704856" cy="114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1</a:t>
              </a:r>
              <a:r>
                <a:rPr lang="zh-CN" altLang="en-US" sz="3000" b="1" dirty="0">
                  <a:solidFill>
                    <a:srgbClr val="000000"/>
                  </a:solidFill>
                  <a:latin typeface="Times New Roman" panose="02020603050405020304" pitchFamily="18" charset="0"/>
                  <a:ea typeface="黑体" panose="02010609060101010101" pitchFamily="49" charset="-122"/>
                </a:rPr>
                <a:t>）如果从左面看到的图形是               ，这</a:t>
              </a:r>
              <a:endParaRPr lang="en-US" altLang="zh-CN" sz="30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          4</a:t>
              </a:r>
              <a:r>
                <a:rPr lang="zh-CN" altLang="en-US" sz="3000" b="1" dirty="0">
                  <a:solidFill>
                    <a:srgbClr val="000000"/>
                  </a:solidFill>
                  <a:latin typeface="Times New Roman" panose="02020603050405020304" pitchFamily="18" charset="0"/>
                  <a:ea typeface="黑体" panose="02010609060101010101" pitchFamily="49" charset="-122"/>
                </a:rPr>
                <a:t>个小正方体可能是怎样摆放的？</a:t>
              </a:r>
              <a:endParaRPr lang="zh-CN" altLang="en-US" sz="3000" b="1" dirty="0">
                <a:solidFill>
                  <a:srgbClr val="000000"/>
                </a:solidFill>
                <a:latin typeface="Times New Roman" panose="02020603050405020304" pitchFamily="18" charset="0"/>
                <a:ea typeface="黑体" panose="02010609060101010101" pitchFamily="49" charset="-122"/>
              </a:endParaRPr>
            </a:p>
          </p:txBody>
        </p:sp>
        <p:sp>
          <p:nvSpPr>
            <p:cNvPr id="5" name="矩形 4"/>
            <p:cNvSpPr/>
            <p:nvPr/>
          </p:nvSpPr>
          <p:spPr>
            <a:xfrm>
              <a:off x="6372215" y="1422035"/>
              <a:ext cx="1079601" cy="5764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cxnSp>
        <p:nvCxnSpPr>
          <p:cNvPr id="7" name="直接连接符 6"/>
          <p:cNvCxnSpPr>
            <a:stCxn id="5" idx="0"/>
            <a:endCxn id="5" idx="2"/>
          </p:cNvCxnSpPr>
          <p:nvPr/>
        </p:nvCxnSpPr>
        <p:spPr>
          <a:xfrm>
            <a:off x="6480175" y="1398588"/>
            <a:ext cx="0" cy="5762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750" name="文本框 13"/>
          <p:cNvSpPr txBox="1">
            <a:spLocks noChangeArrowheads="1"/>
          </p:cNvSpPr>
          <p:nvPr/>
        </p:nvSpPr>
        <p:spPr bwMode="auto">
          <a:xfrm>
            <a:off x="468313" y="2608263"/>
            <a:ext cx="8136135" cy="114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dirty="0">
                <a:solidFill>
                  <a:srgbClr val="000000"/>
                </a:solidFill>
                <a:latin typeface="Times New Roman" panose="02020603050405020304" pitchFamily="18" charset="0"/>
                <a:ea typeface="黑体" panose="02010609060101010101" pitchFamily="49" charset="-122"/>
              </a:rPr>
              <a:t>（</a:t>
            </a:r>
            <a:r>
              <a:rPr lang="en-US" altLang="zh-CN" sz="3000" b="1" dirty="0">
                <a:solidFill>
                  <a:srgbClr val="000000"/>
                </a:solidFill>
                <a:latin typeface="Times New Roman" panose="02020603050405020304" pitchFamily="18" charset="0"/>
                <a:ea typeface="黑体" panose="02010609060101010101" pitchFamily="49" charset="-122"/>
              </a:rPr>
              <a:t>2</a:t>
            </a:r>
            <a:r>
              <a:rPr lang="zh-CN" altLang="en-US" sz="3000" b="1" dirty="0">
                <a:solidFill>
                  <a:srgbClr val="000000"/>
                </a:solidFill>
                <a:latin typeface="Times New Roman" panose="02020603050405020304" pitchFamily="18" charset="0"/>
                <a:ea typeface="黑体" panose="02010609060101010101" pitchFamily="49" charset="-122"/>
              </a:rPr>
              <a:t>）请你再给出从另一个方向看到的图形，</a:t>
            </a:r>
            <a:endParaRPr lang="en-US" altLang="zh-CN" sz="30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3000" b="1" dirty="0">
                <a:solidFill>
                  <a:srgbClr val="000000"/>
                </a:solidFill>
                <a:latin typeface="Times New Roman" panose="02020603050405020304" pitchFamily="18" charset="0"/>
                <a:ea typeface="黑体" panose="02010609060101010101" pitchFamily="49" charset="-122"/>
              </a:rPr>
              <a:t>          </a:t>
            </a:r>
            <a:r>
              <a:rPr lang="zh-CN" altLang="en-US" sz="3000" b="1" dirty="0">
                <a:solidFill>
                  <a:srgbClr val="000000"/>
                </a:solidFill>
                <a:latin typeface="Times New Roman" panose="02020603050405020304" pitchFamily="18" charset="0"/>
                <a:ea typeface="黑体" panose="02010609060101010101" pitchFamily="49" charset="-122"/>
              </a:rPr>
              <a:t>让同桌猜一猜</a:t>
            </a:r>
            <a:r>
              <a:rPr lang="en-US" altLang="zh-CN" sz="3000" b="1" dirty="0">
                <a:solidFill>
                  <a:srgbClr val="000000"/>
                </a:solidFill>
                <a:latin typeface="Times New Roman" panose="02020603050405020304" pitchFamily="18" charset="0"/>
                <a:ea typeface="黑体" panose="02010609060101010101" pitchFamily="49" charset="-122"/>
              </a:rPr>
              <a:t>4</a:t>
            </a:r>
            <a:r>
              <a:rPr lang="zh-CN" altLang="en-US" sz="3000" b="1" dirty="0">
                <a:solidFill>
                  <a:srgbClr val="000000"/>
                </a:solidFill>
                <a:latin typeface="Times New Roman" panose="02020603050405020304" pitchFamily="18" charset="0"/>
                <a:ea typeface="黑体" panose="02010609060101010101" pitchFamily="49" charset="-122"/>
              </a:rPr>
              <a:t>个小正方体是怎样摆放的。</a:t>
            </a:r>
            <a:endParaRPr lang="zh-CN" altLang="en-US" sz="3000" b="1" dirty="0">
              <a:solidFill>
                <a:srgbClr val="000000"/>
              </a:solidFill>
              <a:latin typeface="Times New Roman" panose="02020603050405020304" pitchFamily="18" charset="0"/>
              <a:ea typeface="黑体" panose="02010609060101010101" pitchFamily="49" charset="-122"/>
            </a:endParaRPr>
          </a:p>
        </p:txBody>
      </p:sp>
      <p:grpSp>
        <p:nvGrpSpPr>
          <p:cNvPr id="24" name="组合 23"/>
          <p:cNvGrpSpPr/>
          <p:nvPr/>
        </p:nvGrpSpPr>
        <p:grpSpPr bwMode="auto">
          <a:xfrm>
            <a:off x="1309688" y="3810000"/>
            <a:ext cx="5097462" cy="719138"/>
            <a:chOff x="1310419" y="3629950"/>
            <a:chExt cx="5096109" cy="719344"/>
          </a:xfrm>
        </p:grpSpPr>
        <p:grpSp>
          <p:nvGrpSpPr>
            <p:cNvPr id="31753" name="组合 20"/>
            <p:cNvGrpSpPr/>
            <p:nvPr/>
          </p:nvGrpSpPr>
          <p:grpSpPr bwMode="auto">
            <a:xfrm>
              <a:off x="2627784" y="3723878"/>
              <a:ext cx="999773" cy="625416"/>
              <a:chOff x="4224754" y="3652581"/>
              <a:chExt cx="999773" cy="625416"/>
            </a:xfrm>
          </p:grpSpPr>
          <p:sp>
            <p:nvSpPr>
              <p:cNvPr id="17" name="立方体 16"/>
              <p:cNvSpPr/>
              <p:nvPr/>
            </p:nvSpPr>
            <p:spPr>
              <a:xfrm>
                <a:off x="4346869" y="3652343"/>
                <a:ext cx="504691" cy="504970"/>
              </a:xfrm>
              <a:prstGeom prst="cube">
                <a:avLst/>
              </a:prstGeom>
              <a:solidFill>
                <a:schemeClr val="bg1">
                  <a:lumMod val="8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立方体 17"/>
              <p:cNvSpPr/>
              <p:nvPr/>
            </p:nvSpPr>
            <p:spPr>
              <a:xfrm>
                <a:off x="4719833" y="3652343"/>
                <a:ext cx="504691" cy="504970"/>
              </a:xfrm>
              <a:prstGeom prst="cube">
                <a:avLst/>
              </a:prstGeom>
              <a:solidFill>
                <a:schemeClr val="bg1">
                  <a:lumMod val="8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立方体 18"/>
              <p:cNvSpPr/>
              <p:nvPr/>
            </p:nvSpPr>
            <p:spPr>
              <a:xfrm>
                <a:off x="4224664" y="3773027"/>
                <a:ext cx="504691" cy="504970"/>
              </a:xfrm>
              <a:prstGeom prst="cube">
                <a:avLst/>
              </a:prstGeom>
              <a:solidFill>
                <a:schemeClr val="bg1">
                  <a:lumMod val="8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立方体 19"/>
              <p:cNvSpPr/>
              <p:nvPr/>
            </p:nvSpPr>
            <p:spPr>
              <a:xfrm>
                <a:off x="4596041" y="3773027"/>
                <a:ext cx="504691" cy="504970"/>
              </a:xfrm>
              <a:prstGeom prst="cube">
                <a:avLst/>
              </a:prstGeom>
              <a:solidFill>
                <a:schemeClr val="bg1">
                  <a:lumMod val="8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1754" name="文本框 21"/>
            <p:cNvSpPr txBox="1">
              <a:spLocks noChangeArrowheads="1"/>
            </p:cNvSpPr>
            <p:nvPr/>
          </p:nvSpPr>
          <p:spPr bwMode="auto">
            <a:xfrm>
              <a:off x="1310419" y="3629950"/>
              <a:ext cx="1022290" cy="597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a:solidFill>
                    <a:srgbClr val="E44438"/>
                  </a:solidFill>
                  <a:latin typeface="Times New Roman" panose="02020603050405020304" pitchFamily="18" charset="0"/>
                  <a:ea typeface="黑体" panose="02010609060101010101" pitchFamily="49" charset="-122"/>
                </a:rPr>
                <a:t>（</a:t>
              </a:r>
              <a:r>
                <a:rPr lang="en-US" altLang="zh-CN" sz="3000" b="1">
                  <a:solidFill>
                    <a:srgbClr val="E44438"/>
                  </a:solidFill>
                  <a:latin typeface="Times New Roman" panose="02020603050405020304" pitchFamily="18" charset="0"/>
                  <a:ea typeface="黑体" panose="02010609060101010101" pitchFamily="49" charset="-122"/>
                </a:rPr>
                <a:t>1</a:t>
              </a:r>
              <a:r>
                <a:rPr lang="zh-CN" altLang="en-US" sz="3000" b="1">
                  <a:solidFill>
                    <a:srgbClr val="E44438"/>
                  </a:solidFill>
                  <a:latin typeface="Times New Roman" panose="02020603050405020304" pitchFamily="18" charset="0"/>
                  <a:ea typeface="黑体" panose="02010609060101010101" pitchFamily="49" charset="-122"/>
                </a:rPr>
                <a:t>）</a:t>
              </a:r>
              <a:endParaRPr lang="zh-CN" altLang="en-US" sz="3000" b="1">
                <a:solidFill>
                  <a:srgbClr val="E44438"/>
                </a:solidFill>
                <a:latin typeface="Times New Roman" panose="02020603050405020304" pitchFamily="18" charset="0"/>
                <a:ea typeface="黑体" panose="02010609060101010101" pitchFamily="49" charset="-122"/>
              </a:endParaRPr>
            </a:p>
          </p:txBody>
        </p:sp>
        <p:sp>
          <p:nvSpPr>
            <p:cNvPr id="31755" name="文本框 22"/>
            <p:cNvSpPr txBox="1">
              <a:spLocks noChangeArrowheads="1"/>
            </p:cNvSpPr>
            <p:nvPr/>
          </p:nvSpPr>
          <p:spPr bwMode="auto">
            <a:xfrm>
              <a:off x="3681803" y="3723878"/>
              <a:ext cx="2724725" cy="59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3000" b="1">
                  <a:solidFill>
                    <a:srgbClr val="E44438"/>
                  </a:solidFill>
                  <a:latin typeface="Times New Roman" panose="02020603050405020304" pitchFamily="18" charset="0"/>
                  <a:ea typeface="黑体" panose="02010609060101010101" pitchFamily="49" charset="-122"/>
                </a:rPr>
                <a:t>（答案不唯一）</a:t>
              </a:r>
              <a:endParaRPr lang="zh-CN" altLang="en-US" sz="3000" b="1">
                <a:solidFill>
                  <a:srgbClr val="E44438"/>
                </a:solidFill>
                <a:latin typeface="Times New Roman" panose="02020603050405020304" pitchFamily="18" charset="0"/>
                <a:ea typeface="黑体" panose="02010609060101010101" pitchFamily="49" charset="-122"/>
              </a:endParaRPr>
            </a:p>
          </p:txBody>
        </p:sp>
      </p:grpSp>
      <p:sp>
        <p:nvSpPr>
          <p:cNvPr id="2" name="文本框 1"/>
          <p:cNvSpPr txBox="1"/>
          <p:nvPr/>
        </p:nvSpPr>
        <p:spPr>
          <a:xfrm>
            <a:off x="4694238" y="40560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P120 </a:t>
            </a:r>
            <a:r>
              <a:rPr lang="zh-CN" altLang="en-US" sz="1400" b="1" dirty="0">
                <a:solidFill>
                  <a:srgbClr val="EB535A"/>
                </a:solidFill>
              </a:rPr>
              <a:t>练习二十八 第</a:t>
            </a:r>
            <a:r>
              <a:rPr lang="en-US" altLang="zh-CN" sz="1400" b="1" dirty="0">
                <a:solidFill>
                  <a:srgbClr val="EB535A"/>
                </a:solidFill>
              </a:rPr>
              <a:t>15</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80988" y="293688"/>
            <a:ext cx="576262"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a:solidFill>
                  <a:srgbClr val="000000"/>
                </a:solidFill>
                <a:latin typeface="Times New Roman" panose="02020603050405020304" pitchFamily="18" charset="0"/>
                <a:ea typeface="黑体" panose="02010609060101010101" pitchFamily="49" charset="-122"/>
              </a:rPr>
              <a:t>9. </a:t>
            </a:r>
            <a:endParaRPr lang="zh-CN" altLang="en-US" sz="3000" b="1">
              <a:solidFill>
                <a:srgbClr val="000000"/>
              </a:solidFill>
              <a:latin typeface="Times New Roman" panose="02020603050405020304" pitchFamily="18" charset="0"/>
              <a:ea typeface="黑体" panose="02010609060101010101" pitchFamily="49" charset="-122"/>
            </a:endParaRPr>
          </a:p>
        </p:txBody>
      </p:sp>
      <p:pic>
        <p:nvPicPr>
          <p:cNvPr id="32771" name="图片 2" descr="图片1"/>
          <p:cNvPicPr>
            <a:picLocks noChangeAspect="1" noChangeArrowheads="1"/>
          </p:cNvPicPr>
          <p:nvPr/>
        </p:nvPicPr>
        <p:blipFill>
          <a:blip r:embed="rId1">
            <a:extLst>
              <a:ext uri="{28A0092B-C50C-407E-A947-70E740481C1C}">
                <a14:useLocalDpi xmlns:a14="http://schemas.microsoft.com/office/drawing/2010/main" val="0"/>
              </a:ext>
            </a:extLst>
          </a:blip>
          <a:srcRect t="34773"/>
          <a:stretch>
            <a:fillRect/>
          </a:stretch>
        </p:blipFill>
        <p:spPr bwMode="auto">
          <a:xfrm>
            <a:off x="582613" y="827088"/>
            <a:ext cx="5040312"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2" name="组合 8"/>
          <p:cNvGrpSpPr/>
          <p:nvPr/>
        </p:nvGrpSpPr>
        <p:grpSpPr bwMode="auto">
          <a:xfrm>
            <a:off x="2098675" y="1336675"/>
            <a:ext cx="1004888" cy="1296988"/>
            <a:chOff x="2342524" y="1635646"/>
            <a:chExt cx="1005340" cy="1296144"/>
          </a:xfrm>
        </p:grpSpPr>
        <p:sp>
          <p:nvSpPr>
            <p:cNvPr id="4" name="等腰三角形 3"/>
            <p:cNvSpPr/>
            <p:nvPr/>
          </p:nvSpPr>
          <p:spPr>
            <a:xfrm>
              <a:off x="2342524" y="1635646"/>
              <a:ext cx="1005340" cy="272872"/>
            </a:xfrm>
            <a:prstGeom prst="triangl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等腰三角形 4"/>
            <p:cNvSpPr/>
            <p:nvPr/>
          </p:nvSpPr>
          <p:spPr>
            <a:xfrm rot="10800000">
              <a:off x="2342524" y="1908518"/>
              <a:ext cx="1005340" cy="1023272"/>
            </a:xfrm>
            <a:prstGeom prst="triangle">
              <a:avLst>
                <a:gd name="adj" fmla="val 49272"/>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 name="直接连接符 7"/>
            <p:cNvCxnSpPr>
              <a:endCxn id="5" idx="0"/>
            </p:cNvCxnSpPr>
            <p:nvPr/>
          </p:nvCxnSpPr>
          <p:spPr>
            <a:xfrm>
              <a:off x="2844400" y="1635646"/>
              <a:ext cx="7942" cy="12961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773" name="文本框 9"/>
          <p:cNvSpPr txBox="1">
            <a:spLocks noChangeArrowheads="1"/>
          </p:cNvSpPr>
          <p:nvPr/>
        </p:nvSpPr>
        <p:spPr bwMode="auto">
          <a:xfrm>
            <a:off x="2124075" y="2503488"/>
            <a:ext cx="5762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en-US" altLang="zh-CN" sz="3000" b="1" i="1">
                <a:solidFill>
                  <a:srgbClr val="000000"/>
                </a:solidFill>
                <a:latin typeface="Times New Roman" panose="02020603050405020304" pitchFamily="18" charset="0"/>
                <a:ea typeface="黑体" panose="02010609060101010101" pitchFamily="49" charset="-122"/>
              </a:rPr>
              <a:t>A</a:t>
            </a:r>
            <a:endParaRPr lang="zh-CN" altLang="en-US" sz="3000" b="1" i="1">
              <a:solidFill>
                <a:srgbClr val="000000"/>
              </a:solidFill>
              <a:latin typeface="Times New Roman" panose="02020603050405020304" pitchFamily="18" charset="0"/>
              <a:ea typeface="黑体" panose="02010609060101010101" pitchFamily="49" charset="-122"/>
            </a:endParaRPr>
          </a:p>
        </p:txBody>
      </p:sp>
      <p:grpSp>
        <p:nvGrpSpPr>
          <p:cNvPr id="12" name="组合 11"/>
          <p:cNvGrpSpPr/>
          <p:nvPr/>
        </p:nvGrpSpPr>
        <p:grpSpPr bwMode="auto">
          <a:xfrm>
            <a:off x="2098675" y="1336675"/>
            <a:ext cx="1019175" cy="2592388"/>
            <a:chOff x="2342524" y="1497803"/>
            <a:chExt cx="1019974" cy="2592288"/>
          </a:xfrm>
        </p:grpSpPr>
        <p:grpSp>
          <p:nvGrpSpPr>
            <p:cNvPr id="32777" name="组合 12"/>
            <p:cNvGrpSpPr/>
            <p:nvPr/>
          </p:nvGrpSpPr>
          <p:grpSpPr bwMode="auto">
            <a:xfrm>
              <a:off x="2342524" y="1497803"/>
              <a:ext cx="1005340" cy="1296144"/>
              <a:chOff x="2342524" y="1635646"/>
              <a:chExt cx="1005340" cy="1296144"/>
            </a:xfrm>
          </p:grpSpPr>
          <p:sp>
            <p:nvSpPr>
              <p:cNvPr id="17" name="等腰三角形 16"/>
              <p:cNvSpPr/>
              <p:nvPr/>
            </p:nvSpPr>
            <p:spPr>
              <a:xfrm>
                <a:off x="2342524" y="1635646"/>
                <a:ext cx="1005676" cy="273039"/>
              </a:xfrm>
              <a:prstGeom prst="triangl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等腰三角形 17"/>
              <p:cNvSpPr/>
              <p:nvPr/>
            </p:nvSpPr>
            <p:spPr>
              <a:xfrm rot="10800000">
                <a:off x="2342524" y="1908685"/>
                <a:ext cx="1005676" cy="1030248"/>
              </a:xfrm>
              <a:prstGeom prst="triangle">
                <a:avLst>
                  <a:gd name="adj" fmla="val 49272"/>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9" name="直接连接符 18"/>
              <p:cNvCxnSpPr>
                <a:endCxn id="18" idx="0"/>
              </p:cNvCxnSpPr>
              <p:nvPr/>
            </p:nvCxnSpPr>
            <p:spPr>
              <a:xfrm>
                <a:off x="2844568" y="1635646"/>
                <a:ext cx="7944" cy="13032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778" name="组合 13"/>
            <p:cNvGrpSpPr/>
            <p:nvPr/>
          </p:nvGrpSpPr>
          <p:grpSpPr bwMode="auto">
            <a:xfrm rot="10800000">
              <a:off x="2357158" y="2793947"/>
              <a:ext cx="1005340" cy="1296144"/>
              <a:chOff x="2342524" y="1635646"/>
              <a:chExt cx="1005340" cy="1296144"/>
            </a:xfrm>
          </p:grpSpPr>
          <p:sp>
            <p:nvSpPr>
              <p:cNvPr id="15" name="等腰三角形 14"/>
              <p:cNvSpPr/>
              <p:nvPr/>
            </p:nvSpPr>
            <p:spPr>
              <a:xfrm>
                <a:off x="2371121" y="1635646"/>
                <a:ext cx="1005675" cy="273039"/>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等腰三角形 15"/>
              <p:cNvSpPr/>
              <p:nvPr/>
            </p:nvSpPr>
            <p:spPr>
              <a:xfrm rot="10800000">
                <a:off x="2371121" y="1908685"/>
                <a:ext cx="1005675" cy="1022311"/>
              </a:xfrm>
              <a:prstGeom prst="triangle">
                <a:avLst>
                  <a:gd name="adj" fmla="val 4927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sp>
        <p:nvSpPr>
          <p:cNvPr id="2" name="文本框 1"/>
          <p:cNvSpPr txBox="1"/>
          <p:nvPr/>
        </p:nvSpPr>
        <p:spPr>
          <a:xfrm>
            <a:off x="4618038" y="44370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P120 </a:t>
            </a:r>
            <a:r>
              <a:rPr lang="zh-CN" altLang="en-US" sz="1400" b="1" dirty="0">
                <a:solidFill>
                  <a:srgbClr val="EB535A"/>
                </a:solidFill>
              </a:rPr>
              <a:t>练习二十八 第</a:t>
            </a:r>
            <a:r>
              <a:rPr lang="en-US" altLang="zh-CN" sz="1400" b="1" dirty="0">
                <a:solidFill>
                  <a:srgbClr val="EB535A"/>
                </a:solidFill>
              </a:rPr>
              <a:t>16</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
        <p:nvSpPr>
          <p:cNvPr id="20" name="文本框 19"/>
          <p:cNvSpPr txBox="1">
            <a:spLocks noChangeArrowheads="1"/>
          </p:cNvSpPr>
          <p:nvPr/>
        </p:nvSpPr>
        <p:spPr bwMode="auto">
          <a:xfrm>
            <a:off x="568328" y="3818027"/>
            <a:ext cx="5040312" cy="919867"/>
          </a:xfrm>
          <a:prstGeom prst="rect">
            <a:avLst/>
          </a:prstGeom>
          <a:solidFill>
            <a:schemeClr val="accent4">
              <a:lumMod val="20000"/>
              <a:lumOff val="80000"/>
            </a:schemeClr>
          </a:solid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defRPr/>
            </a:pPr>
            <a:r>
              <a:rPr lang="zh-CN" altLang="en-US" sz="2400" b="1" dirty="0">
                <a:solidFill>
                  <a:srgbClr val="E44438"/>
                </a:solidFill>
                <a:latin typeface="楷体" panose="02010609060101010101" pitchFamily="49" charset="-122"/>
                <a:ea typeface="楷体" panose="02010609060101010101" pitchFamily="49" charset="-122"/>
              </a:rPr>
              <a:t>不唯一，只要确定好旋转中心、旋转的方向、旋转的角度就可以了。</a:t>
            </a:r>
            <a:endParaRPr lang="zh-CN" altLang="en-US" sz="2400" b="1" dirty="0">
              <a:solidFill>
                <a:srgbClr val="E44438"/>
              </a:solidFill>
              <a:latin typeface="楷体" panose="02010609060101010101" pitchFamily="49" charset="-122"/>
              <a:ea typeface="楷体" panose="02010609060101010101" pitchFamily="49" charset="-122"/>
            </a:endParaRPr>
          </a:p>
        </p:txBody>
      </p:sp>
      <p:sp>
        <p:nvSpPr>
          <p:cNvPr id="21" name="文本框 10"/>
          <p:cNvSpPr txBox="1">
            <a:spLocks noChangeArrowheads="1"/>
          </p:cNvSpPr>
          <p:nvPr/>
        </p:nvSpPr>
        <p:spPr bwMode="auto">
          <a:xfrm>
            <a:off x="5624021" y="802803"/>
            <a:ext cx="3246929" cy="196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600" b="1" dirty="0">
                <a:solidFill>
                  <a:srgbClr val="000000"/>
                </a:solidFill>
                <a:latin typeface="Times New Roman" panose="02020603050405020304" pitchFamily="18" charset="0"/>
                <a:ea typeface="黑体" panose="02010609060101010101" pitchFamily="49" charset="-122"/>
              </a:rPr>
              <a:t>（</a:t>
            </a:r>
            <a:r>
              <a:rPr lang="en-US" altLang="zh-CN" sz="2600" b="1" dirty="0">
                <a:solidFill>
                  <a:srgbClr val="000000"/>
                </a:solidFill>
                <a:latin typeface="Times New Roman" panose="02020603050405020304" pitchFamily="18" charset="0"/>
                <a:ea typeface="黑体" panose="02010609060101010101" pitchFamily="49" charset="-122"/>
              </a:rPr>
              <a:t>1</a:t>
            </a:r>
            <a:r>
              <a:rPr lang="zh-CN" altLang="en-US" sz="2600" b="1" dirty="0">
                <a:solidFill>
                  <a:srgbClr val="000000"/>
                </a:solidFill>
                <a:latin typeface="Times New Roman" panose="02020603050405020304" pitchFamily="18" charset="0"/>
                <a:ea typeface="黑体" panose="02010609060101010101" pitchFamily="49" charset="-122"/>
              </a:rPr>
              <a:t>）画出“风筝”</a:t>
            </a:r>
            <a:endParaRPr lang="en-US" altLang="zh-CN" sz="26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2600" b="1" dirty="0">
                <a:solidFill>
                  <a:srgbClr val="000000"/>
                </a:solidFill>
                <a:latin typeface="Times New Roman" panose="02020603050405020304" pitchFamily="18" charset="0"/>
                <a:ea typeface="黑体" panose="02010609060101010101" pitchFamily="49" charset="-122"/>
              </a:rPr>
              <a:t>          </a:t>
            </a:r>
            <a:r>
              <a:rPr lang="zh-CN" altLang="en-US" sz="2600" b="1" dirty="0">
                <a:solidFill>
                  <a:srgbClr val="000000"/>
                </a:solidFill>
                <a:latin typeface="Times New Roman" panose="02020603050405020304" pitchFamily="18" charset="0"/>
                <a:ea typeface="黑体" panose="02010609060101010101" pitchFamily="49" charset="-122"/>
              </a:rPr>
              <a:t>绕点</a:t>
            </a:r>
            <a:r>
              <a:rPr lang="en-US" altLang="zh-CN" sz="2600" b="1" i="1" dirty="0">
                <a:solidFill>
                  <a:srgbClr val="000000"/>
                </a:solidFill>
                <a:latin typeface="Times New Roman" panose="02020603050405020304" pitchFamily="18" charset="0"/>
                <a:ea typeface="黑体" panose="02010609060101010101" pitchFamily="49" charset="-122"/>
              </a:rPr>
              <a:t>A</a:t>
            </a:r>
            <a:r>
              <a:rPr lang="zh-CN" altLang="en-US" sz="2600" b="1" dirty="0">
                <a:solidFill>
                  <a:srgbClr val="000000"/>
                </a:solidFill>
                <a:latin typeface="Times New Roman" panose="02020603050405020304" pitchFamily="18" charset="0"/>
                <a:ea typeface="黑体" panose="02010609060101010101" pitchFamily="49" charset="-122"/>
              </a:rPr>
              <a:t>旋转</a:t>
            </a:r>
            <a:r>
              <a:rPr lang="en-US" altLang="zh-CN" sz="2600" b="1" dirty="0">
                <a:solidFill>
                  <a:srgbClr val="000000"/>
                </a:solidFill>
                <a:latin typeface="Times New Roman" panose="02020603050405020304" pitchFamily="18" charset="0"/>
                <a:ea typeface="黑体" panose="02010609060101010101" pitchFamily="49" charset="-122"/>
              </a:rPr>
              <a:t>90°</a:t>
            </a:r>
            <a:endParaRPr lang="en-US" altLang="zh-CN" sz="26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2600" b="1" dirty="0">
                <a:solidFill>
                  <a:srgbClr val="000000"/>
                </a:solidFill>
                <a:latin typeface="Times New Roman" panose="02020603050405020304" pitchFamily="18" charset="0"/>
                <a:ea typeface="黑体" panose="02010609060101010101" pitchFamily="49" charset="-122"/>
              </a:rPr>
              <a:t>          </a:t>
            </a:r>
            <a:r>
              <a:rPr lang="zh-CN" altLang="en-US" sz="2600" b="1" dirty="0">
                <a:solidFill>
                  <a:srgbClr val="000000"/>
                </a:solidFill>
                <a:latin typeface="Times New Roman" panose="02020603050405020304" pitchFamily="18" charset="0"/>
                <a:ea typeface="黑体" panose="02010609060101010101" pitchFamily="49" charset="-122"/>
              </a:rPr>
              <a:t>后的图形（只</a:t>
            </a:r>
            <a:endParaRPr lang="en-US" altLang="zh-CN" sz="26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2600" b="1" dirty="0">
                <a:solidFill>
                  <a:srgbClr val="000000"/>
                </a:solidFill>
                <a:latin typeface="Times New Roman" panose="02020603050405020304" pitchFamily="18" charset="0"/>
                <a:ea typeface="黑体" panose="02010609060101010101" pitchFamily="49" charset="-122"/>
              </a:rPr>
              <a:t>          </a:t>
            </a:r>
            <a:r>
              <a:rPr lang="zh-CN" altLang="en-US" sz="2600" b="1" dirty="0">
                <a:solidFill>
                  <a:srgbClr val="000000"/>
                </a:solidFill>
                <a:latin typeface="Times New Roman" panose="02020603050405020304" pitchFamily="18" charset="0"/>
                <a:ea typeface="黑体" panose="02010609060101010101" pitchFamily="49" charset="-122"/>
              </a:rPr>
              <a:t>画出轮廓线）。</a:t>
            </a:r>
            <a:endParaRPr lang="zh-CN" altLang="en-US" sz="2600" b="1" dirty="0">
              <a:solidFill>
                <a:srgbClr val="000000"/>
              </a:solidFill>
              <a:latin typeface="Times New Roman" panose="02020603050405020304" pitchFamily="18" charset="0"/>
              <a:ea typeface="黑体" panose="02010609060101010101" pitchFamily="49" charset="-122"/>
            </a:endParaRPr>
          </a:p>
        </p:txBody>
      </p:sp>
      <p:sp>
        <p:nvSpPr>
          <p:cNvPr id="22" name="文本框 10"/>
          <p:cNvSpPr txBox="1">
            <a:spLocks noChangeArrowheads="1"/>
          </p:cNvSpPr>
          <p:nvPr/>
        </p:nvSpPr>
        <p:spPr bwMode="auto">
          <a:xfrm>
            <a:off x="5624020" y="2741117"/>
            <a:ext cx="3089003" cy="1486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buFont typeface="Arial" panose="020B0604020202020204" pitchFamily="34" charset="0"/>
              <a:buNone/>
            </a:pPr>
            <a:r>
              <a:rPr lang="zh-CN" altLang="en-US" sz="2600" b="1" dirty="0">
                <a:solidFill>
                  <a:srgbClr val="000000"/>
                </a:solidFill>
                <a:latin typeface="Times New Roman" panose="02020603050405020304" pitchFamily="18" charset="0"/>
                <a:ea typeface="黑体" panose="02010609060101010101" pitchFamily="49" charset="-122"/>
              </a:rPr>
              <a:t>（</a:t>
            </a:r>
            <a:r>
              <a:rPr lang="en-US" altLang="zh-CN" sz="2600" b="1" dirty="0">
                <a:solidFill>
                  <a:srgbClr val="000000"/>
                </a:solidFill>
                <a:latin typeface="Times New Roman" panose="02020603050405020304" pitchFamily="18" charset="0"/>
                <a:ea typeface="黑体" panose="02010609060101010101" pitchFamily="49" charset="-122"/>
              </a:rPr>
              <a:t>2</a:t>
            </a:r>
            <a:r>
              <a:rPr lang="zh-CN" altLang="en-US" sz="2600" b="1" dirty="0">
                <a:solidFill>
                  <a:srgbClr val="000000"/>
                </a:solidFill>
                <a:latin typeface="Times New Roman" panose="02020603050405020304" pitchFamily="18" charset="0"/>
                <a:ea typeface="黑体" panose="02010609060101010101" pitchFamily="49" charset="-122"/>
              </a:rPr>
              <a:t>）说一说你是怎</a:t>
            </a:r>
            <a:endParaRPr lang="en-US" altLang="zh-CN" sz="26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2600" b="1" dirty="0">
                <a:solidFill>
                  <a:srgbClr val="000000"/>
                </a:solidFill>
                <a:latin typeface="Times New Roman" panose="02020603050405020304" pitchFamily="18" charset="0"/>
                <a:ea typeface="黑体" panose="02010609060101010101" pitchFamily="49" charset="-122"/>
              </a:rPr>
              <a:t>          </a:t>
            </a:r>
            <a:r>
              <a:rPr lang="zh-CN" altLang="en-US" sz="2600" b="1" dirty="0">
                <a:solidFill>
                  <a:srgbClr val="000000"/>
                </a:solidFill>
                <a:latin typeface="Times New Roman" panose="02020603050405020304" pitchFamily="18" charset="0"/>
                <a:ea typeface="黑体" panose="02010609060101010101" pitchFamily="49" charset="-122"/>
              </a:rPr>
              <a:t>样旋转并画出</a:t>
            </a:r>
            <a:endParaRPr lang="en-US" altLang="zh-CN" sz="2600" b="1" dirty="0">
              <a:solidFill>
                <a:srgbClr val="000000"/>
              </a:solidFill>
              <a:latin typeface="Times New Roman" panose="02020603050405020304" pitchFamily="18" charset="0"/>
              <a:ea typeface="黑体" panose="02010609060101010101" pitchFamily="49" charset="-122"/>
            </a:endParaRPr>
          </a:p>
          <a:p>
            <a:pPr eaLnBrk="1" hangingPunct="1">
              <a:lnSpc>
                <a:spcPct val="120000"/>
              </a:lnSpc>
              <a:buFont typeface="Arial" panose="020B0604020202020204" pitchFamily="34" charset="0"/>
              <a:buNone/>
            </a:pPr>
            <a:r>
              <a:rPr lang="en-US" altLang="zh-CN" sz="2600" b="1" dirty="0">
                <a:solidFill>
                  <a:srgbClr val="000000"/>
                </a:solidFill>
                <a:latin typeface="Times New Roman" panose="02020603050405020304" pitchFamily="18" charset="0"/>
                <a:ea typeface="黑体" panose="02010609060101010101" pitchFamily="49" charset="-122"/>
              </a:rPr>
              <a:t>          </a:t>
            </a:r>
            <a:r>
              <a:rPr lang="zh-CN" altLang="en-US" sz="2600" b="1" dirty="0">
                <a:solidFill>
                  <a:srgbClr val="000000"/>
                </a:solidFill>
                <a:latin typeface="Times New Roman" panose="02020603050405020304" pitchFamily="18" charset="0"/>
                <a:ea typeface="黑体" panose="02010609060101010101" pitchFamily="49" charset="-122"/>
              </a:rPr>
              <a:t>图形的。</a:t>
            </a:r>
            <a:endParaRPr lang="zh-CN" altLang="en-US" sz="2600" b="1" dirty="0">
              <a:solidFill>
                <a:srgbClr val="000000"/>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2000" fill="hold"/>
                                        <p:tgtEl>
                                          <p:spTgt spid="1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503138" y="773982"/>
            <a:ext cx="8137723" cy="3595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355600" indent="-355600" eaLnBrk="1" hangingPunct="1">
              <a:lnSpc>
                <a:spcPct val="120000"/>
              </a:lnSpc>
              <a:buFont typeface="Arial" panose="020B0604020202020204" pitchFamily="34" charset="0"/>
              <a:buNone/>
            </a:pPr>
            <a:r>
              <a:rPr lang="en-US" altLang="zh-CN" sz="2400" b="1" dirty="0">
                <a:solidFill>
                  <a:srgbClr val="000000"/>
                </a:solidFill>
                <a:latin typeface="Times New Roman" panose="02020603050405020304" pitchFamily="18" charset="0"/>
                <a:ea typeface="黑体" panose="02010609060101010101" pitchFamily="49" charset="-122"/>
              </a:rPr>
              <a:t>10.</a:t>
            </a:r>
            <a:r>
              <a:rPr lang="zh-CN" altLang="en-US" sz="2400" b="1" dirty="0">
                <a:solidFill>
                  <a:srgbClr val="000000"/>
                </a:solidFill>
                <a:latin typeface="Times New Roman" panose="02020603050405020304" pitchFamily="18" charset="0"/>
                <a:ea typeface="黑体" panose="02010609060101010101" pitchFamily="49" charset="-122"/>
              </a:rPr>
              <a:t>北京</a:t>
            </a:r>
            <a:r>
              <a:rPr lang="en-US" altLang="zh-CN" sz="2400" b="1" dirty="0">
                <a:solidFill>
                  <a:srgbClr val="000000"/>
                </a:solidFill>
                <a:latin typeface="Times New Roman" panose="02020603050405020304" pitchFamily="18" charset="0"/>
                <a:ea typeface="黑体" panose="02010609060101010101" pitchFamily="49" charset="-122"/>
              </a:rPr>
              <a:t>2022</a:t>
            </a:r>
            <a:r>
              <a:rPr lang="zh-CN" altLang="en-US" sz="2400" b="1" dirty="0">
                <a:solidFill>
                  <a:srgbClr val="000000"/>
                </a:solidFill>
                <a:latin typeface="Times New Roman" panose="02020603050405020304" pitchFamily="18" charset="0"/>
                <a:ea typeface="黑体" panose="02010609060101010101" pitchFamily="49" charset="-122"/>
              </a:rPr>
              <a:t>年冬奥会和冬残奥会上，国家游泳中心“水立方”完美化身为“冰立方”，成为世界首座完成“水冰转换”的奥运场馆。作为冰壶比赛的场馆，“冰立方”改造出</a:t>
            </a:r>
            <a:r>
              <a:rPr lang="en-US" altLang="zh-CN" sz="2400" b="1" dirty="0">
                <a:solidFill>
                  <a:srgbClr val="000000"/>
                </a:solidFill>
                <a:latin typeface="Times New Roman" panose="02020603050405020304" pitchFamily="18" charset="0"/>
                <a:ea typeface="黑体" panose="02010609060101010101" pitchFamily="49" charset="-122"/>
              </a:rPr>
              <a:t>4</a:t>
            </a:r>
            <a:r>
              <a:rPr lang="zh-CN" altLang="en-US" sz="2400" b="1" dirty="0">
                <a:solidFill>
                  <a:srgbClr val="000000"/>
                </a:solidFill>
                <a:latin typeface="Times New Roman" panose="02020603050405020304" pitchFamily="18" charset="0"/>
                <a:ea typeface="黑体" panose="02010609060101010101" pitchFamily="49" charset="-122"/>
              </a:rPr>
              <a:t>条达到国际最高标准的冰壶赛道，每条赛道长</a:t>
            </a:r>
            <a:r>
              <a:rPr lang="en-US" altLang="zh-CN" sz="2400" b="1" dirty="0">
                <a:solidFill>
                  <a:srgbClr val="000000"/>
                </a:solidFill>
                <a:latin typeface="Times New Roman" panose="02020603050405020304" pitchFamily="18" charset="0"/>
                <a:ea typeface="黑体" panose="02010609060101010101" pitchFamily="49" charset="-122"/>
              </a:rPr>
              <a:t>44.5 m</a:t>
            </a:r>
            <a:r>
              <a:rPr lang="zh-CN" altLang="en-US" sz="2400" b="1" dirty="0">
                <a:solidFill>
                  <a:srgbClr val="000000"/>
                </a:solidFill>
                <a:latin typeface="Times New Roman" panose="02020603050405020304" pitchFamily="18" charset="0"/>
                <a:ea typeface="黑体" panose="02010609060101010101" pitchFamily="49" charset="-122"/>
              </a:rPr>
              <a:t>，宽</a:t>
            </a:r>
            <a:r>
              <a:rPr lang="en-US" altLang="zh-CN" sz="2400" b="1" dirty="0">
                <a:solidFill>
                  <a:srgbClr val="000000"/>
                </a:solidFill>
                <a:latin typeface="Times New Roman" panose="02020603050405020304" pitchFamily="18" charset="0"/>
                <a:ea typeface="黑体" panose="02010609060101010101" pitchFamily="49" charset="-122"/>
              </a:rPr>
              <a:t>4.32 m</a:t>
            </a:r>
            <a:r>
              <a:rPr lang="zh-CN" altLang="en-US" sz="2400" b="1" dirty="0">
                <a:solidFill>
                  <a:srgbClr val="000000"/>
                </a:solidFill>
                <a:latin typeface="Times New Roman" panose="02020603050405020304" pitchFamily="18" charset="0"/>
                <a:ea typeface="黑体" panose="02010609060101010101" pitchFamily="49" charset="-122"/>
              </a:rPr>
              <a:t>。由于冰壶比赛对冰面的要求非常高，所以必须经过多次细致的洒水，赛道上厚度约为</a:t>
            </a:r>
            <a:r>
              <a:rPr lang="en-US" altLang="zh-CN" sz="2400" b="1" dirty="0">
                <a:solidFill>
                  <a:srgbClr val="000000"/>
                </a:solidFill>
                <a:latin typeface="Times New Roman" panose="02020603050405020304" pitchFamily="18" charset="0"/>
                <a:ea typeface="黑体" panose="02010609060101010101" pitchFamily="49" charset="-122"/>
              </a:rPr>
              <a:t>80 mm</a:t>
            </a:r>
            <a:r>
              <a:rPr lang="zh-CN" altLang="en-US" sz="2400" b="1" dirty="0">
                <a:solidFill>
                  <a:srgbClr val="000000"/>
                </a:solidFill>
                <a:latin typeface="Times New Roman" panose="02020603050405020304" pitchFamily="18" charset="0"/>
                <a:ea typeface="黑体" panose="02010609060101010101" pitchFamily="49" charset="-122"/>
              </a:rPr>
              <a:t>的冰层才能完美地呈现出来。你知道大约需要洒多少升水吗</a:t>
            </a:r>
            <a:r>
              <a:rPr lang="en-US" altLang="zh-CN" sz="2400" b="1" dirty="0">
                <a:solidFill>
                  <a:srgbClr val="000000"/>
                </a:solidFill>
                <a:latin typeface="Times New Roman" panose="02020603050405020304" pitchFamily="18" charset="0"/>
                <a:ea typeface="黑体" panose="02010609060101010101" pitchFamily="49" charset="-122"/>
              </a:rPr>
              <a:t>?</a:t>
            </a:r>
            <a:r>
              <a:rPr lang="zh-CN" altLang="en-US" sz="2400" b="1" dirty="0">
                <a:solidFill>
                  <a:srgbClr val="000000"/>
                </a:solidFill>
                <a:latin typeface="Times New Roman" panose="02020603050405020304" pitchFamily="18" charset="0"/>
                <a:ea typeface="黑体" panose="02010609060101010101" pitchFamily="49" charset="-122"/>
              </a:rPr>
              <a:t>（</a:t>
            </a:r>
            <a:r>
              <a:rPr lang="en-US" altLang="zh-CN" sz="2400" b="1" dirty="0">
                <a:solidFill>
                  <a:srgbClr val="000000"/>
                </a:solidFill>
                <a:latin typeface="Times New Roman" panose="02020603050405020304" pitchFamily="18" charset="0"/>
                <a:ea typeface="黑体" panose="02010609060101010101" pitchFamily="49" charset="-122"/>
              </a:rPr>
              <a:t>0.9L</a:t>
            </a:r>
            <a:r>
              <a:rPr lang="zh-CN" altLang="en-US" sz="2400" b="1" dirty="0">
                <a:solidFill>
                  <a:srgbClr val="000000"/>
                </a:solidFill>
                <a:latin typeface="Times New Roman" panose="02020603050405020304" pitchFamily="18" charset="0"/>
                <a:ea typeface="黑体" panose="02010609060101010101" pitchFamily="49" charset="-122"/>
              </a:rPr>
              <a:t>水可以转化为</a:t>
            </a:r>
            <a:r>
              <a:rPr lang="en-US" altLang="zh-CN" sz="2400" b="1" dirty="0">
                <a:solidFill>
                  <a:srgbClr val="000000"/>
                </a:solidFill>
                <a:latin typeface="Times New Roman" panose="02020603050405020304" pitchFamily="18" charset="0"/>
                <a:ea typeface="黑体" panose="02010609060101010101" pitchFamily="49" charset="-122"/>
              </a:rPr>
              <a:t>1L</a:t>
            </a:r>
            <a:r>
              <a:rPr lang="zh-CN" altLang="en-US" sz="2400" b="1" dirty="0">
                <a:solidFill>
                  <a:srgbClr val="000000"/>
                </a:solidFill>
                <a:latin typeface="Times New Roman" panose="02020603050405020304" pitchFamily="18" charset="0"/>
                <a:ea typeface="黑体" panose="02010609060101010101" pitchFamily="49" charset="-122"/>
              </a:rPr>
              <a:t>的冰。用计算器计算。</a:t>
            </a:r>
            <a:r>
              <a:rPr lang="en-US" altLang="zh-CN" sz="2400" b="1" dirty="0">
                <a:solidFill>
                  <a:srgbClr val="000000"/>
                </a:solidFill>
                <a:latin typeface="Times New Roman" panose="02020603050405020304" pitchFamily="18" charset="0"/>
                <a:ea typeface="黑体" panose="02010609060101010101" pitchFamily="49" charset="-122"/>
              </a:rPr>
              <a:t>)</a:t>
            </a:r>
            <a:endParaRPr lang="zh-CN" altLang="en-US" sz="2400" b="1" dirty="0">
              <a:solidFill>
                <a:srgbClr val="000000"/>
              </a:solidFill>
              <a:latin typeface="Times New Roman" panose="02020603050405020304" pitchFamily="18" charset="0"/>
              <a:ea typeface="黑体" panose="02010609060101010101" pitchFamily="49" charset="-122"/>
            </a:endParaRPr>
          </a:p>
        </p:txBody>
      </p:sp>
      <p:sp>
        <p:nvSpPr>
          <p:cNvPr id="3" name="文本框 2"/>
          <p:cNvSpPr txBox="1"/>
          <p:nvPr/>
        </p:nvSpPr>
        <p:spPr>
          <a:xfrm>
            <a:off x="4618038" y="44370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P120 </a:t>
            </a:r>
            <a:r>
              <a:rPr lang="zh-CN" altLang="en-US" sz="1400" b="1" dirty="0">
                <a:solidFill>
                  <a:srgbClr val="EB535A"/>
                </a:solidFill>
              </a:rPr>
              <a:t>练习二十八 第</a:t>
            </a:r>
            <a:r>
              <a:rPr lang="en-US" altLang="zh-CN" sz="1400" b="1" dirty="0">
                <a:solidFill>
                  <a:srgbClr val="EB535A"/>
                </a:solidFill>
              </a:rPr>
              <a:t>17</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683568" y="1977008"/>
          <a:ext cx="6157912" cy="654050"/>
        </p:xfrm>
        <a:graphic>
          <a:graphicData uri="http://schemas.openxmlformats.org/presentationml/2006/ole">
            <mc:AlternateContent xmlns:mc="http://schemas.openxmlformats.org/markup-compatibility/2006">
              <mc:Choice xmlns:v="urn:schemas-microsoft-com:vml" Requires="v">
                <p:oleObj spid="_x0000_s7171" name="Equation" r:id="rId1" imgW="63093600" imgH="6705600" progId="Equation.DSMT4">
                  <p:embed/>
                </p:oleObj>
              </mc:Choice>
              <mc:Fallback>
                <p:oleObj name="Equation" r:id="rId1" imgW="63093600" imgH="6705600" progId="Equation.DSMT4">
                  <p:embed/>
                  <p:pic>
                    <p:nvPicPr>
                      <p:cNvPr id="0" name="对象 4"/>
                      <p:cNvPicPr>
                        <a:picLocks noChangeAspect="1" noChangeArrowheads="1"/>
                      </p:cNvPicPr>
                      <p:nvPr/>
                    </p:nvPicPr>
                    <p:blipFill>
                      <a:blip r:embed="rId2"/>
                      <a:srcRect/>
                      <a:stretch>
                        <a:fillRect/>
                      </a:stretch>
                    </p:blipFill>
                    <p:spPr bwMode="auto">
                      <a:xfrm>
                        <a:off x="683568" y="1977008"/>
                        <a:ext cx="6157912"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文本框 3"/>
          <p:cNvSpPr txBox="1"/>
          <p:nvPr/>
        </p:nvSpPr>
        <p:spPr>
          <a:xfrm>
            <a:off x="683568" y="1347614"/>
            <a:ext cx="8316416" cy="523220"/>
          </a:xfrm>
          <a:prstGeom prst="rect">
            <a:avLst/>
          </a:prstGeom>
          <a:noFill/>
        </p:spPr>
        <p:txBody>
          <a:bodyPr wrap="square" rtlCol="0">
            <a:spAutoFit/>
          </a:bodyPr>
          <a:lstStyle/>
          <a:p>
            <a:r>
              <a:rPr lang="en-US" altLang="zh-CN" sz="2800" b="1" dirty="0">
                <a:solidFill>
                  <a:srgbClr val="FF0000"/>
                </a:solidFill>
                <a:latin typeface="Times New Roman" panose="02020603050405020304" pitchFamily="18" charset="0"/>
                <a:cs typeface="Times New Roman" panose="02020603050405020304" pitchFamily="18" charset="0"/>
              </a:rPr>
              <a:t>44.5m</a:t>
            </a:r>
            <a:r>
              <a:rPr lang="zh-CN" altLang="en-US" sz="2800" b="1" dirty="0">
                <a:solidFill>
                  <a:srgbClr val="FF0000"/>
                </a:solidFill>
                <a:latin typeface="Times New Roman" panose="02020603050405020304" pitchFamily="18" charset="0"/>
                <a:cs typeface="Times New Roman" panose="02020603050405020304" pitchFamily="18" charset="0"/>
              </a:rPr>
              <a:t>＝</a:t>
            </a:r>
            <a:r>
              <a:rPr lang="en-US" altLang="zh-CN" sz="2800" b="1" dirty="0">
                <a:solidFill>
                  <a:srgbClr val="FF0000"/>
                </a:solidFill>
                <a:latin typeface="Times New Roman" panose="02020603050405020304" pitchFamily="18" charset="0"/>
                <a:cs typeface="Times New Roman" panose="02020603050405020304" pitchFamily="18" charset="0"/>
              </a:rPr>
              <a:t>445dm    4.32m</a:t>
            </a:r>
            <a:r>
              <a:rPr lang="zh-CN" altLang="en-US" sz="2800" b="1" dirty="0">
                <a:solidFill>
                  <a:srgbClr val="FF0000"/>
                </a:solidFill>
                <a:latin typeface="Times New Roman" panose="02020603050405020304" pitchFamily="18" charset="0"/>
                <a:cs typeface="Times New Roman" panose="02020603050405020304" pitchFamily="18" charset="0"/>
              </a:rPr>
              <a:t>＝</a:t>
            </a:r>
            <a:r>
              <a:rPr lang="en-US" altLang="zh-CN" sz="2800" b="1" dirty="0">
                <a:solidFill>
                  <a:srgbClr val="FF0000"/>
                </a:solidFill>
                <a:latin typeface="Times New Roman" panose="02020603050405020304" pitchFamily="18" charset="0"/>
                <a:cs typeface="Times New Roman" panose="02020603050405020304" pitchFamily="18" charset="0"/>
              </a:rPr>
              <a:t>43.2dm    80mm</a:t>
            </a:r>
            <a:r>
              <a:rPr lang="zh-CN" altLang="en-US" sz="2800" b="1" dirty="0">
                <a:solidFill>
                  <a:srgbClr val="FF0000"/>
                </a:solidFill>
                <a:latin typeface="Times New Roman" panose="02020603050405020304" pitchFamily="18" charset="0"/>
                <a:cs typeface="Times New Roman" panose="02020603050405020304" pitchFamily="18" charset="0"/>
              </a:rPr>
              <a:t>＝</a:t>
            </a:r>
            <a:r>
              <a:rPr lang="en-US" altLang="zh-CN" sz="2800" b="1" dirty="0">
                <a:solidFill>
                  <a:srgbClr val="FF0000"/>
                </a:solidFill>
                <a:latin typeface="Times New Roman" panose="02020603050405020304" pitchFamily="18" charset="0"/>
                <a:cs typeface="Times New Roman" panose="02020603050405020304" pitchFamily="18" charset="0"/>
              </a:rPr>
              <a:t>0.8dm</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683568" y="2737232"/>
            <a:ext cx="4614316" cy="523220"/>
          </a:xfrm>
          <a:prstGeom prst="rect">
            <a:avLst/>
          </a:prstGeom>
          <a:noFill/>
        </p:spPr>
        <p:txBody>
          <a:bodyPr wrap="square" rtlCol="0">
            <a:spAutoFit/>
          </a:bodyPr>
          <a:lstStyle/>
          <a:p>
            <a:r>
              <a:rPr lang="en-US" altLang="zh-CN" sz="2800" b="1" dirty="0">
                <a:solidFill>
                  <a:srgbClr val="FF0000"/>
                </a:solidFill>
                <a:latin typeface="Times New Roman" panose="02020603050405020304" pitchFamily="18" charset="0"/>
                <a:cs typeface="Times New Roman" panose="02020603050405020304" pitchFamily="18" charset="0"/>
              </a:rPr>
              <a:t>55365.12 dm</a:t>
            </a:r>
            <a:r>
              <a:rPr lang="en-US" altLang="zh-CN" sz="2800" b="1" baseline="30000" dirty="0">
                <a:solidFill>
                  <a:srgbClr val="FF0000"/>
                </a:solidFill>
                <a:latin typeface="Times New Roman" panose="02020603050405020304" pitchFamily="18" charset="0"/>
                <a:cs typeface="Times New Roman" panose="02020603050405020304" pitchFamily="18" charset="0"/>
              </a:rPr>
              <a:t>3</a:t>
            </a:r>
            <a:r>
              <a:rPr lang="zh-CN" altLang="en-US" sz="2800" b="1" dirty="0">
                <a:solidFill>
                  <a:srgbClr val="FF0000"/>
                </a:solidFill>
                <a:latin typeface="Times New Roman" panose="02020603050405020304" pitchFamily="18" charset="0"/>
                <a:cs typeface="Times New Roman" panose="02020603050405020304" pitchFamily="18" charset="0"/>
              </a:rPr>
              <a:t>＝</a:t>
            </a:r>
            <a:r>
              <a:rPr lang="en-US" altLang="zh-CN" sz="2800" b="1" dirty="0">
                <a:solidFill>
                  <a:srgbClr val="FF0000"/>
                </a:solidFill>
                <a:latin typeface="Times New Roman" panose="02020603050405020304" pitchFamily="18" charset="0"/>
                <a:cs typeface="Times New Roman" panose="02020603050405020304" pitchFamily="18" charset="0"/>
              </a:rPr>
              <a:t>55365.12 L</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11" name="文本框 10"/>
          <p:cNvSpPr txBox="1"/>
          <p:nvPr/>
        </p:nvSpPr>
        <p:spPr>
          <a:xfrm>
            <a:off x="683568" y="3366626"/>
            <a:ext cx="4614316" cy="523220"/>
          </a:xfrm>
          <a:prstGeom prst="rect">
            <a:avLst/>
          </a:prstGeom>
          <a:noFill/>
        </p:spPr>
        <p:txBody>
          <a:bodyPr wrap="square" rtlCol="0">
            <a:spAutoFit/>
          </a:bodyPr>
          <a:lstStyle/>
          <a:p>
            <a:r>
              <a:rPr lang="zh-CN" altLang="en-US" sz="2800" b="1" dirty="0">
                <a:solidFill>
                  <a:srgbClr val="FF0000"/>
                </a:solidFill>
                <a:latin typeface="Times New Roman" panose="02020603050405020304" pitchFamily="18" charset="0"/>
                <a:cs typeface="Times New Roman" panose="02020603050405020304" pitchFamily="18" charset="0"/>
              </a:rPr>
              <a:t>答：要洒</a:t>
            </a:r>
            <a:r>
              <a:rPr lang="en-US" altLang="zh-CN" sz="2800" b="1" dirty="0">
                <a:solidFill>
                  <a:srgbClr val="FF0000"/>
                </a:solidFill>
                <a:latin typeface="Times New Roman" panose="02020603050405020304" pitchFamily="18" charset="0"/>
                <a:cs typeface="Times New Roman" panose="02020603050405020304" pitchFamily="18" charset="0"/>
              </a:rPr>
              <a:t>55365.12 L</a:t>
            </a:r>
            <a:r>
              <a:rPr lang="zh-CN" altLang="en-US" sz="2800" b="1" dirty="0">
                <a:solidFill>
                  <a:srgbClr val="FF0000"/>
                </a:solidFill>
                <a:latin typeface="Times New Roman" panose="02020603050405020304" pitchFamily="18" charset="0"/>
                <a:cs typeface="Times New Roman" panose="02020603050405020304" pitchFamily="18" charset="0"/>
              </a:rPr>
              <a:t>水。</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6" name="文本框 5"/>
          <p:cNvSpPr txBox="1"/>
          <p:nvPr/>
        </p:nvSpPr>
        <p:spPr>
          <a:xfrm>
            <a:off x="4618038" y="443706"/>
            <a:ext cx="3190297" cy="307777"/>
          </a:xfrm>
          <a:prstGeom prst="rect">
            <a:avLst/>
          </a:prstGeom>
          <a:noFill/>
        </p:spPr>
        <p:txBody>
          <a:bodyPr wrap="none" rtlCol="0">
            <a:spAutoFit/>
          </a:bodyPr>
          <a:lstStyle/>
          <a:p>
            <a:r>
              <a:rPr lang="en-US" altLang="zh-CN" sz="1400" b="1" dirty="0">
                <a:solidFill>
                  <a:srgbClr val="EB535A"/>
                </a:solidFill>
              </a:rPr>
              <a:t>【</a:t>
            </a:r>
            <a:r>
              <a:rPr lang="zh-CN" altLang="en-US" sz="1400" b="1" dirty="0">
                <a:solidFill>
                  <a:srgbClr val="EB535A"/>
                </a:solidFill>
              </a:rPr>
              <a:t>选自教材</a:t>
            </a:r>
            <a:r>
              <a:rPr lang="en-US" altLang="zh-CN" sz="1400" b="1" dirty="0">
                <a:solidFill>
                  <a:srgbClr val="EB535A"/>
                </a:solidFill>
              </a:rPr>
              <a:t>P120 </a:t>
            </a:r>
            <a:r>
              <a:rPr lang="zh-CN" altLang="en-US" sz="1400" b="1" dirty="0">
                <a:solidFill>
                  <a:srgbClr val="EB535A"/>
                </a:solidFill>
              </a:rPr>
              <a:t>练习二十八 第</a:t>
            </a:r>
            <a:r>
              <a:rPr lang="en-US" altLang="zh-CN" sz="1400" b="1" dirty="0">
                <a:solidFill>
                  <a:srgbClr val="EB535A"/>
                </a:solidFill>
              </a:rPr>
              <a:t>17</a:t>
            </a:r>
            <a:r>
              <a:rPr lang="zh-CN" altLang="en-US" sz="1400" b="1" dirty="0">
                <a:solidFill>
                  <a:srgbClr val="EB535A"/>
                </a:solidFill>
              </a:rPr>
              <a:t>题</a:t>
            </a:r>
            <a:r>
              <a:rPr lang="en-US" altLang="zh-CN" sz="1400" b="1" dirty="0">
                <a:solidFill>
                  <a:srgbClr val="EB535A"/>
                </a:solidFill>
              </a:rPr>
              <a:t>】</a:t>
            </a:r>
            <a:endParaRPr lang="zh-CN" altLang="en-US" sz="1400" b="1" dirty="0">
              <a:solidFill>
                <a:srgbClr val="EB535A"/>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组合 3"/>
          <p:cNvGrpSpPr/>
          <p:nvPr/>
        </p:nvGrpSpPr>
        <p:grpSpPr bwMode="auto">
          <a:xfrm>
            <a:off x="153988" y="11113"/>
            <a:ext cx="3651250" cy="1022350"/>
            <a:chOff x="153988" y="10621"/>
            <a:chExt cx="3651250" cy="1022336"/>
          </a:xfrm>
        </p:grpSpPr>
        <p:pic>
          <p:nvPicPr>
            <p:cNvPr id="33799" name="图片 2"/>
            <p:cNvPicPr>
              <a:picLocks noChangeAspect="1" noChangeArrowheads="1"/>
            </p:cNvPicPr>
            <p:nvPr/>
          </p:nvPicPr>
          <p:blipFill>
            <a:blip r:embed="rId1">
              <a:extLst>
                <a:ext uri="{28A0092B-C50C-407E-A947-70E740481C1C}">
                  <a14:useLocalDpi xmlns:a14="http://schemas.microsoft.com/office/drawing/2010/main" val="0"/>
                </a:ext>
              </a:extLst>
            </a:blip>
            <a:srcRect t="36000" b="36000"/>
            <a:stretch>
              <a:fillRect/>
            </a:stretch>
          </p:blipFill>
          <p:spPr bwMode="auto">
            <a:xfrm>
              <a:off x="153988" y="10621"/>
              <a:ext cx="3651250" cy="1022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文本框 3"/>
            <p:cNvSpPr txBox="1">
              <a:spLocks noChangeArrowheads="1"/>
            </p:cNvSpPr>
            <p:nvPr/>
          </p:nvSpPr>
          <p:spPr bwMode="auto">
            <a:xfrm>
              <a:off x="1069975" y="267792"/>
              <a:ext cx="2349500" cy="523868"/>
            </a:xfrm>
            <a:prstGeom prst="rect">
              <a:avLst/>
            </a:prstGeom>
            <a:noFill/>
            <a:ln>
              <a:noFill/>
            </a:ln>
          </p:spPr>
          <p:txBody>
            <a:bodyPr wrap="none">
              <a:spAutoFit/>
            </a:bodyPr>
            <a:lstStyle>
              <a:lvl1pPr defTabSz="457200">
                <a:defRPr>
                  <a:solidFill>
                    <a:schemeClr val="tx1"/>
                  </a:solidFill>
                  <a:latin typeface="等线" panose="02010600030101010101" pitchFamily="2" charset="-122"/>
                  <a:ea typeface="等线" panose="02010600030101010101" pitchFamily="2" charset="-122"/>
                </a:defRPr>
              </a:lvl1pPr>
              <a:lvl2pPr marL="742950" indent="-285750" defTabSz="457200">
                <a:defRPr>
                  <a:solidFill>
                    <a:schemeClr val="tx1"/>
                  </a:solidFill>
                  <a:latin typeface="等线" panose="02010600030101010101" pitchFamily="2" charset="-122"/>
                  <a:ea typeface="等线" panose="02010600030101010101" pitchFamily="2" charset="-122"/>
                </a:defRPr>
              </a:lvl2pPr>
              <a:lvl3pPr marL="1143000" indent="-228600" defTabSz="457200">
                <a:defRPr>
                  <a:solidFill>
                    <a:schemeClr val="tx1"/>
                  </a:solidFill>
                  <a:latin typeface="等线" panose="02010600030101010101" pitchFamily="2" charset="-122"/>
                  <a:ea typeface="等线" panose="02010600030101010101" pitchFamily="2" charset="-122"/>
                </a:defRPr>
              </a:lvl3pPr>
              <a:lvl4pPr marL="1600200" indent="-228600" defTabSz="457200">
                <a:defRPr>
                  <a:solidFill>
                    <a:schemeClr val="tx1"/>
                  </a:solidFill>
                  <a:latin typeface="等线" panose="02010600030101010101" pitchFamily="2" charset="-122"/>
                  <a:ea typeface="等线" panose="02010600030101010101" pitchFamily="2" charset="-122"/>
                </a:defRPr>
              </a:lvl4pPr>
              <a:lvl5pPr marL="2057400" indent="-228600" defTabSz="457200">
                <a:defRPr>
                  <a:solidFill>
                    <a:schemeClr val="tx1"/>
                  </a:solidFill>
                  <a:latin typeface="等线" panose="02010600030101010101" pitchFamily="2" charset="-122"/>
                  <a:ea typeface="等线" panose="02010600030101010101" pitchFamily="2" charset="-122"/>
                </a:defRPr>
              </a:lvl5pPr>
              <a:lvl6pPr marL="25146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defTabSz="4572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rPr>
                <a:t>四、课堂小结</a:t>
              </a:r>
              <a:endParaRPr lang="zh-CN" altLang="en-US" sz="2800" b="1"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endParaRPr>
            </a:p>
          </p:txBody>
        </p:sp>
      </p:grpSp>
      <p:pic>
        <p:nvPicPr>
          <p:cNvPr id="20" name="图片 19"/>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63713" y="987425"/>
            <a:ext cx="5229225"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p:cNvSpPr/>
          <p:nvPr/>
        </p:nvSpPr>
        <p:spPr>
          <a:xfrm>
            <a:off x="1042988" y="1058863"/>
            <a:ext cx="457200" cy="457200"/>
          </a:xfrm>
          <a:prstGeom prst="rect">
            <a:avLst/>
          </a:prstGeom>
          <a:solidFill>
            <a:srgbClr val="FE604A">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Font typeface="Arial" panose="020B0604020202020204" pitchFamily="34" charset="0"/>
              <a:buNone/>
              <a:defRPr/>
            </a:pPr>
            <a:r>
              <a:rPr lang="en-US" altLang="zh-CN" sz="3200" b="1" noProof="1">
                <a:latin typeface="+mj-lt"/>
                <a:ea typeface="楷体_GB2312" panose="02010609030101010101" pitchFamily="49" charset="-122"/>
              </a:rPr>
              <a:t>1.</a:t>
            </a:r>
            <a:endParaRPr lang="en-US" altLang="zh-CN" sz="3200" b="1" noProof="1">
              <a:latin typeface="+mj-lt"/>
              <a:ea typeface="楷体_GB2312" panose="02010609030101010101" pitchFamily="49" charset="-122"/>
            </a:endParaRPr>
          </a:p>
        </p:txBody>
      </p:sp>
      <p:sp>
        <p:nvSpPr>
          <p:cNvPr id="22" name="文本框 21"/>
          <p:cNvSpPr txBox="1">
            <a:spLocks noChangeArrowheads="1"/>
          </p:cNvSpPr>
          <p:nvPr/>
        </p:nvSpPr>
        <p:spPr bwMode="auto">
          <a:xfrm>
            <a:off x="1979613" y="3794125"/>
            <a:ext cx="58848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buFont typeface="Arial" panose="020B0604020202020204" pitchFamily="34" charset="0"/>
              <a:buNone/>
            </a:pPr>
            <a:r>
              <a:rPr lang="zh-CN" altLang="en-US" sz="3200" b="1">
                <a:latin typeface="Times New Roman" panose="02020603050405020304" pitchFamily="18" charset="0"/>
                <a:ea typeface="黑体" panose="02010609060101010101" pitchFamily="49" charset="-122"/>
              </a:rPr>
              <a:t>旋转的意义、性质和特征。</a:t>
            </a:r>
            <a:endParaRPr lang="zh-CN" altLang="en-US" sz="3200" b="1">
              <a:latin typeface="Times New Roman" panose="02020603050405020304" pitchFamily="18" charset="0"/>
              <a:ea typeface="黑体" panose="02010609060101010101" pitchFamily="49" charset="-122"/>
            </a:endParaRPr>
          </a:p>
        </p:txBody>
      </p:sp>
      <p:sp>
        <p:nvSpPr>
          <p:cNvPr id="23" name="矩形 22"/>
          <p:cNvSpPr/>
          <p:nvPr/>
        </p:nvSpPr>
        <p:spPr>
          <a:xfrm>
            <a:off x="1122363" y="3856038"/>
            <a:ext cx="460375" cy="457200"/>
          </a:xfrm>
          <a:prstGeom prst="rect">
            <a:avLst/>
          </a:prstGeom>
          <a:solidFill>
            <a:srgbClr val="37A7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Font typeface="Arial" panose="020B0604020202020204" pitchFamily="34" charset="0"/>
              <a:buNone/>
              <a:defRPr/>
            </a:pPr>
            <a:r>
              <a:rPr lang="en-US" altLang="zh-CN" sz="3200" b="1" noProof="1">
                <a:latin typeface="+mj-lt"/>
                <a:ea typeface="楷体_GB2312" panose="02010609030101010101" pitchFamily="49" charset="-122"/>
              </a:rPr>
              <a:t>2.</a:t>
            </a:r>
            <a:endParaRPr lang="en-US" altLang="zh-CN" sz="3200" b="1" noProof="1">
              <a:latin typeface="+mj-lt"/>
              <a:ea typeface="楷体_GB2312"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7" presetClass="entr" presetSubtype="1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p:bldP spid="23" grpId="0" bldLvl="0" animBg="1"/>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2568</Words>
  <Application>WPS 演示</Application>
  <PresentationFormat>全屏显示(16:9)</PresentationFormat>
  <Paragraphs>323</Paragraphs>
  <Slides>32</Slides>
  <Notes>1</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17</vt:i4>
      </vt:variant>
      <vt:variant>
        <vt:lpstr>幻灯片标题</vt:lpstr>
      </vt:variant>
      <vt:variant>
        <vt:i4>32</vt:i4>
      </vt:variant>
    </vt:vector>
  </HeadingPairs>
  <TitlesOfParts>
    <vt:vector size="61" baseType="lpstr">
      <vt:lpstr>Arial</vt:lpstr>
      <vt:lpstr>宋体</vt:lpstr>
      <vt:lpstr>Wingdings</vt:lpstr>
      <vt:lpstr>等线</vt:lpstr>
      <vt:lpstr>等线 Light</vt:lpstr>
      <vt:lpstr>Times New Roman</vt:lpstr>
      <vt:lpstr>楷体</vt:lpstr>
      <vt:lpstr>黑体</vt:lpstr>
      <vt:lpstr>微软雅黑</vt:lpstr>
      <vt:lpstr>Arial Unicode MS</vt:lpstr>
      <vt:lpstr>楷体_GB2312</vt:lpstr>
      <vt:lpstr>自定义设计方案</vt:lpstr>
      <vt:lpstr>Equation.KSEE3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Manager>状元成才路</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nk</cp:lastModifiedBy>
  <cp:revision>279</cp:revision>
  <dcterms:created xsi:type="dcterms:W3CDTF">2015-08-27T07:30:00Z</dcterms:created>
  <dcterms:modified xsi:type="dcterms:W3CDTF">2023-11-04T07:41:24Z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227A3F162B0B4E61B07E18F6D6008D4D</vt:lpwstr>
  </property>
</Properties>
</file>