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65" r:id="rId5"/>
    <p:sldId id="367" r:id="rId6"/>
    <p:sldId id="371" r:id="rId7"/>
    <p:sldId id="264" r:id="rId8"/>
    <p:sldId id="366" r:id="rId9"/>
    <p:sldId id="269" r:id="rId10"/>
    <p:sldId id="346" r:id="rId11"/>
    <p:sldId id="347" r:id="rId12"/>
    <p:sldId id="373" r:id="rId13"/>
    <p:sldId id="352" r:id="rId14"/>
    <p:sldId id="348" r:id="rId15"/>
    <p:sldId id="349" r:id="rId16"/>
    <p:sldId id="350" r:id="rId17"/>
    <p:sldId id="353" r:id="rId18"/>
    <p:sldId id="372" r:id="rId19"/>
    <p:sldId id="270" r:id="rId20"/>
    <p:sldId id="354" r:id="rId21"/>
    <p:sldId id="355" r:id="rId22"/>
    <p:sldId id="356" r:id="rId23"/>
    <p:sldId id="370" r:id="rId24"/>
    <p:sldId id="272" r:id="rId25"/>
    <p:sldId id="359" r:id="rId26"/>
    <p:sldId id="360" r:id="rId27"/>
    <p:sldId id="364" r:id="rId28"/>
    <p:sldId id="361" r:id="rId29"/>
    <p:sldId id="362" r:id="rId30"/>
    <p:sldId id="374" r:id="rId3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5900"/>
    <a:srgbClr val="FFFFFF"/>
    <a:srgbClr val="E72D8B"/>
    <a:srgbClr val="D15901"/>
    <a:srgbClr val="23436A"/>
    <a:srgbClr val="D35800"/>
    <a:srgbClr val="23436B"/>
    <a:srgbClr val="FAD6E8"/>
    <a:srgbClr val="0000FF"/>
    <a:srgbClr val="E44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79" d="100"/>
          <a:sy n="79" d="100"/>
        </p:scale>
        <p:origin x="78" y="1200"/>
      </p:cViewPr>
      <p:guideLst>
        <p:guide orient="horz" pos="1665"/>
        <p:guide orient="horz" pos="713"/>
        <p:guide orient="horz" pos="2981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7AB8EF2-72A0-467D-BBF0-B0703AA05D1D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A4326A-307F-4A24-98B9-CD5CE1FC0DC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0C268ED-A7DC-4638-BB6A-B99C2454E2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2343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C:\Users\nk\Desktop\第4课时 统计【教案匹配版】.jpg第4课时 统计【教案匹配版】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2343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3867150"/>
            <a:ext cx="14001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C:\Users\nk\Desktop\1.jpg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9920883-567F-45AE-86D0-B2E7466883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emf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>
            <a:spLocks noChangeArrowheads="1"/>
          </p:cNvSpPr>
          <p:nvPr/>
        </p:nvSpPr>
        <p:spPr bwMode="auto">
          <a:xfrm>
            <a:off x="3203849" y="1707654"/>
            <a:ext cx="3096344" cy="10747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4800" b="1" dirty="0">
                <a:latin typeface="+mj-lt"/>
                <a:ea typeface="黑体" panose="02010609060101010101" pitchFamily="49" charset="-122"/>
              </a:rPr>
              <a:t>统计</a:t>
            </a:r>
            <a:endParaRPr lang="zh-CN" altLang="en-US" sz="4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44290"/>
            <a:ext cx="1224136" cy="120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2805113" y="1168400"/>
            <a:ext cx="5257800" cy="577850"/>
          </a:xfrm>
          <a:prstGeom prst="wedgeRoundRectCallout">
            <a:avLst>
              <a:gd name="adj1" fmla="val -55468"/>
              <a:gd name="adj2" fmla="val 33736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我们学过哪些统计表和统计图？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9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58478"/>
            <a:ext cx="786925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595313" y="2444750"/>
            <a:ext cx="223043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单式统计表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595313" y="3181350"/>
            <a:ext cx="223043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复式统计表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2816225" y="2444750"/>
            <a:ext cx="318611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单式条形统计图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5756275" y="2444750"/>
            <a:ext cx="318611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单式折线统计图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2816225" y="3181350"/>
            <a:ext cx="31861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复式条形统计图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5749925" y="3194050"/>
            <a:ext cx="318611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复式折线统计图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9226" name="组合 10"/>
          <p:cNvGrpSpPr/>
          <p:nvPr/>
        </p:nvGrpSpPr>
        <p:grpSpPr bwMode="auto">
          <a:xfrm>
            <a:off x="468313" y="171450"/>
            <a:ext cx="5472112" cy="661988"/>
            <a:chOff x="468312" y="171901"/>
            <a:chExt cx="5472055" cy="661536"/>
          </a:xfrm>
        </p:grpSpPr>
        <p:pic>
          <p:nvPicPr>
            <p:cNvPr id="9227" name="图片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2" y="171901"/>
              <a:ext cx="5472055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47164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一、初步交流，回顾知识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标注 3"/>
          <p:cNvSpPr/>
          <p:nvPr/>
        </p:nvSpPr>
        <p:spPr bwMode="auto">
          <a:xfrm>
            <a:off x="993775" y="973138"/>
            <a:ext cx="6386513" cy="3327400"/>
          </a:xfrm>
          <a:prstGeom prst="cloudCallout">
            <a:avLst>
              <a:gd name="adj1" fmla="val 40814"/>
              <a:gd name="adj2" fmla="val 46465"/>
            </a:avLst>
          </a:prstGeom>
          <a:solidFill>
            <a:srgbClr val="FAD6E8"/>
          </a:solidFill>
          <a:ln w="19050">
            <a:solidFill>
              <a:srgbClr val="E72D8B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+mn-ea"/>
            </a:endParaRPr>
          </a:p>
        </p:txBody>
      </p:sp>
      <p:sp>
        <p:nvSpPr>
          <p:cNvPr id="10244" name="矩形 2"/>
          <p:cNvSpPr>
            <a:spLocks noChangeArrowheads="1"/>
          </p:cNvSpPr>
          <p:nvPr/>
        </p:nvSpPr>
        <p:spPr bwMode="auto">
          <a:xfrm>
            <a:off x="2030413" y="1227138"/>
            <a:ext cx="4467225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统计图和统计表都有单式和复式的，它们之间有什么联系？</a:t>
            </a:r>
            <a:endParaRPr lang="zh-CN" altLang="en-US" sz="3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245" name="组合 7"/>
          <p:cNvGrpSpPr/>
          <p:nvPr/>
        </p:nvGrpSpPr>
        <p:grpSpPr bwMode="auto">
          <a:xfrm>
            <a:off x="468313" y="171450"/>
            <a:ext cx="5978525" cy="661988"/>
            <a:chOff x="468313" y="171901"/>
            <a:chExt cx="5977855" cy="661536"/>
          </a:xfrm>
        </p:grpSpPr>
        <p:pic>
          <p:nvPicPr>
            <p:cNvPr id="10246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52"/>
            <a:stretch>
              <a:fillRect/>
            </a:stretch>
          </p:blipFill>
          <p:spPr bwMode="auto">
            <a:xfrm>
              <a:off x="2629529" y="171901"/>
              <a:ext cx="3816639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92"/>
            <a:stretch>
              <a:fillRect/>
            </a:stretch>
          </p:blipFill>
          <p:spPr bwMode="auto">
            <a:xfrm>
              <a:off x="468313" y="171901"/>
              <a:ext cx="2807544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51283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二、沟通统计图表间的联系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377429" y="699542"/>
            <a:ext cx="223043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单式统计表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5265861" y="697955"/>
            <a:ext cx="223043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复式统计表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971600" y="1779662"/>
            <a:ext cx="3042096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单式条形统计图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971600" y="2859782"/>
            <a:ext cx="3042096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单式折线统计图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4860032" y="1778869"/>
            <a:ext cx="3042096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复式条形统计图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4860032" y="2859782"/>
            <a:ext cx="3042096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复式折线统计图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1" name="连接符: 肘形 10"/>
          <p:cNvCxnSpPr>
            <a:stCxn id="2" idx="1"/>
            <a:endCxn id="5" idx="1"/>
          </p:cNvCxnSpPr>
          <p:nvPr/>
        </p:nvCxnSpPr>
        <p:spPr>
          <a:xfrm rot="10800000" flipV="1">
            <a:off x="971601" y="995611"/>
            <a:ext cx="405829" cy="2160240"/>
          </a:xfrm>
          <a:prstGeom prst="bentConnector3">
            <a:avLst>
              <a:gd name="adj1" fmla="val 156329"/>
            </a:avLst>
          </a:prstGeom>
          <a:ln w="28575">
            <a:solidFill>
              <a:srgbClr val="D159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3" idx="2"/>
            <a:endCxn id="6" idx="0"/>
          </p:cNvCxnSpPr>
          <p:nvPr/>
        </p:nvCxnSpPr>
        <p:spPr>
          <a:xfrm>
            <a:off x="6381080" y="1291680"/>
            <a:ext cx="0" cy="487189"/>
          </a:xfrm>
          <a:prstGeom prst="straightConnector1">
            <a:avLst/>
          </a:prstGeom>
          <a:ln w="28575">
            <a:solidFill>
              <a:srgbClr val="D159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连接符: 肘形 14"/>
          <p:cNvCxnSpPr>
            <a:stCxn id="3" idx="3"/>
            <a:endCxn id="7" idx="3"/>
          </p:cNvCxnSpPr>
          <p:nvPr/>
        </p:nvCxnSpPr>
        <p:spPr>
          <a:xfrm>
            <a:off x="7496298" y="994818"/>
            <a:ext cx="405830" cy="2161033"/>
          </a:xfrm>
          <a:prstGeom prst="bentConnector3">
            <a:avLst>
              <a:gd name="adj1" fmla="val 156329"/>
            </a:avLst>
          </a:prstGeom>
          <a:ln w="28575">
            <a:solidFill>
              <a:srgbClr val="D159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755576" y="3651870"/>
            <a:ext cx="7848872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23436A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为什么有时要根据同一个统计表制作不同的统计图？</a:t>
            </a:r>
            <a:endParaRPr lang="zh-CN" altLang="en-US" sz="2600" b="1" dirty="0">
              <a:solidFill>
                <a:srgbClr val="23436A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3" name="直接箭头连接符 22"/>
          <p:cNvCxnSpPr>
            <a:stCxn id="2" idx="2"/>
            <a:endCxn id="4" idx="0"/>
          </p:cNvCxnSpPr>
          <p:nvPr/>
        </p:nvCxnSpPr>
        <p:spPr>
          <a:xfrm>
            <a:off x="2492648" y="1291680"/>
            <a:ext cx="0" cy="487982"/>
          </a:xfrm>
          <a:prstGeom prst="straightConnector1">
            <a:avLst/>
          </a:prstGeom>
          <a:ln w="28575">
            <a:solidFill>
              <a:srgbClr val="D159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582613" y="912813"/>
            <a:ext cx="80010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如果想了解近几年全国参加奥数比赛人员的增减情况，可以怎样做？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" name="Group 46"/>
          <p:cNvGrpSpPr/>
          <p:nvPr/>
        </p:nvGrpSpPr>
        <p:grpSpPr bwMode="auto">
          <a:xfrm>
            <a:off x="3965575" y="1385889"/>
            <a:ext cx="4371975" cy="1738313"/>
            <a:chOff x="2630" y="1262"/>
            <a:chExt cx="2754" cy="1095"/>
          </a:xfrm>
        </p:grpSpPr>
        <p:pic>
          <p:nvPicPr>
            <p:cNvPr id="11278" name="Picture 42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513" b="-562"/>
            <a:stretch>
              <a:fillRect/>
            </a:stretch>
          </p:blipFill>
          <p:spPr bwMode="auto">
            <a:xfrm flipH="1">
              <a:off x="4644" y="1262"/>
              <a:ext cx="740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9" name="AutoShape 27"/>
            <p:cNvSpPr>
              <a:spLocks noChangeArrowheads="1"/>
            </p:cNvSpPr>
            <p:nvPr/>
          </p:nvSpPr>
          <p:spPr bwMode="auto">
            <a:xfrm>
              <a:off x="2630" y="1646"/>
              <a:ext cx="2008" cy="364"/>
            </a:xfrm>
            <a:prstGeom prst="wedgeRoundRectCallout">
              <a:avLst>
                <a:gd name="adj1" fmla="val 55815"/>
                <a:gd name="adj2" fmla="val 338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先调查，画统计图。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Group 56"/>
          <p:cNvGrpSpPr/>
          <p:nvPr/>
        </p:nvGrpSpPr>
        <p:grpSpPr bwMode="auto">
          <a:xfrm>
            <a:off x="1006476" y="2220913"/>
            <a:ext cx="5472113" cy="1422401"/>
            <a:chOff x="395" y="849"/>
            <a:chExt cx="3447" cy="896"/>
          </a:xfrm>
        </p:grpSpPr>
        <p:pic>
          <p:nvPicPr>
            <p:cNvPr id="11276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" y="849"/>
              <a:ext cx="4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7" name="AutoShape 27"/>
            <p:cNvSpPr>
              <a:spLocks noChangeArrowheads="1"/>
            </p:cNvSpPr>
            <p:nvPr/>
          </p:nvSpPr>
          <p:spPr bwMode="auto">
            <a:xfrm>
              <a:off x="1128" y="1186"/>
              <a:ext cx="2714" cy="348"/>
            </a:xfrm>
            <a:prstGeom prst="wedgeRoundRectCallout">
              <a:avLst>
                <a:gd name="adj1" fmla="val -57222"/>
                <a:gd name="adj2" fmla="val -490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画什么统计图比较好呢？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Group 61"/>
          <p:cNvGrpSpPr/>
          <p:nvPr/>
        </p:nvGrpSpPr>
        <p:grpSpPr bwMode="auto">
          <a:xfrm>
            <a:off x="4329114" y="3009901"/>
            <a:ext cx="3543300" cy="1457325"/>
            <a:chOff x="3181" y="1952"/>
            <a:chExt cx="2232" cy="918"/>
          </a:xfrm>
        </p:grpSpPr>
        <p:pic>
          <p:nvPicPr>
            <p:cNvPr id="11274" name="Picture 4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9" y="1952"/>
              <a:ext cx="694" cy="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5" name="AutoShape 27"/>
            <p:cNvSpPr>
              <a:spLocks noChangeArrowheads="1"/>
            </p:cNvSpPr>
            <p:nvPr/>
          </p:nvSpPr>
          <p:spPr bwMode="auto">
            <a:xfrm>
              <a:off x="3181" y="2325"/>
              <a:ext cx="1520" cy="358"/>
            </a:xfrm>
            <a:prstGeom prst="wedgeRoundRectCallout">
              <a:avLst>
                <a:gd name="adj1" fmla="val 56935"/>
                <a:gd name="adj2" fmla="val -1398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折线统计图！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270" name="组合 14"/>
          <p:cNvGrpSpPr/>
          <p:nvPr/>
        </p:nvGrpSpPr>
        <p:grpSpPr bwMode="auto">
          <a:xfrm>
            <a:off x="468313" y="171450"/>
            <a:ext cx="7375525" cy="661988"/>
            <a:chOff x="468313" y="171901"/>
            <a:chExt cx="7374855" cy="661536"/>
          </a:xfrm>
        </p:grpSpPr>
        <p:pic>
          <p:nvPicPr>
            <p:cNvPr id="11271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52"/>
            <a:stretch>
              <a:fillRect/>
            </a:stretch>
          </p:blipFill>
          <p:spPr bwMode="auto">
            <a:xfrm>
              <a:off x="4026529" y="171901"/>
              <a:ext cx="3816639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2" name="图片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34975"/>
            <a:stretch>
              <a:fillRect/>
            </a:stretch>
          </p:blipFill>
          <p:spPr bwMode="auto">
            <a:xfrm>
              <a:off x="468313" y="171901"/>
              <a:ext cx="3558216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三、在具体的情境中感悟统计的意义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60388" y="606425"/>
            <a:ext cx="1535112" cy="604838"/>
            <a:chOff x="1163" y="1974"/>
            <a:chExt cx="2419" cy="952"/>
          </a:xfrm>
        </p:grpSpPr>
        <p:grpSp>
          <p:nvGrpSpPr>
            <p:cNvPr id="3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5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6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7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8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12300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E72D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</a:t>
              </a:r>
              <a:endParaRPr lang="zh-CN" altLang="en-US" sz="3200">
                <a:solidFill>
                  <a:srgbClr val="E72D8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811338" y="636588"/>
            <a:ext cx="7046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折线统计图有什么特点？它的优势在哪？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30"/>
          <p:cNvSpPr txBox="1">
            <a:spLocks noChangeArrowheads="1"/>
          </p:cNvSpPr>
          <p:nvPr/>
        </p:nvSpPr>
        <p:spPr bwMode="auto">
          <a:xfrm>
            <a:off x="1373188" y="1300163"/>
            <a:ext cx="72358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特点：用折线起伏表示数量的增减变化。</a:t>
            </a:r>
            <a:endParaRPr lang="zh-CN" altLang="en-US" sz="3000" b="1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5988" y="1368425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0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1.</a:t>
            </a:r>
            <a:endParaRPr lang="en-US" altLang="zh-CN" sz="3000" b="1" noProof="1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3925" y="2035175"/>
            <a:ext cx="449263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0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2.</a:t>
            </a:r>
            <a:endParaRPr lang="en-US" altLang="zh-CN" sz="3000" b="1" noProof="1"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30"/>
          <p:cNvSpPr txBox="1">
            <a:spLocks noChangeArrowheads="1"/>
          </p:cNvSpPr>
          <p:nvPr/>
        </p:nvSpPr>
        <p:spPr bwMode="auto">
          <a:xfrm>
            <a:off x="1373188" y="1981200"/>
            <a:ext cx="7088187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优势：从中能清楚地看出数量的增减变化</a:t>
            </a:r>
            <a:endParaRPr lang="en-US" altLang="zh-CN" sz="3000" b="1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  </a:t>
            </a:r>
            <a:r>
              <a:rPr lang="zh-CN" altLang="en-US" sz="30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情况，也能看出数量的多少。</a:t>
            </a:r>
            <a:endParaRPr lang="zh-CN" altLang="en-US" sz="3000" b="1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1551038" y="3136900"/>
            <a:ext cx="5819724" cy="1384300"/>
            <a:chOff x="1627359" y="3560647"/>
            <a:chExt cx="5819182" cy="1383912"/>
          </a:xfrm>
        </p:grpSpPr>
        <p:sp>
          <p:nvSpPr>
            <p:cNvPr id="12297" name="AutoShape 27"/>
            <p:cNvSpPr>
              <a:spLocks noChangeArrowheads="1"/>
            </p:cNvSpPr>
            <p:nvPr/>
          </p:nvSpPr>
          <p:spPr bwMode="auto">
            <a:xfrm>
              <a:off x="2915816" y="3709678"/>
              <a:ext cx="4530725" cy="1085850"/>
            </a:xfrm>
            <a:prstGeom prst="wedgeRoundRectCallout">
              <a:avLst>
                <a:gd name="adj1" fmla="val -57542"/>
                <a:gd name="adj2" fmla="val -440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你能举例说说折线统计图在生活中的实际运用吗？</a:t>
              </a:r>
              <a:endPara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2298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359" y="3560647"/>
              <a:ext cx="790478" cy="138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ldLvl="0" animBg="1"/>
      <p:bldP spid="15" grpId="0" bldLvl="0" animBg="1"/>
      <p:bldP spid="16" grpId="0" bldLvl="0" animBg="1"/>
      <p:bldP spid="17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5"/>
          <p:cNvGrpSpPr/>
          <p:nvPr/>
        </p:nvGrpSpPr>
        <p:grpSpPr bwMode="auto">
          <a:xfrm>
            <a:off x="3270250" y="268288"/>
            <a:ext cx="2555875" cy="684212"/>
            <a:chOff x="3095439" y="411510"/>
            <a:chExt cx="2556681" cy="683146"/>
          </a:xfrm>
        </p:grpSpPr>
        <p:pic>
          <p:nvPicPr>
            <p:cNvPr id="4" name="图片 16"/>
            <p:cNvPicPr>
              <a:picLocks noChangeAspect="1" noChangeArrowheads="1"/>
            </p:cNvPicPr>
            <p:nvPr/>
          </p:nvPicPr>
          <p:blipFill>
            <a:blip r:embed="rId1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b="78905"/>
            <a:stretch>
              <a:fillRect/>
            </a:stretch>
          </p:blipFill>
          <p:spPr bwMode="auto">
            <a:xfrm>
              <a:off x="3095439" y="411510"/>
              <a:ext cx="2556681" cy="6831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17" name="TextBox 15"/>
            <p:cNvSpPr txBox="1">
              <a:spLocks noChangeArrowheads="1"/>
            </p:cNvSpPr>
            <p:nvPr/>
          </p:nvSpPr>
          <p:spPr bwMode="auto">
            <a:xfrm>
              <a:off x="3626367" y="411510"/>
              <a:ext cx="14948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EB535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做一做</a:t>
              </a:r>
              <a:endParaRPr lang="zh-CN" altLang="en-US" sz="3200" b="1">
                <a:solidFill>
                  <a:srgbClr val="EB535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952500"/>
            <a:ext cx="6870023" cy="35450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988" y="939882"/>
            <a:ext cx="6870023" cy="32637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1259632" y="2715766"/>
            <a:ext cx="7344816" cy="106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观察这两个折线统计图表示的数据，说一说折线</a:t>
            </a:r>
            <a:r>
              <a:rPr lang="zh-CN" altLang="en-US" sz="3000" b="1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统计图适合呈现数据</a:t>
            </a:r>
            <a:r>
              <a:rPr lang="zh-CN" altLang="en-US" sz="30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的什么情况。</a:t>
            </a:r>
            <a:endParaRPr lang="zh-CN" altLang="en-US" sz="3000" b="1" dirty="0">
              <a:latin typeface="Arial" panose="020B0604020202020204" pitchFamily="3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67544" y="3234804"/>
            <a:ext cx="7945065" cy="1579016"/>
            <a:chOff x="505315" y="3528099"/>
            <a:chExt cx="7945707" cy="1577636"/>
          </a:xfrm>
        </p:grpSpPr>
        <p:sp>
          <p:nvSpPr>
            <p:cNvPr id="15366" name="AutoShape 27"/>
            <p:cNvSpPr>
              <a:spLocks noChangeArrowheads="1"/>
            </p:cNvSpPr>
            <p:nvPr/>
          </p:nvSpPr>
          <p:spPr bwMode="auto">
            <a:xfrm>
              <a:off x="1538254" y="4240190"/>
              <a:ext cx="6912768" cy="578882"/>
            </a:xfrm>
            <a:prstGeom prst="wedgeRoundRectCallout">
              <a:avLst>
                <a:gd name="adj1" fmla="val -54236"/>
                <a:gd name="adj2" fmla="val -30819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44438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折线统计图适合表示数据的增减变化情况。</a:t>
              </a:r>
              <a:endParaRPr lang="zh-CN" altLang="en-US" sz="2800" b="1" dirty="0">
                <a:solidFill>
                  <a:srgbClr val="E44438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5367" name="图片 41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315" y="3528099"/>
              <a:ext cx="698871" cy="1577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03" y="616594"/>
            <a:ext cx="4008464" cy="20684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167" y="616594"/>
            <a:ext cx="3877949" cy="1842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703" y="616594"/>
            <a:ext cx="4008464" cy="20684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167" y="616594"/>
            <a:ext cx="3877949" cy="1842295"/>
          </a:xfrm>
          <a:prstGeom prst="rect">
            <a:avLst/>
          </a:prstGeom>
        </p:spPr>
      </p:pic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043608" y="2859782"/>
            <a:ext cx="7344816" cy="560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复式折线图和单式折线图有什么不同？</a:t>
            </a:r>
            <a:endParaRPr lang="zh-CN" altLang="en-US" sz="3000" b="1" dirty="0">
              <a:latin typeface="Arial" panose="020B0604020202020204" pitchFamily="3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" name="TextBox 30"/>
          <p:cNvSpPr txBox="1">
            <a:spLocks noChangeArrowheads="1"/>
          </p:cNvSpPr>
          <p:nvPr/>
        </p:nvSpPr>
        <p:spPr bwMode="auto">
          <a:xfrm>
            <a:off x="1043608" y="3579862"/>
            <a:ext cx="69847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单式折线统计图只表示一组数据，复式折线统计图表示两组数据。</a:t>
            </a:r>
            <a:endParaRPr lang="zh-CN" altLang="en-US" sz="3000" b="1" dirty="0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4860032" y="1131590"/>
            <a:ext cx="2471936" cy="1328023"/>
          </a:xfrm>
          <a:prstGeom prst="wedgeRoundRectCallout">
            <a:avLst>
              <a:gd name="adj1" fmla="val 61059"/>
              <a:gd name="adj2" fmla="val -41136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E44438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绘制复式折线统计图时要用图例来区别两组数据。</a:t>
            </a:r>
            <a:endParaRPr lang="zh-CN" altLang="en-US" sz="2400" b="1" dirty="0">
              <a:solidFill>
                <a:srgbClr val="E4443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7596336" y="813078"/>
            <a:ext cx="792088" cy="288032"/>
          </a:xfrm>
          <a:prstGeom prst="roundRect">
            <a:avLst/>
          </a:prstGeom>
          <a:noFill/>
          <a:ln>
            <a:solidFill>
              <a:srgbClr val="E72D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1822450" y="475898"/>
            <a:ext cx="6769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绘制复式折线统计图时应注意什么？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82588" y="475898"/>
            <a:ext cx="1873250" cy="633413"/>
            <a:chOff x="2427" y="323"/>
            <a:chExt cx="2949" cy="997"/>
          </a:xfrm>
        </p:grpSpPr>
        <p:sp>
          <p:nvSpPr>
            <p:cNvPr id="18446" name="Freeform 98"/>
            <p:cNvSpPr>
              <a:spLocks noEditPoints="1" noChangeArrowheads="1"/>
            </p:cNvSpPr>
            <p:nvPr/>
          </p:nvSpPr>
          <p:spPr bwMode="auto">
            <a:xfrm>
              <a:off x="2427" y="628"/>
              <a:ext cx="709" cy="582"/>
            </a:xfrm>
            <a:custGeom>
              <a:avLst/>
              <a:gdLst>
                <a:gd name="T0" fmla="*/ 2147483646 w 104"/>
                <a:gd name="T1" fmla="*/ 2147483646 h 80"/>
                <a:gd name="T2" fmla="*/ 2147483646 w 104"/>
                <a:gd name="T3" fmla="*/ 2147483646 h 80"/>
                <a:gd name="T4" fmla="*/ 2147483646 w 104"/>
                <a:gd name="T5" fmla="*/ 2147483646 h 80"/>
                <a:gd name="T6" fmla="*/ 2147483646 w 104"/>
                <a:gd name="T7" fmla="*/ 2147483646 h 80"/>
                <a:gd name="T8" fmla="*/ 2147483646 w 104"/>
                <a:gd name="T9" fmla="*/ 2147483646 h 80"/>
                <a:gd name="T10" fmla="*/ 2147483646 w 104"/>
                <a:gd name="T11" fmla="*/ 2147483646 h 80"/>
                <a:gd name="T12" fmla="*/ 2147483646 w 104"/>
                <a:gd name="T13" fmla="*/ 2147483646 h 80"/>
                <a:gd name="T14" fmla="*/ 2147483646 w 104"/>
                <a:gd name="T15" fmla="*/ 2147483646 h 80"/>
                <a:gd name="T16" fmla="*/ 2147483646 w 104"/>
                <a:gd name="T17" fmla="*/ 2147483646 h 80"/>
                <a:gd name="T18" fmla="*/ 2147483646 w 104"/>
                <a:gd name="T19" fmla="*/ 2147483646 h 80"/>
                <a:gd name="T20" fmla="*/ 2147483646 w 104"/>
                <a:gd name="T21" fmla="*/ 2147483646 h 80"/>
                <a:gd name="T22" fmla="*/ 2147483646 w 104"/>
                <a:gd name="T23" fmla="*/ 2147483646 h 80"/>
                <a:gd name="T24" fmla="*/ 2147483646 w 104"/>
                <a:gd name="T25" fmla="*/ 2147483646 h 80"/>
                <a:gd name="T26" fmla="*/ 2147483646 w 104"/>
                <a:gd name="T27" fmla="*/ 2147483646 h 80"/>
                <a:gd name="T28" fmla="*/ 2147483646 w 104"/>
                <a:gd name="T29" fmla="*/ 2147483646 h 80"/>
                <a:gd name="T30" fmla="*/ 2147483646 w 104"/>
                <a:gd name="T31" fmla="*/ 2147483646 h 80"/>
                <a:gd name="T32" fmla="*/ 2147483646 w 104"/>
                <a:gd name="T33" fmla="*/ 2147483646 h 80"/>
                <a:gd name="T34" fmla="*/ 2147483646 w 104"/>
                <a:gd name="T35" fmla="*/ 0 h 80"/>
                <a:gd name="T36" fmla="*/ 0 w 104"/>
                <a:gd name="T37" fmla="*/ 2147483646 h 80"/>
                <a:gd name="T38" fmla="*/ 0 w 104"/>
                <a:gd name="T39" fmla="*/ 2147483646 h 80"/>
                <a:gd name="T40" fmla="*/ 2147483646 w 104"/>
                <a:gd name="T41" fmla="*/ 2147483646 h 80"/>
                <a:gd name="T42" fmla="*/ 2147483646 w 104"/>
                <a:gd name="T43" fmla="*/ 2147483646 h 80"/>
                <a:gd name="T44" fmla="*/ 2147483646 w 104"/>
                <a:gd name="T45" fmla="*/ 2147483646 h 80"/>
                <a:gd name="T46" fmla="*/ 2147483646 w 104"/>
                <a:gd name="T47" fmla="*/ 2147483646 h 80"/>
                <a:gd name="T48" fmla="*/ 2147483646 w 104"/>
                <a:gd name="T49" fmla="*/ 2147483646 h 80"/>
                <a:gd name="T50" fmla="*/ 2147483646 w 104"/>
                <a:gd name="T51" fmla="*/ 2147483646 h 80"/>
                <a:gd name="T52" fmla="*/ 2147483646 w 104"/>
                <a:gd name="T53" fmla="*/ 2147483646 h 80"/>
                <a:gd name="T54" fmla="*/ 2147483646 w 104"/>
                <a:gd name="T55" fmla="*/ 2147483646 h 80"/>
                <a:gd name="T56" fmla="*/ 2147483646 w 104"/>
                <a:gd name="T57" fmla="*/ 2147483646 h 80"/>
                <a:gd name="T58" fmla="*/ 2147483646 w 104"/>
                <a:gd name="T59" fmla="*/ 2147483646 h 80"/>
                <a:gd name="T60" fmla="*/ 2147483646 w 104"/>
                <a:gd name="T61" fmla="*/ 2147483646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rgbClr val="E96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7" name="文本框 3"/>
            <p:cNvSpPr txBox="1">
              <a:spLocks noChangeArrowheads="1"/>
            </p:cNvSpPr>
            <p:nvPr/>
          </p:nvSpPr>
          <p:spPr bwMode="auto">
            <a:xfrm>
              <a:off x="3247" y="323"/>
              <a:ext cx="2129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E72D8B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思考</a:t>
              </a:r>
              <a:endParaRPr lang="zh-CN" altLang="en-US" sz="3200">
                <a:solidFill>
                  <a:srgbClr val="E72D8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TextBox 30"/>
          <p:cNvSpPr txBox="1">
            <a:spLocks noChangeArrowheads="1"/>
          </p:cNvSpPr>
          <p:nvPr/>
        </p:nvSpPr>
        <p:spPr bwMode="auto">
          <a:xfrm>
            <a:off x="1928813" y="1140143"/>
            <a:ext cx="38322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确定好横轴、纵轴；</a:t>
            </a:r>
            <a:endParaRPr lang="zh-CN" altLang="en-US" sz="3000" b="1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2563" y="1170305"/>
            <a:ext cx="45085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altLang="zh-CN" sz="3200" b="1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38275" y="1860868"/>
            <a:ext cx="454025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altLang="zh-CN" sz="3200" b="1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30"/>
          <p:cNvSpPr txBox="1">
            <a:spLocks noChangeArrowheads="1"/>
          </p:cNvSpPr>
          <p:nvPr/>
        </p:nvSpPr>
        <p:spPr bwMode="auto">
          <a:xfrm>
            <a:off x="1898650" y="1786255"/>
            <a:ext cx="324008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有图例；</a:t>
            </a:r>
            <a:endParaRPr lang="zh-CN" altLang="en-US" sz="3000" b="1" dirty="0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44625" y="2535555"/>
            <a:ext cx="454025" cy="458788"/>
          </a:xfrm>
          <a:prstGeom prst="rect">
            <a:avLst/>
          </a:prstGeom>
          <a:solidFill>
            <a:srgbClr val="F9C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altLang="zh-CN" sz="3200" b="1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1901825" y="2495868"/>
            <a:ext cx="28654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描点、连线；</a:t>
            </a:r>
            <a:endParaRPr lang="zh-CN" altLang="en-US" sz="3000" b="1" dirty="0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0813" y="3210243"/>
            <a:ext cx="455612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altLang="zh-CN" sz="3200" b="1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30"/>
          <p:cNvSpPr txBox="1">
            <a:spLocks noChangeArrowheads="1"/>
          </p:cNvSpPr>
          <p:nvPr/>
        </p:nvSpPr>
        <p:spPr bwMode="auto">
          <a:xfrm>
            <a:off x="1898650" y="3149918"/>
            <a:ext cx="38623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写上统计图的名称；</a:t>
            </a:r>
            <a:endParaRPr lang="zh-CN" altLang="en-US" sz="3000" b="1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22400" y="3907155"/>
            <a:ext cx="454025" cy="458788"/>
          </a:xfrm>
          <a:prstGeom prst="rect">
            <a:avLst/>
          </a:prstGeom>
          <a:solidFill>
            <a:srgbClr val="FAB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altLang="zh-CN" sz="3200" b="1" noProof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1879600" y="3848418"/>
            <a:ext cx="60594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纵、横轴每格代表的单位数量分别要统一。</a:t>
            </a:r>
            <a:endParaRPr lang="zh-CN" altLang="en-US" sz="3000" b="1" dirty="0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/>
      <p:bldP spid="7" grpId="0" bldLvl="0" animBg="1"/>
      <p:bldP spid="8" grpId="0" bldLvl="0" animBg="1"/>
      <p:bldP spid="9" grpId="0" bldLvl="0"/>
      <p:bldP spid="10" grpId="0" bldLvl="0" animBg="1"/>
      <p:bldP spid="11" grpId="0" bldLvl="0"/>
      <p:bldP spid="12" grpId="0" bldLvl="0" animBg="1"/>
      <p:bldP spid="13" grpId="0" bldLvl="0"/>
      <p:bldP spid="14" grpId="0" bldLvl="0" animBg="1"/>
      <p:bldP spid="15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971600" y="3219822"/>
            <a:ext cx="7257181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如果你经营一家快递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站，从图中你能得到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哪些信息？这些信息对你有什么帮助？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68" y="915566"/>
            <a:ext cx="4008464" cy="206846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032" y="915566"/>
            <a:ext cx="3877949" cy="1842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1476376" y="2935288"/>
            <a:ext cx="7086600" cy="2127249"/>
            <a:chOff x="2485" y="3411"/>
            <a:chExt cx="4464" cy="1340"/>
          </a:xfrm>
        </p:grpSpPr>
        <p:sp>
          <p:nvSpPr>
            <p:cNvPr id="17413" name="AutoShape 27"/>
            <p:cNvSpPr>
              <a:spLocks noChangeArrowheads="1"/>
            </p:cNvSpPr>
            <p:nvPr/>
          </p:nvSpPr>
          <p:spPr bwMode="auto">
            <a:xfrm>
              <a:off x="2485" y="3716"/>
              <a:ext cx="3679" cy="665"/>
            </a:xfrm>
            <a:prstGeom prst="wedgeRoundRectCallout">
              <a:avLst>
                <a:gd name="adj1" fmla="val 54139"/>
                <a:gd name="adj2" fmla="val 1283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44438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黑体" panose="02010609060101010101" pitchFamily="49" charset="-122"/>
                </a:rPr>
                <a:t>如果我经营一家快递站，我会增加快递站的规模，多雇一些工人。</a:t>
              </a:r>
              <a:endParaRPr lang="zh-CN" altLang="en-US" sz="2800" b="1" dirty="0">
                <a:solidFill>
                  <a:srgbClr val="E44438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endParaRPr>
            </a:p>
          </p:txBody>
        </p:sp>
        <p:pic>
          <p:nvPicPr>
            <p:cNvPr id="17414" name="图片 5146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56" b="-21903"/>
            <a:stretch>
              <a:fillRect/>
            </a:stretch>
          </p:blipFill>
          <p:spPr bwMode="auto">
            <a:xfrm flipH="1">
              <a:off x="6427" y="3411"/>
              <a:ext cx="522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15566"/>
            <a:ext cx="4008464" cy="20684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032" y="915566"/>
            <a:ext cx="3877949" cy="1842295"/>
          </a:xfrm>
          <a:prstGeom prst="rect">
            <a:avLst/>
          </a:prstGeom>
        </p:spPr>
      </p:pic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4716016" y="987574"/>
            <a:ext cx="3696072" cy="1532334"/>
          </a:xfrm>
          <a:prstGeom prst="wedgeRoundRectCallout">
            <a:avLst>
              <a:gd name="adj1" fmla="val -60704"/>
              <a:gd name="adj2" fmla="val 24275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E44438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2012—2021</a:t>
            </a:r>
            <a:r>
              <a:rPr lang="zh-CN" altLang="en-US" sz="2800" b="1" dirty="0">
                <a:solidFill>
                  <a:srgbClr val="E44438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年我国快递业务呈上升趋势，且增量越来越大。</a:t>
            </a:r>
            <a:endParaRPr lang="zh-CN" altLang="en-US" sz="2800" b="1" dirty="0">
              <a:solidFill>
                <a:srgbClr val="E4443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71600" y="3003798"/>
            <a:ext cx="7200800" cy="168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如果你是商场经理，你能从上面的复式折线统计图中得到哪些信息？这些信息对你有什么帮助？</a:t>
            </a:r>
            <a:endParaRPr lang="zh-CN" altLang="en-US" sz="3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68" y="915566"/>
            <a:ext cx="4008464" cy="206846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032" y="915566"/>
            <a:ext cx="3877949" cy="1842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431" y="1010156"/>
            <a:ext cx="4692318" cy="222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 bwMode="auto">
          <a:xfrm>
            <a:off x="5418864" y="729928"/>
            <a:ext cx="2848096" cy="2677656"/>
            <a:chOff x="5350725" y="1040803"/>
            <a:chExt cx="2991845" cy="2677518"/>
          </a:xfrm>
        </p:grpSpPr>
        <p:sp>
          <p:nvSpPr>
            <p:cNvPr id="5" name="对话气泡: 圆角矩形 4"/>
            <p:cNvSpPr/>
            <p:nvPr/>
          </p:nvSpPr>
          <p:spPr>
            <a:xfrm>
              <a:off x="5350725" y="1058675"/>
              <a:ext cx="2991845" cy="2562093"/>
            </a:xfrm>
            <a:prstGeom prst="wedgeRoundRectCallout">
              <a:avLst>
                <a:gd name="adj1" fmla="val -60505"/>
                <a:gd name="adj2" fmla="val -12409"/>
                <a:gd name="adj3" fmla="val 16667"/>
              </a:avLst>
            </a:prstGeom>
            <a:solidFill>
              <a:schemeClr val="bg1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512" name="TextBox 30"/>
            <p:cNvSpPr txBox="1">
              <a:spLocks noChangeArrowheads="1"/>
            </p:cNvSpPr>
            <p:nvPr/>
          </p:nvSpPr>
          <p:spPr bwMode="auto">
            <a:xfrm>
              <a:off x="5444468" y="1040803"/>
              <a:ext cx="2898101" cy="2677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44438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可以看出</a:t>
              </a:r>
              <a:r>
                <a:rPr lang="en-US" altLang="zh-CN" sz="2800" b="1" dirty="0">
                  <a:solidFill>
                    <a:srgbClr val="E44438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800" b="1" dirty="0">
                  <a:solidFill>
                    <a:srgbClr val="E44438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品牌电视机的销量呈逐渐下降的趋势，而</a:t>
              </a:r>
              <a:r>
                <a:rPr lang="en-US" altLang="zh-CN" sz="2800" b="1" dirty="0">
                  <a:solidFill>
                    <a:srgbClr val="E44438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800" b="1" dirty="0">
                  <a:solidFill>
                    <a:srgbClr val="E44438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品牌电视机的销量呈逐渐上升的趋势。</a:t>
              </a:r>
              <a:endParaRPr lang="zh-CN" altLang="en-US" sz="2800" b="1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719871" y="3356378"/>
            <a:ext cx="7388396" cy="1482154"/>
            <a:chOff x="971600" y="3591104"/>
            <a:chExt cx="7387845" cy="1482573"/>
          </a:xfrm>
        </p:grpSpPr>
        <p:pic>
          <p:nvPicPr>
            <p:cNvPr id="21509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03547" y="3591104"/>
              <a:ext cx="655898" cy="148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0" name="AutoShape 27"/>
            <p:cNvSpPr>
              <a:spLocks noChangeArrowheads="1"/>
            </p:cNvSpPr>
            <p:nvPr/>
          </p:nvSpPr>
          <p:spPr bwMode="auto">
            <a:xfrm>
              <a:off x="971600" y="3810621"/>
              <a:ext cx="6449531" cy="1055906"/>
            </a:xfrm>
            <a:prstGeom prst="wedgeRoundRectCallout">
              <a:avLst>
                <a:gd name="adj1" fmla="val 54395"/>
                <a:gd name="adj2" fmla="val 106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如果我是商场经理，在进货的时候，会少进</a:t>
              </a:r>
              <a:r>
                <a:rPr lang="en-US" altLang="zh-CN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品牌电视机，多进</a:t>
              </a:r>
              <a:r>
                <a:rPr lang="en-US" altLang="zh-CN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品牌电视机。</a:t>
              </a:r>
              <a:endPara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71600" y="843558"/>
            <a:ext cx="7200800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如果打算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天后去郊游，我们需要考虑哪些因素呢？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55642" y="2139702"/>
            <a:ext cx="1008112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D25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时间</a:t>
            </a:r>
            <a:endParaRPr lang="zh-CN" altLang="en-US" sz="2800" b="1" dirty="0">
              <a:solidFill>
                <a:srgbClr val="D25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107837" y="2139702"/>
            <a:ext cx="1008112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D25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天气</a:t>
            </a:r>
            <a:endParaRPr lang="zh-CN" altLang="en-US" sz="2800" b="1" dirty="0">
              <a:solidFill>
                <a:srgbClr val="D25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60032" y="2139702"/>
            <a:ext cx="1008112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D25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预算</a:t>
            </a:r>
            <a:endParaRPr lang="zh-CN" altLang="en-US" sz="2800" b="1" dirty="0">
              <a:solidFill>
                <a:srgbClr val="D25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612226" y="2139702"/>
            <a:ext cx="1008112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D259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D25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971600" y="3003798"/>
            <a:ext cx="7200800" cy="112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网络上能查询到</a:t>
            </a:r>
            <a:r>
              <a:rPr lang="en-US" altLang="zh-CN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天以内的天气</a:t>
            </a:r>
            <a:r>
              <a:rPr lang="zh-CN" altLang="en-US" sz="3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情况，</a:t>
            </a:r>
            <a:endParaRPr lang="en-US" altLang="zh-CN" sz="3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</a:t>
            </a: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可以怎样知道</a:t>
            </a:r>
            <a:r>
              <a:rPr lang="en-US" altLang="zh-CN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天后的天气情况呢？</a:t>
            </a:r>
            <a:endParaRPr lang="zh-CN" altLang="en-US" sz="3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文本框 9"/>
          <p:cNvSpPr txBox="1">
            <a:spLocks noChangeArrowheads="1"/>
          </p:cNvSpPr>
          <p:nvPr/>
        </p:nvSpPr>
        <p:spPr bwMode="auto">
          <a:xfrm>
            <a:off x="736074" y="762335"/>
            <a:ext cx="57626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4" name="组合 10"/>
          <p:cNvGrpSpPr/>
          <p:nvPr/>
        </p:nvGrpSpPr>
        <p:grpSpPr bwMode="auto">
          <a:xfrm>
            <a:off x="468313" y="171450"/>
            <a:ext cx="5426075" cy="661988"/>
            <a:chOff x="468313" y="171901"/>
            <a:chExt cx="5426100" cy="661536"/>
          </a:xfrm>
        </p:grpSpPr>
        <p:pic>
          <p:nvPicPr>
            <p:cNvPr id="22535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52"/>
            <a:stretch>
              <a:fillRect/>
            </a:stretch>
          </p:blipFill>
          <p:spPr bwMode="auto">
            <a:xfrm>
              <a:off x="2077774" y="171901"/>
              <a:ext cx="3816639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6" name="图片 1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92"/>
            <a:stretch>
              <a:fillRect/>
            </a:stretch>
          </p:blipFill>
          <p:spPr bwMode="auto">
            <a:xfrm>
              <a:off x="468313" y="171901"/>
              <a:ext cx="2807544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7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45111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四、实践应用</a:t>
              </a:r>
              <a:r>
                <a:rPr lang="en-US" altLang="zh-CN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,</a:t>
              </a: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深化理解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095" y="902336"/>
            <a:ext cx="5080000" cy="31329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68144" y="771550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选自教材</a:t>
            </a:r>
            <a:r>
              <a:rPr lang="en-US" altLang="zh-CN" sz="1200" b="1" dirty="0">
                <a:solidFill>
                  <a:srgbClr val="E72D8B"/>
                </a:solidFill>
              </a:rPr>
              <a:t>P121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第</a:t>
            </a:r>
            <a:r>
              <a:rPr lang="en-US" altLang="zh-CN" sz="1200" b="1" dirty="0">
                <a:solidFill>
                  <a:srgbClr val="E72D8B"/>
                </a:solidFill>
              </a:rPr>
              <a:t>18</a:t>
            </a:r>
            <a:r>
              <a:rPr lang="zh-CN" altLang="en-US" sz="1200" b="1" dirty="0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25098" y="4125828"/>
            <a:ext cx="8136830" cy="46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2014-2021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年全国新能源汽车销售量是怎样变化的？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1196113" y="3419390"/>
            <a:ext cx="7138988" cy="1412875"/>
            <a:chOff x="-39" y="4388"/>
            <a:chExt cx="4497" cy="890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-39" y="4810"/>
              <a:ext cx="3711" cy="365"/>
            </a:xfrm>
            <a:prstGeom prst="wedgeRoundRectCallout">
              <a:avLst>
                <a:gd name="adj1" fmla="val 53204"/>
                <a:gd name="adj2" fmla="val -2185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新能源汽车销售量总体呈上升趋势。</a:t>
              </a:r>
              <a:endPara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027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28" y="4388"/>
              <a:ext cx="530" cy="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410219" y="4083918"/>
            <a:ext cx="8064500" cy="52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）请你预测下一年全国新能源汽车的销售量。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680393" y="2355392"/>
            <a:ext cx="8164511" cy="2239963"/>
            <a:chOff x="1629" y="3296"/>
            <a:chExt cx="5143" cy="1411"/>
          </a:xfrm>
        </p:grpSpPr>
        <p:sp>
          <p:nvSpPr>
            <p:cNvPr id="23558" name="AutoShape 27"/>
            <p:cNvSpPr>
              <a:spLocks noChangeArrowheads="1"/>
            </p:cNvSpPr>
            <p:nvPr/>
          </p:nvSpPr>
          <p:spPr bwMode="auto">
            <a:xfrm>
              <a:off x="1629" y="4385"/>
              <a:ext cx="4739" cy="322"/>
            </a:xfrm>
            <a:prstGeom prst="wedgeRoundRectCallout">
              <a:avLst>
                <a:gd name="adj1" fmla="val 52157"/>
                <a:gd name="adj2" fmla="val -4342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根据上一年的趋势，预测下一年的销售量为</a:t>
              </a:r>
              <a:r>
                <a:rPr lang="en-US" altLang="zh-CN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567.5</a:t>
              </a:r>
              <a:r>
                <a:rPr lang="zh-CN" altLang="en-US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万辆。</a:t>
              </a:r>
              <a:endParaRPr lang="zh-CN" altLang="en-US" sz="24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3559" name="图片 1027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7" y="3296"/>
              <a:ext cx="575" cy="1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7534"/>
            <a:ext cx="5080000" cy="31329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68144" y="771550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选自教材</a:t>
            </a:r>
            <a:r>
              <a:rPr lang="en-US" altLang="zh-CN" sz="1200" b="1" dirty="0">
                <a:solidFill>
                  <a:srgbClr val="E72D8B"/>
                </a:solidFill>
              </a:rPr>
              <a:t>P121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第</a:t>
            </a:r>
            <a:r>
              <a:rPr lang="en-US" altLang="zh-CN" sz="1200" b="1" dirty="0">
                <a:solidFill>
                  <a:srgbClr val="E72D8B"/>
                </a:solidFill>
              </a:rPr>
              <a:t>18</a:t>
            </a:r>
            <a:r>
              <a:rPr lang="zh-CN" altLang="en-US" sz="1200" b="1" dirty="0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467544" y="3956069"/>
            <a:ext cx="770485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）观察折线统计图，你还能获得哪些信息？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624" y="627534"/>
            <a:ext cx="5080000" cy="313297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68144" y="771550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选自教材</a:t>
            </a:r>
            <a:r>
              <a:rPr lang="en-US" altLang="zh-CN" sz="1200" b="1" dirty="0">
                <a:solidFill>
                  <a:srgbClr val="E72D8B"/>
                </a:solidFill>
              </a:rPr>
              <a:t>P121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第</a:t>
            </a:r>
            <a:r>
              <a:rPr lang="en-US" altLang="zh-CN" sz="1200" b="1" dirty="0">
                <a:solidFill>
                  <a:srgbClr val="E72D8B"/>
                </a:solidFill>
              </a:rPr>
              <a:t>18</a:t>
            </a:r>
            <a:r>
              <a:rPr lang="zh-CN" altLang="en-US" sz="1200" b="1" dirty="0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2"/>
          <p:cNvSpPr txBox="1">
            <a:spLocks noChangeArrowheads="1"/>
          </p:cNvSpPr>
          <p:nvPr/>
        </p:nvSpPr>
        <p:spPr bwMode="auto">
          <a:xfrm>
            <a:off x="730250" y="433388"/>
            <a:ext cx="737014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187624" y="997645"/>
            <a:ext cx="4752528" cy="32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某地区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年年人均支出和年人均食品支出统计图</a:t>
            </a:r>
            <a:endParaRPr lang="zh-CN" altLang="en-US" sz="1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1567361"/>
            <a:ext cx="4967365" cy="271412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05280" y="708123"/>
            <a:ext cx="3190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选自教材</a:t>
            </a:r>
            <a:r>
              <a:rPr lang="en-US" altLang="zh-CN" sz="1400" b="1" dirty="0">
                <a:solidFill>
                  <a:srgbClr val="E72D8B"/>
                </a:solidFill>
              </a:rPr>
              <a:t>P121 </a:t>
            </a:r>
            <a:r>
              <a:rPr lang="zh-CN" altLang="en-US" sz="1400" b="1" dirty="0">
                <a:solidFill>
                  <a:srgbClr val="E72D8B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72D8B"/>
                </a:solidFill>
              </a:rPr>
              <a:t>19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553798" y="1590222"/>
            <a:ext cx="3028103" cy="244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该地区年人均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支出和年人均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食品支出是怎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样变化的？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2"/>
          <p:cNvSpPr txBox="1">
            <a:spLocks noChangeArrowheads="1"/>
          </p:cNvSpPr>
          <p:nvPr/>
        </p:nvSpPr>
        <p:spPr bwMode="auto">
          <a:xfrm>
            <a:off x="730250" y="433388"/>
            <a:ext cx="737014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187624" y="997645"/>
            <a:ext cx="4752528" cy="32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某地区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年年人均支出和年人均食品支出统计图</a:t>
            </a:r>
            <a:endParaRPr lang="zh-CN" altLang="en-US" sz="1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1567361"/>
            <a:ext cx="4967365" cy="271412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05280" y="708123"/>
            <a:ext cx="3190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选自教材</a:t>
            </a:r>
            <a:r>
              <a:rPr lang="en-US" altLang="zh-CN" sz="1400" b="1" dirty="0">
                <a:solidFill>
                  <a:srgbClr val="E72D8B"/>
                </a:solidFill>
              </a:rPr>
              <a:t>P121 </a:t>
            </a:r>
            <a:r>
              <a:rPr lang="zh-CN" altLang="en-US" sz="1400" b="1" dirty="0">
                <a:solidFill>
                  <a:srgbClr val="E72D8B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72D8B"/>
                </a:solidFill>
              </a:rPr>
              <a:t>19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508104" y="1852727"/>
            <a:ext cx="3028103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）观察复式折线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统计图，你还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能发现什么？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8"/>
          <p:cNvGrpSpPr/>
          <p:nvPr/>
        </p:nvGrpSpPr>
        <p:grpSpPr bwMode="auto">
          <a:xfrm>
            <a:off x="468313" y="171450"/>
            <a:ext cx="3598862" cy="661988"/>
            <a:chOff x="468313" y="171901"/>
            <a:chExt cx="3599151" cy="661536"/>
          </a:xfrm>
        </p:grpSpPr>
        <p:pic>
          <p:nvPicPr>
            <p:cNvPr id="28679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10"/>
            <a:stretch>
              <a:fillRect/>
            </a:stretch>
          </p:blipFill>
          <p:spPr bwMode="auto">
            <a:xfrm>
              <a:off x="2267744" y="171901"/>
              <a:ext cx="1799720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0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92"/>
            <a:stretch>
              <a:fillRect/>
            </a:stretch>
          </p:blipFill>
          <p:spPr bwMode="auto">
            <a:xfrm>
              <a:off x="468313" y="171901"/>
              <a:ext cx="2807544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1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五、课堂小结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8675" name="矩形 3"/>
          <p:cNvSpPr>
            <a:spLocks noChangeArrowheads="1"/>
          </p:cNvSpPr>
          <p:nvPr/>
        </p:nvSpPr>
        <p:spPr bwMode="auto">
          <a:xfrm>
            <a:off x="3348038" y="925513"/>
            <a:ext cx="211613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折线统计图</a:t>
            </a:r>
            <a:endParaRPr lang="zh-CN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676" name="矩形 4"/>
          <p:cNvSpPr>
            <a:spLocks noChangeArrowheads="1"/>
          </p:cNvSpPr>
          <p:nvPr/>
        </p:nvSpPr>
        <p:spPr bwMode="auto">
          <a:xfrm>
            <a:off x="611188" y="1543050"/>
            <a:ext cx="7993062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折线统计图既能表示</a:t>
            </a:r>
            <a:r>
              <a:rPr lang="zh-CN" altLang="zh-CN" sz="30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数量的多少</a:t>
            </a:r>
            <a:r>
              <a:rPr lang="zh-CN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，还能反映</a:t>
            </a:r>
            <a:r>
              <a:rPr lang="zh-CN" altLang="zh-CN" sz="30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数量的变化趋势</a:t>
            </a:r>
            <a:r>
              <a:rPr lang="zh-CN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7" name="矩形 5"/>
          <p:cNvSpPr>
            <a:spLocks noChangeArrowheads="1"/>
          </p:cNvSpPr>
          <p:nvPr/>
        </p:nvSpPr>
        <p:spPr bwMode="auto">
          <a:xfrm>
            <a:off x="395288" y="2705100"/>
            <a:ext cx="85915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单式统计表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单式条形统计图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单式折线统计图</a:t>
            </a:r>
            <a:endParaRPr lang="zh-CN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678" name="矩形 6"/>
          <p:cNvSpPr>
            <a:spLocks noChangeArrowheads="1"/>
          </p:cNvSpPr>
          <p:nvPr/>
        </p:nvSpPr>
        <p:spPr bwMode="auto">
          <a:xfrm>
            <a:off x="395288" y="3429000"/>
            <a:ext cx="84978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复式统计表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复式条形统计图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zh-CN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复式折线统计图</a:t>
            </a:r>
            <a:endParaRPr lang="zh-CN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611188" y="819150"/>
            <a:ext cx="79216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一、根据统计图回答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问题。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699" name="矩形 2"/>
          <p:cNvSpPr>
            <a:spLocks noChangeArrowheads="1"/>
          </p:cNvSpPr>
          <p:nvPr/>
        </p:nvSpPr>
        <p:spPr bwMode="auto">
          <a:xfrm>
            <a:off x="1868488" y="1444625"/>
            <a:ext cx="5622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某市近几年家用台式和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手提电脑销售量情况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统计图</a:t>
            </a:r>
            <a:endParaRPr lang="zh-CN" altLang="en-US" dirty="0"/>
          </a:p>
        </p:txBody>
      </p:sp>
      <p:grpSp>
        <p:nvGrpSpPr>
          <p:cNvPr id="29701" name="组合 7"/>
          <p:cNvGrpSpPr/>
          <p:nvPr/>
        </p:nvGrpSpPr>
        <p:grpSpPr bwMode="auto">
          <a:xfrm>
            <a:off x="468313" y="171450"/>
            <a:ext cx="3598862" cy="661988"/>
            <a:chOff x="468313" y="171901"/>
            <a:chExt cx="3599151" cy="661536"/>
          </a:xfrm>
        </p:grpSpPr>
        <p:pic>
          <p:nvPicPr>
            <p:cNvPr id="29702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10"/>
            <a:stretch>
              <a:fillRect/>
            </a:stretch>
          </p:blipFill>
          <p:spPr bwMode="auto">
            <a:xfrm>
              <a:off x="2267744" y="171901"/>
              <a:ext cx="1799720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3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92"/>
            <a:stretch>
              <a:fillRect/>
            </a:stretch>
          </p:blipFill>
          <p:spPr bwMode="auto">
            <a:xfrm>
              <a:off x="468313" y="171901"/>
              <a:ext cx="2807544" cy="661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4" name="文本框 3"/>
            <p:cNvSpPr txBox="1">
              <a:spLocks noChangeArrowheads="1"/>
            </p:cNvSpPr>
            <p:nvPr/>
          </p:nvSpPr>
          <p:spPr bwMode="auto">
            <a:xfrm>
              <a:off x="671513" y="177347"/>
              <a:ext cx="2592584" cy="58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作业设计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89193" y="1767790"/>
            <a:ext cx="4581514" cy="286075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2"/>
          <p:cNvSpPr>
            <a:spLocks noChangeArrowheads="1"/>
          </p:cNvSpPr>
          <p:nvPr/>
        </p:nvSpPr>
        <p:spPr bwMode="auto">
          <a:xfrm>
            <a:off x="863600" y="2667000"/>
            <a:ext cx="74168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AutoNum type="arabicPeriod"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2022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年与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2021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年相比，台式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手提电脑的销售量各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增加了多少万台？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51050" y="3651250"/>
            <a:ext cx="69421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台式：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1.51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1.42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0.09 (</a:t>
            </a:r>
            <a:r>
              <a:rPr lang="zh-CN" altLang="en-US" sz="30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万台</a:t>
            </a:r>
            <a:r>
              <a:rPr lang="en-US" altLang="zh-CN" sz="30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000" b="1" dirty="0">
              <a:solidFill>
                <a:srgbClr val="E72D8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046288" y="4205288"/>
            <a:ext cx="640873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手提：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3.12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2.70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0.42(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万台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000" b="1">
              <a:solidFill>
                <a:srgbClr val="E72D8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78812" y="411510"/>
            <a:ext cx="3786375" cy="2364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611560" y="751858"/>
            <a:ext cx="4464298" cy="280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该市近几年这两种电脑的销售量是怎样变化的？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 手提电脑的销售量在哪两年间增加的最多？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台式电脑呢？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对话气泡: 圆角矩形 4"/>
          <p:cNvSpPr/>
          <p:nvPr/>
        </p:nvSpPr>
        <p:spPr>
          <a:xfrm>
            <a:off x="3815916" y="3298457"/>
            <a:ext cx="2952328" cy="525391"/>
          </a:xfrm>
          <a:prstGeom prst="wedgeRoundRectCallout">
            <a:avLst>
              <a:gd name="adj1" fmla="val -42969"/>
              <a:gd name="adj2" fmla="val -22681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年到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</a:t>
            </a:r>
            <a:endParaRPr lang="zh-CN" altLang="en-US" sz="3000" b="1" dirty="0">
              <a:solidFill>
                <a:srgbClr val="E72D8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843558"/>
            <a:ext cx="3786375" cy="2364262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827584" y="3778650"/>
            <a:ext cx="2952328" cy="525391"/>
          </a:xfrm>
          <a:prstGeom prst="wedgeRoundRectCallout">
            <a:avLst>
              <a:gd name="adj1" fmla="val -31979"/>
              <a:gd name="adj2" fmla="val -10891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2017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年到</a:t>
            </a:r>
            <a:r>
              <a:rPr lang="en-US" altLang="zh-CN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zh-CN" altLang="en-US" sz="30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</a:t>
            </a:r>
            <a:endParaRPr lang="zh-CN" altLang="en-US" sz="3000" b="1" dirty="0">
              <a:solidFill>
                <a:srgbClr val="E72D8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对话气泡: 圆角矩形 5"/>
          <p:cNvSpPr/>
          <p:nvPr/>
        </p:nvSpPr>
        <p:spPr>
          <a:xfrm>
            <a:off x="5292080" y="487923"/>
            <a:ext cx="1043976" cy="574675"/>
          </a:xfrm>
          <a:prstGeom prst="wedgeRoundRectCallout">
            <a:avLst>
              <a:gd name="adj1" fmla="val -82192"/>
              <a:gd name="adj2" fmla="val 3533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上升</a:t>
            </a:r>
            <a:endParaRPr lang="zh-CN" altLang="en-US" sz="3000" b="1" dirty="0">
              <a:solidFill>
                <a:srgbClr val="E72D8B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900113" y="474663"/>
            <a:ext cx="691197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二、下面是某地区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7~14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岁男生、女生平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均统计表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2772" name="矩形 3"/>
          <p:cNvSpPr>
            <a:spLocks noChangeArrowheads="1"/>
          </p:cNvSpPr>
          <p:nvPr/>
        </p:nvSpPr>
        <p:spPr bwMode="auto">
          <a:xfrm>
            <a:off x="1439068" y="3670672"/>
            <a:ext cx="62658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根据表中数据制成折线统计图。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96352" y="1622425"/>
            <a:ext cx="6870023" cy="204824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35757" y="815210"/>
            <a:ext cx="5072486" cy="35130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3105" y="815211"/>
            <a:ext cx="4697791" cy="3513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1054894" y="843558"/>
            <a:ext cx="70342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比较男生和女生的身高变化，你能得出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什么结论？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115616" y="2067694"/>
            <a:ext cx="7034212" cy="170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男生和女生的平均体重都在逐年增长，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7~9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岁时男生平均体重比女生重，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9~14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岁时女生平均体重比男生重。（合理即可）</a:t>
            </a:r>
            <a:endParaRPr lang="zh-CN" alt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1661</Words>
  <Application>WPS 演示</Application>
  <PresentationFormat>全屏显示(16:9)</PresentationFormat>
  <Paragraphs>207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等线</vt:lpstr>
      <vt:lpstr>等线 Light</vt:lpstr>
      <vt:lpstr>黑体</vt:lpstr>
      <vt:lpstr>楷体</vt:lpstr>
      <vt:lpstr>Times New Roman</vt:lpstr>
      <vt:lpstr>楷体_GB2312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263</cp:revision>
  <dcterms:created xsi:type="dcterms:W3CDTF">2015-08-27T07:30:00Z</dcterms:created>
  <dcterms:modified xsi:type="dcterms:W3CDTF">2023-10-31T10:12:17Z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CE308D737152489F9DB71E41C4898C91</vt:lpwstr>
  </property>
</Properties>
</file>